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370021-27AE-FB02-4D4B-B2392DA7B11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B014837-0DD8-35AE-57A3-3E67A671FB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E2CFBDB6-34A9-5BAD-74B5-8C4CF2E24BF4}"/>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5" name="Нижний колонтитул 4">
            <a:extLst>
              <a:ext uri="{FF2B5EF4-FFF2-40B4-BE49-F238E27FC236}">
                <a16:creationId xmlns:a16="http://schemas.microsoft.com/office/drawing/2014/main" id="{C4476EBA-1D23-312B-7DE8-DE3FA53433A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74CA14D-E524-4A43-9770-0DFDF4C66AA2}"/>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260209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3B23E3-016B-5DA6-31A0-C37F03550C2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64DBF28-96CC-DD20-5F57-BACEAAAC45B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C3D3728-2B2E-102B-4787-080AE8F40DF6}"/>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5" name="Нижний колонтитул 4">
            <a:extLst>
              <a:ext uri="{FF2B5EF4-FFF2-40B4-BE49-F238E27FC236}">
                <a16:creationId xmlns:a16="http://schemas.microsoft.com/office/drawing/2014/main" id="{E1F473E1-C579-76D3-7A41-F21A93558F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324278D-3820-D6E8-FCAC-4532721CABAF}"/>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77382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996078-0EA3-2C4A-A74B-56D26733CEC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7B39C01-19FE-39BD-398E-C99F67DDCC7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A9AF861-75EE-EED0-5886-8D2B75B442F5}"/>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5" name="Нижний колонтитул 4">
            <a:extLst>
              <a:ext uri="{FF2B5EF4-FFF2-40B4-BE49-F238E27FC236}">
                <a16:creationId xmlns:a16="http://schemas.microsoft.com/office/drawing/2014/main" id="{4E22D37D-602C-F122-C57E-B836CA932FA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D012B5A-2692-F000-AEDB-3850C377E463}"/>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3822681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EE8FD7-681F-CA07-0BC5-8D62A755DAF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8ADAD07-6A39-B13C-1AC4-2328D212C4B0}"/>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CF1BD896-9EA3-770C-583A-6FC32521C49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E75253C-6F93-E0DC-CBB9-D26A22FF5D96}"/>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6" name="Нижний колонтитул 5">
            <a:extLst>
              <a:ext uri="{FF2B5EF4-FFF2-40B4-BE49-F238E27FC236}">
                <a16:creationId xmlns:a16="http://schemas.microsoft.com/office/drawing/2014/main" id="{EF94868E-B192-0CC9-C17B-FE6A18071B1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B0B195A-91BA-EF4A-85B6-F904BD3D9689}"/>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282866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E007F2-24C0-D189-E8FD-170079CC2E1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509960B3-1181-DE0D-3B62-F8D81D0148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04C7E3F-32B5-6F42-D57B-FB68BBA8751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ADAF0942-A736-06BF-C7DF-F989951786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A59F890-1DE4-D825-7E31-55E6D92AA68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61DD0FC-65B3-7114-BCEB-94D4D62383D0}"/>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8" name="Нижний колонтитул 7">
            <a:extLst>
              <a:ext uri="{FF2B5EF4-FFF2-40B4-BE49-F238E27FC236}">
                <a16:creationId xmlns:a16="http://schemas.microsoft.com/office/drawing/2014/main" id="{DC05C71D-E435-C527-7DF7-97EEFEEB76B0}"/>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21030F3-6C90-0549-6E66-3FDE34970CBF}"/>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177802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CBBE59-7D15-CF5B-498F-F5E3478FEAE5}"/>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E81907DA-89CB-4549-B894-23F2FFBC7489}"/>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4" name="Нижний колонтитул 3">
            <a:extLst>
              <a:ext uri="{FF2B5EF4-FFF2-40B4-BE49-F238E27FC236}">
                <a16:creationId xmlns:a16="http://schemas.microsoft.com/office/drawing/2014/main" id="{9A6FFB85-5B56-9587-5F77-105A84747CE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561971B1-9A4D-C9E3-0969-C1F9FEE2D4B6}"/>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3346305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84F7717F-7724-444C-C2A4-CA33D44A8FAE}"/>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3" name="Нижний колонтитул 2">
            <a:extLst>
              <a:ext uri="{FF2B5EF4-FFF2-40B4-BE49-F238E27FC236}">
                <a16:creationId xmlns:a16="http://schemas.microsoft.com/office/drawing/2014/main" id="{5B660FF9-1EBE-7F20-DD2B-716A3E2C993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D4664BFA-AAD5-B274-3A03-D18878657AAF}"/>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904715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FBBB70-6E7A-9D0F-AB3F-C19B9DE6C62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A794EA31-B786-B924-97DA-6A62F553D0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DEB4DB9-8602-9A74-C14D-F8F01BBF55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5ABFAD4-810C-0856-FCD2-45BCF74766A2}"/>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6" name="Нижний колонтитул 5">
            <a:extLst>
              <a:ext uri="{FF2B5EF4-FFF2-40B4-BE49-F238E27FC236}">
                <a16:creationId xmlns:a16="http://schemas.microsoft.com/office/drawing/2014/main" id="{74C7C0D2-B581-02E6-4116-A30DA51903F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3AFD8D4-D235-FED8-4DDD-29A8EB0424E4}"/>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3827355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B811BD-7BA4-77E1-1F9F-D2AF2DCB362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D015FD8D-0898-A55E-61FB-3693E9F13C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8A93AA81-B4CE-13AC-C206-324272F556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E6C3BD9-4ADD-6655-EDAB-80D35893BEF1}"/>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6" name="Нижний колонтитул 5">
            <a:extLst>
              <a:ext uri="{FF2B5EF4-FFF2-40B4-BE49-F238E27FC236}">
                <a16:creationId xmlns:a16="http://schemas.microsoft.com/office/drawing/2014/main" id="{161BD0A0-ABD0-AAFE-FBEC-BA3122ECE23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CE915EA-3717-57E4-E7A6-61C69A636566}"/>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1669223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299D11-43D1-D2BF-C9D2-CEFD5BFEDE5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C21BD7D-05F4-BED2-73CD-B96677F7DA4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5623042-CFE0-BDE2-D78F-590FA1EDA770}"/>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5" name="Нижний колонтитул 4">
            <a:extLst>
              <a:ext uri="{FF2B5EF4-FFF2-40B4-BE49-F238E27FC236}">
                <a16:creationId xmlns:a16="http://schemas.microsoft.com/office/drawing/2014/main" id="{C3651E66-1BD1-AB0D-EFA1-85D86F90B2B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1BAF2F3-F2DB-7F31-AFF5-C870023D278E}"/>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2017002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8D40DCE-308C-2C57-AA89-EC07780241A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BEC82B2-BEDF-68A4-0885-E2E7208BA855}"/>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057C200-372D-66F4-0839-87BDFA01D955}"/>
              </a:ext>
            </a:extLst>
          </p:cNvPr>
          <p:cNvSpPr>
            <a:spLocks noGrp="1"/>
          </p:cNvSpPr>
          <p:nvPr>
            <p:ph type="dt" sz="half" idx="10"/>
          </p:nvPr>
        </p:nvSpPr>
        <p:spPr/>
        <p:txBody>
          <a:bodyPr/>
          <a:lstStyle/>
          <a:p>
            <a:fld id="{1EE35515-F3A5-445B-9FC2-3750B6977201}" type="datetimeFigureOut">
              <a:rPr lang="ru-RU" smtClean="0"/>
              <a:t>25.10.2026</a:t>
            </a:fld>
            <a:endParaRPr lang="ru-RU"/>
          </a:p>
        </p:txBody>
      </p:sp>
      <p:sp>
        <p:nvSpPr>
          <p:cNvPr id="5" name="Нижний колонтитул 4">
            <a:extLst>
              <a:ext uri="{FF2B5EF4-FFF2-40B4-BE49-F238E27FC236}">
                <a16:creationId xmlns:a16="http://schemas.microsoft.com/office/drawing/2014/main" id="{C1E13AFC-2BA4-CD9C-7FAC-65401B0B09A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F032B92-26F0-9578-33F0-8B0540D30363}"/>
              </a:ext>
            </a:extLst>
          </p:cNvPr>
          <p:cNvSpPr>
            <a:spLocks noGrp="1"/>
          </p:cNvSpPr>
          <p:nvPr>
            <p:ph type="sldNum" sz="quarter" idx="12"/>
          </p:nvPr>
        </p:nvSpPr>
        <p:spPr/>
        <p:txBody>
          <a:bodyPr/>
          <a:lstStyle/>
          <a:p>
            <a:fld id="{1B33B2C4-FC41-4FDA-91D9-C4CD4AB70800}" type="slidenum">
              <a:rPr lang="ru-RU" smtClean="0"/>
              <a:t>‹#›</a:t>
            </a:fld>
            <a:endParaRPr lang="ru-RU"/>
          </a:p>
        </p:txBody>
      </p:sp>
    </p:spTree>
    <p:extLst>
      <p:ext uri="{BB962C8B-B14F-4D97-AF65-F5344CB8AC3E}">
        <p14:creationId xmlns:p14="http://schemas.microsoft.com/office/powerpoint/2010/main" val="488619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C2A9E4-9596-19D1-9BA1-90A71F3CAE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6ED46594-7C3F-C324-7DE9-74CC48EF61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AC1EC21-BF6B-645B-9064-A4D1B5AEDD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E35515-F3A5-445B-9FC2-3750B6977201}" type="datetimeFigureOut">
              <a:rPr lang="ru-RU" smtClean="0"/>
              <a:t>25.10.2026</a:t>
            </a:fld>
            <a:endParaRPr lang="ru-RU"/>
          </a:p>
        </p:txBody>
      </p:sp>
      <p:sp>
        <p:nvSpPr>
          <p:cNvPr id="5" name="Нижний колонтитул 4">
            <a:extLst>
              <a:ext uri="{FF2B5EF4-FFF2-40B4-BE49-F238E27FC236}">
                <a16:creationId xmlns:a16="http://schemas.microsoft.com/office/drawing/2014/main" id="{FB9723B4-AC17-1C3F-B379-8F76463FF8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A07643C5-C5C9-9B92-A199-88C0E10BB1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33B2C4-FC41-4FDA-91D9-C4CD4AB70800}" type="slidenum">
              <a:rPr lang="ru-RU" smtClean="0"/>
              <a:t>‹#›</a:t>
            </a:fld>
            <a:endParaRPr lang="ru-RU"/>
          </a:p>
        </p:txBody>
      </p:sp>
    </p:spTree>
    <p:extLst>
      <p:ext uri="{BB962C8B-B14F-4D97-AF65-F5344CB8AC3E}">
        <p14:creationId xmlns:p14="http://schemas.microsoft.com/office/powerpoint/2010/main" val="4284313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6.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6.xml"/><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2D36"/>
        </a:solidFill>
        <a:effectLst/>
      </p:bgPr>
    </p:bg>
    <p:spTree>
      <p:nvGrpSpPr>
        <p:cNvPr id="1" name=""/>
        <p:cNvGrpSpPr/>
        <p:nvPr/>
      </p:nvGrpSpPr>
      <p:grpSpPr>
        <a:xfrm>
          <a:off x="0" y="0"/>
          <a:ext cx="0" cy="0"/>
          <a:chOff x="0" y="0"/>
          <a:chExt cx="0" cy="0"/>
        </a:xfrm>
      </p:grpSpPr>
      <p:grpSp>
        <p:nvGrpSpPr>
          <p:cNvPr id="42" name="Graticule">
            <a:extLst>
              <a:ext uri="{FF2B5EF4-FFF2-40B4-BE49-F238E27FC236}">
                <a16:creationId xmlns:a16="http://schemas.microsoft.com/office/drawing/2014/main" id="{DB41DA72-CF8E-DC9E-5B1B-D72B643D3D74}"/>
              </a:ext>
            </a:extLst>
          </p:cNvPr>
          <p:cNvGrpSpPr/>
          <p:nvPr/>
        </p:nvGrpSpPr>
        <p:grpSpPr>
          <a:xfrm>
            <a:off x="0" y="0"/>
            <a:ext cx="12192000" cy="6858000"/>
            <a:chOff x="0" y="0"/>
            <a:chExt cx="12192000" cy="6858000"/>
          </a:xfrm>
        </p:grpSpPr>
        <p:cxnSp>
          <p:nvCxnSpPr>
            <p:cNvPr id="3" name="Прямая соединительная линия 2">
              <a:extLst>
                <a:ext uri="{FF2B5EF4-FFF2-40B4-BE49-F238E27FC236}">
                  <a16:creationId xmlns:a16="http://schemas.microsoft.com/office/drawing/2014/main" id="{0D7889B3-9D09-2FB7-B047-DE2A588FC9FB}"/>
                </a:ext>
              </a:extLst>
            </p:cNvPr>
            <p:cNvCxnSpPr/>
            <p:nvPr/>
          </p:nvCxnSpPr>
          <p:spPr>
            <a:xfrm>
              <a:off x="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4" name="Прямая соединительная линия 3">
              <a:extLst>
                <a:ext uri="{FF2B5EF4-FFF2-40B4-BE49-F238E27FC236}">
                  <a16:creationId xmlns:a16="http://schemas.microsoft.com/office/drawing/2014/main" id="{D64CEC57-A24B-847C-77A9-CA98AA92D008}"/>
                </a:ext>
              </a:extLst>
            </p:cNvPr>
            <p:cNvCxnSpPr/>
            <p:nvPr/>
          </p:nvCxnSpPr>
          <p:spPr>
            <a:xfrm>
              <a:off x="508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5" name="Прямая соединительная линия 4">
              <a:extLst>
                <a:ext uri="{FF2B5EF4-FFF2-40B4-BE49-F238E27FC236}">
                  <a16:creationId xmlns:a16="http://schemas.microsoft.com/office/drawing/2014/main" id="{D5D102B7-4DDE-12F5-EFF7-5DD7896D22A8}"/>
                </a:ext>
              </a:extLst>
            </p:cNvPr>
            <p:cNvCxnSpPr/>
            <p:nvPr/>
          </p:nvCxnSpPr>
          <p:spPr>
            <a:xfrm>
              <a:off x="1016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6" name="Прямая соединительная линия 5">
              <a:extLst>
                <a:ext uri="{FF2B5EF4-FFF2-40B4-BE49-F238E27FC236}">
                  <a16:creationId xmlns:a16="http://schemas.microsoft.com/office/drawing/2014/main" id="{CE07A681-6A83-2944-50AD-EB553CA1CC77}"/>
                </a:ext>
              </a:extLst>
            </p:cNvPr>
            <p:cNvCxnSpPr/>
            <p:nvPr/>
          </p:nvCxnSpPr>
          <p:spPr>
            <a:xfrm>
              <a:off x="1524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7" name="Прямая соединительная линия 6">
              <a:extLst>
                <a:ext uri="{FF2B5EF4-FFF2-40B4-BE49-F238E27FC236}">
                  <a16:creationId xmlns:a16="http://schemas.microsoft.com/office/drawing/2014/main" id="{20E3B022-9300-8FBE-4C5B-BA7370917CF4}"/>
                </a:ext>
              </a:extLst>
            </p:cNvPr>
            <p:cNvCxnSpPr/>
            <p:nvPr/>
          </p:nvCxnSpPr>
          <p:spPr>
            <a:xfrm>
              <a:off x="2032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8" name="Прямая соединительная линия 7">
              <a:extLst>
                <a:ext uri="{FF2B5EF4-FFF2-40B4-BE49-F238E27FC236}">
                  <a16:creationId xmlns:a16="http://schemas.microsoft.com/office/drawing/2014/main" id="{6E552D93-73C5-9449-9DF5-1D079488316E}"/>
                </a:ext>
              </a:extLst>
            </p:cNvPr>
            <p:cNvCxnSpPr/>
            <p:nvPr/>
          </p:nvCxnSpPr>
          <p:spPr>
            <a:xfrm>
              <a:off x="2540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a:extLst>
                <a:ext uri="{FF2B5EF4-FFF2-40B4-BE49-F238E27FC236}">
                  <a16:creationId xmlns:a16="http://schemas.microsoft.com/office/drawing/2014/main" id="{052D7C45-1159-C015-C907-1C91D0E67D7E}"/>
                </a:ext>
              </a:extLst>
            </p:cNvPr>
            <p:cNvCxnSpPr/>
            <p:nvPr/>
          </p:nvCxnSpPr>
          <p:spPr>
            <a:xfrm>
              <a:off x="3048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a:extLst>
                <a:ext uri="{FF2B5EF4-FFF2-40B4-BE49-F238E27FC236}">
                  <a16:creationId xmlns:a16="http://schemas.microsoft.com/office/drawing/2014/main" id="{33EDF126-36F3-3B87-A1E6-1EB8BBAC3681}"/>
                </a:ext>
              </a:extLst>
            </p:cNvPr>
            <p:cNvCxnSpPr/>
            <p:nvPr/>
          </p:nvCxnSpPr>
          <p:spPr>
            <a:xfrm>
              <a:off x="3556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F91158F7-51A6-1AAD-8F9C-07DB2B1A8E34}"/>
                </a:ext>
              </a:extLst>
            </p:cNvPr>
            <p:cNvCxnSpPr/>
            <p:nvPr/>
          </p:nvCxnSpPr>
          <p:spPr>
            <a:xfrm>
              <a:off x="4064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a:extLst>
                <a:ext uri="{FF2B5EF4-FFF2-40B4-BE49-F238E27FC236}">
                  <a16:creationId xmlns:a16="http://schemas.microsoft.com/office/drawing/2014/main" id="{51B04930-7C00-EE81-0B41-F9462DA39AE1}"/>
                </a:ext>
              </a:extLst>
            </p:cNvPr>
            <p:cNvCxnSpPr/>
            <p:nvPr/>
          </p:nvCxnSpPr>
          <p:spPr>
            <a:xfrm>
              <a:off x="4572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CD7FECFC-DEBB-5289-BB79-C73AB96F9AA0}"/>
                </a:ext>
              </a:extLst>
            </p:cNvPr>
            <p:cNvCxnSpPr/>
            <p:nvPr/>
          </p:nvCxnSpPr>
          <p:spPr>
            <a:xfrm>
              <a:off x="5080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EAB5B096-83A0-D03A-66BF-15740C3473FB}"/>
                </a:ext>
              </a:extLst>
            </p:cNvPr>
            <p:cNvCxnSpPr/>
            <p:nvPr/>
          </p:nvCxnSpPr>
          <p:spPr>
            <a:xfrm>
              <a:off x="5588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5" name="Прямая соединительная линия 14">
              <a:extLst>
                <a:ext uri="{FF2B5EF4-FFF2-40B4-BE49-F238E27FC236}">
                  <a16:creationId xmlns:a16="http://schemas.microsoft.com/office/drawing/2014/main" id="{A5F94905-C6F2-F8E1-2943-F4ADBBE455A4}"/>
                </a:ext>
              </a:extLst>
            </p:cNvPr>
            <p:cNvCxnSpPr/>
            <p:nvPr/>
          </p:nvCxnSpPr>
          <p:spPr>
            <a:xfrm>
              <a:off x="6096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a:extLst>
                <a:ext uri="{FF2B5EF4-FFF2-40B4-BE49-F238E27FC236}">
                  <a16:creationId xmlns:a16="http://schemas.microsoft.com/office/drawing/2014/main" id="{F9FC14DB-3101-330A-2791-2BB1B5B22416}"/>
                </a:ext>
              </a:extLst>
            </p:cNvPr>
            <p:cNvCxnSpPr/>
            <p:nvPr/>
          </p:nvCxnSpPr>
          <p:spPr>
            <a:xfrm>
              <a:off x="6604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a:extLst>
                <a:ext uri="{FF2B5EF4-FFF2-40B4-BE49-F238E27FC236}">
                  <a16:creationId xmlns:a16="http://schemas.microsoft.com/office/drawing/2014/main" id="{306307CA-0262-EC3C-50CD-16D92C13666B}"/>
                </a:ext>
              </a:extLst>
            </p:cNvPr>
            <p:cNvCxnSpPr/>
            <p:nvPr/>
          </p:nvCxnSpPr>
          <p:spPr>
            <a:xfrm>
              <a:off x="7112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8" name="Прямая соединительная линия 17">
              <a:extLst>
                <a:ext uri="{FF2B5EF4-FFF2-40B4-BE49-F238E27FC236}">
                  <a16:creationId xmlns:a16="http://schemas.microsoft.com/office/drawing/2014/main" id="{2A77D23C-31CF-AF83-C3D2-A57BCB6ADC1A}"/>
                </a:ext>
              </a:extLst>
            </p:cNvPr>
            <p:cNvCxnSpPr/>
            <p:nvPr/>
          </p:nvCxnSpPr>
          <p:spPr>
            <a:xfrm>
              <a:off x="7620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19" name="Прямая соединительная линия 18">
              <a:extLst>
                <a:ext uri="{FF2B5EF4-FFF2-40B4-BE49-F238E27FC236}">
                  <a16:creationId xmlns:a16="http://schemas.microsoft.com/office/drawing/2014/main" id="{8B277923-16CD-19EA-DA03-0673B585C896}"/>
                </a:ext>
              </a:extLst>
            </p:cNvPr>
            <p:cNvCxnSpPr/>
            <p:nvPr/>
          </p:nvCxnSpPr>
          <p:spPr>
            <a:xfrm>
              <a:off x="8128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a:extLst>
                <a:ext uri="{FF2B5EF4-FFF2-40B4-BE49-F238E27FC236}">
                  <a16:creationId xmlns:a16="http://schemas.microsoft.com/office/drawing/2014/main" id="{5E428EB0-E023-09CA-DBD0-E351DCAF2B74}"/>
                </a:ext>
              </a:extLst>
            </p:cNvPr>
            <p:cNvCxnSpPr/>
            <p:nvPr/>
          </p:nvCxnSpPr>
          <p:spPr>
            <a:xfrm>
              <a:off x="8636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a:extLst>
                <a:ext uri="{FF2B5EF4-FFF2-40B4-BE49-F238E27FC236}">
                  <a16:creationId xmlns:a16="http://schemas.microsoft.com/office/drawing/2014/main" id="{EFF3B8EA-DD97-BE73-038C-E582E6B2AA16}"/>
                </a:ext>
              </a:extLst>
            </p:cNvPr>
            <p:cNvCxnSpPr/>
            <p:nvPr/>
          </p:nvCxnSpPr>
          <p:spPr>
            <a:xfrm>
              <a:off x="9144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2" name="Прямая соединительная линия 21">
              <a:extLst>
                <a:ext uri="{FF2B5EF4-FFF2-40B4-BE49-F238E27FC236}">
                  <a16:creationId xmlns:a16="http://schemas.microsoft.com/office/drawing/2014/main" id="{9975481D-8B0B-A960-979B-0D35EAEE1B34}"/>
                </a:ext>
              </a:extLst>
            </p:cNvPr>
            <p:cNvCxnSpPr/>
            <p:nvPr/>
          </p:nvCxnSpPr>
          <p:spPr>
            <a:xfrm>
              <a:off x="9652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3" name="Прямая соединительная линия 22">
              <a:extLst>
                <a:ext uri="{FF2B5EF4-FFF2-40B4-BE49-F238E27FC236}">
                  <a16:creationId xmlns:a16="http://schemas.microsoft.com/office/drawing/2014/main" id="{23B59B59-00EB-EEC6-C88A-AAF948E869EA}"/>
                </a:ext>
              </a:extLst>
            </p:cNvPr>
            <p:cNvCxnSpPr/>
            <p:nvPr/>
          </p:nvCxnSpPr>
          <p:spPr>
            <a:xfrm>
              <a:off x="10160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4" name="Прямая соединительная линия 23">
              <a:extLst>
                <a:ext uri="{FF2B5EF4-FFF2-40B4-BE49-F238E27FC236}">
                  <a16:creationId xmlns:a16="http://schemas.microsoft.com/office/drawing/2014/main" id="{F2A5FB04-0FDD-BEA7-1F0C-231AFDCD6F9A}"/>
                </a:ext>
              </a:extLst>
            </p:cNvPr>
            <p:cNvCxnSpPr/>
            <p:nvPr/>
          </p:nvCxnSpPr>
          <p:spPr>
            <a:xfrm>
              <a:off x="10668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5" name="Прямая соединительная линия 24">
              <a:extLst>
                <a:ext uri="{FF2B5EF4-FFF2-40B4-BE49-F238E27FC236}">
                  <a16:creationId xmlns:a16="http://schemas.microsoft.com/office/drawing/2014/main" id="{B3E2802F-9194-9EFF-3649-6B600ED9AD35}"/>
                </a:ext>
              </a:extLst>
            </p:cNvPr>
            <p:cNvCxnSpPr/>
            <p:nvPr/>
          </p:nvCxnSpPr>
          <p:spPr>
            <a:xfrm>
              <a:off x="11176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6" name="Прямая соединительная линия 25">
              <a:extLst>
                <a:ext uri="{FF2B5EF4-FFF2-40B4-BE49-F238E27FC236}">
                  <a16:creationId xmlns:a16="http://schemas.microsoft.com/office/drawing/2014/main" id="{F79C81DD-6DCF-CF79-48CC-54F948EE9C99}"/>
                </a:ext>
              </a:extLst>
            </p:cNvPr>
            <p:cNvCxnSpPr/>
            <p:nvPr/>
          </p:nvCxnSpPr>
          <p:spPr>
            <a:xfrm>
              <a:off x="11684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7" name="Прямая соединительная линия 26">
              <a:extLst>
                <a:ext uri="{FF2B5EF4-FFF2-40B4-BE49-F238E27FC236}">
                  <a16:creationId xmlns:a16="http://schemas.microsoft.com/office/drawing/2014/main" id="{57D61657-C291-B3F7-800B-A4D6F1C5E37E}"/>
                </a:ext>
              </a:extLst>
            </p:cNvPr>
            <p:cNvCxnSpPr/>
            <p:nvPr/>
          </p:nvCxnSpPr>
          <p:spPr>
            <a:xfrm>
              <a:off x="12192000" y="0"/>
              <a:ext cx="0" cy="685800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8" name="Прямая соединительная линия 27">
              <a:extLst>
                <a:ext uri="{FF2B5EF4-FFF2-40B4-BE49-F238E27FC236}">
                  <a16:creationId xmlns:a16="http://schemas.microsoft.com/office/drawing/2014/main" id="{FE660BC2-BB0D-44D5-16AF-F8948270D86C}"/>
                </a:ext>
              </a:extLst>
            </p:cNvPr>
            <p:cNvCxnSpPr/>
            <p:nvPr/>
          </p:nvCxnSpPr>
          <p:spPr>
            <a:xfrm>
              <a:off x="0" y="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29" name="Прямая соединительная линия 28">
              <a:extLst>
                <a:ext uri="{FF2B5EF4-FFF2-40B4-BE49-F238E27FC236}">
                  <a16:creationId xmlns:a16="http://schemas.microsoft.com/office/drawing/2014/main" id="{AD915197-78BF-D77A-DECD-747BD75E8A35}"/>
                </a:ext>
              </a:extLst>
            </p:cNvPr>
            <p:cNvCxnSpPr/>
            <p:nvPr/>
          </p:nvCxnSpPr>
          <p:spPr>
            <a:xfrm>
              <a:off x="0" y="508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0" name="Прямая соединительная линия 29">
              <a:extLst>
                <a:ext uri="{FF2B5EF4-FFF2-40B4-BE49-F238E27FC236}">
                  <a16:creationId xmlns:a16="http://schemas.microsoft.com/office/drawing/2014/main" id="{2E44D064-F2F3-AC49-4289-12DA571921A8}"/>
                </a:ext>
              </a:extLst>
            </p:cNvPr>
            <p:cNvCxnSpPr/>
            <p:nvPr/>
          </p:nvCxnSpPr>
          <p:spPr>
            <a:xfrm>
              <a:off x="0" y="1016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1" name="Прямая соединительная линия 30">
              <a:extLst>
                <a:ext uri="{FF2B5EF4-FFF2-40B4-BE49-F238E27FC236}">
                  <a16:creationId xmlns:a16="http://schemas.microsoft.com/office/drawing/2014/main" id="{FD7A672B-60B4-7C90-3421-61278A547029}"/>
                </a:ext>
              </a:extLst>
            </p:cNvPr>
            <p:cNvCxnSpPr/>
            <p:nvPr/>
          </p:nvCxnSpPr>
          <p:spPr>
            <a:xfrm>
              <a:off x="0" y="1524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2" name="Прямая соединительная линия 31">
              <a:extLst>
                <a:ext uri="{FF2B5EF4-FFF2-40B4-BE49-F238E27FC236}">
                  <a16:creationId xmlns:a16="http://schemas.microsoft.com/office/drawing/2014/main" id="{2252306E-2D8F-8B34-9501-2277426168BE}"/>
                </a:ext>
              </a:extLst>
            </p:cNvPr>
            <p:cNvCxnSpPr/>
            <p:nvPr/>
          </p:nvCxnSpPr>
          <p:spPr>
            <a:xfrm>
              <a:off x="0" y="2032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3" name="Прямая соединительная линия 32">
              <a:extLst>
                <a:ext uri="{FF2B5EF4-FFF2-40B4-BE49-F238E27FC236}">
                  <a16:creationId xmlns:a16="http://schemas.microsoft.com/office/drawing/2014/main" id="{0A1BA752-85D1-ADEE-442E-4EC57C94E6C7}"/>
                </a:ext>
              </a:extLst>
            </p:cNvPr>
            <p:cNvCxnSpPr/>
            <p:nvPr/>
          </p:nvCxnSpPr>
          <p:spPr>
            <a:xfrm>
              <a:off x="0" y="2540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4" name="Прямая соединительная линия 33">
              <a:extLst>
                <a:ext uri="{FF2B5EF4-FFF2-40B4-BE49-F238E27FC236}">
                  <a16:creationId xmlns:a16="http://schemas.microsoft.com/office/drawing/2014/main" id="{DCA83B45-0001-335C-EE83-A7F7CD9C0273}"/>
                </a:ext>
              </a:extLst>
            </p:cNvPr>
            <p:cNvCxnSpPr/>
            <p:nvPr/>
          </p:nvCxnSpPr>
          <p:spPr>
            <a:xfrm>
              <a:off x="0" y="3048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5" name="Прямая соединительная линия 34">
              <a:extLst>
                <a:ext uri="{FF2B5EF4-FFF2-40B4-BE49-F238E27FC236}">
                  <a16:creationId xmlns:a16="http://schemas.microsoft.com/office/drawing/2014/main" id="{78A73845-8028-9B54-A997-66785F1EBB5F}"/>
                </a:ext>
              </a:extLst>
            </p:cNvPr>
            <p:cNvCxnSpPr/>
            <p:nvPr/>
          </p:nvCxnSpPr>
          <p:spPr>
            <a:xfrm>
              <a:off x="0" y="3556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6" name="Прямая соединительная линия 35">
              <a:extLst>
                <a:ext uri="{FF2B5EF4-FFF2-40B4-BE49-F238E27FC236}">
                  <a16:creationId xmlns:a16="http://schemas.microsoft.com/office/drawing/2014/main" id="{A30A4E7D-21B8-0CA5-4EAA-12059ED83F8D}"/>
                </a:ext>
              </a:extLst>
            </p:cNvPr>
            <p:cNvCxnSpPr/>
            <p:nvPr/>
          </p:nvCxnSpPr>
          <p:spPr>
            <a:xfrm>
              <a:off x="0" y="4064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7" name="Прямая соединительная линия 36">
              <a:extLst>
                <a:ext uri="{FF2B5EF4-FFF2-40B4-BE49-F238E27FC236}">
                  <a16:creationId xmlns:a16="http://schemas.microsoft.com/office/drawing/2014/main" id="{05EE02D7-6BAF-0AF1-ACA8-D61D857C2D3E}"/>
                </a:ext>
              </a:extLst>
            </p:cNvPr>
            <p:cNvCxnSpPr/>
            <p:nvPr/>
          </p:nvCxnSpPr>
          <p:spPr>
            <a:xfrm>
              <a:off x="0" y="4572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8" name="Прямая соединительная линия 37">
              <a:extLst>
                <a:ext uri="{FF2B5EF4-FFF2-40B4-BE49-F238E27FC236}">
                  <a16:creationId xmlns:a16="http://schemas.microsoft.com/office/drawing/2014/main" id="{EE0BEACE-B62C-E9C7-4AF2-8231A0F44E65}"/>
                </a:ext>
              </a:extLst>
            </p:cNvPr>
            <p:cNvCxnSpPr/>
            <p:nvPr/>
          </p:nvCxnSpPr>
          <p:spPr>
            <a:xfrm>
              <a:off x="0" y="5080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39" name="Прямая соединительная линия 38">
              <a:extLst>
                <a:ext uri="{FF2B5EF4-FFF2-40B4-BE49-F238E27FC236}">
                  <a16:creationId xmlns:a16="http://schemas.microsoft.com/office/drawing/2014/main" id="{FD63EC80-DC58-9C9F-7F15-5C9ED5E0D182}"/>
                </a:ext>
              </a:extLst>
            </p:cNvPr>
            <p:cNvCxnSpPr/>
            <p:nvPr/>
          </p:nvCxnSpPr>
          <p:spPr>
            <a:xfrm>
              <a:off x="0" y="5588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40" name="Прямая соединительная линия 39">
              <a:extLst>
                <a:ext uri="{FF2B5EF4-FFF2-40B4-BE49-F238E27FC236}">
                  <a16:creationId xmlns:a16="http://schemas.microsoft.com/office/drawing/2014/main" id="{EE2353B1-CCB8-53AC-22D8-967184C4CE7B}"/>
                </a:ext>
              </a:extLst>
            </p:cNvPr>
            <p:cNvCxnSpPr/>
            <p:nvPr/>
          </p:nvCxnSpPr>
          <p:spPr>
            <a:xfrm>
              <a:off x="0" y="6096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cxnSp>
          <p:nvCxnSpPr>
            <p:cNvPr id="41" name="Прямая соединительная линия 40">
              <a:extLst>
                <a:ext uri="{FF2B5EF4-FFF2-40B4-BE49-F238E27FC236}">
                  <a16:creationId xmlns:a16="http://schemas.microsoft.com/office/drawing/2014/main" id="{AB8A3052-3D97-ADCF-5D6C-C4592437CB8E}"/>
                </a:ext>
              </a:extLst>
            </p:cNvPr>
            <p:cNvCxnSpPr/>
            <p:nvPr/>
          </p:nvCxnSpPr>
          <p:spPr>
            <a:xfrm>
              <a:off x="0" y="6604000"/>
              <a:ext cx="12192000" cy="0"/>
            </a:xfrm>
            <a:prstGeom prst="line">
              <a:avLst/>
            </a:prstGeom>
            <a:ln w="6350">
              <a:solidFill>
                <a:srgbClr val="343C46"/>
              </a:solidFill>
            </a:ln>
          </p:spPr>
          <p:style>
            <a:lnRef idx="2">
              <a:schemeClr val="accent1"/>
            </a:lnRef>
            <a:fillRef idx="0">
              <a:schemeClr val="accent1"/>
            </a:fillRef>
            <a:effectRef idx="1">
              <a:schemeClr val="accent1"/>
            </a:effectRef>
            <a:fontRef idx="minor">
              <a:schemeClr val="tx1"/>
            </a:fontRef>
          </p:style>
        </p:cxnSp>
      </p:grpSp>
      <p:sp>
        <p:nvSpPr>
          <p:cNvPr id="2" name="Title">
            <a:extLst>
              <a:ext uri="{FF2B5EF4-FFF2-40B4-BE49-F238E27FC236}">
                <a16:creationId xmlns:a16="http://schemas.microsoft.com/office/drawing/2014/main" id="{C0367C12-4881-5E42-BD66-41724BB770E2}"/>
              </a:ext>
            </a:extLst>
          </p:cNvPr>
          <p:cNvSpPr>
            <a:spLocks noGrp="1"/>
          </p:cNvSpPr>
          <p:nvPr>
            <p:ph type="title"/>
          </p:nvPr>
        </p:nvSpPr>
        <p:spPr>
          <a:xfrm>
            <a:off x="914400" y="2235200"/>
            <a:ext cx="4826000" cy="2194560"/>
          </a:xfrm>
        </p:spPr>
        <p:txBody>
          <a:bodyPr wrap="square" lIns="0" tIns="0" rIns="0" bIns="0" anchor="t">
            <a:noAutofit/>
          </a:bodyPr>
          <a:lstStyle/>
          <a:p>
            <a:pPr>
              <a:lnSpc>
                <a:spcPct val="100000"/>
              </a:lnSpc>
              <a:spcBef>
                <a:spcPts val="0"/>
              </a:spcBef>
            </a:pPr>
            <a:r>
              <a:rPr lang="ru-RU" sz="4800" dirty="0">
                <a:solidFill>
                  <a:srgbClr val="F2EFE8"/>
                </a:solidFill>
                <a:latin typeface="Bahnschrift SemiBold" panose="020B0502040204020203" pitchFamily="34" charset="0"/>
              </a:rPr>
              <a:t>Начальный период Второй мировой войны</a:t>
            </a:r>
          </a:p>
        </p:txBody>
      </p:sp>
      <p:pic>
        <p:nvPicPr>
          <p:cNvPr id="44" name="Poland 1939" descr="Немецкие солдаты ломают шлагбаум на польской границе, 1 сентября 1939 г. Федеральный архив Германии, Bild 183-51909-0003">
            <a:extLst>
              <a:ext uri="{FF2B5EF4-FFF2-40B4-BE49-F238E27FC236}">
                <a16:creationId xmlns:a16="http://schemas.microsoft.com/office/drawing/2014/main" id="{B316E7FD-8066-3E43-7791-7CA2930CBD36}"/>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969000" y="660400"/>
            <a:ext cx="3327400" cy="2260600"/>
          </a:xfrm>
          <a:prstGeom prst="roundRect">
            <a:avLst>
              <a:gd name="adj" fmla="val 4000"/>
            </a:avLst>
          </a:prstGeom>
          <a:ln w="12700">
            <a:solidFill>
              <a:srgbClr val="59626C"/>
            </a:solidFill>
          </a:ln>
          <a:effectLst>
            <a:outerShdw blurRad="177800" dist="38100" dir="5400000" rotWithShape="0">
              <a:srgbClr val="000000">
                <a:alpha val="22000"/>
              </a:srgbClr>
            </a:outerShdw>
          </a:effectLst>
        </p:spPr>
      </p:pic>
      <p:pic>
        <p:nvPicPr>
          <p:cNvPr id="46" name="Narvik 1940" descr="Нарвик, 1940 г. Имперский военный музей (IWM N 133)">
            <a:extLst>
              <a:ext uri="{FF2B5EF4-FFF2-40B4-BE49-F238E27FC236}">
                <a16:creationId xmlns:a16="http://schemas.microsoft.com/office/drawing/2014/main" id="{63DB4B73-17BC-D414-BD13-69FE3223F4ED}"/>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9423400" y="660400"/>
            <a:ext cx="2184400" cy="2260600"/>
          </a:xfrm>
          <a:prstGeom prst="roundRect">
            <a:avLst>
              <a:gd name="adj" fmla="val 4000"/>
            </a:avLst>
          </a:prstGeom>
          <a:ln w="12700">
            <a:solidFill>
              <a:srgbClr val="59626C"/>
            </a:solidFill>
          </a:ln>
          <a:effectLst>
            <a:outerShdw blurRad="177800" dist="38100" dir="5400000" rotWithShape="0">
              <a:srgbClr val="000000">
                <a:alpha val="22000"/>
              </a:srgbClr>
            </a:outerShdw>
          </a:effectLst>
        </p:spPr>
      </p:pic>
      <p:pic>
        <p:nvPicPr>
          <p:cNvPr id="48" name="Britain 1940" descr="Битва за Британию, 1940 г. Имперский военный музей (IWM CH 1758)">
            <a:extLst>
              <a:ext uri="{FF2B5EF4-FFF2-40B4-BE49-F238E27FC236}">
                <a16:creationId xmlns:a16="http://schemas.microsoft.com/office/drawing/2014/main" id="{20331112-3858-F361-A519-1A72A006CEE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5969000" y="3048000"/>
            <a:ext cx="2184400" cy="2540000"/>
          </a:xfrm>
          <a:prstGeom prst="roundRect">
            <a:avLst>
              <a:gd name="adj" fmla="val 4000"/>
            </a:avLst>
          </a:prstGeom>
          <a:ln w="12700">
            <a:solidFill>
              <a:srgbClr val="59626C"/>
            </a:solidFill>
          </a:ln>
          <a:effectLst>
            <a:outerShdw blurRad="177800" dist="38100" dir="5400000" rotWithShape="0">
              <a:srgbClr val="000000">
                <a:alpha val="22000"/>
              </a:srgbClr>
            </a:outerShdw>
          </a:effectLst>
        </p:spPr>
      </p:pic>
      <p:pic>
        <p:nvPicPr>
          <p:cNvPr id="50" name="Crete 1941" descr="Немецкие парашютисты перед вылетом на Крит, май 1941 г. Федеральный архив Германии, Bild 101I-527-2349-04">
            <a:extLst>
              <a:ext uri="{FF2B5EF4-FFF2-40B4-BE49-F238E27FC236}">
                <a16:creationId xmlns:a16="http://schemas.microsoft.com/office/drawing/2014/main" id="{1D106C0C-B95E-24EF-AF1F-EF7D9B4C9031}"/>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8280400" y="3048000"/>
            <a:ext cx="3327400" cy="2540000"/>
          </a:xfrm>
          <a:prstGeom prst="roundRect">
            <a:avLst>
              <a:gd name="adj" fmla="val 4000"/>
            </a:avLst>
          </a:prstGeom>
          <a:ln w="12700">
            <a:solidFill>
              <a:srgbClr val="59626C"/>
            </a:solidFill>
          </a:ln>
          <a:effectLst>
            <a:outerShdw blurRad="177800" dist="38100" dir="5400000" rotWithShape="0">
              <a:srgbClr val="000000">
                <a:alpha val="22000"/>
              </a:srgbClr>
            </a:outerShdw>
          </a:effectLst>
        </p:spPr>
      </p:pic>
      <p:sp>
        <p:nvSpPr>
          <p:cNvPr id="51" name="Cover bar">
            <a:extLst>
              <a:ext uri="{FF2B5EF4-FFF2-40B4-BE49-F238E27FC236}">
                <a16:creationId xmlns:a16="http://schemas.microsoft.com/office/drawing/2014/main" id="{9B1459DA-608A-D75D-2DF4-8A8F5B396F39}"/>
              </a:ext>
            </a:extLst>
          </p:cNvPr>
          <p:cNvSpPr/>
          <p:nvPr/>
        </p:nvSpPr>
        <p:spPr>
          <a:xfrm>
            <a:off x="609600" y="2311400"/>
            <a:ext cx="76200" cy="19050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Theatre stripe">
            <a:extLst>
              <a:ext uri="{FF2B5EF4-FFF2-40B4-BE49-F238E27FC236}">
                <a16:creationId xmlns:a16="http://schemas.microsoft.com/office/drawing/2014/main" id="{76A6D3AC-AFFE-48AE-2D5E-0DCC1131ED21}"/>
              </a:ext>
            </a:extLst>
          </p:cNvPr>
          <p:cNvSpPr/>
          <p:nvPr/>
        </p:nvSpPr>
        <p:spPr>
          <a:xfrm>
            <a:off x="939800" y="4759960"/>
            <a:ext cx="508000" cy="508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Theatre stripe">
            <a:extLst>
              <a:ext uri="{FF2B5EF4-FFF2-40B4-BE49-F238E27FC236}">
                <a16:creationId xmlns:a16="http://schemas.microsoft.com/office/drawing/2014/main" id="{9E168695-C419-1E51-0F99-6E8F8F68C1B4}"/>
              </a:ext>
            </a:extLst>
          </p:cNvPr>
          <p:cNvSpPr/>
          <p:nvPr/>
        </p:nvSpPr>
        <p:spPr>
          <a:xfrm>
            <a:off x="1524000" y="4759960"/>
            <a:ext cx="508000" cy="50800"/>
          </a:xfrm>
          <a:prstGeom prst="rect">
            <a:avLst/>
          </a:prstGeom>
          <a:solidFill>
            <a:srgbClr val="2D5B8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Theatre stripe">
            <a:extLst>
              <a:ext uri="{FF2B5EF4-FFF2-40B4-BE49-F238E27FC236}">
                <a16:creationId xmlns:a16="http://schemas.microsoft.com/office/drawing/2014/main" id="{72BF2F68-FFE3-7539-3035-41F18869857A}"/>
              </a:ext>
            </a:extLst>
          </p:cNvPr>
          <p:cNvSpPr/>
          <p:nvPr/>
        </p:nvSpPr>
        <p:spPr>
          <a:xfrm>
            <a:off x="2108200" y="4759960"/>
            <a:ext cx="508000" cy="50800"/>
          </a:xfrm>
          <a:prstGeom prst="rect">
            <a:avLst/>
          </a:prstGeom>
          <a:solidFill>
            <a:srgbClr val="8E2B2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5" name="Theatre stripe">
            <a:extLst>
              <a:ext uri="{FF2B5EF4-FFF2-40B4-BE49-F238E27FC236}">
                <a16:creationId xmlns:a16="http://schemas.microsoft.com/office/drawing/2014/main" id="{54A5B784-4095-069B-D5F4-34A54F69EC9A}"/>
              </a:ext>
            </a:extLst>
          </p:cNvPr>
          <p:cNvSpPr/>
          <p:nvPr/>
        </p:nvSpPr>
        <p:spPr>
          <a:xfrm>
            <a:off x="2692400" y="4759960"/>
            <a:ext cx="508000" cy="50800"/>
          </a:xfrm>
          <a:prstGeom prst="rect">
            <a:avLst/>
          </a:prstGeom>
          <a:solidFill>
            <a:srgbClr val="2E7D6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Signature 100ballnik.com">
            <a:extLst>
              <a:ext uri="{FF2B5EF4-FFF2-40B4-BE49-F238E27FC236}">
                <a16:creationId xmlns:a16="http://schemas.microsoft.com/office/drawing/2014/main" id="{078AC268-A276-6668-2BE6-B5E2133B0DB4}"/>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A7ABB0"/>
                </a:solidFill>
                <a:latin typeface="Segoe UI" panose="020B0502040204020203" pitchFamily="34" charset="0"/>
              </a:rPr>
              <a:t>100ballnik.com</a:t>
            </a:r>
            <a:endParaRPr lang="ru-RU" sz="1100" spc="40" dirty="0">
              <a:solidFill>
                <a:srgbClr val="A7ABB0"/>
              </a:solidFill>
              <a:latin typeface="Segoe UI" panose="020B0502040204020203" pitchFamily="34" charset="0"/>
            </a:endParaRPr>
          </a:p>
        </p:txBody>
      </p:sp>
    </p:spTree>
    <p:extLst>
      <p:ext uri="{BB962C8B-B14F-4D97-AF65-F5344CB8AC3E}">
        <p14:creationId xmlns:p14="http://schemas.microsoft.com/office/powerpoint/2010/main" val="1181866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C0A26031-0465-6432-F426-C6D30C4437D1}"/>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Основные термины</a:t>
            </a:r>
          </a:p>
        </p:txBody>
      </p:sp>
      <p:sp>
        <p:nvSpPr>
          <p:cNvPr id="4" name="Heading rule">
            <a:extLst>
              <a:ext uri="{FF2B5EF4-FFF2-40B4-BE49-F238E27FC236}">
                <a16:creationId xmlns:a16="http://schemas.microsoft.com/office/drawing/2014/main" id="{CD0D5CE1-7A7E-0B52-7C42-AB0DD82AD534}"/>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30AF0AE1-6B30-2C70-135F-A93784D8D4F7}"/>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Term card 1">
            <a:extLst>
              <a:ext uri="{FF2B5EF4-FFF2-40B4-BE49-F238E27FC236}">
                <a16:creationId xmlns:a16="http://schemas.microsoft.com/office/drawing/2014/main" id="{0FED56EB-480F-5484-8356-17D5072D8264}"/>
              </a:ext>
            </a:extLst>
          </p:cNvPr>
          <p:cNvSpPr/>
          <p:nvPr/>
        </p:nvSpPr>
        <p:spPr>
          <a:xfrm>
            <a:off x="609600" y="1174496"/>
            <a:ext cx="5384800" cy="2413000"/>
          </a:xfrm>
          <a:prstGeom prst="roundRect">
            <a:avLst>
              <a:gd name="adj" fmla="val 4000"/>
            </a:avLst>
          </a:prstGeom>
          <a:solidFill>
            <a:srgbClr val="F5E2D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rm top 1">
            <a:extLst>
              <a:ext uri="{FF2B5EF4-FFF2-40B4-BE49-F238E27FC236}">
                <a16:creationId xmlns:a16="http://schemas.microsoft.com/office/drawing/2014/main" id="{96E7AF74-039F-9B5F-2F5E-60817C9AF426}"/>
              </a:ext>
            </a:extLst>
          </p:cNvPr>
          <p:cNvSpPr/>
          <p:nvPr/>
        </p:nvSpPr>
        <p:spPr>
          <a:xfrm>
            <a:off x="609600" y="1174496"/>
            <a:ext cx="5384800" cy="635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rm 1">
            <a:extLst>
              <a:ext uri="{FF2B5EF4-FFF2-40B4-BE49-F238E27FC236}">
                <a16:creationId xmlns:a16="http://schemas.microsoft.com/office/drawing/2014/main" id="{E22FE48C-F610-D9B8-E0FF-339B8CBAB903}"/>
              </a:ext>
            </a:extLst>
          </p:cNvPr>
          <p:cNvSpPr txBox="1"/>
          <p:nvPr/>
        </p:nvSpPr>
        <p:spPr>
          <a:xfrm>
            <a:off x="812800" y="1377696"/>
            <a:ext cx="4978400" cy="1668907"/>
          </a:xfrm>
          <a:prstGeom prst="rect">
            <a:avLst/>
          </a:prstGeom>
          <a:noFill/>
        </p:spPr>
        <p:txBody>
          <a:bodyPr vert="horz" wrap="square" lIns="0" tIns="0" rIns="0" bIns="0" rtlCol="0" anchor="t">
            <a:noAutofit/>
          </a:bodyPr>
          <a:lstStyle/>
          <a:p>
            <a:pPr>
              <a:lnSpc>
                <a:spcPct val="102000"/>
              </a:lnSpc>
            </a:pPr>
            <a:r>
              <a:rPr lang="ru-RU" sz="2100" b="1" dirty="0">
                <a:solidFill>
                  <a:srgbClr val="B0281E"/>
                </a:solidFill>
                <a:latin typeface="Bahnschrift SemiBold" panose="020B0502040204020203" pitchFamily="34" charset="0"/>
              </a:rPr>
              <a:t>Б</a:t>
            </a:r>
            <a:r>
              <a:rPr lang="ru-RU" sz="1750" b="1" dirty="0">
                <a:solidFill>
                  <a:srgbClr val="B0281E"/>
                </a:solidFill>
                <a:latin typeface="Segoe UI" panose="020B0502040204020203" pitchFamily="34" charset="0"/>
              </a:rPr>
              <a:t>лицкриг</a:t>
            </a:r>
            <a:r>
              <a:rPr lang="ru-RU" sz="1750" dirty="0">
                <a:solidFill>
                  <a:srgbClr val="1F232A"/>
                </a:solidFill>
                <a:latin typeface="Segoe UI" panose="020B0502040204020203" pitchFamily="34" charset="0"/>
              </a:rPr>
              <a:t> — военная стратегия, основанная на молниеносных и массированных атаках с использованием танков, авиации и пехоты для быстрого разгрома противника. Этот метод был широко применён Германией во Второй мировой войне.</a:t>
            </a:r>
          </a:p>
        </p:txBody>
      </p:sp>
      <p:sp>
        <p:nvSpPr>
          <p:cNvPr id="9" name="Term card 2">
            <a:extLst>
              <a:ext uri="{FF2B5EF4-FFF2-40B4-BE49-F238E27FC236}">
                <a16:creationId xmlns:a16="http://schemas.microsoft.com/office/drawing/2014/main" id="{9D297CD5-8772-C716-1326-6DFEF9201CBC}"/>
              </a:ext>
            </a:extLst>
          </p:cNvPr>
          <p:cNvSpPr/>
          <p:nvPr/>
        </p:nvSpPr>
        <p:spPr>
          <a:xfrm>
            <a:off x="6197600" y="1174496"/>
            <a:ext cx="5384800" cy="2413000"/>
          </a:xfrm>
          <a:prstGeom prst="roundRect">
            <a:avLst>
              <a:gd name="adj" fmla="val 4000"/>
            </a:avLst>
          </a:prstGeom>
          <a:solidFill>
            <a:srgbClr val="E9ECD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rm top 2">
            <a:extLst>
              <a:ext uri="{FF2B5EF4-FFF2-40B4-BE49-F238E27FC236}">
                <a16:creationId xmlns:a16="http://schemas.microsoft.com/office/drawing/2014/main" id="{9AA6F9CC-5895-A497-1F88-A8A59B9E2C78}"/>
              </a:ext>
            </a:extLst>
          </p:cNvPr>
          <p:cNvSpPr/>
          <p:nvPr/>
        </p:nvSpPr>
        <p:spPr>
          <a:xfrm>
            <a:off x="6197600" y="1174496"/>
            <a:ext cx="5384800" cy="63500"/>
          </a:xfrm>
          <a:prstGeom prst="rect">
            <a:avLst/>
          </a:prstGeom>
          <a:solidFill>
            <a:srgbClr val="5D6B3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rm 2">
            <a:extLst>
              <a:ext uri="{FF2B5EF4-FFF2-40B4-BE49-F238E27FC236}">
                <a16:creationId xmlns:a16="http://schemas.microsoft.com/office/drawing/2014/main" id="{DD808309-9B23-7A31-D4BB-085303BA6CA5}"/>
              </a:ext>
            </a:extLst>
          </p:cNvPr>
          <p:cNvSpPr txBox="1"/>
          <p:nvPr/>
        </p:nvSpPr>
        <p:spPr>
          <a:xfrm>
            <a:off x="6400800" y="1377696"/>
            <a:ext cx="4978400" cy="1940941"/>
          </a:xfrm>
          <a:prstGeom prst="rect">
            <a:avLst/>
          </a:prstGeom>
          <a:noFill/>
        </p:spPr>
        <p:txBody>
          <a:bodyPr vert="horz" wrap="square" lIns="0" tIns="0" rIns="0" bIns="0" rtlCol="0" anchor="t">
            <a:noAutofit/>
          </a:bodyPr>
          <a:lstStyle/>
          <a:p>
            <a:pPr>
              <a:lnSpc>
                <a:spcPct val="102000"/>
              </a:lnSpc>
            </a:pPr>
            <a:r>
              <a:rPr lang="ru-RU" sz="2100" b="1" dirty="0">
                <a:solidFill>
                  <a:srgbClr val="5D6B34"/>
                </a:solidFill>
                <a:latin typeface="Bahnschrift SemiBold" panose="020B0502040204020203" pitchFamily="34" charset="0"/>
              </a:rPr>
              <a:t>К</a:t>
            </a:r>
            <a:r>
              <a:rPr lang="ru-RU" sz="1750" b="1" dirty="0">
                <a:solidFill>
                  <a:srgbClr val="5D6B34"/>
                </a:solidFill>
                <a:latin typeface="Segoe UI" panose="020B0502040204020203" pitchFamily="34" charset="0"/>
              </a:rPr>
              <a:t>оллаборационисты</a:t>
            </a:r>
            <a:r>
              <a:rPr lang="ru-RU" sz="1750" dirty="0">
                <a:solidFill>
                  <a:srgbClr val="1F232A"/>
                </a:solidFill>
                <a:latin typeface="Segoe UI" panose="020B0502040204020203" pitchFamily="34" charset="0"/>
              </a:rPr>
              <a:t> — лица, которые добровольно сотрудничали с врагом в ущерб своему государству. В годы Второй мировой войны коллаборационизм проявлялся в различных формах, включая участие в оккупационных администрациях и вооружённых формированиях.</a:t>
            </a:r>
          </a:p>
        </p:txBody>
      </p:sp>
      <p:sp>
        <p:nvSpPr>
          <p:cNvPr id="12" name="Term card 3">
            <a:extLst>
              <a:ext uri="{FF2B5EF4-FFF2-40B4-BE49-F238E27FC236}">
                <a16:creationId xmlns:a16="http://schemas.microsoft.com/office/drawing/2014/main" id="{424DEC57-A3CE-1369-28DA-165CEEF2371A}"/>
              </a:ext>
            </a:extLst>
          </p:cNvPr>
          <p:cNvSpPr/>
          <p:nvPr/>
        </p:nvSpPr>
        <p:spPr>
          <a:xfrm>
            <a:off x="609600" y="3739896"/>
            <a:ext cx="5384800" cy="2413000"/>
          </a:xfrm>
          <a:prstGeom prst="roundRect">
            <a:avLst>
              <a:gd name="adj" fmla="val 4000"/>
            </a:avLst>
          </a:prstGeom>
          <a:solidFill>
            <a:srgbClr val="E1E9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rm top 3">
            <a:extLst>
              <a:ext uri="{FF2B5EF4-FFF2-40B4-BE49-F238E27FC236}">
                <a16:creationId xmlns:a16="http://schemas.microsoft.com/office/drawing/2014/main" id="{C1922C0B-EBB9-7D39-AE0D-5AABA22F7CE8}"/>
              </a:ext>
            </a:extLst>
          </p:cNvPr>
          <p:cNvSpPr/>
          <p:nvPr/>
        </p:nvSpPr>
        <p:spPr>
          <a:xfrm>
            <a:off x="609600" y="3739896"/>
            <a:ext cx="5384800" cy="63500"/>
          </a:xfrm>
          <a:prstGeom prst="rect">
            <a:avLst/>
          </a:prstGeom>
          <a:solidFill>
            <a:srgbClr val="2D5B8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rm 3">
            <a:extLst>
              <a:ext uri="{FF2B5EF4-FFF2-40B4-BE49-F238E27FC236}">
                <a16:creationId xmlns:a16="http://schemas.microsoft.com/office/drawing/2014/main" id="{BE14E7E6-706D-41F1-E1BF-E6D9C4CE2768}"/>
              </a:ext>
            </a:extLst>
          </p:cNvPr>
          <p:cNvSpPr txBox="1"/>
          <p:nvPr/>
        </p:nvSpPr>
        <p:spPr>
          <a:xfrm>
            <a:off x="812800" y="3943096"/>
            <a:ext cx="4978400" cy="1668907"/>
          </a:xfrm>
          <a:prstGeom prst="rect">
            <a:avLst/>
          </a:prstGeom>
          <a:noFill/>
        </p:spPr>
        <p:txBody>
          <a:bodyPr vert="horz" wrap="square" lIns="0" tIns="0" rIns="0" bIns="0" rtlCol="0" anchor="t">
            <a:noAutofit/>
          </a:bodyPr>
          <a:lstStyle/>
          <a:p>
            <a:pPr>
              <a:lnSpc>
                <a:spcPct val="102000"/>
              </a:lnSpc>
            </a:pPr>
            <a:r>
              <a:rPr lang="ru-RU" sz="2100" b="1" dirty="0">
                <a:solidFill>
                  <a:srgbClr val="2D5B87"/>
                </a:solidFill>
                <a:latin typeface="Bahnschrift SemiBold" panose="020B0502040204020203" pitchFamily="34" charset="0"/>
              </a:rPr>
              <a:t>Л</a:t>
            </a:r>
            <a:r>
              <a:rPr lang="ru-RU" sz="1750" b="1" dirty="0">
                <a:solidFill>
                  <a:srgbClr val="2D5B87"/>
                </a:solidFill>
                <a:latin typeface="Segoe UI" panose="020B0502040204020203" pitchFamily="34" charset="0"/>
              </a:rPr>
              <a:t>енд-лиз</a:t>
            </a:r>
            <a:r>
              <a:rPr lang="ru-RU" sz="1750" dirty="0">
                <a:solidFill>
                  <a:srgbClr val="1F232A"/>
                </a:solidFill>
                <a:latin typeface="Segoe UI" panose="020B0502040204020203" pitchFamily="34" charset="0"/>
              </a:rPr>
              <a:t> — программа, по которой США предоставляли своим союзникам во Второй мировой войне военную технику, оружие, продовольствие и другие ресурсы взаймы или в аренду. Эта помощь сыграла важную роль в победе антигитлеровской коалиции.</a:t>
            </a:r>
          </a:p>
        </p:txBody>
      </p:sp>
      <p:sp>
        <p:nvSpPr>
          <p:cNvPr id="15" name="Term card 4">
            <a:extLst>
              <a:ext uri="{FF2B5EF4-FFF2-40B4-BE49-F238E27FC236}">
                <a16:creationId xmlns:a16="http://schemas.microsoft.com/office/drawing/2014/main" id="{4AA049B2-7C97-F273-794F-5A7BF0370F21}"/>
              </a:ext>
            </a:extLst>
          </p:cNvPr>
          <p:cNvSpPr/>
          <p:nvPr/>
        </p:nvSpPr>
        <p:spPr>
          <a:xfrm>
            <a:off x="6197600" y="3739896"/>
            <a:ext cx="5384800" cy="2413000"/>
          </a:xfrm>
          <a:prstGeom prst="roundRect">
            <a:avLst>
              <a:gd name="adj" fmla="val 4000"/>
            </a:avLst>
          </a:prstGeom>
          <a:solidFill>
            <a:srgbClr val="F5EBD5"/>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erm top 4">
            <a:extLst>
              <a:ext uri="{FF2B5EF4-FFF2-40B4-BE49-F238E27FC236}">
                <a16:creationId xmlns:a16="http://schemas.microsoft.com/office/drawing/2014/main" id="{A04C9BFA-ECA1-5078-92A4-288F203DFAB6}"/>
              </a:ext>
            </a:extLst>
          </p:cNvPr>
          <p:cNvSpPr/>
          <p:nvPr/>
        </p:nvSpPr>
        <p:spPr>
          <a:xfrm>
            <a:off x="6197600" y="3739896"/>
            <a:ext cx="5384800" cy="63500"/>
          </a:xfrm>
          <a:prstGeom prst="rect">
            <a:avLst/>
          </a:prstGeom>
          <a:solidFill>
            <a:srgbClr val="B98320"/>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rm 4">
            <a:extLst>
              <a:ext uri="{FF2B5EF4-FFF2-40B4-BE49-F238E27FC236}">
                <a16:creationId xmlns:a16="http://schemas.microsoft.com/office/drawing/2014/main" id="{29775644-49F9-46F0-DA65-A4464609990C}"/>
              </a:ext>
            </a:extLst>
          </p:cNvPr>
          <p:cNvSpPr txBox="1"/>
          <p:nvPr/>
        </p:nvSpPr>
        <p:spPr>
          <a:xfrm>
            <a:off x="6400800" y="3943096"/>
            <a:ext cx="4978400" cy="1940941"/>
          </a:xfrm>
          <a:prstGeom prst="rect">
            <a:avLst/>
          </a:prstGeom>
          <a:noFill/>
        </p:spPr>
        <p:txBody>
          <a:bodyPr vert="horz" wrap="square" lIns="0" tIns="0" rIns="0" bIns="0" rtlCol="0" anchor="t">
            <a:noAutofit/>
          </a:bodyPr>
          <a:lstStyle/>
          <a:p>
            <a:pPr>
              <a:lnSpc>
                <a:spcPct val="102000"/>
              </a:lnSpc>
            </a:pPr>
            <a:r>
              <a:rPr lang="ru-RU" sz="2100" b="1" dirty="0">
                <a:solidFill>
                  <a:srgbClr val="B98320"/>
                </a:solidFill>
                <a:latin typeface="Bahnschrift SemiBold" panose="020B0502040204020203" pitchFamily="34" charset="0"/>
              </a:rPr>
              <a:t>«</a:t>
            </a:r>
            <a:r>
              <a:rPr lang="ru-RU" sz="1750" b="1" dirty="0">
                <a:solidFill>
                  <a:srgbClr val="B98320"/>
                </a:solidFill>
                <a:latin typeface="Segoe UI" panose="020B0502040204020203" pitchFamily="34" charset="0"/>
              </a:rPr>
              <a:t>Странная война»</a:t>
            </a:r>
            <a:r>
              <a:rPr lang="ru-RU" sz="1750" dirty="0">
                <a:solidFill>
                  <a:srgbClr val="1F232A"/>
                </a:solidFill>
                <a:latin typeface="Segoe UI" panose="020B0502040204020203" pitchFamily="34" charset="0"/>
              </a:rPr>
              <a:t> — период с сентября 1939 по май 1940 года на Западном фронте, когда активные боевые действия практически отсутствовали. Это название связано с тем, что несмотря на объявление войны Германией, Франция и Великобритания не предпринимали значительных военных операций.</a:t>
            </a:r>
          </a:p>
        </p:txBody>
      </p:sp>
      <p:sp>
        <p:nvSpPr>
          <p:cNvPr id="18" name="Signature 100ballnik.com">
            <a:extLst>
              <a:ext uri="{FF2B5EF4-FFF2-40B4-BE49-F238E27FC236}">
                <a16:creationId xmlns:a16="http://schemas.microsoft.com/office/drawing/2014/main" id="{6333CB95-21D8-E62D-6CA3-5F0700A6EED2}"/>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2934799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2C61E0B9-0FD6-1B13-42B0-D545CD77B1ED}"/>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Причины возникновения Второй мировой войны</a:t>
            </a:r>
          </a:p>
        </p:txBody>
      </p:sp>
      <p:sp>
        <p:nvSpPr>
          <p:cNvPr id="4" name="Heading rule">
            <a:extLst>
              <a:ext uri="{FF2B5EF4-FFF2-40B4-BE49-F238E27FC236}">
                <a16:creationId xmlns:a16="http://schemas.microsoft.com/office/drawing/2014/main" id="{C3BBB557-3F85-0AFD-8142-21977D03E114}"/>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CFFEEE8F-3EDE-2B06-65EE-1AD83CE95694}"/>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Consequences card">
            <a:extLst>
              <a:ext uri="{FF2B5EF4-FFF2-40B4-BE49-F238E27FC236}">
                <a16:creationId xmlns:a16="http://schemas.microsoft.com/office/drawing/2014/main" id="{3B6A3157-02A0-AE4F-F736-E734E728CC22}"/>
              </a:ext>
            </a:extLst>
          </p:cNvPr>
          <p:cNvSpPr/>
          <p:nvPr/>
        </p:nvSpPr>
        <p:spPr>
          <a:xfrm>
            <a:off x="609600" y="1174496"/>
            <a:ext cx="5080000" cy="3063240"/>
          </a:xfrm>
          <a:prstGeom prst="roundRect">
            <a:avLst>
              <a:gd name="adj" fmla="val 5000"/>
            </a:avLst>
          </a:prstGeom>
          <a:solidFill>
            <a:srgbClr val="F5E2D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Consequences">
            <a:extLst>
              <a:ext uri="{FF2B5EF4-FFF2-40B4-BE49-F238E27FC236}">
                <a16:creationId xmlns:a16="http://schemas.microsoft.com/office/drawing/2014/main" id="{4EDE418B-E58C-1705-DE91-FFE13E364BDE}"/>
              </a:ext>
            </a:extLst>
          </p:cNvPr>
          <p:cNvSpPr txBox="1"/>
          <p:nvPr/>
        </p:nvSpPr>
        <p:spPr>
          <a:xfrm>
            <a:off x="889000" y="1326896"/>
            <a:ext cx="4597400" cy="2733040"/>
          </a:xfrm>
          <a:prstGeom prst="rect">
            <a:avLst/>
          </a:prstGeom>
          <a:noFill/>
        </p:spPr>
        <p:txBody>
          <a:bodyPr vert="horz" wrap="square" lIns="0" tIns="0" rIns="0" bIns="0" rtlCol="0" anchor="t">
            <a:noAutofit/>
          </a:bodyPr>
          <a:lstStyle/>
          <a:p>
            <a:pPr>
              <a:spcAft>
                <a:spcPts val="500"/>
              </a:spcAft>
            </a:pPr>
            <a:r>
              <a:rPr lang="ru-RU" sz="1900" b="1" dirty="0">
                <a:solidFill>
                  <a:srgbClr val="B0281E"/>
                </a:solidFill>
                <a:latin typeface="Segoe UI" panose="020B0502040204020203" pitchFamily="34" charset="0"/>
              </a:rPr>
              <a:t>Последствия Первой мировой войны:</a:t>
            </a:r>
          </a:p>
          <a:p>
            <a:pPr marL="304800" indent="-304800">
              <a:spcAft>
                <a:spcPts val="500"/>
              </a:spcAft>
              <a:buClr>
                <a:srgbClr val="B0281E"/>
              </a:buClr>
              <a:buSzPct val="62000"/>
              <a:buFont typeface="Arial" panose="020B0604020202020204" pitchFamily="34" charset="0"/>
              <a:buChar char="●"/>
            </a:pPr>
            <a:r>
              <a:rPr lang="ru-RU" sz="1900" dirty="0">
                <a:solidFill>
                  <a:srgbClr val="1F232A"/>
                </a:solidFill>
                <a:latin typeface="Segoe UI" panose="020B0502040204020203" pitchFamily="34" charset="0"/>
              </a:rPr>
              <a:t>Версальский договор 1919 года наложил на Германию тяжёлые репарации и ограничения, что вызвало недовольство и стремление к реваншу.</a:t>
            </a:r>
          </a:p>
          <a:p>
            <a:pPr marL="304800" indent="-304800">
              <a:spcAft>
                <a:spcPts val="500"/>
              </a:spcAft>
              <a:buClr>
                <a:srgbClr val="B0281E"/>
              </a:buClr>
              <a:buSzPct val="62000"/>
              <a:buFont typeface="Arial" panose="020B0604020202020204" pitchFamily="34" charset="0"/>
              <a:buChar char="●"/>
            </a:pPr>
            <a:r>
              <a:rPr lang="ru-RU" sz="1900" dirty="0">
                <a:solidFill>
                  <a:srgbClr val="1F232A"/>
                </a:solidFill>
                <a:latin typeface="Segoe UI" panose="020B0502040204020203" pitchFamily="34" charset="0"/>
              </a:rPr>
              <a:t>Неравномерное распределение территорий и ресурсов между странами усилило напряжённость.</a:t>
            </a:r>
          </a:p>
        </p:txBody>
      </p:sp>
      <p:sp>
        <p:nvSpPr>
          <p:cNvPr id="8" name="Consequences bar">
            <a:extLst>
              <a:ext uri="{FF2B5EF4-FFF2-40B4-BE49-F238E27FC236}">
                <a16:creationId xmlns:a16="http://schemas.microsoft.com/office/drawing/2014/main" id="{2B3951A1-F60B-7ACB-7180-2F392981999B}"/>
              </a:ext>
            </a:extLst>
          </p:cNvPr>
          <p:cNvSpPr/>
          <p:nvPr/>
        </p:nvSpPr>
        <p:spPr>
          <a:xfrm>
            <a:off x="609600" y="1326896"/>
            <a:ext cx="63500" cy="275844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reaty note">
            <a:extLst>
              <a:ext uri="{FF2B5EF4-FFF2-40B4-BE49-F238E27FC236}">
                <a16:creationId xmlns:a16="http://schemas.microsoft.com/office/drawing/2014/main" id="{294CF993-122A-D4D0-154E-FC7C63B65D88}"/>
              </a:ext>
            </a:extLst>
          </p:cNvPr>
          <p:cNvSpPr txBox="1"/>
          <p:nvPr/>
        </p:nvSpPr>
        <p:spPr>
          <a:xfrm>
            <a:off x="609600" y="4288536"/>
            <a:ext cx="5080000" cy="1774254"/>
          </a:xfrm>
          <a:prstGeom prst="rect">
            <a:avLst/>
          </a:prstGeom>
          <a:noFill/>
        </p:spPr>
        <p:txBody>
          <a:bodyPr vert="horz" wrap="square" lIns="0" tIns="0" rIns="0" bIns="0" rtlCol="0" anchor="t">
            <a:noAutofit/>
          </a:bodyPr>
          <a:lstStyle/>
          <a:p>
            <a:pPr>
              <a:lnSpc>
                <a:spcPct val="105000"/>
              </a:lnSpc>
            </a:pPr>
            <a:r>
              <a:rPr lang="ru-RU" sz="1600" b="1" dirty="0">
                <a:solidFill>
                  <a:srgbClr val="2D5B87"/>
                </a:solidFill>
                <a:latin typeface="Segoe UI" panose="020B0502040204020203" pitchFamily="34" charset="0"/>
              </a:rPr>
              <a:t>Версальский договор 1919 года</a:t>
            </a:r>
            <a:r>
              <a:rPr lang="ru-RU" sz="1600" i="1" dirty="0">
                <a:solidFill>
                  <a:srgbClr val="4D5560"/>
                </a:solidFill>
                <a:latin typeface="Segoe UI" panose="020B0502040204020203" pitchFamily="34" charset="0"/>
              </a:rPr>
              <a:t> — это мирный договор, завершивший Первую мировую войну. Он был подписан 28 июня 1919 года в Версале между странами Антанты и Германией. Договор включал 440 статей, которые определяли условия мира и устанавливали ответственность Германии за войну.</a:t>
            </a:r>
          </a:p>
        </p:txBody>
      </p:sp>
      <p:sp>
        <p:nvSpPr>
          <p:cNvPr id="10" name="Versailles map mount">
            <a:extLst>
              <a:ext uri="{FF2B5EF4-FFF2-40B4-BE49-F238E27FC236}">
                <a16:creationId xmlns:a16="http://schemas.microsoft.com/office/drawing/2014/main" id="{B8D94B85-8D51-F5F7-AA2B-CEE4299F7731}"/>
              </a:ext>
            </a:extLst>
          </p:cNvPr>
          <p:cNvSpPr/>
          <p:nvPr/>
        </p:nvSpPr>
        <p:spPr>
          <a:xfrm>
            <a:off x="6019800" y="1199896"/>
            <a:ext cx="5562600" cy="4596151"/>
          </a:xfrm>
          <a:prstGeom prst="roundRect">
            <a:avLst>
              <a:gd name="adj" fmla="val 3000"/>
            </a:avLst>
          </a:prstGeom>
          <a:solidFill>
            <a:srgbClr val="FFFFFF"/>
          </a:solidFill>
          <a:ln w="9525">
            <a:solidFill>
              <a:srgbClr val="CFCCC4"/>
            </a:solidFill>
          </a:ln>
          <a:effectLst>
            <a:outerShdw blurRad="177800" dist="38100" dir="5400000"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Versailles map" descr="Территориальные изменения в Европе по Версальскому мирному договору 1919 г. Карта школьного атласа (из исходной презентации)">
            <a:extLst>
              <a:ext uri="{FF2B5EF4-FFF2-40B4-BE49-F238E27FC236}">
                <a16:creationId xmlns:a16="http://schemas.microsoft.com/office/drawing/2014/main" id="{1CDBB888-7389-A4DC-5A6E-BCED8FD27D6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121400" y="1301496"/>
            <a:ext cx="5359400" cy="4392951"/>
          </a:xfrm>
          <a:prstGeom prst="rect">
            <a:avLst/>
          </a:prstGeom>
        </p:spPr>
      </p:pic>
      <p:cxnSp>
        <p:nvCxnSpPr>
          <p:cNvPr id="13" name="Corner">
            <a:extLst>
              <a:ext uri="{FF2B5EF4-FFF2-40B4-BE49-F238E27FC236}">
                <a16:creationId xmlns:a16="http://schemas.microsoft.com/office/drawing/2014/main" id="{A0AD86B4-D0D8-9A99-68A2-6352109A9306}"/>
              </a:ext>
            </a:extLst>
          </p:cNvPr>
          <p:cNvCxnSpPr/>
          <p:nvPr/>
        </p:nvCxnSpPr>
        <p:spPr>
          <a:xfrm>
            <a:off x="6019800" y="1199896"/>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4" name="Corner">
            <a:extLst>
              <a:ext uri="{FF2B5EF4-FFF2-40B4-BE49-F238E27FC236}">
                <a16:creationId xmlns:a16="http://schemas.microsoft.com/office/drawing/2014/main" id="{11229107-0CC0-0E11-9574-AA75D7DD7544}"/>
              </a:ext>
            </a:extLst>
          </p:cNvPr>
          <p:cNvCxnSpPr/>
          <p:nvPr/>
        </p:nvCxnSpPr>
        <p:spPr>
          <a:xfrm>
            <a:off x="6019800" y="1199896"/>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5" name="Corner">
            <a:extLst>
              <a:ext uri="{FF2B5EF4-FFF2-40B4-BE49-F238E27FC236}">
                <a16:creationId xmlns:a16="http://schemas.microsoft.com/office/drawing/2014/main" id="{EE378B5F-CEFE-A311-FEBB-2A5F2D0CA6D3}"/>
              </a:ext>
            </a:extLst>
          </p:cNvPr>
          <p:cNvCxnSpPr/>
          <p:nvPr/>
        </p:nvCxnSpPr>
        <p:spPr>
          <a:xfrm flipH="1">
            <a:off x="11404600" y="5796047"/>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6" name="Corner">
            <a:extLst>
              <a:ext uri="{FF2B5EF4-FFF2-40B4-BE49-F238E27FC236}">
                <a16:creationId xmlns:a16="http://schemas.microsoft.com/office/drawing/2014/main" id="{D9A0EB9D-A2B6-63F9-9ED1-5AD3C56EF694}"/>
              </a:ext>
            </a:extLst>
          </p:cNvPr>
          <p:cNvCxnSpPr/>
          <p:nvPr/>
        </p:nvCxnSpPr>
        <p:spPr>
          <a:xfrm flipV="1">
            <a:off x="11582400" y="5618247"/>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sp>
        <p:nvSpPr>
          <p:cNvPr id="17" name="Signature 100ballnik.com">
            <a:extLst>
              <a:ext uri="{FF2B5EF4-FFF2-40B4-BE49-F238E27FC236}">
                <a16:creationId xmlns:a16="http://schemas.microsoft.com/office/drawing/2014/main" id="{802FFF46-3F1E-D9B8-8156-64C1DFF7D980}"/>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2845937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C367926D-7ABA-C0BA-21A7-C89488E21F06}"/>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Причины возникновения Второй мировой войны</a:t>
            </a:r>
          </a:p>
        </p:txBody>
      </p:sp>
      <p:sp>
        <p:nvSpPr>
          <p:cNvPr id="4" name="Heading rule">
            <a:extLst>
              <a:ext uri="{FF2B5EF4-FFF2-40B4-BE49-F238E27FC236}">
                <a16:creationId xmlns:a16="http://schemas.microsoft.com/office/drawing/2014/main" id="{81174A1C-E58D-AE39-82A0-C67DBA3C97F0}"/>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748A7F63-B50B-F125-9881-BD966E84704F}"/>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pic>
        <p:nvPicPr>
          <p:cNvPr id="7" name="Depression 1931" descr="Безработные в очереди за бесплатным супом, Чикаго, февраль 1931 г. Национальный архив США, 541927">
            <a:extLst>
              <a:ext uri="{FF2B5EF4-FFF2-40B4-BE49-F238E27FC236}">
                <a16:creationId xmlns:a16="http://schemas.microsoft.com/office/drawing/2014/main" id="{EE2505AD-E09A-5949-B7C2-5B0E1DF0886E}"/>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09600" y="1199896"/>
            <a:ext cx="3810000" cy="2489200"/>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8" name="Crisis">
            <a:extLst>
              <a:ext uri="{FF2B5EF4-FFF2-40B4-BE49-F238E27FC236}">
                <a16:creationId xmlns:a16="http://schemas.microsoft.com/office/drawing/2014/main" id="{A7257AE5-DCDB-E1FF-8C61-DF317C0711B6}"/>
              </a:ext>
            </a:extLst>
          </p:cNvPr>
          <p:cNvSpPr txBox="1"/>
          <p:nvPr/>
        </p:nvSpPr>
        <p:spPr>
          <a:xfrm>
            <a:off x="4673600" y="1199897"/>
            <a:ext cx="6908800" cy="1031367"/>
          </a:xfrm>
          <a:prstGeom prst="rect">
            <a:avLst/>
          </a:prstGeom>
          <a:noFill/>
        </p:spPr>
        <p:txBody>
          <a:bodyPr vert="horz" wrap="square" lIns="0" tIns="0" rIns="0" bIns="0" rtlCol="0" anchor="t">
            <a:noAutofit/>
          </a:bodyPr>
          <a:lstStyle/>
          <a:p>
            <a:pPr>
              <a:lnSpc>
                <a:spcPct val="105000"/>
              </a:lnSpc>
            </a:pPr>
            <a:r>
              <a:rPr lang="ru-RU" sz="2200" b="1" dirty="0">
                <a:solidFill>
                  <a:srgbClr val="B98320"/>
                </a:solidFill>
                <a:latin typeface="Segoe UI" panose="020B0502040204020203" pitchFamily="34" charset="0"/>
              </a:rPr>
              <a:t>Мировой экономический кризис 1929–1933 годов</a:t>
            </a:r>
            <a:r>
              <a:rPr lang="ru-RU" sz="2200" dirty="0">
                <a:solidFill>
                  <a:srgbClr val="1F232A"/>
                </a:solidFill>
                <a:latin typeface="Segoe UI" panose="020B0502040204020203" pitchFamily="34" charset="0"/>
              </a:rPr>
              <a:t> усугубил социальные и политические проблемы, что способствовало росту экстремистских движений.</a:t>
            </a:r>
          </a:p>
        </p:txBody>
      </p:sp>
      <p:sp>
        <p:nvSpPr>
          <p:cNvPr id="9" name="Nationalism card">
            <a:extLst>
              <a:ext uri="{FF2B5EF4-FFF2-40B4-BE49-F238E27FC236}">
                <a16:creationId xmlns:a16="http://schemas.microsoft.com/office/drawing/2014/main" id="{81FEF0B8-41A2-D946-D8B1-11DD1FFB501F}"/>
              </a:ext>
            </a:extLst>
          </p:cNvPr>
          <p:cNvSpPr/>
          <p:nvPr/>
        </p:nvSpPr>
        <p:spPr>
          <a:xfrm>
            <a:off x="4673600" y="2434464"/>
            <a:ext cx="6908800" cy="2590800"/>
          </a:xfrm>
          <a:prstGeom prst="roundRect">
            <a:avLst>
              <a:gd name="adj" fmla="val 5000"/>
            </a:avLst>
          </a:prstGeom>
          <a:solidFill>
            <a:srgbClr val="F5E2D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Nationalism">
            <a:extLst>
              <a:ext uri="{FF2B5EF4-FFF2-40B4-BE49-F238E27FC236}">
                <a16:creationId xmlns:a16="http://schemas.microsoft.com/office/drawing/2014/main" id="{494CEF39-CC4B-AA68-769E-51931F3ADD34}"/>
              </a:ext>
            </a:extLst>
          </p:cNvPr>
          <p:cNvSpPr txBox="1"/>
          <p:nvPr/>
        </p:nvSpPr>
        <p:spPr>
          <a:xfrm>
            <a:off x="4953000" y="2586864"/>
            <a:ext cx="6426200" cy="2260600"/>
          </a:xfrm>
          <a:prstGeom prst="rect">
            <a:avLst/>
          </a:prstGeom>
          <a:noFill/>
        </p:spPr>
        <p:txBody>
          <a:bodyPr vert="horz" wrap="square" lIns="0" tIns="0" rIns="0" bIns="0" rtlCol="0" anchor="t">
            <a:noAutofit/>
          </a:bodyPr>
          <a:lstStyle/>
          <a:p>
            <a:pPr>
              <a:spcAft>
                <a:spcPts val="500"/>
              </a:spcAft>
            </a:pPr>
            <a:r>
              <a:rPr lang="ru-RU" sz="2000" b="1" dirty="0">
                <a:solidFill>
                  <a:srgbClr val="B0281E"/>
                </a:solidFill>
                <a:latin typeface="Segoe UI" panose="020B0502040204020203" pitchFamily="34" charset="0"/>
              </a:rPr>
              <a:t>Рост национализма и милитаризма:</a:t>
            </a:r>
          </a:p>
          <a:p>
            <a:pPr marL="304800" indent="-304800">
              <a:spcAft>
                <a:spcPts val="500"/>
              </a:spcAft>
              <a:buClr>
                <a:srgbClr val="B0281E"/>
              </a:buClr>
              <a:buSzPct val="62000"/>
              <a:buFont typeface="Arial" panose="020B0604020202020204" pitchFamily="34" charset="0"/>
              <a:buChar char="●"/>
            </a:pPr>
            <a:r>
              <a:rPr lang="ru-RU" sz="2000" b="1" dirty="0">
                <a:solidFill>
                  <a:srgbClr val="B0281E"/>
                </a:solidFill>
                <a:latin typeface="Segoe UI" panose="020B0502040204020203" pitchFamily="34" charset="0"/>
              </a:rPr>
              <a:t>В Германии</a:t>
            </a:r>
            <a:r>
              <a:rPr lang="ru-RU" sz="2000" dirty="0">
                <a:solidFill>
                  <a:srgbClr val="1F232A"/>
                </a:solidFill>
                <a:latin typeface="Segoe UI" panose="020B0502040204020203" pitchFamily="34" charset="0"/>
              </a:rPr>
              <a:t> под руководством Адольфа Гитлера сформировалось мощное националистическое движение, направленное на насильственный передел мира.</a:t>
            </a:r>
          </a:p>
          <a:p>
            <a:pPr marL="304800" indent="-304800">
              <a:spcAft>
                <a:spcPts val="500"/>
              </a:spcAft>
              <a:buClr>
                <a:srgbClr val="B0281E"/>
              </a:buClr>
              <a:buSzPct val="62000"/>
              <a:buFont typeface="Arial" panose="020B0604020202020204" pitchFamily="34" charset="0"/>
              <a:buChar char="●"/>
            </a:pPr>
            <a:r>
              <a:rPr lang="ru-RU" sz="2000" b="1" dirty="0">
                <a:solidFill>
                  <a:srgbClr val="B0281E"/>
                </a:solidFill>
                <a:latin typeface="Segoe UI" panose="020B0502040204020203" pitchFamily="34" charset="0"/>
              </a:rPr>
              <a:t>Италия и Япония</a:t>
            </a:r>
            <a:r>
              <a:rPr lang="ru-RU" sz="2000" dirty="0">
                <a:solidFill>
                  <a:srgbClr val="1F232A"/>
                </a:solidFill>
                <a:latin typeface="Segoe UI" panose="020B0502040204020203" pitchFamily="34" charset="0"/>
              </a:rPr>
              <a:t> также стремились к расширению своих территорий и влияния.</a:t>
            </a:r>
          </a:p>
        </p:txBody>
      </p:sp>
      <p:sp>
        <p:nvSpPr>
          <p:cNvPr id="11" name="Nationalism bar">
            <a:extLst>
              <a:ext uri="{FF2B5EF4-FFF2-40B4-BE49-F238E27FC236}">
                <a16:creationId xmlns:a16="http://schemas.microsoft.com/office/drawing/2014/main" id="{AC91D804-55ED-1FC9-2B26-C83EAD06DC3F}"/>
              </a:ext>
            </a:extLst>
          </p:cNvPr>
          <p:cNvSpPr/>
          <p:nvPr/>
        </p:nvSpPr>
        <p:spPr>
          <a:xfrm>
            <a:off x="4673600" y="2586864"/>
            <a:ext cx="63500" cy="22860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Appeasement panel">
            <a:extLst>
              <a:ext uri="{FF2B5EF4-FFF2-40B4-BE49-F238E27FC236}">
                <a16:creationId xmlns:a16="http://schemas.microsoft.com/office/drawing/2014/main" id="{CCE059C3-55E5-2E15-2672-08E1C1F2D34C}"/>
              </a:ext>
            </a:extLst>
          </p:cNvPr>
          <p:cNvSpPr/>
          <p:nvPr/>
        </p:nvSpPr>
        <p:spPr>
          <a:xfrm>
            <a:off x="609600" y="5152264"/>
            <a:ext cx="10972800" cy="1273936"/>
          </a:xfrm>
          <a:prstGeom prst="rect">
            <a:avLst/>
          </a:prstGeom>
          <a:solidFill>
            <a:srgbClr val="262D3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Munich 1938" descr="Н. Чемберлен, Э. Даладье, А. Гитлер, Б. Муссолини, Г. Чиано перед подписанием Мюнхенского соглашения, 29 сентября 1938 г. Федеральный архив Германии, Bild 183-R69173">
            <a:extLst>
              <a:ext uri="{FF2B5EF4-FFF2-40B4-BE49-F238E27FC236}">
                <a16:creationId xmlns:a16="http://schemas.microsoft.com/office/drawing/2014/main" id="{6C0C6B06-CEBF-B3B3-7C2A-3933A4153536}"/>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762000" y="5304664"/>
            <a:ext cx="2540000" cy="969136"/>
          </a:xfrm>
          <a:prstGeom prst="roundRect">
            <a:avLst>
              <a:gd name="adj" fmla="val 5000"/>
            </a:avLst>
          </a:prstGeom>
          <a:ln w="12700">
            <a:solidFill>
              <a:srgbClr val="59626C"/>
            </a:solidFill>
          </a:ln>
        </p:spPr>
      </p:pic>
      <p:sp>
        <p:nvSpPr>
          <p:cNvPr id="15" name="Appeasement">
            <a:extLst>
              <a:ext uri="{FF2B5EF4-FFF2-40B4-BE49-F238E27FC236}">
                <a16:creationId xmlns:a16="http://schemas.microsoft.com/office/drawing/2014/main" id="{4E2A5C5E-9510-D0A9-1A25-0A0932A8EC24}"/>
              </a:ext>
            </a:extLst>
          </p:cNvPr>
          <p:cNvSpPr txBox="1"/>
          <p:nvPr/>
        </p:nvSpPr>
        <p:spPr>
          <a:xfrm>
            <a:off x="3606800" y="5304664"/>
            <a:ext cx="7747000" cy="969136"/>
          </a:xfrm>
          <a:prstGeom prst="rect">
            <a:avLst/>
          </a:prstGeom>
          <a:noFill/>
        </p:spPr>
        <p:txBody>
          <a:bodyPr vert="horz" wrap="square" lIns="0" tIns="0" rIns="0" bIns="0" rtlCol="0" anchor="ctr">
            <a:noAutofit/>
          </a:bodyPr>
          <a:lstStyle/>
          <a:p>
            <a:pPr>
              <a:lnSpc>
                <a:spcPct val="105000"/>
              </a:lnSpc>
            </a:pPr>
            <a:r>
              <a:rPr lang="ru-RU" sz="2200" i="1" dirty="0">
                <a:solidFill>
                  <a:srgbClr val="F2EFE8"/>
                </a:solidFill>
                <a:latin typeface="Segoe UI" panose="020B0502040204020203" pitchFamily="34" charset="0"/>
              </a:rPr>
              <a:t>Западные страны, пытаясь избежать войны, поддерживали агрессивные действия Германии, что только усилило её амбиции</a:t>
            </a:r>
          </a:p>
        </p:txBody>
      </p:sp>
      <p:sp>
        <p:nvSpPr>
          <p:cNvPr id="16" name="Signature 100ballnik.com">
            <a:extLst>
              <a:ext uri="{FF2B5EF4-FFF2-40B4-BE49-F238E27FC236}">
                <a16:creationId xmlns:a16="http://schemas.microsoft.com/office/drawing/2014/main" id="{BE7D8E23-9922-C4D0-166D-DC632EF303B8}"/>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2117726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0AF212DF-1D23-CE97-BEA4-4E17D0DCEAB7}"/>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Причины возникновения Второй мировой войны</a:t>
            </a:r>
          </a:p>
        </p:txBody>
      </p:sp>
      <p:sp>
        <p:nvSpPr>
          <p:cNvPr id="4" name="Heading rule">
            <a:extLst>
              <a:ext uri="{FF2B5EF4-FFF2-40B4-BE49-F238E27FC236}">
                <a16:creationId xmlns:a16="http://schemas.microsoft.com/office/drawing/2014/main" id="{6F0FA14D-0298-B0CB-336F-9BC98F0BD705}"/>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DEEA9758-65F9-1FFE-417B-09323119C7B7}"/>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Hotbeds map mount">
            <a:extLst>
              <a:ext uri="{FF2B5EF4-FFF2-40B4-BE49-F238E27FC236}">
                <a16:creationId xmlns:a16="http://schemas.microsoft.com/office/drawing/2014/main" id="{977C8DE6-7CD8-CB81-68E7-CAD169858002}"/>
              </a:ext>
            </a:extLst>
          </p:cNvPr>
          <p:cNvSpPr/>
          <p:nvPr/>
        </p:nvSpPr>
        <p:spPr>
          <a:xfrm>
            <a:off x="609600" y="1174496"/>
            <a:ext cx="6841582" cy="5175504"/>
          </a:xfrm>
          <a:prstGeom prst="roundRect">
            <a:avLst>
              <a:gd name="adj" fmla="val 3000"/>
            </a:avLst>
          </a:prstGeom>
          <a:solidFill>
            <a:srgbClr val="FFFFFF"/>
          </a:solidFill>
          <a:ln w="9525">
            <a:solidFill>
              <a:srgbClr val="CFCCC4"/>
            </a:solidFill>
          </a:ln>
          <a:effectLst>
            <a:outerShdw blurRad="177800" dist="38100" dir="5400000"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Hotbeds map" descr="Возникновение очагов агрессии. Карта школьного атласа (из исходной презентации)">
            <a:extLst>
              <a:ext uri="{FF2B5EF4-FFF2-40B4-BE49-F238E27FC236}">
                <a16:creationId xmlns:a16="http://schemas.microsoft.com/office/drawing/2014/main" id="{76AA0EA5-A4C8-4E8A-D68B-F5952CDE7384}"/>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711200" y="1276096"/>
            <a:ext cx="6638382" cy="4972304"/>
          </a:xfrm>
          <a:prstGeom prst="rect">
            <a:avLst/>
          </a:prstGeom>
        </p:spPr>
      </p:pic>
      <p:cxnSp>
        <p:nvCxnSpPr>
          <p:cNvPr id="9" name="Corner">
            <a:extLst>
              <a:ext uri="{FF2B5EF4-FFF2-40B4-BE49-F238E27FC236}">
                <a16:creationId xmlns:a16="http://schemas.microsoft.com/office/drawing/2014/main" id="{18609F2A-9D16-6748-1BDD-D043D23CC41A}"/>
              </a:ext>
            </a:extLst>
          </p:cNvPr>
          <p:cNvCxnSpPr/>
          <p:nvPr/>
        </p:nvCxnSpPr>
        <p:spPr>
          <a:xfrm>
            <a:off x="609600" y="1174496"/>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0" name="Corner">
            <a:extLst>
              <a:ext uri="{FF2B5EF4-FFF2-40B4-BE49-F238E27FC236}">
                <a16:creationId xmlns:a16="http://schemas.microsoft.com/office/drawing/2014/main" id="{E4D62BEE-0C17-F327-AF05-33D5DD783B3A}"/>
              </a:ext>
            </a:extLst>
          </p:cNvPr>
          <p:cNvCxnSpPr/>
          <p:nvPr/>
        </p:nvCxnSpPr>
        <p:spPr>
          <a:xfrm>
            <a:off x="609600" y="1174496"/>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1" name="Corner">
            <a:extLst>
              <a:ext uri="{FF2B5EF4-FFF2-40B4-BE49-F238E27FC236}">
                <a16:creationId xmlns:a16="http://schemas.microsoft.com/office/drawing/2014/main" id="{7FAC30B7-1800-8B35-75B1-B537614AD07E}"/>
              </a:ext>
            </a:extLst>
          </p:cNvPr>
          <p:cNvCxnSpPr/>
          <p:nvPr/>
        </p:nvCxnSpPr>
        <p:spPr>
          <a:xfrm flipH="1">
            <a:off x="7273382" y="6350000"/>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2" name="Corner">
            <a:extLst>
              <a:ext uri="{FF2B5EF4-FFF2-40B4-BE49-F238E27FC236}">
                <a16:creationId xmlns:a16="http://schemas.microsoft.com/office/drawing/2014/main" id="{1F83424F-3580-F2E5-0877-A2DDC0FC4923}"/>
              </a:ext>
            </a:extLst>
          </p:cNvPr>
          <p:cNvCxnSpPr/>
          <p:nvPr/>
        </p:nvCxnSpPr>
        <p:spPr>
          <a:xfrm flipV="1">
            <a:off x="7451182" y="6172200"/>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sp>
        <p:nvSpPr>
          <p:cNvPr id="13" name="Hotbeds">
            <a:extLst>
              <a:ext uri="{FF2B5EF4-FFF2-40B4-BE49-F238E27FC236}">
                <a16:creationId xmlns:a16="http://schemas.microsoft.com/office/drawing/2014/main" id="{53BB5B0F-E63F-556B-85CE-7A1F66793475}"/>
              </a:ext>
            </a:extLst>
          </p:cNvPr>
          <p:cNvSpPr txBox="1"/>
          <p:nvPr/>
        </p:nvSpPr>
        <p:spPr>
          <a:xfrm>
            <a:off x="7755982" y="1225297"/>
            <a:ext cx="3826418" cy="1735455"/>
          </a:xfrm>
          <a:prstGeom prst="rect">
            <a:avLst/>
          </a:prstGeom>
          <a:noFill/>
        </p:spPr>
        <p:txBody>
          <a:bodyPr vert="horz" wrap="square" lIns="0" tIns="0" rIns="0" bIns="0" rtlCol="0" anchor="t">
            <a:noAutofit/>
          </a:bodyPr>
          <a:lstStyle/>
          <a:p>
            <a:pPr>
              <a:lnSpc>
                <a:spcPct val="105000"/>
              </a:lnSpc>
            </a:pPr>
            <a:r>
              <a:rPr lang="ru-RU" sz="2200" dirty="0">
                <a:solidFill>
                  <a:srgbClr val="1F232A"/>
                </a:solidFill>
                <a:latin typeface="Segoe UI" panose="020B0502040204020203" pitchFamily="34" charset="0"/>
              </a:rPr>
              <a:t>В 1930-х годах образовались два основных очага конфликта: </a:t>
            </a:r>
            <a:r>
              <a:rPr lang="ru-RU" sz="2200" b="1" dirty="0">
                <a:solidFill>
                  <a:srgbClr val="B98320"/>
                </a:solidFill>
                <a:latin typeface="Segoe UI" panose="020B0502040204020203" pitchFamily="34" charset="0"/>
              </a:rPr>
              <a:t>на Дальнем Востоке</a:t>
            </a:r>
            <a:r>
              <a:rPr lang="ru-RU" sz="2200" dirty="0">
                <a:solidFill>
                  <a:srgbClr val="1F232A"/>
                </a:solidFill>
                <a:latin typeface="Segoe UI" panose="020B0502040204020203" pitchFamily="34" charset="0"/>
              </a:rPr>
              <a:t> (Япония) и </a:t>
            </a:r>
            <a:r>
              <a:rPr lang="ru-RU" sz="2200" b="1" dirty="0">
                <a:solidFill>
                  <a:srgbClr val="B0281E"/>
                </a:solidFill>
                <a:latin typeface="Segoe UI" panose="020B0502040204020203" pitchFamily="34" charset="0"/>
              </a:rPr>
              <a:t>в Европе</a:t>
            </a:r>
            <a:r>
              <a:rPr lang="ru-RU" sz="2200" dirty="0">
                <a:solidFill>
                  <a:srgbClr val="1F232A"/>
                </a:solidFill>
                <a:latin typeface="Segoe UI" panose="020B0502040204020203" pitchFamily="34" charset="0"/>
              </a:rPr>
              <a:t> (Германия и Италия).</a:t>
            </a:r>
          </a:p>
        </p:txBody>
      </p:sp>
      <p:sp>
        <p:nvSpPr>
          <p:cNvPr id="14" name="Quote bar">
            <a:extLst>
              <a:ext uri="{FF2B5EF4-FFF2-40B4-BE49-F238E27FC236}">
                <a16:creationId xmlns:a16="http://schemas.microsoft.com/office/drawing/2014/main" id="{30F8CB3A-A212-DB1A-802B-395A7D062A21}"/>
              </a:ext>
            </a:extLst>
          </p:cNvPr>
          <p:cNvSpPr/>
          <p:nvPr/>
        </p:nvSpPr>
        <p:spPr>
          <a:xfrm>
            <a:off x="7755982" y="3265552"/>
            <a:ext cx="50800" cy="15240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Confrontation">
            <a:extLst>
              <a:ext uri="{FF2B5EF4-FFF2-40B4-BE49-F238E27FC236}">
                <a16:creationId xmlns:a16="http://schemas.microsoft.com/office/drawing/2014/main" id="{D206FC44-183F-EEA8-52E9-6AA4DC61609E}"/>
              </a:ext>
            </a:extLst>
          </p:cNvPr>
          <p:cNvSpPr txBox="1"/>
          <p:nvPr/>
        </p:nvSpPr>
        <p:spPr>
          <a:xfrm>
            <a:off x="7984582" y="3265553"/>
            <a:ext cx="3597818" cy="1735455"/>
          </a:xfrm>
          <a:prstGeom prst="rect">
            <a:avLst/>
          </a:prstGeom>
          <a:noFill/>
        </p:spPr>
        <p:txBody>
          <a:bodyPr vert="horz" wrap="square" lIns="0" tIns="0" rIns="0" bIns="0" rtlCol="0" anchor="t">
            <a:noAutofit/>
          </a:bodyPr>
          <a:lstStyle/>
          <a:p>
            <a:pPr>
              <a:lnSpc>
                <a:spcPct val="105000"/>
              </a:lnSpc>
            </a:pPr>
            <a:r>
              <a:rPr lang="ru-RU" sz="2200" i="1" dirty="0">
                <a:solidFill>
                  <a:srgbClr val="B0281E"/>
                </a:solidFill>
                <a:latin typeface="Segoe UI" panose="020B0502040204020203" pitchFamily="34" charset="0"/>
              </a:rPr>
              <a:t>Противостояние между фашистскими режимами и антифашистскими коалициями стало ключевым фактором.</a:t>
            </a:r>
          </a:p>
        </p:txBody>
      </p:sp>
      <p:sp>
        <p:nvSpPr>
          <p:cNvPr id="16" name="Signature 100ballnik.com">
            <a:extLst>
              <a:ext uri="{FF2B5EF4-FFF2-40B4-BE49-F238E27FC236}">
                <a16:creationId xmlns:a16="http://schemas.microsoft.com/office/drawing/2014/main" id="{FD1EABAD-A2C8-E29C-6B63-F4AEDF5AEA6B}"/>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3939353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4DB30A70-861A-A7D0-828E-B3A40E92F1A8}"/>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Причины возникновения Второй мировой войны</a:t>
            </a:r>
          </a:p>
        </p:txBody>
      </p:sp>
      <p:sp>
        <p:nvSpPr>
          <p:cNvPr id="4" name="Heading rule">
            <a:extLst>
              <a:ext uri="{FF2B5EF4-FFF2-40B4-BE49-F238E27FC236}">
                <a16:creationId xmlns:a16="http://schemas.microsoft.com/office/drawing/2014/main" id="{50051877-384F-5063-9F89-5CF24319E631}"/>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3B0D9442-869E-F17D-80A0-F82906762100}"/>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Armament">
            <a:extLst>
              <a:ext uri="{FF2B5EF4-FFF2-40B4-BE49-F238E27FC236}">
                <a16:creationId xmlns:a16="http://schemas.microsoft.com/office/drawing/2014/main" id="{465B2F5D-F750-654A-BB25-B3DE1DE181F7}"/>
              </a:ext>
            </a:extLst>
          </p:cNvPr>
          <p:cNvSpPr txBox="1"/>
          <p:nvPr/>
        </p:nvSpPr>
        <p:spPr>
          <a:xfrm>
            <a:off x="609600" y="1174496"/>
            <a:ext cx="10972800" cy="710184"/>
          </a:xfrm>
          <a:prstGeom prst="rect">
            <a:avLst/>
          </a:prstGeom>
          <a:noFill/>
        </p:spPr>
        <p:txBody>
          <a:bodyPr vert="horz" wrap="square" lIns="0" tIns="0" rIns="0" bIns="0" rtlCol="0" anchor="t">
            <a:noAutofit/>
          </a:bodyPr>
          <a:lstStyle/>
          <a:p>
            <a:pPr>
              <a:lnSpc>
                <a:spcPct val="105000"/>
              </a:lnSpc>
            </a:pPr>
            <a:r>
              <a:rPr lang="ru-RU" sz="2300" b="1" dirty="0">
                <a:solidFill>
                  <a:srgbClr val="B0281E"/>
                </a:solidFill>
                <a:latin typeface="Segoe UI" panose="020B0502040204020203" pitchFamily="34" charset="0"/>
              </a:rPr>
              <a:t>Германия, Япония и Италия</a:t>
            </a:r>
            <a:r>
              <a:rPr lang="ru-RU" sz="2300" dirty="0">
                <a:solidFill>
                  <a:srgbClr val="1F232A"/>
                </a:solidFill>
                <a:latin typeface="Segoe UI" panose="020B0502040204020203" pitchFamily="34" charset="0"/>
              </a:rPr>
              <a:t> активно наращивали военную мощь, готовясь к агрессивным действиям.</a:t>
            </a:r>
          </a:p>
        </p:txBody>
      </p:sp>
      <p:pic>
        <p:nvPicPr>
          <p:cNvPr id="8" name="Aggression 1" descr="Германские войска в Мемеле (Клайпеда), март 1939 г.">
            <a:extLst>
              <a:ext uri="{FF2B5EF4-FFF2-40B4-BE49-F238E27FC236}">
                <a16:creationId xmlns:a16="http://schemas.microsoft.com/office/drawing/2014/main" id="{1643AD62-D856-C244-0879-B78C83500D4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09600" y="2113280"/>
            <a:ext cx="3454400" cy="2362200"/>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pic>
        <p:nvPicPr>
          <p:cNvPr id="10" name="Aggression 2" descr="Итальянские солдаты в Албании, 7 апреля 1939 г.">
            <a:extLst>
              <a:ext uri="{FF2B5EF4-FFF2-40B4-BE49-F238E27FC236}">
                <a16:creationId xmlns:a16="http://schemas.microsoft.com/office/drawing/2014/main" id="{851C32DC-BF91-A753-79ED-DA8201B9B06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4368800" y="2113280"/>
            <a:ext cx="3454400" cy="2362200"/>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pic>
        <p:nvPicPr>
          <p:cNvPr id="12" name="Aggression 3" descr="Японские солдаты в окрестностях Мукдена, октябрь 1931 г. Агентство Meurisse, Национальная библиотека Франции">
            <a:extLst>
              <a:ext uri="{FF2B5EF4-FFF2-40B4-BE49-F238E27FC236}">
                <a16:creationId xmlns:a16="http://schemas.microsoft.com/office/drawing/2014/main" id="{39BCA772-8691-D78A-ECBF-6D2486987B47}"/>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8128000" y="2113280"/>
            <a:ext cx="3454400" cy="2362200"/>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13" name="Conclusion panel">
            <a:extLst>
              <a:ext uri="{FF2B5EF4-FFF2-40B4-BE49-F238E27FC236}">
                <a16:creationId xmlns:a16="http://schemas.microsoft.com/office/drawing/2014/main" id="{DD9730B9-CE15-188A-9022-8447AEBF5EE3}"/>
              </a:ext>
            </a:extLst>
          </p:cNvPr>
          <p:cNvSpPr/>
          <p:nvPr/>
        </p:nvSpPr>
        <p:spPr>
          <a:xfrm>
            <a:off x="609600" y="4678680"/>
            <a:ext cx="10972800" cy="1747520"/>
          </a:xfrm>
          <a:prstGeom prst="rect">
            <a:avLst/>
          </a:prstGeom>
          <a:solidFill>
            <a:srgbClr val="262D3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Conclusion">
            <a:extLst>
              <a:ext uri="{FF2B5EF4-FFF2-40B4-BE49-F238E27FC236}">
                <a16:creationId xmlns:a16="http://schemas.microsoft.com/office/drawing/2014/main" id="{63674EA2-DE4A-1395-8916-E476EF38C3A0}"/>
              </a:ext>
            </a:extLst>
          </p:cNvPr>
          <p:cNvSpPr txBox="1"/>
          <p:nvPr/>
        </p:nvSpPr>
        <p:spPr>
          <a:xfrm>
            <a:off x="914400" y="4678680"/>
            <a:ext cx="10363200" cy="1747520"/>
          </a:xfrm>
          <a:prstGeom prst="rect">
            <a:avLst/>
          </a:prstGeom>
          <a:noFill/>
        </p:spPr>
        <p:txBody>
          <a:bodyPr vert="horz" wrap="square" lIns="0" tIns="0" rIns="0" bIns="0" rtlCol="0" anchor="ctr">
            <a:noAutofit/>
          </a:bodyPr>
          <a:lstStyle/>
          <a:p>
            <a:pPr>
              <a:lnSpc>
                <a:spcPct val="105000"/>
              </a:lnSpc>
            </a:pPr>
            <a:r>
              <a:rPr lang="ru-RU" sz="2100" b="1" dirty="0">
                <a:solidFill>
                  <a:srgbClr val="F2EFE8"/>
                </a:solidFill>
                <a:latin typeface="Segoe UI" panose="020B0502040204020203" pitchFamily="34" charset="0"/>
              </a:rPr>
              <a:t>Эти факторы в совокупности создали условия для начала Второй мировой войны, которая стала крупнейшим военным конфликтом в истории человечества.</a:t>
            </a:r>
          </a:p>
        </p:txBody>
      </p:sp>
      <p:sp>
        <p:nvSpPr>
          <p:cNvPr id="15" name="Signature 100ballnik.com">
            <a:extLst>
              <a:ext uri="{FF2B5EF4-FFF2-40B4-BE49-F238E27FC236}">
                <a16:creationId xmlns:a16="http://schemas.microsoft.com/office/drawing/2014/main" id="{506FEC10-F78C-8A5B-251C-E9239047883D}"/>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747491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06186408-3DAA-2CBD-D2D2-1C9412195F19}"/>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Причины возникновения Второй мировой войны</a:t>
            </a:r>
          </a:p>
        </p:txBody>
      </p:sp>
      <p:sp>
        <p:nvSpPr>
          <p:cNvPr id="4" name="Heading rule">
            <a:extLst>
              <a:ext uri="{FF2B5EF4-FFF2-40B4-BE49-F238E27FC236}">
                <a16:creationId xmlns:a16="http://schemas.microsoft.com/office/drawing/2014/main" id="{7CA1982F-007C-31A8-45F6-073AF6D061AF}"/>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35A5C0D1-2926-3A3C-E6FD-EC643BBD9E84}"/>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1E6F287C-78A6-EBAD-C935-86407F23F7D9}"/>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Предпосылки Второй мировой войны</a:t>
            </a:r>
          </a:p>
        </p:txBody>
      </p:sp>
      <p:pic>
        <p:nvPicPr>
          <p:cNvPr id="8" name="Column photo 1" descr="В. М. Молотов подписывает советско-германский договор о ненападении, Москва, 23 августа 1939 г.">
            <a:extLst>
              <a:ext uri="{FF2B5EF4-FFF2-40B4-BE49-F238E27FC236}">
                <a16:creationId xmlns:a16="http://schemas.microsoft.com/office/drawing/2014/main" id="{38C12457-B68B-25F4-419C-990BEDC3BD59}"/>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09600" y="1616456"/>
            <a:ext cx="3810000" cy="2362200"/>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pic>
        <p:nvPicPr>
          <p:cNvPr id="10" name="Column photo 2" descr="Немецкие танки и пехота в Польше, сентябрь 1939 г. Федеральный архив Германии, Bild 101I-012-0035-11A">
            <a:extLst>
              <a:ext uri="{FF2B5EF4-FFF2-40B4-BE49-F238E27FC236}">
                <a16:creationId xmlns:a16="http://schemas.microsoft.com/office/drawing/2014/main" id="{B188B5F6-16D4-7ECF-9EF1-05614FEC7BB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6197600" y="1616456"/>
            <a:ext cx="3810000" cy="2362200"/>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11" name="Prerequisites">
            <a:extLst>
              <a:ext uri="{FF2B5EF4-FFF2-40B4-BE49-F238E27FC236}">
                <a16:creationId xmlns:a16="http://schemas.microsoft.com/office/drawing/2014/main" id="{968E7CF5-9EF6-D0AC-5D3B-A86ACABC555A}"/>
              </a:ext>
            </a:extLst>
          </p:cNvPr>
          <p:cNvSpPr txBox="1"/>
          <p:nvPr/>
        </p:nvSpPr>
        <p:spPr>
          <a:xfrm>
            <a:off x="609600" y="4156456"/>
            <a:ext cx="5334000" cy="1549400"/>
          </a:xfrm>
          <a:prstGeom prst="rect">
            <a:avLst/>
          </a:prstGeom>
          <a:noFill/>
        </p:spPr>
        <p:txBody>
          <a:bodyPr vert="horz" wrap="square" lIns="0" tIns="0" rIns="0" bIns="0" rtlCol="0" anchor="t">
            <a:noAutofit/>
          </a:bodyPr>
          <a:lstStyle/>
          <a:p>
            <a:pPr marL="304800" indent="-304800">
              <a:spcAft>
                <a:spcPts val="400"/>
              </a:spcAft>
              <a:buClr>
                <a:srgbClr val="8E2B22"/>
              </a:buClr>
              <a:buSzPct val="62000"/>
              <a:buFont typeface="Arial" panose="020B0604020202020204" pitchFamily="34" charset="0"/>
              <a:buChar char="●"/>
            </a:pPr>
            <a:r>
              <a:rPr lang="ru-RU" sz="1900" b="1" dirty="0">
                <a:solidFill>
                  <a:srgbClr val="8E2B22"/>
                </a:solidFill>
                <a:latin typeface="Segoe UI" panose="020B0502040204020203" pitchFamily="34" charset="0"/>
              </a:rPr>
              <a:t>23 августа 1939 года</a:t>
            </a:r>
            <a:r>
              <a:rPr lang="ru-RU" sz="1900" dirty="0">
                <a:solidFill>
                  <a:srgbClr val="1F232A"/>
                </a:solidFill>
                <a:latin typeface="Segoe UI" panose="020B0502040204020203" pitchFamily="34" charset="0"/>
              </a:rPr>
              <a:t> — подписание пакта о ненападении между СССР и Германией</a:t>
            </a:r>
          </a:p>
          <a:p>
            <a:pPr marL="304800" indent="-304800">
              <a:spcAft>
                <a:spcPts val="400"/>
              </a:spcAft>
              <a:buClr>
                <a:srgbClr val="8E2B22"/>
              </a:buClr>
              <a:buSzPct val="62000"/>
              <a:buFont typeface="Arial" panose="020B0604020202020204" pitchFamily="34" charset="0"/>
              <a:buChar char="●"/>
            </a:pPr>
            <a:r>
              <a:rPr lang="ru-RU" sz="1900" dirty="0">
                <a:solidFill>
                  <a:srgbClr val="1F232A"/>
                </a:solidFill>
                <a:latin typeface="Segoe UI" panose="020B0502040204020203" pitchFamily="34" charset="0"/>
              </a:rPr>
              <a:t>Разделение сфер интересов между странами</a:t>
            </a:r>
          </a:p>
          <a:p>
            <a:pPr marL="304800" indent="-304800">
              <a:spcAft>
                <a:spcPts val="400"/>
              </a:spcAft>
              <a:buClr>
                <a:srgbClr val="8E2B22"/>
              </a:buClr>
              <a:buSzPct val="62000"/>
              <a:buFont typeface="Arial" panose="020B0604020202020204" pitchFamily="34" charset="0"/>
              <a:buChar char="●"/>
            </a:pPr>
            <a:r>
              <a:rPr lang="ru-RU" sz="1900" dirty="0">
                <a:solidFill>
                  <a:srgbClr val="1F232A"/>
                </a:solidFill>
                <a:latin typeface="Segoe UI" panose="020B0502040204020203" pitchFamily="34" charset="0"/>
              </a:rPr>
              <a:t>Польша отказалась от военного сотрудничества с СССР</a:t>
            </a:r>
          </a:p>
        </p:txBody>
      </p:sp>
      <p:sp>
        <p:nvSpPr>
          <p:cNvPr id="12" name="Start head">
            <a:extLst>
              <a:ext uri="{FF2B5EF4-FFF2-40B4-BE49-F238E27FC236}">
                <a16:creationId xmlns:a16="http://schemas.microsoft.com/office/drawing/2014/main" id="{4F96596D-44CE-3284-CDE0-DEEA15E77375}"/>
              </a:ext>
            </a:extLst>
          </p:cNvPr>
          <p:cNvSpPr txBox="1"/>
          <p:nvPr/>
        </p:nvSpPr>
        <p:spPr>
          <a:xfrm>
            <a:off x="6197600" y="4105656"/>
            <a:ext cx="5384800" cy="381000"/>
          </a:xfrm>
          <a:prstGeom prst="rect">
            <a:avLst/>
          </a:prstGeom>
          <a:noFill/>
        </p:spPr>
        <p:txBody>
          <a:bodyPr vert="horz" wrap="square" lIns="0" tIns="0" rIns="0" bIns="0" rtlCol="0" anchor="t">
            <a:noAutofit/>
          </a:bodyPr>
          <a:lstStyle/>
          <a:p>
            <a:r>
              <a:rPr lang="ru-RU" sz="2400" dirty="0">
                <a:solidFill>
                  <a:srgbClr val="B0281E"/>
                </a:solidFill>
                <a:latin typeface="Bahnschrift SemiBold" panose="020B0502040204020203" pitchFamily="34" charset="0"/>
              </a:rPr>
              <a:t>Начало войны в Европе</a:t>
            </a:r>
          </a:p>
        </p:txBody>
      </p:sp>
      <p:sp>
        <p:nvSpPr>
          <p:cNvPr id="13" name="Start">
            <a:extLst>
              <a:ext uri="{FF2B5EF4-FFF2-40B4-BE49-F238E27FC236}">
                <a16:creationId xmlns:a16="http://schemas.microsoft.com/office/drawing/2014/main" id="{DE9E46BA-EB9F-A77E-C5C9-4EA20BE03E5B}"/>
              </a:ext>
            </a:extLst>
          </p:cNvPr>
          <p:cNvSpPr txBox="1"/>
          <p:nvPr/>
        </p:nvSpPr>
        <p:spPr>
          <a:xfrm>
            <a:off x="6197600" y="4547616"/>
            <a:ext cx="5384800" cy="1838960"/>
          </a:xfrm>
          <a:prstGeom prst="rect">
            <a:avLst/>
          </a:prstGeom>
          <a:noFill/>
        </p:spPr>
        <p:txBody>
          <a:bodyPr vert="horz" wrap="square" lIns="0" tIns="0" rIns="0" bIns="0" rtlCol="0" anchor="t">
            <a:noAutofit/>
          </a:bodyPr>
          <a:lstStyle/>
          <a:p>
            <a:pPr marL="304800" indent="-304800">
              <a:spcAft>
                <a:spcPts val="400"/>
              </a:spcAft>
              <a:buClr>
                <a:srgbClr val="B0281E"/>
              </a:buClr>
              <a:buSzPct val="62000"/>
              <a:buFont typeface="Arial" panose="020B0604020202020204" pitchFamily="34" charset="0"/>
              <a:buChar char="●"/>
            </a:pPr>
            <a:r>
              <a:rPr lang="ru-RU" sz="1900" b="1" dirty="0">
                <a:solidFill>
                  <a:srgbClr val="B0281E"/>
                </a:solidFill>
                <a:latin typeface="Segoe UI" panose="020B0502040204020203" pitchFamily="34" charset="0"/>
              </a:rPr>
              <a:t>1 сентября 1939 года</a:t>
            </a:r>
            <a:r>
              <a:rPr lang="ru-RU" sz="1900" dirty="0">
                <a:solidFill>
                  <a:srgbClr val="1F232A"/>
                </a:solidFill>
                <a:latin typeface="Segoe UI" panose="020B0502040204020203" pitchFamily="34" charset="0"/>
              </a:rPr>
              <a:t> — начало вторжения Германии в Польшу</a:t>
            </a:r>
          </a:p>
          <a:p>
            <a:pPr marL="304800" indent="-304800">
              <a:spcAft>
                <a:spcPts val="400"/>
              </a:spcAft>
              <a:buClr>
                <a:srgbClr val="B0281E"/>
              </a:buClr>
              <a:buSzPct val="62000"/>
              <a:buFont typeface="Arial" panose="020B0604020202020204" pitchFamily="34" charset="0"/>
              <a:buChar char="●"/>
            </a:pPr>
            <a:r>
              <a:rPr lang="ru-RU" sz="1900" dirty="0">
                <a:solidFill>
                  <a:srgbClr val="1F232A"/>
                </a:solidFill>
                <a:latin typeface="Segoe UI" panose="020B0502040204020203" pitchFamily="34" charset="0"/>
              </a:rPr>
              <a:t>Провокация в </a:t>
            </a:r>
            <a:r>
              <a:rPr lang="ru-RU" sz="1900" dirty="0" err="1">
                <a:solidFill>
                  <a:srgbClr val="1F232A"/>
                </a:solidFill>
                <a:latin typeface="Segoe UI" panose="020B0502040204020203" pitchFamily="34" charset="0"/>
              </a:rPr>
              <a:t>Глейвице</a:t>
            </a:r>
            <a:r>
              <a:rPr lang="ru-RU" sz="1900" dirty="0">
                <a:solidFill>
                  <a:srgbClr val="1F232A"/>
                </a:solidFill>
                <a:latin typeface="Segoe UI" panose="020B0502040204020203" pitchFamily="34" charset="0"/>
              </a:rPr>
              <a:t> («операция Консервы»)</a:t>
            </a:r>
          </a:p>
          <a:p>
            <a:pPr marL="304800" indent="-304800">
              <a:spcAft>
                <a:spcPts val="400"/>
              </a:spcAft>
              <a:buClr>
                <a:srgbClr val="B0281E"/>
              </a:buClr>
              <a:buSzPct val="62000"/>
              <a:buFont typeface="Arial" panose="020B0604020202020204" pitchFamily="34" charset="0"/>
              <a:buChar char="●"/>
            </a:pPr>
            <a:r>
              <a:rPr lang="ru-RU" sz="1900" dirty="0">
                <a:solidFill>
                  <a:srgbClr val="1F232A"/>
                </a:solidFill>
                <a:latin typeface="Segoe UI" panose="020B0502040204020203" pitchFamily="34" charset="0"/>
              </a:rPr>
              <a:t>Германия использовала инсценировку нападения Польши</a:t>
            </a:r>
          </a:p>
        </p:txBody>
      </p:sp>
      <p:cxnSp>
        <p:nvCxnSpPr>
          <p:cNvPr id="14" name="Divider">
            <a:extLst>
              <a:ext uri="{FF2B5EF4-FFF2-40B4-BE49-F238E27FC236}">
                <a16:creationId xmlns:a16="http://schemas.microsoft.com/office/drawing/2014/main" id="{68F313E7-1DDA-5958-90FE-BD7E4D01AE06}"/>
              </a:ext>
            </a:extLst>
          </p:cNvPr>
          <p:cNvCxnSpPr/>
          <p:nvPr/>
        </p:nvCxnSpPr>
        <p:spPr>
          <a:xfrm>
            <a:off x="6096000" y="1692656"/>
            <a:ext cx="0" cy="4733544"/>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15" name="Signature 100ballnik.com">
            <a:extLst>
              <a:ext uri="{FF2B5EF4-FFF2-40B4-BE49-F238E27FC236}">
                <a16:creationId xmlns:a16="http://schemas.microsoft.com/office/drawing/2014/main" id="{5239C56B-F454-82E1-386E-2D9E337C91FD}"/>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2610733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AEFAD076-154E-FC26-EE03-70C31FF25DFF}"/>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Причины возникновения Второй мировой войны</a:t>
            </a:r>
          </a:p>
        </p:txBody>
      </p:sp>
      <p:sp>
        <p:nvSpPr>
          <p:cNvPr id="4" name="Heading rule">
            <a:extLst>
              <a:ext uri="{FF2B5EF4-FFF2-40B4-BE49-F238E27FC236}">
                <a16:creationId xmlns:a16="http://schemas.microsoft.com/office/drawing/2014/main" id="{2BE05D79-1E3A-DB89-6F9E-8B5EFFB273C5}"/>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ADCD31EF-E581-5AD2-7546-723F5D13BB2E}"/>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CC223BE0-8573-5EA3-BD0F-3E8CDE9AAC95}"/>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Предпосылки Второй мировой войны</a:t>
            </a:r>
          </a:p>
        </p:txBody>
      </p:sp>
      <p:sp>
        <p:nvSpPr>
          <p:cNvPr id="7" name="Gleiwitz radio mount">
            <a:extLst>
              <a:ext uri="{FF2B5EF4-FFF2-40B4-BE49-F238E27FC236}">
                <a16:creationId xmlns:a16="http://schemas.microsoft.com/office/drawing/2014/main" id="{98A53205-DF2E-88E5-1415-D6C73E753FD3}"/>
              </a:ext>
            </a:extLst>
          </p:cNvPr>
          <p:cNvSpPr/>
          <p:nvPr/>
        </p:nvSpPr>
        <p:spPr>
          <a:xfrm>
            <a:off x="8407400" y="1641856"/>
            <a:ext cx="3175000" cy="3353308"/>
          </a:xfrm>
          <a:prstGeom prst="roundRect">
            <a:avLst>
              <a:gd name="adj" fmla="val 3000"/>
            </a:avLst>
          </a:prstGeom>
          <a:solidFill>
            <a:srgbClr val="FFFFFF"/>
          </a:solidFill>
          <a:ln w="9525">
            <a:solidFill>
              <a:srgbClr val="CFCCC4"/>
            </a:solidFill>
          </a:ln>
          <a:effectLst>
            <a:outerShdw blurRad="177800" dist="38100" dir="5400000"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Gleiwitz radio" descr="Радиостанция в Глейвице (из исходной презентации)">
            <a:extLst>
              <a:ext uri="{FF2B5EF4-FFF2-40B4-BE49-F238E27FC236}">
                <a16:creationId xmlns:a16="http://schemas.microsoft.com/office/drawing/2014/main" id="{9F599CFB-8895-7539-3314-376F5D82DB48}"/>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8509000" y="1743456"/>
            <a:ext cx="2971800" cy="3150108"/>
          </a:xfrm>
          <a:prstGeom prst="rect">
            <a:avLst/>
          </a:prstGeom>
        </p:spPr>
      </p:pic>
      <p:cxnSp>
        <p:nvCxnSpPr>
          <p:cNvPr id="10" name="Corner">
            <a:extLst>
              <a:ext uri="{FF2B5EF4-FFF2-40B4-BE49-F238E27FC236}">
                <a16:creationId xmlns:a16="http://schemas.microsoft.com/office/drawing/2014/main" id="{B7FEFD54-6627-AB12-7121-3872DA00058F}"/>
              </a:ext>
            </a:extLst>
          </p:cNvPr>
          <p:cNvCxnSpPr/>
          <p:nvPr/>
        </p:nvCxnSpPr>
        <p:spPr>
          <a:xfrm>
            <a:off x="8407400" y="1641856"/>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1" name="Corner">
            <a:extLst>
              <a:ext uri="{FF2B5EF4-FFF2-40B4-BE49-F238E27FC236}">
                <a16:creationId xmlns:a16="http://schemas.microsoft.com/office/drawing/2014/main" id="{0972E6A7-9853-2E82-18D3-B4B162B80C42}"/>
              </a:ext>
            </a:extLst>
          </p:cNvPr>
          <p:cNvCxnSpPr/>
          <p:nvPr/>
        </p:nvCxnSpPr>
        <p:spPr>
          <a:xfrm>
            <a:off x="8407400" y="1641856"/>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2" name="Corner">
            <a:extLst>
              <a:ext uri="{FF2B5EF4-FFF2-40B4-BE49-F238E27FC236}">
                <a16:creationId xmlns:a16="http://schemas.microsoft.com/office/drawing/2014/main" id="{747CA667-76F7-C283-DFD8-A54C7AF2627E}"/>
              </a:ext>
            </a:extLst>
          </p:cNvPr>
          <p:cNvCxnSpPr/>
          <p:nvPr/>
        </p:nvCxnSpPr>
        <p:spPr>
          <a:xfrm flipH="1">
            <a:off x="11404600" y="4995164"/>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3" name="Corner">
            <a:extLst>
              <a:ext uri="{FF2B5EF4-FFF2-40B4-BE49-F238E27FC236}">
                <a16:creationId xmlns:a16="http://schemas.microsoft.com/office/drawing/2014/main" id="{365A4DC8-70CB-4CC9-DF87-D745D65BC0A9}"/>
              </a:ext>
            </a:extLst>
          </p:cNvPr>
          <p:cNvCxnSpPr/>
          <p:nvPr/>
        </p:nvCxnSpPr>
        <p:spPr>
          <a:xfrm flipV="1">
            <a:off x="11582400" y="4817364"/>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sp>
        <p:nvSpPr>
          <p:cNvPr id="14" name="Gleiwitz head">
            <a:extLst>
              <a:ext uri="{FF2B5EF4-FFF2-40B4-BE49-F238E27FC236}">
                <a16:creationId xmlns:a16="http://schemas.microsoft.com/office/drawing/2014/main" id="{8C353FF9-724E-09B1-0549-4D8478D3ACA5}"/>
              </a:ext>
            </a:extLst>
          </p:cNvPr>
          <p:cNvSpPr txBox="1"/>
          <p:nvPr/>
        </p:nvSpPr>
        <p:spPr>
          <a:xfrm>
            <a:off x="609600" y="1641856"/>
            <a:ext cx="7493000" cy="381000"/>
          </a:xfrm>
          <a:prstGeom prst="rect">
            <a:avLst/>
          </a:prstGeom>
          <a:noFill/>
        </p:spPr>
        <p:txBody>
          <a:bodyPr vert="horz" wrap="square" lIns="0" tIns="0" rIns="0" bIns="0" rtlCol="0" anchor="t">
            <a:noAutofit/>
          </a:bodyPr>
          <a:lstStyle/>
          <a:p>
            <a:r>
              <a:rPr lang="ru-RU" sz="2500" dirty="0">
                <a:solidFill>
                  <a:srgbClr val="B0281E"/>
                </a:solidFill>
                <a:latin typeface="Bahnschrift SemiBold" panose="020B0502040204020203" pitchFamily="34" charset="0"/>
              </a:rPr>
              <a:t>Провокация в </a:t>
            </a:r>
            <a:r>
              <a:rPr lang="ru-RU" sz="2500" dirty="0" err="1">
                <a:solidFill>
                  <a:srgbClr val="B0281E"/>
                </a:solidFill>
                <a:latin typeface="Bahnschrift SemiBold" panose="020B0502040204020203" pitchFamily="34" charset="0"/>
              </a:rPr>
              <a:t>Глейвице</a:t>
            </a:r>
            <a:r>
              <a:rPr lang="ru-RU" sz="2500" dirty="0">
                <a:solidFill>
                  <a:srgbClr val="B0281E"/>
                </a:solidFill>
                <a:latin typeface="Bahnschrift SemiBold" panose="020B0502040204020203" pitchFamily="34" charset="0"/>
              </a:rPr>
              <a:t> («операция Консервы»)</a:t>
            </a:r>
          </a:p>
        </p:txBody>
      </p:sp>
      <p:sp>
        <p:nvSpPr>
          <p:cNvPr id="15" name="Gleiwitz text">
            <a:extLst>
              <a:ext uri="{FF2B5EF4-FFF2-40B4-BE49-F238E27FC236}">
                <a16:creationId xmlns:a16="http://schemas.microsoft.com/office/drawing/2014/main" id="{50C20723-ACA6-1212-DA7D-E0DE9CA33F6B}"/>
              </a:ext>
            </a:extLst>
          </p:cNvPr>
          <p:cNvSpPr txBox="1"/>
          <p:nvPr/>
        </p:nvSpPr>
        <p:spPr>
          <a:xfrm>
            <a:off x="609600" y="2149856"/>
            <a:ext cx="7493000" cy="3146044"/>
          </a:xfrm>
          <a:prstGeom prst="rect">
            <a:avLst/>
          </a:prstGeom>
          <a:noFill/>
        </p:spPr>
        <p:txBody>
          <a:bodyPr vert="horz" wrap="square" lIns="0" tIns="0" rIns="0" bIns="0" rtlCol="0" anchor="t">
            <a:noAutofit/>
          </a:bodyPr>
          <a:lstStyle/>
          <a:p>
            <a:pPr>
              <a:lnSpc>
                <a:spcPct val="105000"/>
              </a:lnSpc>
              <a:spcAft>
                <a:spcPts val="1000"/>
              </a:spcAft>
            </a:pPr>
            <a:r>
              <a:rPr lang="ru-RU" sz="1900" b="1" dirty="0">
                <a:solidFill>
                  <a:srgbClr val="B98320"/>
                </a:solidFill>
                <a:latin typeface="Segoe UI" panose="020B0502040204020203" pitchFamily="34" charset="0"/>
              </a:rPr>
              <a:t>31 августа 1939 года</a:t>
            </a:r>
            <a:r>
              <a:rPr lang="ru-RU" sz="1900" dirty="0">
                <a:solidFill>
                  <a:srgbClr val="1F232A"/>
                </a:solidFill>
                <a:latin typeface="Segoe UI" panose="020B0502040204020203" pitchFamily="34" charset="0"/>
              </a:rPr>
              <a:t> в немецком городке </a:t>
            </a:r>
            <a:r>
              <a:rPr lang="ru-RU" sz="1900" dirty="0" err="1">
                <a:solidFill>
                  <a:srgbClr val="1F232A"/>
                </a:solidFill>
                <a:latin typeface="Segoe UI" panose="020B0502040204020203" pitchFamily="34" charset="0"/>
              </a:rPr>
              <a:t>Глейвиц</a:t>
            </a:r>
            <a:r>
              <a:rPr lang="ru-RU" sz="1900" dirty="0">
                <a:solidFill>
                  <a:srgbClr val="1F232A"/>
                </a:solidFill>
                <a:latin typeface="Segoe UI" panose="020B0502040204020203" pitchFamily="34" charset="0"/>
              </a:rPr>
              <a:t> (ныне Гливице, Польша) была осуществлена провокация, известная как </a:t>
            </a:r>
            <a:r>
              <a:rPr lang="ru-RU" sz="1900" b="1" dirty="0">
                <a:solidFill>
                  <a:srgbClr val="B0281E"/>
                </a:solidFill>
                <a:latin typeface="Segoe UI" panose="020B0502040204020203" pitchFamily="34" charset="0"/>
              </a:rPr>
              <a:t>«операция Консервы»</a:t>
            </a:r>
            <a:r>
              <a:rPr lang="ru-RU" sz="1900" dirty="0">
                <a:solidFill>
                  <a:srgbClr val="1F232A"/>
                </a:solidFill>
                <a:latin typeface="Segoe UI" panose="020B0502040204020203" pitchFamily="34" charset="0"/>
              </a:rPr>
              <a:t>. Это событие стало одним из ключевых поводов для начала Второй мировой войны.</a:t>
            </a:r>
          </a:p>
          <a:p>
            <a:pPr>
              <a:lnSpc>
                <a:spcPct val="105000"/>
              </a:lnSpc>
              <a:spcAft>
                <a:spcPts val="1000"/>
              </a:spcAft>
            </a:pPr>
            <a:r>
              <a:rPr lang="ru-RU" sz="1900" b="1" dirty="0">
                <a:solidFill>
                  <a:srgbClr val="B0281E"/>
                </a:solidFill>
                <a:latin typeface="Segoe UI" panose="020B0502040204020203" pitchFamily="34" charset="0"/>
              </a:rPr>
              <a:t>Цель операции</a:t>
            </a:r>
            <a:r>
              <a:rPr lang="ru-RU" sz="1900" dirty="0">
                <a:solidFill>
                  <a:srgbClr val="1F232A"/>
                </a:solidFill>
                <a:latin typeface="Segoe UI" panose="020B0502040204020203" pitchFamily="34" charset="0"/>
              </a:rPr>
              <a:t> заключалась в создании видимости нападения польских военных на немецкую территорию. Для этого были выбраны три объекта: </a:t>
            </a:r>
            <a:r>
              <a:rPr lang="ru-RU" sz="1900" b="1" dirty="0">
                <a:solidFill>
                  <a:srgbClr val="1F232A"/>
                </a:solidFill>
                <a:latin typeface="Segoe UI" panose="020B0502040204020203" pitchFamily="34" charset="0"/>
              </a:rPr>
              <a:t>радиостанция в </a:t>
            </a:r>
            <a:r>
              <a:rPr lang="ru-RU" sz="1900" b="1" dirty="0" err="1">
                <a:solidFill>
                  <a:srgbClr val="1F232A"/>
                </a:solidFill>
                <a:latin typeface="Segoe UI" panose="020B0502040204020203" pitchFamily="34" charset="0"/>
              </a:rPr>
              <a:t>Глейвице</a:t>
            </a:r>
            <a:r>
              <a:rPr lang="ru-RU" sz="1900" dirty="0">
                <a:solidFill>
                  <a:srgbClr val="1F232A"/>
                </a:solidFill>
                <a:latin typeface="Segoe UI" panose="020B0502040204020203" pitchFamily="34" charset="0"/>
              </a:rPr>
              <a:t>, </a:t>
            </a:r>
            <a:r>
              <a:rPr lang="ru-RU" sz="1900" b="1" dirty="0">
                <a:solidFill>
                  <a:srgbClr val="1F232A"/>
                </a:solidFill>
                <a:latin typeface="Segoe UI" panose="020B0502040204020203" pitchFamily="34" charset="0"/>
              </a:rPr>
              <a:t>лесничество в </a:t>
            </a:r>
            <a:r>
              <a:rPr lang="ru-RU" sz="1900" b="1" dirty="0" err="1">
                <a:solidFill>
                  <a:srgbClr val="1F232A"/>
                </a:solidFill>
                <a:latin typeface="Segoe UI" panose="020B0502040204020203" pitchFamily="34" charset="0"/>
              </a:rPr>
              <a:t>Пинчене</a:t>
            </a:r>
            <a:r>
              <a:rPr lang="ru-RU" sz="1900" dirty="0">
                <a:solidFill>
                  <a:srgbClr val="1F232A"/>
                </a:solidFill>
                <a:latin typeface="Segoe UI" panose="020B0502040204020203" pitchFamily="34" charset="0"/>
              </a:rPr>
              <a:t> и </a:t>
            </a:r>
            <a:r>
              <a:rPr lang="ru-RU" sz="1900" b="1" dirty="0">
                <a:solidFill>
                  <a:srgbClr val="1F232A"/>
                </a:solidFill>
                <a:latin typeface="Segoe UI" panose="020B0502040204020203" pitchFamily="34" charset="0"/>
              </a:rPr>
              <a:t>таможенный пункт в </a:t>
            </a:r>
            <a:r>
              <a:rPr lang="ru-RU" sz="1900" b="1" dirty="0" err="1">
                <a:solidFill>
                  <a:srgbClr val="1F232A"/>
                </a:solidFill>
                <a:latin typeface="Segoe UI" panose="020B0502040204020203" pitchFamily="34" charset="0"/>
              </a:rPr>
              <a:t>Хохлиндене</a:t>
            </a:r>
            <a:r>
              <a:rPr lang="ru-RU" sz="1900" dirty="0">
                <a:solidFill>
                  <a:srgbClr val="1F232A"/>
                </a:solidFill>
                <a:latin typeface="Segoe UI" panose="020B0502040204020203" pitchFamily="34" charset="0"/>
              </a:rPr>
              <a:t>. Операция была организована Рейнхардом Гейдрихом, главой управления имперской безопасности Германии.</a:t>
            </a:r>
          </a:p>
        </p:txBody>
      </p:sp>
      <p:sp>
        <p:nvSpPr>
          <p:cNvPr id="16" name="Signature 100ballnik.com">
            <a:extLst>
              <a:ext uri="{FF2B5EF4-FFF2-40B4-BE49-F238E27FC236}">
                <a16:creationId xmlns:a16="http://schemas.microsoft.com/office/drawing/2014/main" id="{ECECC91F-9570-C9F9-92F2-271FF0891575}"/>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3053861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4C549587-570E-5C6C-D05E-AE763CF3BE0B}"/>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Причины возникновения Второй мировой войны</a:t>
            </a:r>
          </a:p>
        </p:txBody>
      </p:sp>
      <p:sp>
        <p:nvSpPr>
          <p:cNvPr id="4" name="Heading rule">
            <a:extLst>
              <a:ext uri="{FF2B5EF4-FFF2-40B4-BE49-F238E27FC236}">
                <a16:creationId xmlns:a16="http://schemas.microsoft.com/office/drawing/2014/main" id="{B7256F28-357F-5081-E78B-F9284B28E380}"/>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7C6B546F-5D14-414B-D9FC-085DAC9787A0}"/>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F34E304C-E221-F725-55DE-B59F7B90F14A}"/>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Предпосылки Второй мировой войны</a:t>
            </a:r>
          </a:p>
        </p:txBody>
      </p:sp>
      <p:pic>
        <p:nvPicPr>
          <p:cNvPr id="8" name="BEF 1939" descr="Британский экспедиционный корпус во Франции, 1939–1940 гг. Имперский военный музей (IWM O 231)">
            <a:extLst>
              <a:ext uri="{FF2B5EF4-FFF2-40B4-BE49-F238E27FC236}">
                <a16:creationId xmlns:a16="http://schemas.microsoft.com/office/drawing/2014/main" id="{77117487-EC48-ABFD-39A1-4E77CF5B1303}"/>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8585200" y="1616456"/>
            <a:ext cx="2997200" cy="3302000"/>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9" name="Reaction card">
            <a:extLst>
              <a:ext uri="{FF2B5EF4-FFF2-40B4-BE49-F238E27FC236}">
                <a16:creationId xmlns:a16="http://schemas.microsoft.com/office/drawing/2014/main" id="{672D2E7B-C92B-3C05-0A03-E43050A41FBF}"/>
              </a:ext>
            </a:extLst>
          </p:cNvPr>
          <p:cNvSpPr/>
          <p:nvPr/>
        </p:nvSpPr>
        <p:spPr>
          <a:xfrm>
            <a:off x="609600" y="1616456"/>
            <a:ext cx="7620000" cy="2440940"/>
          </a:xfrm>
          <a:prstGeom prst="roundRect">
            <a:avLst>
              <a:gd name="adj" fmla="val 5000"/>
            </a:avLst>
          </a:prstGeom>
          <a:solidFill>
            <a:srgbClr val="E1E9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Reaction">
            <a:extLst>
              <a:ext uri="{FF2B5EF4-FFF2-40B4-BE49-F238E27FC236}">
                <a16:creationId xmlns:a16="http://schemas.microsoft.com/office/drawing/2014/main" id="{DCA2AF66-00C2-3040-3AE0-13A03E481EFF}"/>
              </a:ext>
            </a:extLst>
          </p:cNvPr>
          <p:cNvSpPr txBox="1"/>
          <p:nvPr/>
        </p:nvSpPr>
        <p:spPr>
          <a:xfrm>
            <a:off x="889000" y="1768856"/>
            <a:ext cx="7137400" cy="2110740"/>
          </a:xfrm>
          <a:prstGeom prst="rect">
            <a:avLst/>
          </a:prstGeom>
          <a:noFill/>
        </p:spPr>
        <p:txBody>
          <a:bodyPr vert="horz" wrap="square" lIns="0" tIns="0" rIns="0" bIns="0" rtlCol="0" anchor="t">
            <a:noAutofit/>
          </a:bodyPr>
          <a:lstStyle/>
          <a:p>
            <a:pPr>
              <a:spcAft>
                <a:spcPts val="500"/>
              </a:spcAft>
            </a:pPr>
            <a:r>
              <a:rPr lang="ru-RU" sz="2100" b="1" dirty="0">
                <a:solidFill>
                  <a:srgbClr val="2D5B87"/>
                </a:solidFill>
                <a:latin typeface="Segoe UI" panose="020B0502040204020203" pitchFamily="34" charset="0"/>
              </a:rPr>
              <a:t>Реакция мирового сообщества</a:t>
            </a:r>
          </a:p>
          <a:p>
            <a:pPr marL="304800" indent="-304800">
              <a:spcAft>
                <a:spcPts val="500"/>
              </a:spcAft>
              <a:buClr>
                <a:srgbClr val="2D5B87"/>
              </a:buClr>
              <a:buSzPct val="62000"/>
              <a:buFont typeface="Arial" panose="020B0604020202020204" pitchFamily="34" charset="0"/>
              <a:buChar char="●"/>
            </a:pPr>
            <a:r>
              <a:rPr lang="ru-RU" sz="2100" b="1" dirty="0">
                <a:solidFill>
                  <a:srgbClr val="2D5B87"/>
                </a:solidFill>
                <a:latin typeface="Segoe UI" panose="020B0502040204020203" pitchFamily="34" charset="0"/>
              </a:rPr>
              <a:t>3 сентября 1939 года</a:t>
            </a:r>
            <a:r>
              <a:rPr lang="ru-RU" sz="2100" dirty="0">
                <a:solidFill>
                  <a:srgbClr val="1F232A"/>
                </a:solidFill>
                <a:latin typeface="Segoe UI" panose="020B0502040204020203" pitchFamily="34" charset="0"/>
              </a:rPr>
              <a:t> — объявление войны Германии со стороны Великобритании и Франции</a:t>
            </a:r>
          </a:p>
          <a:p>
            <a:pPr marL="304800" indent="-304800">
              <a:spcAft>
                <a:spcPts val="500"/>
              </a:spcAft>
              <a:buClr>
                <a:srgbClr val="2D5B87"/>
              </a:buClr>
              <a:buSzPct val="62000"/>
              <a:buFont typeface="Arial" panose="020B0604020202020204" pitchFamily="34" charset="0"/>
              <a:buChar char="●"/>
            </a:pPr>
            <a:r>
              <a:rPr lang="ru-RU" sz="2100" dirty="0">
                <a:solidFill>
                  <a:srgbClr val="1F232A"/>
                </a:solidFill>
                <a:latin typeface="Segoe UI" panose="020B0502040204020203" pitchFamily="34" charset="0"/>
              </a:rPr>
              <a:t>Начало «странной войны» на Западном фронте</a:t>
            </a:r>
          </a:p>
          <a:p>
            <a:pPr marL="304800" indent="-304800">
              <a:spcAft>
                <a:spcPts val="500"/>
              </a:spcAft>
              <a:buClr>
                <a:srgbClr val="2D5B87"/>
              </a:buClr>
              <a:buSzPct val="62000"/>
              <a:buFont typeface="Arial" panose="020B0604020202020204" pitchFamily="34" charset="0"/>
              <a:buChar char="●"/>
            </a:pPr>
            <a:r>
              <a:rPr lang="ru-RU" sz="2100" dirty="0">
                <a:solidFill>
                  <a:srgbClr val="1F232A"/>
                </a:solidFill>
                <a:latin typeface="Segoe UI" panose="020B0502040204020203" pitchFamily="34" charset="0"/>
              </a:rPr>
              <a:t>Отсутствие реальной поддержки Польши со стороны союзников</a:t>
            </a:r>
          </a:p>
        </p:txBody>
      </p:sp>
      <p:sp>
        <p:nvSpPr>
          <p:cNvPr id="11" name="Reaction bar">
            <a:extLst>
              <a:ext uri="{FF2B5EF4-FFF2-40B4-BE49-F238E27FC236}">
                <a16:creationId xmlns:a16="http://schemas.microsoft.com/office/drawing/2014/main" id="{F15D73C7-0C1C-60DF-AA7E-F64FD235FDE2}"/>
              </a:ext>
            </a:extLst>
          </p:cNvPr>
          <p:cNvSpPr/>
          <p:nvPr/>
        </p:nvSpPr>
        <p:spPr>
          <a:xfrm>
            <a:off x="609600" y="1768856"/>
            <a:ext cx="63500" cy="2136140"/>
          </a:xfrm>
          <a:prstGeom prst="rect">
            <a:avLst/>
          </a:prstGeom>
          <a:solidFill>
            <a:srgbClr val="2D5B8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Definition panel">
            <a:extLst>
              <a:ext uri="{FF2B5EF4-FFF2-40B4-BE49-F238E27FC236}">
                <a16:creationId xmlns:a16="http://schemas.microsoft.com/office/drawing/2014/main" id="{45738942-ACA8-1E93-214B-2FEB041BF879}"/>
              </a:ext>
            </a:extLst>
          </p:cNvPr>
          <p:cNvSpPr/>
          <p:nvPr/>
        </p:nvSpPr>
        <p:spPr>
          <a:xfrm>
            <a:off x="609600" y="5147056"/>
            <a:ext cx="10972800" cy="1279144"/>
          </a:xfrm>
          <a:prstGeom prst="rect">
            <a:avLst/>
          </a:prstGeom>
          <a:solidFill>
            <a:srgbClr val="262D3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Definition bar">
            <a:extLst>
              <a:ext uri="{FF2B5EF4-FFF2-40B4-BE49-F238E27FC236}">
                <a16:creationId xmlns:a16="http://schemas.microsoft.com/office/drawing/2014/main" id="{FE55A806-121C-4D8C-4892-C6AF09D85AB8}"/>
              </a:ext>
            </a:extLst>
          </p:cNvPr>
          <p:cNvSpPr/>
          <p:nvPr/>
        </p:nvSpPr>
        <p:spPr>
          <a:xfrm>
            <a:off x="609600" y="5147056"/>
            <a:ext cx="76200" cy="1279144"/>
          </a:xfrm>
          <a:prstGeom prst="rect">
            <a:avLst/>
          </a:prstGeom>
          <a:solidFill>
            <a:srgbClr val="B98320"/>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Phoney war">
            <a:extLst>
              <a:ext uri="{FF2B5EF4-FFF2-40B4-BE49-F238E27FC236}">
                <a16:creationId xmlns:a16="http://schemas.microsoft.com/office/drawing/2014/main" id="{087F7F2A-E3AB-C7A1-660B-AC0FA22C68D7}"/>
              </a:ext>
            </a:extLst>
          </p:cNvPr>
          <p:cNvSpPr txBox="1"/>
          <p:nvPr/>
        </p:nvSpPr>
        <p:spPr>
          <a:xfrm>
            <a:off x="914400" y="5147056"/>
            <a:ext cx="10414000" cy="1279144"/>
          </a:xfrm>
          <a:prstGeom prst="rect">
            <a:avLst/>
          </a:prstGeom>
          <a:noFill/>
        </p:spPr>
        <p:txBody>
          <a:bodyPr vert="horz" wrap="square" lIns="0" tIns="0" rIns="0" bIns="0" rtlCol="0" anchor="ctr">
            <a:noAutofit/>
          </a:bodyPr>
          <a:lstStyle/>
          <a:p>
            <a:pPr>
              <a:lnSpc>
                <a:spcPct val="105000"/>
              </a:lnSpc>
            </a:pPr>
            <a:r>
              <a:rPr lang="ru-RU" b="1" dirty="0">
                <a:solidFill>
                  <a:srgbClr val="E7C77E"/>
                </a:solidFill>
                <a:latin typeface="Segoe UI" panose="020B0502040204020203" pitchFamily="34" charset="0"/>
              </a:rPr>
              <a:t>«Странная война»</a:t>
            </a:r>
            <a:r>
              <a:rPr lang="ru-RU" i="1" dirty="0">
                <a:solidFill>
                  <a:srgbClr val="F2EFE8"/>
                </a:solidFill>
                <a:latin typeface="Segoe UI" panose="020B0502040204020203" pitchFamily="34" charset="0"/>
              </a:rPr>
              <a:t> — это период с 3 сентября 1939 года по 10 мая 1940 года на Западном фронте, когда активные боевые действия практически не велись. Этот термин подчеркивает необычный характер войны, когда обе стороны, несмотря на объявление войны, не предпринимали значительных военных операций.</a:t>
            </a:r>
          </a:p>
        </p:txBody>
      </p:sp>
      <p:sp>
        <p:nvSpPr>
          <p:cNvPr id="15" name="Signature 100ballnik.com">
            <a:extLst>
              <a:ext uri="{FF2B5EF4-FFF2-40B4-BE49-F238E27FC236}">
                <a16:creationId xmlns:a16="http://schemas.microsoft.com/office/drawing/2014/main" id="{D5CEC6C1-4352-10AB-B31C-384447B5AEC3}"/>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1524443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69DC3CE5-41A7-5F33-BF3E-0820DC01CFF2}"/>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Причины возникновения Второй мировой войны</a:t>
            </a:r>
          </a:p>
        </p:txBody>
      </p:sp>
      <p:sp>
        <p:nvSpPr>
          <p:cNvPr id="4" name="Heading rule">
            <a:extLst>
              <a:ext uri="{FF2B5EF4-FFF2-40B4-BE49-F238E27FC236}">
                <a16:creationId xmlns:a16="http://schemas.microsoft.com/office/drawing/2014/main" id="{CEAEFF75-6FDE-F923-9DB2-167FC67D4336}"/>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8E19E5A2-0A44-D960-5EDC-F8AD2493A0EF}"/>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D0761C7D-D38E-95A1-06C6-E6F62E4625FB}"/>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Предпосылки Второй мировой войны</a:t>
            </a:r>
          </a:p>
        </p:txBody>
      </p:sp>
      <p:sp>
        <p:nvSpPr>
          <p:cNvPr id="7" name="Poland map mount">
            <a:extLst>
              <a:ext uri="{FF2B5EF4-FFF2-40B4-BE49-F238E27FC236}">
                <a16:creationId xmlns:a16="http://schemas.microsoft.com/office/drawing/2014/main" id="{876A2A0C-3995-421C-B9D3-6C24003174DE}"/>
              </a:ext>
            </a:extLst>
          </p:cNvPr>
          <p:cNvSpPr/>
          <p:nvPr/>
        </p:nvSpPr>
        <p:spPr>
          <a:xfrm>
            <a:off x="609600" y="1641856"/>
            <a:ext cx="5715000" cy="3555960"/>
          </a:xfrm>
          <a:prstGeom prst="roundRect">
            <a:avLst>
              <a:gd name="adj" fmla="val 3000"/>
            </a:avLst>
          </a:prstGeom>
          <a:solidFill>
            <a:srgbClr val="FFFFFF"/>
          </a:solidFill>
          <a:ln w="9525">
            <a:solidFill>
              <a:srgbClr val="CFCCC4"/>
            </a:solidFill>
          </a:ln>
          <a:effectLst>
            <a:outerShdw blurRad="177800" dist="38100" dir="5400000"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Poland map" descr="Освободительный поход РККА 17–29 сентября 1939 г. Карта (из исходной презентации)">
            <a:extLst>
              <a:ext uri="{FF2B5EF4-FFF2-40B4-BE49-F238E27FC236}">
                <a16:creationId xmlns:a16="http://schemas.microsoft.com/office/drawing/2014/main" id="{8FAD8A1D-9766-9D29-3F93-48F17BE00D9A}"/>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711200" y="1743456"/>
            <a:ext cx="5511800" cy="3352760"/>
          </a:xfrm>
          <a:prstGeom prst="rect">
            <a:avLst/>
          </a:prstGeom>
        </p:spPr>
      </p:pic>
      <p:cxnSp>
        <p:nvCxnSpPr>
          <p:cNvPr id="10" name="Corner">
            <a:extLst>
              <a:ext uri="{FF2B5EF4-FFF2-40B4-BE49-F238E27FC236}">
                <a16:creationId xmlns:a16="http://schemas.microsoft.com/office/drawing/2014/main" id="{91006B2F-C669-A871-27C8-521D8EF7D3F3}"/>
              </a:ext>
            </a:extLst>
          </p:cNvPr>
          <p:cNvCxnSpPr/>
          <p:nvPr/>
        </p:nvCxnSpPr>
        <p:spPr>
          <a:xfrm>
            <a:off x="609600" y="1641856"/>
            <a:ext cx="177800" cy="0"/>
          </a:xfrm>
          <a:prstGeom prst="line">
            <a:avLst/>
          </a:prstGeom>
          <a:ln w="28575">
            <a:solidFill>
              <a:srgbClr val="8E2B22"/>
            </a:solidFill>
          </a:ln>
        </p:spPr>
        <p:style>
          <a:lnRef idx="2">
            <a:schemeClr val="accent1"/>
          </a:lnRef>
          <a:fillRef idx="0">
            <a:schemeClr val="accent1"/>
          </a:fillRef>
          <a:effectRef idx="1">
            <a:schemeClr val="accent1"/>
          </a:effectRef>
          <a:fontRef idx="minor">
            <a:schemeClr val="tx1"/>
          </a:fontRef>
        </p:style>
      </p:cxnSp>
      <p:cxnSp>
        <p:nvCxnSpPr>
          <p:cNvPr id="11" name="Corner">
            <a:extLst>
              <a:ext uri="{FF2B5EF4-FFF2-40B4-BE49-F238E27FC236}">
                <a16:creationId xmlns:a16="http://schemas.microsoft.com/office/drawing/2014/main" id="{973F93C5-1060-98AF-5497-17557585E7C9}"/>
              </a:ext>
            </a:extLst>
          </p:cNvPr>
          <p:cNvCxnSpPr/>
          <p:nvPr/>
        </p:nvCxnSpPr>
        <p:spPr>
          <a:xfrm>
            <a:off x="609600" y="1641856"/>
            <a:ext cx="0" cy="177800"/>
          </a:xfrm>
          <a:prstGeom prst="line">
            <a:avLst/>
          </a:prstGeom>
          <a:ln w="28575">
            <a:solidFill>
              <a:srgbClr val="8E2B22"/>
            </a:solidFill>
          </a:ln>
        </p:spPr>
        <p:style>
          <a:lnRef idx="2">
            <a:schemeClr val="accent1"/>
          </a:lnRef>
          <a:fillRef idx="0">
            <a:schemeClr val="accent1"/>
          </a:fillRef>
          <a:effectRef idx="1">
            <a:schemeClr val="accent1"/>
          </a:effectRef>
          <a:fontRef idx="minor">
            <a:schemeClr val="tx1"/>
          </a:fontRef>
        </p:style>
      </p:cxnSp>
      <p:cxnSp>
        <p:nvCxnSpPr>
          <p:cNvPr id="12" name="Corner">
            <a:extLst>
              <a:ext uri="{FF2B5EF4-FFF2-40B4-BE49-F238E27FC236}">
                <a16:creationId xmlns:a16="http://schemas.microsoft.com/office/drawing/2014/main" id="{AD341639-42A6-01B1-596A-783A475B1CFB}"/>
              </a:ext>
            </a:extLst>
          </p:cNvPr>
          <p:cNvCxnSpPr/>
          <p:nvPr/>
        </p:nvCxnSpPr>
        <p:spPr>
          <a:xfrm flipH="1">
            <a:off x="6146800" y="5197816"/>
            <a:ext cx="177800" cy="0"/>
          </a:xfrm>
          <a:prstGeom prst="line">
            <a:avLst/>
          </a:prstGeom>
          <a:ln w="28575">
            <a:solidFill>
              <a:srgbClr val="8E2B22"/>
            </a:solidFill>
          </a:ln>
        </p:spPr>
        <p:style>
          <a:lnRef idx="2">
            <a:schemeClr val="accent1"/>
          </a:lnRef>
          <a:fillRef idx="0">
            <a:schemeClr val="accent1"/>
          </a:fillRef>
          <a:effectRef idx="1">
            <a:schemeClr val="accent1"/>
          </a:effectRef>
          <a:fontRef idx="minor">
            <a:schemeClr val="tx1"/>
          </a:fontRef>
        </p:style>
      </p:cxnSp>
      <p:cxnSp>
        <p:nvCxnSpPr>
          <p:cNvPr id="13" name="Corner">
            <a:extLst>
              <a:ext uri="{FF2B5EF4-FFF2-40B4-BE49-F238E27FC236}">
                <a16:creationId xmlns:a16="http://schemas.microsoft.com/office/drawing/2014/main" id="{9740D5CF-3EF8-174C-3E6F-CC7A6D7F6DB7}"/>
              </a:ext>
            </a:extLst>
          </p:cNvPr>
          <p:cNvCxnSpPr/>
          <p:nvPr/>
        </p:nvCxnSpPr>
        <p:spPr>
          <a:xfrm flipV="1">
            <a:off x="6324600" y="5020016"/>
            <a:ext cx="0" cy="177800"/>
          </a:xfrm>
          <a:prstGeom prst="line">
            <a:avLst/>
          </a:prstGeom>
          <a:ln w="28575">
            <a:solidFill>
              <a:srgbClr val="8E2B22"/>
            </a:solidFill>
          </a:ln>
        </p:spPr>
        <p:style>
          <a:lnRef idx="2">
            <a:schemeClr val="accent1"/>
          </a:lnRef>
          <a:fillRef idx="0">
            <a:schemeClr val="accent1"/>
          </a:fillRef>
          <a:effectRef idx="1">
            <a:schemeClr val="accent1"/>
          </a:effectRef>
          <a:fontRef idx="minor">
            <a:schemeClr val="tx1"/>
          </a:fontRef>
        </p:style>
      </p:cxnSp>
      <p:sp>
        <p:nvSpPr>
          <p:cNvPr id="14" name="Military card">
            <a:extLst>
              <a:ext uri="{FF2B5EF4-FFF2-40B4-BE49-F238E27FC236}">
                <a16:creationId xmlns:a16="http://schemas.microsoft.com/office/drawing/2014/main" id="{6965E322-DC41-06A3-1F01-9CD17C2DFB4B}"/>
              </a:ext>
            </a:extLst>
          </p:cNvPr>
          <p:cNvSpPr/>
          <p:nvPr/>
        </p:nvSpPr>
        <p:spPr>
          <a:xfrm>
            <a:off x="6629400" y="1641856"/>
            <a:ext cx="4953000" cy="2075180"/>
          </a:xfrm>
          <a:prstGeom prst="roundRect">
            <a:avLst>
              <a:gd name="adj" fmla="val 5000"/>
            </a:avLst>
          </a:prstGeom>
          <a:solidFill>
            <a:srgbClr val="E4E6E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Military">
            <a:extLst>
              <a:ext uri="{FF2B5EF4-FFF2-40B4-BE49-F238E27FC236}">
                <a16:creationId xmlns:a16="http://schemas.microsoft.com/office/drawing/2014/main" id="{D03CBC38-5BDF-1D35-066A-DB95E30EE6CB}"/>
              </a:ext>
            </a:extLst>
          </p:cNvPr>
          <p:cNvSpPr txBox="1"/>
          <p:nvPr/>
        </p:nvSpPr>
        <p:spPr>
          <a:xfrm>
            <a:off x="6908800" y="1794256"/>
            <a:ext cx="4470400" cy="1744980"/>
          </a:xfrm>
          <a:prstGeom prst="rect">
            <a:avLst/>
          </a:prstGeom>
          <a:noFill/>
        </p:spPr>
        <p:txBody>
          <a:bodyPr vert="horz" wrap="square" lIns="0" tIns="0" rIns="0" bIns="0" rtlCol="0" anchor="t">
            <a:noAutofit/>
          </a:bodyPr>
          <a:lstStyle/>
          <a:p>
            <a:pPr>
              <a:spcAft>
                <a:spcPts val="500"/>
              </a:spcAft>
            </a:pPr>
            <a:r>
              <a:rPr lang="ru-RU" sz="1700" b="1" dirty="0">
                <a:solidFill>
                  <a:srgbClr val="262D36"/>
                </a:solidFill>
                <a:latin typeface="Segoe UI" panose="020B0502040204020203" pitchFamily="34" charset="0"/>
              </a:rPr>
              <a:t>Военные действия</a:t>
            </a:r>
          </a:p>
          <a:p>
            <a:pPr marL="304800" indent="-304800">
              <a:spcAft>
                <a:spcPts val="500"/>
              </a:spcAft>
              <a:buClr>
                <a:srgbClr val="262D36"/>
              </a:buClr>
              <a:buSzPct val="62000"/>
              <a:buFont typeface="Arial" panose="020B0604020202020204" pitchFamily="34" charset="0"/>
              <a:buChar char="●"/>
            </a:pPr>
            <a:r>
              <a:rPr lang="ru-RU" sz="1700" dirty="0">
                <a:solidFill>
                  <a:srgbClr val="1F232A"/>
                </a:solidFill>
                <a:latin typeface="Segoe UI" panose="020B0502040204020203" pitchFamily="34" charset="0"/>
              </a:rPr>
              <a:t>Реализация Германией плана блицкрига в Польше</a:t>
            </a:r>
          </a:p>
          <a:p>
            <a:pPr marL="304800" indent="-304800">
              <a:spcAft>
                <a:spcPts val="500"/>
              </a:spcAft>
              <a:buClr>
                <a:srgbClr val="262D36"/>
              </a:buClr>
              <a:buSzPct val="62000"/>
              <a:buFont typeface="Arial" panose="020B0604020202020204" pitchFamily="34" charset="0"/>
              <a:buChar char="●"/>
            </a:pPr>
            <a:r>
              <a:rPr lang="ru-RU" sz="1700" dirty="0">
                <a:solidFill>
                  <a:srgbClr val="1F232A"/>
                </a:solidFill>
                <a:latin typeface="Segoe UI" panose="020B0502040204020203" pitchFamily="34" charset="0"/>
              </a:rPr>
              <a:t>Сосредоточение 2/3 немецких сил против Польши</a:t>
            </a:r>
          </a:p>
          <a:p>
            <a:pPr marL="304800" indent="-304800">
              <a:spcAft>
                <a:spcPts val="500"/>
              </a:spcAft>
              <a:buClr>
                <a:srgbClr val="262D36"/>
              </a:buClr>
              <a:buSzPct val="62000"/>
              <a:buFont typeface="Arial" panose="020B0604020202020204" pitchFamily="34" charset="0"/>
              <a:buChar char="●"/>
            </a:pPr>
            <a:r>
              <a:rPr lang="ru-RU" sz="1700" dirty="0">
                <a:solidFill>
                  <a:srgbClr val="1F232A"/>
                </a:solidFill>
                <a:latin typeface="Segoe UI" panose="020B0502040204020203" pitchFamily="34" charset="0"/>
              </a:rPr>
              <a:t>Быстрое продвижение немецких войск</a:t>
            </a:r>
          </a:p>
        </p:txBody>
      </p:sp>
      <p:sp>
        <p:nvSpPr>
          <p:cNvPr id="16" name="Military bar">
            <a:extLst>
              <a:ext uri="{FF2B5EF4-FFF2-40B4-BE49-F238E27FC236}">
                <a16:creationId xmlns:a16="http://schemas.microsoft.com/office/drawing/2014/main" id="{B7EC128B-F957-50CD-EB06-85CF66E7DF69}"/>
              </a:ext>
            </a:extLst>
          </p:cNvPr>
          <p:cNvSpPr/>
          <p:nvPr/>
        </p:nvSpPr>
        <p:spPr>
          <a:xfrm>
            <a:off x="6629400" y="1794256"/>
            <a:ext cx="63500" cy="1770380"/>
          </a:xfrm>
          <a:prstGeom prst="rect">
            <a:avLst/>
          </a:prstGeom>
          <a:solidFill>
            <a:srgbClr val="262D3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USSR card">
            <a:extLst>
              <a:ext uri="{FF2B5EF4-FFF2-40B4-BE49-F238E27FC236}">
                <a16:creationId xmlns:a16="http://schemas.microsoft.com/office/drawing/2014/main" id="{030744D2-40A1-7990-5626-9B54ADE91597}"/>
              </a:ext>
            </a:extLst>
          </p:cNvPr>
          <p:cNvSpPr/>
          <p:nvPr/>
        </p:nvSpPr>
        <p:spPr>
          <a:xfrm>
            <a:off x="6629400" y="3742436"/>
            <a:ext cx="4953000" cy="2593340"/>
          </a:xfrm>
          <a:prstGeom prst="roundRect">
            <a:avLst>
              <a:gd name="adj" fmla="val 5000"/>
            </a:avLst>
          </a:prstGeom>
          <a:solidFill>
            <a:srgbClr val="F1E1D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USSR">
            <a:extLst>
              <a:ext uri="{FF2B5EF4-FFF2-40B4-BE49-F238E27FC236}">
                <a16:creationId xmlns:a16="http://schemas.microsoft.com/office/drawing/2014/main" id="{1A7D1F5D-308D-0FDB-6F20-9CCCA861A31E}"/>
              </a:ext>
            </a:extLst>
          </p:cNvPr>
          <p:cNvSpPr txBox="1"/>
          <p:nvPr/>
        </p:nvSpPr>
        <p:spPr>
          <a:xfrm>
            <a:off x="6908800" y="3894836"/>
            <a:ext cx="4470400" cy="2263140"/>
          </a:xfrm>
          <a:prstGeom prst="rect">
            <a:avLst/>
          </a:prstGeom>
          <a:noFill/>
        </p:spPr>
        <p:txBody>
          <a:bodyPr vert="horz" wrap="square" lIns="0" tIns="0" rIns="0" bIns="0" rtlCol="0" anchor="t">
            <a:noAutofit/>
          </a:bodyPr>
          <a:lstStyle/>
          <a:p>
            <a:pPr>
              <a:spcAft>
                <a:spcPts val="500"/>
              </a:spcAft>
            </a:pPr>
            <a:r>
              <a:rPr lang="ru-RU" sz="1700" b="1" dirty="0">
                <a:solidFill>
                  <a:srgbClr val="8E2B22"/>
                </a:solidFill>
                <a:latin typeface="Segoe UI" panose="020B0502040204020203" pitchFamily="34" charset="0"/>
              </a:rPr>
              <a:t>Действия СССР</a:t>
            </a:r>
          </a:p>
          <a:p>
            <a:pPr marL="304800" indent="-304800">
              <a:spcAft>
                <a:spcPts val="500"/>
              </a:spcAft>
              <a:buClr>
                <a:srgbClr val="8E2B22"/>
              </a:buClr>
              <a:buSzPct val="62000"/>
              <a:buFont typeface="Arial" panose="020B0604020202020204" pitchFamily="34" charset="0"/>
              <a:buChar char="●"/>
            </a:pPr>
            <a:r>
              <a:rPr lang="ru-RU" sz="1700" b="1" dirty="0">
                <a:solidFill>
                  <a:srgbClr val="8E2B22"/>
                </a:solidFill>
                <a:latin typeface="Segoe UI" panose="020B0502040204020203" pitchFamily="34" charset="0"/>
              </a:rPr>
              <a:t>17 сентября 1939 года</a:t>
            </a:r>
            <a:r>
              <a:rPr lang="ru-RU" sz="1700" dirty="0">
                <a:solidFill>
                  <a:srgbClr val="1F232A"/>
                </a:solidFill>
                <a:latin typeface="Segoe UI" panose="020B0502040204020203" pitchFamily="34" charset="0"/>
              </a:rPr>
              <a:t> — вступление Красной Армии в Западную Белоруссию и Западную Украину</a:t>
            </a:r>
          </a:p>
          <a:p>
            <a:pPr marL="304800" indent="-304800">
              <a:spcAft>
                <a:spcPts val="500"/>
              </a:spcAft>
              <a:buClr>
                <a:srgbClr val="8E2B22"/>
              </a:buClr>
              <a:buSzPct val="62000"/>
              <a:buFont typeface="Arial" panose="020B0604020202020204" pitchFamily="34" charset="0"/>
              <a:buChar char="●"/>
            </a:pPr>
            <a:r>
              <a:rPr lang="ru-RU" sz="1700" dirty="0">
                <a:solidFill>
                  <a:srgbClr val="1F232A"/>
                </a:solidFill>
                <a:latin typeface="Segoe UI" panose="020B0502040204020203" pitchFamily="34" charset="0"/>
              </a:rPr>
              <a:t>Действия обоснованы советско-германским договором</a:t>
            </a:r>
          </a:p>
          <a:p>
            <a:pPr marL="304800" indent="-304800">
              <a:spcAft>
                <a:spcPts val="500"/>
              </a:spcAft>
              <a:buClr>
                <a:srgbClr val="8E2B22"/>
              </a:buClr>
              <a:buSzPct val="62000"/>
              <a:buFont typeface="Arial" panose="020B0604020202020204" pitchFamily="34" charset="0"/>
              <a:buChar char="●"/>
            </a:pPr>
            <a:r>
              <a:rPr lang="ru-RU" sz="1700" dirty="0">
                <a:solidFill>
                  <a:srgbClr val="1F232A"/>
                </a:solidFill>
                <a:latin typeface="Segoe UI" panose="020B0502040204020203" pitchFamily="34" charset="0"/>
              </a:rPr>
              <a:t>Предотвращение оккупации этих территорий Германией</a:t>
            </a:r>
          </a:p>
        </p:txBody>
      </p:sp>
      <p:sp>
        <p:nvSpPr>
          <p:cNvPr id="19" name="USSR bar">
            <a:extLst>
              <a:ext uri="{FF2B5EF4-FFF2-40B4-BE49-F238E27FC236}">
                <a16:creationId xmlns:a16="http://schemas.microsoft.com/office/drawing/2014/main" id="{2DDCFF20-DA1C-5178-B5FC-0213B06F497B}"/>
              </a:ext>
            </a:extLst>
          </p:cNvPr>
          <p:cNvSpPr/>
          <p:nvPr/>
        </p:nvSpPr>
        <p:spPr>
          <a:xfrm>
            <a:off x="6629400" y="3894836"/>
            <a:ext cx="63500" cy="2288540"/>
          </a:xfrm>
          <a:prstGeom prst="rect">
            <a:avLst/>
          </a:prstGeom>
          <a:solidFill>
            <a:srgbClr val="8E2B2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Signature 100ballnik.com">
            <a:extLst>
              <a:ext uri="{FF2B5EF4-FFF2-40B4-BE49-F238E27FC236}">
                <a16:creationId xmlns:a16="http://schemas.microsoft.com/office/drawing/2014/main" id="{6E3BF880-B4BE-270B-93B7-C6009BE842B7}"/>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3123880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342ED9FA-A603-695C-A474-0DFAE66D2545}"/>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«Странная война». Захват Германией Дании и Норвегии</a:t>
            </a:r>
          </a:p>
        </p:txBody>
      </p:sp>
      <p:sp>
        <p:nvSpPr>
          <p:cNvPr id="4" name="Heading rule">
            <a:extLst>
              <a:ext uri="{FF2B5EF4-FFF2-40B4-BE49-F238E27FC236}">
                <a16:creationId xmlns:a16="http://schemas.microsoft.com/office/drawing/2014/main" id="{9EE88DCC-71E0-BFE7-08A2-8041D3A5CD30}"/>
              </a:ext>
            </a:extLst>
          </p:cNvPr>
          <p:cNvSpPr/>
          <p:nvPr/>
        </p:nvSpPr>
        <p:spPr>
          <a:xfrm>
            <a:off x="609600" y="895096"/>
            <a:ext cx="711200" cy="38100"/>
          </a:xfrm>
          <a:prstGeom prst="rect">
            <a:avLst/>
          </a:prstGeom>
          <a:solidFill>
            <a:srgbClr val="2D5B8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A7D451A8-0017-DF9A-F88F-2E3E151C336D}"/>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Phoney war">
            <a:extLst>
              <a:ext uri="{FF2B5EF4-FFF2-40B4-BE49-F238E27FC236}">
                <a16:creationId xmlns:a16="http://schemas.microsoft.com/office/drawing/2014/main" id="{6FA44E84-A87A-07F6-C516-A43528DF2491}"/>
              </a:ext>
            </a:extLst>
          </p:cNvPr>
          <p:cNvSpPr txBox="1"/>
          <p:nvPr/>
        </p:nvSpPr>
        <p:spPr>
          <a:xfrm>
            <a:off x="889000" y="1149096"/>
            <a:ext cx="10693400" cy="2621280"/>
          </a:xfrm>
          <a:prstGeom prst="rect">
            <a:avLst/>
          </a:prstGeom>
          <a:noFill/>
        </p:spPr>
        <p:txBody>
          <a:bodyPr vert="horz" wrap="square" lIns="0" tIns="0" rIns="0" bIns="0" rtlCol="0" anchor="t">
            <a:noAutofit/>
          </a:bodyPr>
          <a:lstStyle/>
          <a:p>
            <a:pPr marL="304800" indent="-304800">
              <a:spcAft>
                <a:spcPts val="600"/>
              </a:spcAft>
              <a:buClr>
                <a:srgbClr val="2D5B87"/>
              </a:buClr>
              <a:buSzPct val="70000"/>
              <a:buFont typeface="Wingdings" panose="05000000000000000000" pitchFamily="2" charset="2"/>
              <a:buChar char="u"/>
            </a:pPr>
            <a:r>
              <a:rPr lang="ru-RU" sz="1900" b="1" dirty="0">
                <a:solidFill>
                  <a:srgbClr val="B98320"/>
                </a:solidFill>
                <a:latin typeface="Segoe UI" panose="020B0502040204020203" pitchFamily="34" charset="0"/>
              </a:rPr>
              <a:t>Сентябрь 1939 года:</a:t>
            </a:r>
            <a:r>
              <a:rPr lang="ru-RU" sz="1900" dirty="0">
                <a:solidFill>
                  <a:srgbClr val="1F232A"/>
                </a:solidFill>
                <a:latin typeface="Segoe UI" panose="020B0502040204020203" pitchFamily="34" charset="0"/>
              </a:rPr>
              <a:t> Франция и Великобритания объявили войну Германии после вторжения в Польшу, но активных боевых действий не вели.</a:t>
            </a:r>
          </a:p>
          <a:p>
            <a:pPr marL="304800" indent="-304800">
              <a:spcAft>
                <a:spcPts val="600"/>
              </a:spcAft>
              <a:buClr>
                <a:srgbClr val="2D5B87"/>
              </a:buClr>
              <a:buSzPct val="70000"/>
              <a:buFont typeface="Wingdings" panose="05000000000000000000" pitchFamily="2" charset="2"/>
              <a:buChar char="u"/>
            </a:pPr>
            <a:r>
              <a:rPr lang="ru-RU" sz="1900" b="1" dirty="0">
                <a:solidFill>
                  <a:srgbClr val="2D5B87"/>
                </a:solidFill>
                <a:latin typeface="Segoe UI" panose="020B0502040204020203" pitchFamily="34" charset="0"/>
              </a:rPr>
              <a:t>Линия Мажино:</a:t>
            </a:r>
            <a:r>
              <a:rPr lang="ru-RU" sz="1900" dirty="0">
                <a:solidFill>
                  <a:srgbClr val="1F232A"/>
                </a:solidFill>
                <a:latin typeface="Segoe UI" panose="020B0502040204020203" pitchFamily="34" charset="0"/>
              </a:rPr>
              <a:t> Французы укрылись за оборонительной линией, ожидая развития событий.</a:t>
            </a:r>
          </a:p>
          <a:p>
            <a:pPr marL="304800" indent="-304800">
              <a:spcAft>
                <a:spcPts val="600"/>
              </a:spcAft>
              <a:buClr>
                <a:srgbClr val="2D5B87"/>
              </a:buClr>
              <a:buSzPct val="70000"/>
              <a:buFont typeface="Wingdings" panose="05000000000000000000" pitchFamily="2" charset="2"/>
              <a:buChar char="u"/>
            </a:pPr>
            <a:r>
              <a:rPr lang="ru-RU" sz="1900" b="1" dirty="0">
                <a:solidFill>
                  <a:srgbClr val="2D5B87"/>
                </a:solidFill>
                <a:latin typeface="Segoe UI" panose="020B0502040204020203" pitchFamily="34" charset="0"/>
              </a:rPr>
              <a:t>Английский экспедиционный корпус:</a:t>
            </a:r>
            <a:r>
              <a:rPr lang="ru-RU" sz="1900" dirty="0">
                <a:solidFill>
                  <a:srgbClr val="1F232A"/>
                </a:solidFill>
                <a:latin typeface="Segoe UI" panose="020B0502040204020203" pitchFamily="34" charset="0"/>
              </a:rPr>
              <a:t> Высадился во Франции, но не предпринимал активных действий.</a:t>
            </a:r>
          </a:p>
          <a:p>
            <a:pPr marL="304800" indent="-304800">
              <a:spcAft>
                <a:spcPts val="600"/>
              </a:spcAft>
              <a:buClr>
                <a:srgbClr val="2D5B87"/>
              </a:buClr>
              <a:buSzPct val="70000"/>
              <a:buFont typeface="Wingdings" panose="05000000000000000000" pitchFamily="2" charset="2"/>
              <a:buChar char="u"/>
            </a:pPr>
            <a:r>
              <a:rPr lang="ru-RU" sz="1900" b="1" dirty="0">
                <a:solidFill>
                  <a:srgbClr val="2D5B87"/>
                </a:solidFill>
                <a:latin typeface="Segoe UI" panose="020B0502040204020203" pitchFamily="34" charset="0"/>
              </a:rPr>
              <a:t>Ожидание позиционной войны:</a:t>
            </a:r>
            <a:r>
              <a:rPr lang="ru-RU" sz="1900" dirty="0">
                <a:solidFill>
                  <a:srgbClr val="1F232A"/>
                </a:solidFill>
                <a:latin typeface="Segoe UI" panose="020B0502040204020203" pitchFamily="34" charset="0"/>
              </a:rPr>
              <a:t> Союзники ожидали, что война будет похожа на Первую мировую.</a:t>
            </a:r>
          </a:p>
          <a:p>
            <a:pPr marL="304800" indent="-304800">
              <a:spcAft>
                <a:spcPts val="600"/>
              </a:spcAft>
              <a:buClr>
                <a:srgbClr val="2D5B87"/>
              </a:buClr>
              <a:buSzPct val="70000"/>
              <a:buFont typeface="Wingdings" panose="05000000000000000000" pitchFamily="2" charset="2"/>
              <a:buChar char="u"/>
            </a:pPr>
            <a:r>
              <a:rPr lang="ru-RU" sz="1900" b="1" dirty="0">
                <a:solidFill>
                  <a:srgbClr val="B0281E"/>
                </a:solidFill>
                <a:latin typeface="Segoe UI" panose="020B0502040204020203" pitchFamily="34" charset="0"/>
              </a:rPr>
              <a:t>Май 1940 года:</a:t>
            </a:r>
            <a:r>
              <a:rPr lang="ru-RU" sz="1900" dirty="0">
                <a:solidFill>
                  <a:srgbClr val="1F232A"/>
                </a:solidFill>
                <a:latin typeface="Segoe UI" panose="020B0502040204020203" pitchFamily="34" charset="0"/>
              </a:rPr>
              <a:t> Германия начала активные действия, что привело к падению Франции.</a:t>
            </a:r>
          </a:p>
        </p:txBody>
      </p:sp>
      <p:pic>
        <p:nvPicPr>
          <p:cNvPr id="8" name="Maginot 1939" descr="Солдаты 51-й Хайлендской дивизии входят в форт Сенген на линии Мажино, 3 ноября 1939 г. Имперский военный музей (IWM O 227)">
            <a:extLst>
              <a:ext uri="{FF2B5EF4-FFF2-40B4-BE49-F238E27FC236}">
                <a16:creationId xmlns:a16="http://schemas.microsoft.com/office/drawing/2014/main" id="{0C12E8D7-3DC3-78D4-5237-E22BC5C4E8A9}"/>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09600" y="4263136"/>
            <a:ext cx="10972800" cy="2163064"/>
          </a:xfrm>
          <a:prstGeom prst="roundRect">
            <a:avLst>
              <a:gd name="adj" fmla="val 3000"/>
            </a:avLst>
          </a:prstGeom>
          <a:ln w="12700">
            <a:solidFill>
              <a:srgbClr val="CFCCC4"/>
            </a:solidFill>
          </a:ln>
          <a:effectLst>
            <a:outerShdw blurRad="177800" dist="38100" dir="5400000" rotWithShape="0">
              <a:srgbClr val="000000">
                <a:alpha val="22000"/>
              </a:srgbClr>
            </a:outerShdw>
          </a:effectLst>
        </p:spPr>
      </p:pic>
      <p:sp>
        <p:nvSpPr>
          <p:cNvPr id="9" name="Signature 100ballnik.com">
            <a:extLst>
              <a:ext uri="{FF2B5EF4-FFF2-40B4-BE49-F238E27FC236}">
                <a16:creationId xmlns:a16="http://schemas.microsoft.com/office/drawing/2014/main" id="{E4F67874-7380-19F3-3879-D67D6332DE83}"/>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1763231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420DB78C-E0C2-8E87-F9D9-E26CDCB06868}"/>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«Странная война». Захват Германией Дании и Норвегии</a:t>
            </a:r>
          </a:p>
        </p:txBody>
      </p:sp>
      <p:sp>
        <p:nvSpPr>
          <p:cNvPr id="4" name="Heading rule">
            <a:extLst>
              <a:ext uri="{FF2B5EF4-FFF2-40B4-BE49-F238E27FC236}">
                <a16:creationId xmlns:a16="http://schemas.microsoft.com/office/drawing/2014/main" id="{8917C3B9-C9DF-44DB-3B11-7A8F8D431CDD}"/>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E1352B56-FFBB-A215-3D41-34F6132A43F1}"/>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D640337F-03B5-1411-239A-23AA111E26DE}"/>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Захват Норвегии и Дании Германией</a:t>
            </a:r>
          </a:p>
        </p:txBody>
      </p:sp>
      <p:pic>
        <p:nvPicPr>
          <p:cNvPr id="8" name="Quisling" descr="В. Квислинг. Федеральный архив Германии, Bild 183-2004-1001-500">
            <a:extLst>
              <a:ext uri="{FF2B5EF4-FFF2-40B4-BE49-F238E27FC236}">
                <a16:creationId xmlns:a16="http://schemas.microsoft.com/office/drawing/2014/main" id="{3542DA8D-D969-F229-564C-FEC67FB1A55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8585200" y="1743456"/>
            <a:ext cx="2717800" cy="3429000"/>
          </a:xfrm>
          <a:prstGeom prst="ellipse">
            <a:avLst/>
          </a:prstGeom>
          <a:ln w="15875">
            <a:solidFill>
              <a:srgbClr val="5D6B34"/>
            </a:solidFill>
          </a:ln>
          <a:effectLst>
            <a:outerShdw blurRad="177800" dist="38100" dir="5400000" rotWithShape="0">
              <a:srgbClr val="000000">
                <a:alpha val="22000"/>
              </a:srgbClr>
            </a:outerShdw>
          </a:effectLst>
        </p:spPr>
      </p:pic>
      <p:sp>
        <p:nvSpPr>
          <p:cNvPr id="9" name="Quisling ring">
            <a:extLst>
              <a:ext uri="{FF2B5EF4-FFF2-40B4-BE49-F238E27FC236}">
                <a16:creationId xmlns:a16="http://schemas.microsoft.com/office/drawing/2014/main" id="{3BBB19AE-5DEE-738C-CA53-F18F31D245DF}"/>
              </a:ext>
            </a:extLst>
          </p:cNvPr>
          <p:cNvSpPr/>
          <p:nvPr/>
        </p:nvSpPr>
        <p:spPr>
          <a:xfrm>
            <a:off x="8496300" y="1654556"/>
            <a:ext cx="2895600" cy="3606800"/>
          </a:xfrm>
          <a:prstGeom prst="ellipse">
            <a:avLst/>
          </a:prstGeom>
          <a:noFill/>
          <a:ln w="9525" cap="flat" cmpd="sng" algn="ctr">
            <a:solidFill>
              <a:srgbClr val="5D6B34"/>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Puppet government card">
            <a:extLst>
              <a:ext uri="{FF2B5EF4-FFF2-40B4-BE49-F238E27FC236}">
                <a16:creationId xmlns:a16="http://schemas.microsoft.com/office/drawing/2014/main" id="{95F8ACE5-7315-4676-C458-C07F58C84B72}"/>
              </a:ext>
            </a:extLst>
          </p:cNvPr>
          <p:cNvSpPr/>
          <p:nvPr/>
        </p:nvSpPr>
        <p:spPr>
          <a:xfrm>
            <a:off x="609600" y="1667256"/>
            <a:ext cx="7493000" cy="2440940"/>
          </a:xfrm>
          <a:prstGeom prst="roundRect">
            <a:avLst>
              <a:gd name="adj" fmla="val 5000"/>
            </a:avLst>
          </a:prstGeom>
          <a:solidFill>
            <a:srgbClr val="E9ECD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Puppet government">
            <a:extLst>
              <a:ext uri="{FF2B5EF4-FFF2-40B4-BE49-F238E27FC236}">
                <a16:creationId xmlns:a16="http://schemas.microsoft.com/office/drawing/2014/main" id="{2523EDE1-997C-F9F9-DDF7-BF3B96ACCE7E}"/>
              </a:ext>
            </a:extLst>
          </p:cNvPr>
          <p:cNvSpPr txBox="1"/>
          <p:nvPr/>
        </p:nvSpPr>
        <p:spPr>
          <a:xfrm>
            <a:off x="889000" y="1819656"/>
            <a:ext cx="7010400" cy="2110740"/>
          </a:xfrm>
          <a:prstGeom prst="rect">
            <a:avLst/>
          </a:prstGeom>
          <a:noFill/>
        </p:spPr>
        <p:txBody>
          <a:bodyPr vert="horz" wrap="square" lIns="0" tIns="0" rIns="0" bIns="0" rtlCol="0" anchor="t">
            <a:noAutofit/>
          </a:bodyPr>
          <a:lstStyle/>
          <a:p>
            <a:pPr>
              <a:spcAft>
                <a:spcPts val="500"/>
              </a:spcAft>
            </a:pPr>
            <a:r>
              <a:rPr lang="ru-RU" sz="2100" b="1" dirty="0">
                <a:solidFill>
                  <a:srgbClr val="5D6B34"/>
                </a:solidFill>
                <a:latin typeface="Segoe UI" panose="020B0502040204020203" pitchFamily="34" charset="0"/>
              </a:rPr>
              <a:t>Марионеточное правительство в Норвегии:</a:t>
            </a:r>
          </a:p>
          <a:p>
            <a:pPr marL="304800" indent="-304800">
              <a:spcAft>
                <a:spcPts val="500"/>
              </a:spcAft>
              <a:buClr>
                <a:srgbClr val="5D6B34"/>
              </a:buClr>
              <a:buSzPct val="62000"/>
              <a:buFont typeface="Arial" panose="020B0604020202020204" pitchFamily="34" charset="0"/>
              <a:buChar char="●"/>
            </a:pPr>
            <a:r>
              <a:rPr lang="ru-RU" sz="2100" dirty="0">
                <a:solidFill>
                  <a:srgbClr val="1F232A"/>
                </a:solidFill>
                <a:latin typeface="Segoe UI" panose="020B0502040204020203" pitchFamily="34" charset="0"/>
              </a:rPr>
              <a:t>Создание правительства под руководством </a:t>
            </a:r>
            <a:r>
              <a:rPr lang="ru-RU" sz="2100" b="1" dirty="0">
                <a:solidFill>
                  <a:srgbClr val="5D6B34"/>
                </a:solidFill>
                <a:latin typeface="Segoe UI" panose="020B0502040204020203" pitchFamily="34" charset="0"/>
              </a:rPr>
              <a:t>В. Квислинга</a:t>
            </a:r>
          </a:p>
          <a:p>
            <a:pPr marL="304800" indent="-304800">
              <a:spcAft>
                <a:spcPts val="500"/>
              </a:spcAft>
              <a:buClr>
                <a:srgbClr val="5D6B34"/>
              </a:buClr>
              <a:buSzPct val="62000"/>
              <a:buFont typeface="Arial" panose="020B0604020202020204" pitchFamily="34" charset="0"/>
              <a:buChar char="●"/>
            </a:pPr>
            <a:r>
              <a:rPr lang="ru-RU" sz="2100" dirty="0">
                <a:solidFill>
                  <a:srgbClr val="1F232A"/>
                </a:solidFill>
                <a:latin typeface="Segoe UI" panose="020B0502040204020203" pitchFamily="34" charset="0"/>
              </a:rPr>
              <a:t>Квислинг — лидер местной фашистской партии</a:t>
            </a:r>
          </a:p>
          <a:p>
            <a:pPr marL="304800" indent="-304800">
              <a:spcAft>
                <a:spcPts val="500"/>
              </a:spcAft>
              <a:buClr>
                <a:srgbClr val="5D6B34"/>
              </a:buClr>
              <a:buSzPct val="62000"/>
              <a:buFont typeface="Arial" panose="020B0604020202020204" pitchFamily="34" charset="0"/>
              <a:buChar char="●"/>
            </a:pPr>
            <a:r>
              <a:rPr lang="ru-RU" sz="2100" dirty="0">
                <a:solidFill>
                  <a:srgbClr val="1F232A"/>
                </a:solidFill>
                <a:latin typeface="Segoe UI" panose="020B0502040204020203" pitchFamily="34" charset="0"/>
              </a:rPr>
              <a:t>Его фамилия стала синонимом слова «коллаборационист»</a:t>
            </a:r>
          </a:p>
        </p:txBody>
      </p:sp>
      <p:sp>
        <p:nvSpPr>
          <p:cNvPr id="12" name="Puppet government bar">
            <a:extLst>
              <a:ext uri="{FF2B5EF4-FFF2-40B4-BE49-F238E27FC236}">
                <a16:creationId xmlns:a16="http://schemas.microsoft.com/office/drawing/2014/main" id="{63032CE1-255F-3A9B-BBB8-74428282A486}"/>
              </a:ext>
            </a:extLst>
          </p:cNvPr>
          <p:cNvSpPr/>
          <p:nvPr/>
        </p:nvSpPr>
        <p:spPr>
          <a:xfrm>
            <a:off x="609600" y="1819656"/>
            <a:ext cx="63500" cy="2136140"/>
          </a:xfrm>
          <a:prstGeom prst="rect">
            <a:avLst/>
          </a:prstGeom>
          <a:solidFill>
            <a:srgbClr val="5D6B3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Definition panel">
            <a:extLst>
              <a:ext uri="{FF2B5EF4-FFF2-40B4-BE49-F238E27FC236}">
                <a16:creationId xmlns:a16="http://schemas.microsoft.com/office/drawing/2014/main" id="{3FB55B92-9548-BBCB-F3BF-2F23286E7811}"/>
              </a:ext>
            </a:extLst>
          </p:cNvPr>
          <p:cNvSpPr/>
          <p:nvPr/>
        </p:nvSpPr>
        <p:spPr>
          <a:xfrm>
            <a:off x="609600" y="4311396"/>
            <a:ext cx="7493000" cy="2114804"/>
          </a:xfrm>
          <a:prstGeom prst="rect">
            <a:avLst/>
          </a:prstGeom>
          <a:solidFill>
            <a:srgbClr val="262D3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Collaborators">
            <a:extLst>
              <a:ext uri="{FF2B5EF4-FFF2-40B4-BE49-F238E27FC236}">
                <a16:creationId xmlns:a16="http://schemas.microsoft.com/office/drawing/2014/main" id="{AFC53990-15C4-94AF-E95A-7927086B5D89}"/>
              </a:ext>
            </a:extLst>
          </p:cNvPr>
          <p:cNvSpPr txBox="1"/>
          <p:nvPr/>
        </p:nvSpPr>
        <p:spPr>
          <a:xfrm>
            <a:off x="889000" y="4311396"/>
            <a:ext cx="6985000" cy="2114804"/>
          </a:xfrm>
          <a:prstGeom prst="rect">
            <a:avLst/>
          </a:prstGeom>
          <a:noFill/>
        </p:spPr>
        <p:txBody>
          <a:bodyPr vert="horz" wrap="square" lIns="0" tIns="0" rIns="0" bIns="0" rtlCol="0" anchor="ctr">
            <a:noAutofit/>
          </a:bodyPr>
          <a:lstStyle/>
          <a:p>
            <a:pPr>
              <a:lnSpc>
                <a:spcPct val="105000"/>
              </a:lnSpc>
            </a:pPr>
            <a:r>
              <a:rPr lang="ru-RU" b="1" dirty="0">
                <a:solidFill>
                  <a:srgbClr val="E7C77E"/>
                </a:solidFill>
                <a:latin typeface="Segoe UI" panose="020B0502040204020203" pitchFamily="34" charset="0"/>
              </a:rPr>
              <a:t>Коллаборационисты</a:t>
            </a:r>
            <a:r>
              <a:rPr lang="ru-RU" i="1" dirty="0">
                <a:solidFill>
                  <a:srgbClr val="F2EFE8"/>
                </a:solidFill>
                <a:latin typeface="Segoe UI" panose="020B0502040204020203" pitchFamily="34" charset="0"/>
              </a:rPr>
              <a:t> — лица, которые добровольно сотрудничали с врагом в ущерб своему государству. В годы Второй мировой войны коллаборационизм проявлялся в различных формах, включая участие в оккупационных администрациях и вооружённых формированиях.</a:t>
            </a:r>
          </a:p>
        </p:txBody>
      </p:sp>
      <p:sp>
        <p:nvSpPr>
          <p:cNvPr id="15" name="Signature 100ballnik.com">
            <a:extLst>
              <a:ext uri="{FF2B5EF4-FFF2-40B4-BE49-F238E27FC236}">
                <a16:creationId xmlns:a16="http://schemas.microsoft.com/office/drawing/2014/main" id="{0189B1D8-64BC-C9F9-7F9B-D6647B5BD06D}"/>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2242327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4825C575-70C9-A0F6-5187-15D7E2178FE7}"/>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«Странная война». Захват Германией Дании и Норвегии</a:t>
            </a:r>
          </a:p>
        </p:txBody>
      </p:sp>
      <p:sp>
        <p:nvSpPr>
          <p:cNvPr id="4" name="Heading rule">
            <a:extLst>
              <a:ext uri="{FF2B5EF4-FFF2-40B4-BE49-F238E27FC236}">
                <a16:creationId xmlns:a16="http://schemas.microsoft.com/office/drawing/2014/main" id="{C9459C2F-C5B3-1602-BADA-9135AE8B2EFB}"/>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35879C5F-9753-D922-FF92-367C64CBBC52}"/>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553D7DB4-D39B-5B8C-F826-A4441DA9420F}"/>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Захват Норвегии и Дании Германией</a:t>
            </a:r>
          </a:p>
        </p:txBody>
      </p:sp>
      <p:pic>
        <p:nvPicPr>
          <p:cNvPr id="8" name="Oslo 1940" descr="Немецкие офицеры перед Национальным театром, Осло, 1940 г. Федеральный архив Германии, Bild 101I-759-0139N-28A">
            <a:extLst>
              <a:ext uri="{FF2B5EF4-FFF2-40B4-BE49-F238E27FC236}">
                <a16:creationId xmlns:a16="http://schemas.microsoft.com/office/drawing/2014/main" id="{A60EA77E-431B-A956-C260-DB2C55745CB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09600" y="1641856"/>
            <a:ext cx="3175000" cy="4708144"/>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9" name="Role card">
            <a:extLst>
              <a:ext uri="{FF2B5EF4-FFF2-40B4-BE49-F238E27FC236}">
                <a16:creationId xmlns:a16="http://schemas.microsoft.com/office/drawing/2014/main" id="{4EEF1C7B-A324-5099-E109-4E3922BE98CD}"/>
              </a:ext>
            </a:extLst>
          </p:cNvPr>
          <p:cNvSpPr/>
          <p:nvPr/>
        </p:nvSpPr>
        <p:spPr>
          <a:xfrm>
            <a:off x="4038600" y="1641856"/>
            <a:ext cx="7543800" cy="1526540"/>
          </a:xfrm>
          <a:prstGeom prst="roundRect">
            <a:avLst>
              <a:gd name="adj" fmla="val 5000"/>
            </a:avLst>
          </a:prstGeom>
          <a:solidFill>
            <a:srgbClr val="E9ECD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Role">
            <a:extLst>
              <a:ext uri="{FF2B5EF4-FFF2-40B4-BE49-F238E27FC236}">
                <a16:creationId xmlns:a16="http://schemas.microsoft.com/office/drawing/2014/main" id="{CB4D8992-0678-8C8E-7833-795463A35CD9}"/>
              </a:ext>
            </a:extLst>
          </p:cNvPr>
          <p:cNvSpPr txBox="1"/>
          <p:nvPr/>
        </p:nvSpPr>
        <p:spPr>
          <a:xfrm>
            <a:off x="4318000" y="1794256"/>
            <a:ext cx="7061200" cy="1196340"/>
          </a:xfrm>
          <a:prstGeom prst="rect">
            <a:avLst/>
          </a:prstGeom>
          <a:noFill/>
        </p:spPr>
        <p:txBody>
          <a:bodyPr vert="horz" wrap="square" lIns="0" tIns="0" rIns="0" bIns="0" rtlCol="0" anchor="t">
            <a:noAutofit/>
          </a:bodyPr>
          <a:lstStyle/>
          <a:p>
            <a:pPr>
              <a:spcAft>
                <a:spcPts val="500"/>
              </a:spcAft>
            </a:pPr>
            <a:r>
              <a:rPr lang="ru-RU" sz="1650" b="1" dirty="0">
                <a:solidFill>
                  <a:srgbClr val="5D6B34"/>
                </a:solidFill>
                <a:latin typeface="Segoe UI" panose="020B0502040204020203" pitchFamily="34" charset="0"/>
              </a:rPr>
              <a:t>Роль Квислинга и его сторонников:</a:t>
            </a:r>
          </a:p>
          <a:p>
            <a:pPr marL="304800" indent="-304800">
              <a:spcAft>
                <a:spcPts val="500"/>
              </a:spcAft>
              <a:buClr>
                <a:srgbClr val="5D6B34"/>
              </a:buClr>
              <a:buSzPct val="62000"/>
              <a:buFont typeface="Arial" panose="020B0604020202020204" pitchFamily="34" charset="0"/>
              <a:buChar char="●"/>
            </a:pPr>
            <a:r>
              <a:rPr lang="ru-RU" sz="1650" dirty="0">
                <a:solidFill>
                  <a:srgbClr val="1F232A"/>
                </a:solidFill>
                <a:latin typeface="Segoe UI" panose="020B0502040204020203" pitchFamily="34" charset="0"/>
              </a:rPr>
              <a:t>Активное сотрудничество с немецкими оккупантами</a:t>
            </a:r>
          </a:p>
          <a:p>
            <a:pPr marL="304800" indent="-304800">
              <a:spcAft>
                <a:spcPts val="500"/>
              </a:spcAft>
              <a:buClr>
                <a:srgbClr val="5D6B34"/>
              </a:buClr>
              <a:buSzPct val="62000"/>
              <a:buFont typeface="Arial" panose="020B0604020202020204" pitchFamily="34" charset="0"/>
              <a:buChar char="●"/>
            </a:pPr>
            <a:r>
              <a:rPr lang="ru-RU" sz="1650" dirty="0">
                <a:solidFill>
                  <a:srgbClr val="1F232A"/>
                </a:solidFill>
                <a:latin typeface="Segoe UI" panose="020B0502040204020203" pitchFamily="34" charset="0"/>
              </a:rPr>
              <a:t>Помощь в проведении репрессий против участников Сопротивления</a:t>
            </a:r>
          </a:p>
          <a:p>
            <a:pPr marL="304800" indent="-304800">
              <a:spcAft>
                <a:spcPts val="500"/>
              </a:spcAft>
              <a:buClr>
                <a:srgbClr val="5D6B34"/>
              </a:buClr>
              <a:buSzPct val="62000"/>
              <a:buFont typeface="Arial" panose="020B0604020202020204" pitchFamily="34" charset="0"/>
              <a:buChar char="●"/>
            </a:pPr>
            <a:r>
              <a:rPr lang="ru-RU" sz="1650" dirty="0">
                <a:solidFill>
                  <a:srgbClr val="1F232A"/>
                </a:solidFill>
                <a:latin typeface="Segoe UI" panose="020B0502040204020203" pitchFamily="34" charset="0"/>
              </a:rPr>
              <a:t>Поддержка нацистской политики</a:t>
            </a:r>
          </a:p>
        </p:txBody>
      </p:sp>
      <p:sp>
        <p:nvSpPr>
          <p:cNvPr id="11" name="Role bar">
            <a:extLst>
              <a:ext uri="{FF2B5EF4-FFF2-40B4-BE49-F238E27FC236}">
                <a16:creationId xmlns:a16="http://schemas.microsoft.com/office/drawing/2014/main" id="{2C75679A-51D6-3924-4163-3FA86BC397FF}"/>
              </a:ext>
            </a:extLst>
          </p:cNvPr>
          <p:cNvSpPr/>
          <p:nvPr/>
        </p:nvSpPr>
        <p:spPr>
          <a:xfrm>
            <a:off x="4038600" y="1794256"/>
            <a:ext cx="63500" cy="1221740"/>
          </a:xfrm>
          <a:prstGeom prst="rect">
            <a:avLst/>
          </a:prstGeom>
          <a:solidFill>
            <a:srgbClr val="5D6B3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Results card">
            <a:extLst>
              <a:ext uri="{FF2B5EF4-FFF2-40B4-BE49-F238E27FC236}">
                <a16:creationId xmlns:a16="http://schemas.microsoft.com/office/drawing/2014/main" id="{2778E34C-ABED-1DC0-8FC4-827D0F66E78D}"/>
              </a:ext>
            </a:extLst>
          </p:cNvPr>
          <p:cNvSpPr/>
          <p:nvPr/>
        </p:nvSpPr>
        <p:spPr>
          <a:xfrm>
            <a:off x="4038600" y="3142996"/>
            <a:ext cx="7543800" cy="1526540"/>
          </a:xfrm>
          <a:prstGeom prst="roundRect">
            <a:avLst>
              <a:gd name="adj" fmla="val 5000"/>
            </a:avLst>
          </a:prstGeom>
          <a:solidFill>
            <a:srgbClr val="F5E2D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sults">
            <a:extLst>
              <a:ext uri="{FF2B5EF4-FFF2-40B4-BE49-F238E27FC236}">
                <a16:creationId xmlns:a16="http://schemas.microsoft.com/office/drawing/2014/main" id="{449F3BCA-CC93-44AC-4D1B-F2B5B7825CC7}"/>
              </a:ext>
            </a:extLst>
          </p:cNvPr>
          <p:cNvSpPr txBox="1"/>
          <p:nvPr/>
        </p:nvSpPr>
        <p:spPr>
          <a:xfrm>
            <a:off x="4318000" y="3295396"/>
            <a:ext cx="7061200" cy="1196340"/>
          </a:xfrm>
          <a:prstGeom prst="rect">
            <a:avLst/>
          </a:prstGeom>
          <a:noFill/>
        </p:spPr>
        <p:txBody>
          <a:bodyPr vert="horz" wrap="square" lIns="0" tIns="0" rIns="0" bIns="0" rtlCol="0" anchor="t">
            <a:noAutofit/>
          </a:bodyPr>
          <a:lstStyle/>
          <a:p>
            <a:pPr>
              <a:spcAft>
                <a:spcPts val="500"/>
              </a:spcAft>
            </a:pPr>
            <a:r>
              <a:rPr lang="ru-RU" sz="1650" b="1" dirty="0">
                <a:solidFill>
                  <a:srgbClr val="B0281E"/>
                </a:solidFill>
                <a:latin typeface="Segoe UI" panose="020B0502040204020203" pitchFamily="34" charset="0"/>
              </a:rPr>
              <a:t>Стратегические результаты захвата:</a:t>
            </a:r>
          </a:p>
          <a:p>
            <a:pPr marL="304800" indent="-304800">
              <a:spcAft>
                <a:spcPts val="500"/>
              </a:spcAft>
              <a:buClr>
                <a:srgbClr val="B0281E"/>
              </a:buClr>
              <a:buSzPct val="62000"/>
              <a:buFont typeface="Arial" panose="020B0604020202020204" pitchFamily="34" charset="0"/>
              <a:buChar char="●"/>
            </a:pPr>
            <a:r>
              <a:rPr lang="ru-RU" sz="1650" dirty="0">
                <a:solidFill>
                  <a:srgbClr val="1F232A"/>
                </a:solidFill>
                <a:latin typeface="Segoe UI" panose="020B0502040204020203" pitchFamily="34" charset="0"/>
              </a:rPr>
              <a:t>Значительное улучшение положения Третьего рейха</a:t>
            </a:r>
          </a:p>
          <a:p>
            <a:pPr marL="304800" indent="-304800">
              <a:spcAft>
                <a:spcPts val="500"/>
              </a:spcAft>
              <a:buClr>
                <a:srgbClr val="B0281E"/>
              </a:buClr>
              <a:buSzPct val="62000"/>
              <a:buFont typeface="Arial" panose="020B0604020202020204" pitchFamily="34" charset="0"/>
              <a:buChar char="●"/>
            </a:pPr>
            <a:r>
              <a:rPr lang="ru-RU" sz="1650" dirty="0">
                <a:solidFill>
                  <a:srgbClr val="1F232A"/>
                </a:solidFill>
                <a:latin typeface="Segoe UI" panose="020B0502040204020203" pitchFamily="34" charset="0"/>
              </a:rPr>
              <a:t>Получение контроля над территориями Дании и Норвегии</a:t>
            </a:r>
          </a:p>
          <a:p>
            <a:pPr marL="304800" indent="-304800">
              <a:spcAft>
                <a:spcPts val="500"/>
              </a:spcAft>
              <a:buClr>
                <a:srgbClr val="B0281E"/>
              </a:buClr>
              <a:buSzPct val="62000"/>
              <a:buFont typeface="Arial" panose="020B0604020202020204" pitchFamily="34" charset="0"/>
              <a:buChar char="●"/>
            </a:pPr>
            <a:r>
              <a:rPr lang="ru-RU" sz="1650" dirty="0">
                <a:solidFill>
                  <a:srgbClr val="1F232A"/>
                </a:solidFill>
                <a:latin typeface="Segoe UI" panose="020B0502040204020203" pitchFamily="34" charset="0"/>
              </a:rPr>
              <a:t>Укрепление военно-морских позиций Германии</a:t>
            </a:r>
          </a:p>
        </p:txBody>
      </p:sp>
      <p:sp>
        <p:nvSpPr>
          <p:cNvPr id="14" name="Results bar">
            <a:extLst>
              <a:ext uri="{FF2B5EF4-FFF2-40B4-BE49-F238E27FC236}">
                <a16:creationId xmlns:a16="http://schemas.microsoft.com/office/drawing/2014/main" id="{4E48EC20-2145-6DDA-5801-17F00E2E374F}"/>
              </a:ext>
            </a:extLst>
          </p:cNvPr>
          <p:cNvSpPr/>
          <p:nvPr/>
        </p:nvSpPr>
        <p:spPr>
          <a:xfrm>
            <a:off x="4038600" y="3295396"/>
            <a:ext cx="63500" cy="122174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Significance card">
            <a:extLst>
              <a:ext uri="{FF2B5EF4-FFF2-40B4-BE49-F238E27FC236}">
                <a16:creationId xmlns:a16="http://schemas.microsoft.com/office/drawing/2014/main" id="{FCD6AFC3-9997-76BF-ED8D-969309C36F6F}"/>
              </a:ext>
            </a:extLst>
          </p:cNvPr>
          <p:cNvSpPr/>
          <p:nvPr/>
        </p:nvSpPr>
        <p:spPr>
          <a:xfrm>
            <a:off x="4038600" y="4644136"/>
            <a:ext cx="7543800" cy="1526540"/>
          </a:xfrm>
          <a:prstGeom prst="roundRect">
            <a:avLst>
              <a:gd name="adj" fmla="val 5000"/>
            </a:avLst>
          </a:prstGeom>
          <a:solidFill>
            <a:srgbClr val="E4E6E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Significance">
            <a:extLst>
              <a:ext uri="{FF2B5EF4-FFF2-40B4-BE49-F238E27FC236}">
                <a16:creationId xmlns:a16="http://schemas.microsoft.com/office/drawing/2014/main" id="{EBDBE920-388A-CC9B-6B7B-71E96174D7DD}"/>
              </a:ext>
            </a:extLst>
          </p:cNvPr>
          <p:cNvSpPr txBox="1"/>
          <p:nvPr/>
        </p:nvSpPr>
        <p:spPr>
          <a:xfrm>
            <a:off x="4318000" y="4796536"/>
            <a:ext cx="7061200" cy="1196340"/>
          </a:xfrm>
          <a:prstGeom prst="rect">
            <a:avLst/>
          </a:prstGeom>
          <a:noFill/>
        </p:spPr>
        <p:txBody>
          <a:bodyPr vert="horz" wrap="square" lIns="0" tIns="0" rIns="0" bIns="0" rtlCol="0" anchor="t">
            <a:noAutofit/>
          </a:bodyPr>
          <a:lstStyle/>
          <a:p>
            <a:pPr>
              <a:spcAft>
                <a:spcPts val="500"/>
              </a:spcAft>
            </a:pPr>
            <a:r>
              <a:rPr lang="ru-RU" sz="1650" b="1" dirty="0">
                <a:solidFill>
                  <a:srgbClr val="262D36"/>
                </a:solidFill>
                <a:latin typeface="Segoe UI" panose="020B0502040204020203" pitchFamily="34" charset="0"/>
              </a:rPr>
              <a:t>Значение кампаний для Германии:</a:t>
            </a:r>
          </a:p>
          <a:p>
            <a:pPr marL="304800" indent="-304800">
              <a:spcAft>
                <a:spcPts val="500"/>
              </a:spcAft>
              <a:buClr>
                <a:srgbClr val="262D36"/>
              </a:buClr>
              <a:buSzPct val="100000"/>
              <a:buFont typeface="Bahnschrift SemiBold" panose="020B0502040204020203" pitchFamily="34" charset="0"/>
              <a:buAutoNum type="arabicPeriod"/>
            </a:pPr>
            <a:r>
              <a:rPr lang="ru-RU" sz="1650" dirty="0">
                <a:solidFill>
                  <a:srgbClr val="1F232A"/>
                </a:solidFill>
                <a:latin typeface="Segoe UI" panose="020B0502040204020203" pitchFamily="34" charset="0"/>
              </a:rPr>
              <a:t>Служили репетицией перед наступлением на Западном фронте</a:t>
            </a:r>
          </a:p>
          <a:p>
            <a:pPr marL="304800" indent="-304800">
              <a:spcAft>
                <a:spcPts val="500"/>
              </a:spcAft>
              <a:buClr>
                <a:srgbClr val="262D36"/>
              </a:buClr>
              <a:buSzPct val="100000"/>
              <a:buFont typeface="Bahnschrift SemiBold" panose="020B0502040204020203" pitchFamily="34" charset="0"/>
              <a:buAutoNum type="arabicPeriod"/>
            </a:pPr>
            <a:r>
              <a:rPr lang="ru-RU" sz="1650" dirty="0">
                <a:solidFill>
                  <a:srgbClr val="1F232A"/>
                </a:solidFill>
                <a:latin typeface="Segoe UI" panose="020B0502040204020203" pitchFamily="34" charset="0"/>
              </a:rPr>
              <a:t>Позволили немецким генералам отработать тактику и стратегию</a:t>
            </a:r>
          </a:p>
          <a:p>
            <a:pPr marL="304800" indent="-304800">
              <a:spcAft>
                <a:spcPts val="500"/>
              </a:spcAft>
              <a:buClr>
                <a:srgbClr val="262D36"/>
              </a:buClr>
              <a:buSzPct val="100000"/>
              <a:buFont typeface="Bahnschrift SemiBold" panose="020B0502040204020203" pitchFamily="34" charset="0"/>
              <a:buAutoNum type="arabicPeriod"/>
            </a:pPr>
            <a:r>
              <a:rPr lang="ru-RU" sz="1650" dirty="0">
                <a:solidFill>
                  <a:srgbClr val="1F232A"/>
                </a:solidFill>
                <a:latin typeface="Segoe UI" panose="020B0502040204020203" pitchFamily="34" charset="0"/>
              </a:rPr>
              <a:t>Дали ценный опыт для будущих военных операций</a:t>
            </a:r>
          </a:p>
        </p:txBody>
      </p:sp>
      <p:sp>
        <p:nvSpPr>
          <p:cNvPr id="17" name="Significance bar">
            <a:extLst>
              <a:ext uri="{FF2B5EF4-FFF2-40B4-BE49-F238E27FC236}">
                <a16:creationId xmlns:a16="http://schemas.microsoft.com/office/drawing/2014/main" id="{28336553-9454-9290-D875-5FD29D1205C0}"/>
              </a:ext>
            </a:extLst>
          </p:cNvPr>
          <p:cNvSpPr/>
          <p:nvPr/>
        </p:nvSpPr>
        <p:spPr>
          <a:xfrm>
            <a:off x="4038600" y="4796536"/>
            <a:ext cx="63500" cy="1221740"/>
          </a:xfrm>
          <a:prstGeom prst="rect">
            <a:avLst/>
          </a:prstGeom>
          <a:solidFill>
            <a:srgbClr val="262D3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Signature 100ballnik.com">
            <a:extLst>
              <a:ext uri="{FF2B5EF4-FFF2-40B4-BE49-F238E27FC236}">
                <a16:creationId xmlns:a16="http://schemas.microsoft.com/office/drawing/2014/main" id="{4945D2FB-412F-F3AA-2A8A-A37AE7E6C63A}"/>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674412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60701C0F-06C0-4D85-0BB3-05052B698265}"/>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Разгром Франции</a:t>
            </a:r>
          </a:p>
        </p:txBody>
      </p:sp>
      <p:sp>
        <p:nvSpPr>
          <p:cNvPr id="4" name="Heading rule">
            <a:extLst>
              <a:ext uri="{FF2B5EF4-FFF2-40B4-BE49-F238E27FC236}">
                <a16:creationId xmlns:a16="http://schemas.microsoft.com/office/drawing/2014/main" id="{8437CD1E-2530-C1F9-A1C6-85370642EE6D}"/>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2B6B51D3-0AFD-50DA-935E-BC0809DA6052}"/>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2090FBF2-484E-3D2A-F5CC-03EA220FE825}"/>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Вторжение Германии в Западную Европу (1940)</a:t>
            </a:r>
          </a:p>
        </p:txBody>
      </p:sp>
      <p:sp>
        <p:nvSpPr>
          <p:cNvPr id="7" name="West 1940 map mount">
            <a:extLst>
              <a:ext uri="{FF2B5EF4-FFF2-40B4-BE49-F238E27FC236}">
                <a16:creationId xmlns:a16="http://schemas.microsoft.com/office/drawing/2014/main" id="{D5295D8A-A90C-6C6B-FA61-7D268BD7D1AB}"/>
              </a:ext>
            </a:extLst>
          </p:cNvPr>
          <p:cNvSpPr/>
          <p:nvPr/>
        </p:nvSpPr>
        <p:spPr>
          <a:xfrm>
            <a:off x="5613400" y="1641856"/>
            <a:ext cx="5969000" cy="4437934"/>
          </a:xfrm>
          <a:prstGeom prst="roundRect">
            <a:avLst>
              <a:gd name="adj" fmla="val 3000"/>
            </a:avLst>
          </a:prstGeom>
          <a:solidFill>
            <a:srgbClr val="FFFFFF"/>
          </a:solidFill>
          <a:ln w="9525">
            <a:solidFill>
              <a:srgbClr val="CFCCC4"/>
            </a:solidFill>
          </a:ln>
          <a:effectLst>
            <a:outerShdw blurRad="177800" dist="38100" dir="5400000"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West 1940 map" descr="Наступление вермахта в Западной Европе, май–июнь 1940 г. Карта (из исходной презентации)">
            <a:extLst>
              <a:ext uri="{FF2B5EF4-FFF2-40B4-BE49-F238E27FC236}">
                <a16:creationId xmlns:a16="http://schemas.microsoft.com/office/drawing/2014/main" id="{9249BB08-2A00-A7D1-9A8A-FD9DC55196F9}"/>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715000" y="1743456"/>
            <a:ext cx="5765800" cy="4234734"/>
          </a:xfrm>
          <a:prstGeom prst="rect">
            <a:avLst/>
          </a:prstGeom>
        </p:spPr>
      </p:pic>
      <p:cxnSp>
        <p:nvCxnSpPr>
          <p:cNvPr id="10" name="Corner">
            <a:extLst>
              <a:ext uri="{FF2B5EF4-FFF2-40B4-BE49-F238E27FC236}">
                <a16:creationId xmlns:a16="http://schemas.microsoft.com/office/drawing/2014/main" id="{D49DEA5F-8824-78B5-2558-18556AAC9E58}"/>
              </a:ext>
            </a:extLst>
          </p:cNvPr>
          <p:cNvCxnSpPr/>
          <p:nvPr/>
        </p:nvCxnSpPr>
        <p:spPr>
          <a:xfrm>
            <a:off x="5613400" y="1641856"/>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1" name="Corner">
            <a:extLst>
              <a:ext uri="{FF2B5EF4-FFF2-40B4-BE49-F238E27FC236}">
                <a16:creationId xmlns:a16="http://schemas.microsoft.com/office/drawing/2014/main" id="{B684CF74-E3E7-D1E5-5D4C-D9A13095F03F}"/>
              </a:ext>
            </a:extLst>
          </p:cNvPr>
          <p:cNvCxnSpPr/>
          <p:nvPr/>
        </p:nvCxnSpPr>
        <p:spPr>
          <a:xfrm>
            <a:off x="5613400" y="1641856"/>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2" name="Corner">
            <a:extLst>
              <a:ext uri="{FF2B5EF4-FFF2-40B4-BE49-F238E27FC236}">
                <a16:creationId xmlns:a16="http://schemas.microsoft.com/office/drawing/2014/main" id="{4596776C-364A-6889-AE6B-D63294AF1032}"/>
              </a:ext>
            </a:extLst>
          </p:cNvPr>
          <p:cNvCxnSpPr/>
          <p:nvPr/>
        </p:nvCxnSpPr>
        <p:spPr>
          <a:xfrm flipH="1">
            <a:off x="11404600" y="6079790"/>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3" name="Corner">
            <a:extLst>
              <a:ext uri="{FF2B5EF4-FFF2-40B4-BE49-F238E27FC236}">
                <a16:creationId xmlns:a16="http://schemas.microsoft.com/office/drawing/2014/main" id="{645CCAE1-6FD0-258A-BC3D-0C1EBE34DD09}"/>
              </a:ext>
            </a:extLst>
          </p:cNvPr>
          <p:cNvCxnSpPr/>
          <p:nvPr/>
        </p:nvCxnSpPr>
        <p:spPr>
          <a:xfrm flipV="1">
            <a:off x="11582400" y="5901990"/>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sp>
        <p:nvSpPr>
          <p:cNvPr id="14" name="Stage card 1">
            <a:extLst>
              <a:ext uri="{FF2B5EF4-FFF2-40B4-BE49-F238E27FC236}">
                <a16:creationId xmlns:a16="http://schemas.microsoft.com/office/drawing/2014/main" id="{9137FF2E-5C63-C682-FDAA-A2143F219C9E}"/>
              </a:ext>
            </a:extLst>
          </p:cNvPr>
          <p:cNvSpPr/>
          <p:nvPr/>
        </p:nvSpPr>
        <p:spPr>
          <a:xfrm>
            <a:off x="609600" y="1743456"/>
            <a:ext cx="4572000" cy="1168400"/>
          </a:xfrm>
          <a:prstGeom prst="roundRect">
            <a:avLst>
              <a:gd name="adj" fmla="val 6000"/>
            </a:avLst>
          </a:prstGeom>
          <a:solidFill>
            <a:srgbClr val="FFFFFF"/>
          </a:solidFill>
          <a:ln w="9525">
            <a:solidFill>
              <a:srgbClr val="CFCC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Stage disc 1">
            <a:extLst>
              <a:ext uri="{FF2B5EF4-FFF2-40B4-BE49-F238E27FC236}">
                <a16:creationId xmlns:a16="http://schemas.microsoft.com/office/drawing/2014/main" id="{E0BCD20B-333B-C85E-D7A7-72EE1130C2ED}"/>
              </a:ext>
            </a:extLst>
          </p:cNvPr>
          <p:cNvSpPr/>
          <p:nvPr/>
        </p:nvSpPr>
        <p:spPr>
          <a:xfrm>
            <a:off x="787400" y="2022856"/>
            <a:ext cx="584200" cy="584200"/>
          </a:xfrm>
          <a:prstGeom prst="ellipse">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Stage 1">
            <a:extLst>
              <a:ext uri="{FF2B5EF4-FFF2-40B4-BE49-F238E27FC236}">
                <a16:creationId xmlns:a16="http://schemas.microsoft.com/office/drawing/2014/main" id="{9652D93D-AC08-F5AB-E512-5C7C4F4DF751}"/>
              </a:ext>
            </a:extLst>
          </p:cNvPr>
          <p:cNvSpPr txBox="1"/>
          <p:nvPr/>
        </p:nvSpPr>
        <p:spPr>
          <a:xfrm>
            <a:off x="1574800" y="1743456"/>
            <a:ext cx="3454400" cy="1168400"/>
          </a:xfrm>
          <a:prstGeom prst="rect">
            <a:avLst/>
          </a:prstGeom>
          <a:noFill/>
        </p:spPr>
        <p:txBody>
          <a:bodyPr vert="horz" wrap="square" lIns="0" tIns="0" rIns="0" bIns="0" rtlCol="0" anchor="ctr">
            <a:noAutofit/>
          </a:bodyPr>
          <a:lstStyle/>
          <a:p>
            <a:r>
              <a:rPr lang="ru-RU" sz="2000" dirty="0">
                <a:solidFill>
                  <a:srgbClr val="1F232A"/>
                </a:solidFill>
                <a:latin typeface="Segoe UI" panose="020B0502040204020203" pitchFamily="34" charset="0"/>
              </a:rPr>
              <a:t>Вторжение немецких войск в Бельгию, Люксембург и Нидерланды</a:t>
            </a:r>
          </a:p>
        </p:txBody>
      </p:sp>
      <p:cxnSp>
        <p:nvCxnSpPr>
          <p:cNvPr id="17" name="Arrow">
            <a:extLst>
              <a:ext uri="{FF2B5EF4-FFF2-40B4-BE49-F238E27FC236}">
                <a16:creationId xmlns:a16="http://schemas.microsoft.com/office/drawing/2014/main" id="{49332D65-C63A-E207-2E53-E648E3A2A7BF}"/>
              </a:ext>
            </a:extLst>
          </p:cNvPr>
          <p:cNvCxnSpPr/>
          <p:nvPr/>
        </p:nvCxnSpPr>
        <p:spPr>
          <a:xfrm>
            <a:off x="1079500" y="2937256"/>
            <a:ext cx="0" cy="279400"/>
          </a:xfrm>
          <a:prstGeom prst="line">
            <a:avLst/>
          </a:prstGeom>
          <a:ln w="25400">
            <a:solidFill>
              <a:srgbClr val="B0281E"/>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Stage card 2">
            <a:extLst>
              <a:ext uri="{FF2B5EF4-FFF2-40B4-BE49-F238E27FC236}">
                <a16:creationId xmlns:a16="http://schemas.microsoft.com/office/drawing/2014/main" id="{416B1601-CBF6-F3DA-0F6D-2C1CFF14E9CB}"/>
              </a:ext>
            </a:extLst>
          </p:cNvPr>
          <p:cNvSpPr/>
          <p:nvPr/>
        </p:nvSpPr>
        <p:spPr>
          <a:xfrm>
            <a:off x="609600" y="3242056"/>
            <a:ext cx="4572000" cy="1168400"/>
          </a:xfrm>
          <a:prstGeom prst="roundRect">
            <a:avLst>
              <a:gd name="adj" fmla="val 6000"/>
            </a:avLst>
          </a:prstGeom>
          <a:solidFill>
            <a:srgbClr val="FFFFFF"/>
          </a:solidFill>
          <a:ln w="9525">
            <a:solidFill>
              <a:srgbClr val="CFCC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Stage disc 2">
            <a:extLst>
              <a:ext uri="{FF2B5EF4-FFF2-40B4-BE49-F238E27FC236}">
                <a16:creationId xmlns:a16="http://schemas.microsoft.com/office/drawing/2014/main" id="{49658A2A-3449-2696-C7D4-A2AA3E094009}"/>
              </a:ext>
            </a:extLst>
          </p:cNvPr>
          <p:cNvSpPr/>
          <p:nvPr/>
        </p:nvSpPr>
        <p:spPr>
          <a:xfrm>
            <a:off x="787400" y="3521456"/>
            <a:ext cx="584200" cy="584200"/>
          </a:xfrm>
          <a:prstGeom prst="ellipse">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Stage 2">
            <a:extLst>
              <a:ext uri="{FF2B5EF4-FFF2-40B4-BE49-F238E27FC236}">
                <a16:creationId xmlns:a16="http://schemas.microsoft.com/office/drawing/2014/main" id="{E7926CB5-AE83-4A7C-5302-589298D38066}"/>
              </a:ext>
            </a:extLst>
          </p:cNvPr>
          <p:cNvSpPr txBox="1"/>
          <p:nvPr/>
        </p:nvSpPr>
        <p:spPr>
          <a:xfrm>
            <a:off x="1574800" y="3242056"/>
            <a:ext cx="3454400" cy="1168400"/>
          </a:xfrm>
          <a:prstGeom prst="rect">
            <a:avLst/>
          </a:prstGeom>
          <a:noFill/>
        </p:spPr>
        <p:txBody>
          <a:bodyPr vert="horz" wrap="square" lIns="0" tIns="0" rIns="0" bIns="0" rtlCol="0" anchor="ctr">
            <a:noAutofit/>
          </a:bodyPr>
          <a:lstStyle/>
          <a:p>
            <a:r>
              <a:rPr lang="ru-RU" sz="2000" dirty="0">
                <a:solidFill>
                  <a:srgbClr val="1F232A"/>
                </a:solidFill>
                <a:latin typeface="Segoe UI" panose="020B0502040204020203" pitchFamily="34" charset="0"/>
              </a:rPr>
              <a:t>Прорыв через Арденны севернее линии Мажино</a:t>
            </a:r>
          </a:p>
        </p:txBody>
      </p:sp>
      <p:cxnSp>
        <p:nvCxnSpPr>
          <p:cNvPr id="21" name="Arrow">
            <a:extLst>
              <a:ext uri="{FF2B5EF4-FFF2-40B4-BE49-F238E27FC236}">
                <a16:creationId xmlns:a16="http://schemas.microsoft.com/office/drawing/2014/main" id="{2E940081-9BEF-99CE-8D89-D5ED349B0548}"/>
              </a:ext>
            </a:extLst>
          </p:cNvPr>
          <p:cNvCxnSpPr/>
          <p:nvPr/>
        </p:nvCxnSpPr>
        <p:spPr>
          <a:xfrm>
            <a:off x="1079500" y="4435856"/>
            <a:ext cx="0" cy="279400"/>
          </a:xfrm>
          <a:prstGeom prst="line">
            <a:avLst/>
          </a:prstGeom>
          <a:ln w="25400">
            <a:solidFill>
              <a:srgbClr val="B0281E"/>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Stage card 3">
            <a:extLst>
              <a:ext uri="{FF2B5EF4-FFF2-40B4-BE49-F238E27FC236}">
                <a16:creationId xmlns:a16="http://schemas.microsoft.com/office/drawing/2014/main" id="{A70AD298-3ABB-DE66-AB6D-BE17A3818D2D}"/>
              </a:ext>
            </a:extLst>
          </p:cNvPr>
          <p:cNvSpPr/>
          <p:nvPr/>
        </p:nvSpPr>
        <p:spPr>
          <a:xfrm>
            <a:off x="609600" y="4740656"/>
            <a:ext cx="4572000" cy="1168400"/>
          </a:xfrm>
          <a:prstGeom prst="roundRect">
            <a:avLst>
              <a:gd name="adj" fmla="val 6000"/>
            </a:avLst>
          </a:prstGeom>
          <a:solidFill>
            <a:srgbClr val="F5E2DE"/>
          </a:solidFill>
          <a:ln w="9525">
            <a:solidFill>
              <a:srgbClr val="CFCC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Stage disc 3">
            <a:extLst>
              <a:ext uri="{FF2B5EF4-FFF2-40B4-BE49-F238E27FC236}">
                <a16:creationId xmlns:a16="http://schemas.microsoft.com/office/drawing/2014/main" id="{0B9D7663-7BE2-5BE2-1D34-9976D90D57FF}"/>
              </a:ext>
            </a:extLst>
          </p:cNvPr>
          <p:cNvSpPr/>
          <p:nvPr/>
        </p:nvSpPr>
        <p:spPr>
          <a:xfrm>
            <a:off x="787400" y="5020056"/>
            <a:ext cx="584200" cy="584200"/>
          </a:xfrm>
          <a:prstGeom prst="ellipse">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Stage 3">
            <a:extLst>
              <a:ext uri="{FF2B5EF4-FFF2-40B4-BE49-F238E27FC236}">
                <a16:creationId xmlns:a16="http://schemas.microsoft.com/office/drawing/2014/main" id="{375F6A73-52A4-52F0-7278-4A34769F2595}"/>
              </a:ext>
            </a:extLst>
          </p:cNvPr>
          <p:cNvSpPr txBox="1"/>
          <p:nvPr/>
        </p:nvSpPr>
        <p:spPr>
          <a:xfrm>
            <a:off x="1574800" y="4740656"/>
            <a:ext cx="3454400" cy="1168400"/>
          </a:xfrm>
          <a:prstGeom prst="rect">
            <a:avLst/>
          </a:prstGeom>
          <a:noFill/>
        </p:spPr>
        <p:txBody>
          <a:bodyPr vert="horz" wrap="square" lIns="0" tIns="0" rIns="0" bIns="0" rtlCol="0" anchor="ctr">
            <a:noAutofit/>
          </a:bodyPr>
          <a:lstStyle/>
          <a:p>
            <a:r>
              <a:rPr lang="ru-RU" sz="2000" dirty="0">
                <a:solidFill>
                  <a:srgbClr val="1F232A"/>
                </a:solidFill>
                <a:latin typeface="Segoe UI" panose="020B0502040204020203" pitchFamily="34" charset="0"/>
              </a:rPr>
              <a:t>Выход к побережью Ла-Манша</a:t>
            </a:r>
          </a:p>
        </p:txBody>
      </p:sp>
      <p:sp>
        <p:nvSpPr>
          <p:cNvPr id="25" name="Signature 100ballnik.com">
            <a:extLst>
              <a:ext uri="{FF2B5EF4-FFF2-40B4-BE49-F238E27FC236}">
                <a16:creationId xmlns:a16="http://schemas.microsoft.com/office/drawing/2014/main" id="{2922FC4C-81E6-1E70-B0A1-9F29597770A7}"/>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3082097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D8DF7236-F4D8-1BCE-C330-0E9CE16E0777}"/>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Разгром Франции</a:t>
            </a:r>
          </a:p>
        </p:txBody>
      </p:sp>
      <p:sp>
        <p:nvSpPr>
          <p:cNvPr id="4" name="Heading rule">
            <a:extLst>
              <a:ext uri="{FF2B5EF4-FFF2-40B4-BE49-F238E27FC236}">
                <a16:creationId xmlns:a16="http://schemas.microsoft.com/office/drawing/2014/main" id="{1723F01E-610A-BAF8-5C32-A253F9F1E576}"/>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C2B7D0DA-0BEB-CAAA-446C-9F7741C6A11B}"/>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034FA31D-DBB6-35AE-AD17-4140219AF600}"/>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Вторжение Германии в Западную Европу (1940)</a:t>
            </a:r>
          </a:p>
        </p:txBody>
      </p:sp>
      <p:sp>
        <p:nvSpPr>
          <p:cNvPr id="7" name="Dunkirk map mount">
            <a:extLst>
              <a:ext uri="{FF2B5EF4-FFF2-40B4-BE49-F238E27FC236}">
                <a16:creationId xmlns:a16="http://schemas.microsoft.com/office/drawing/2014/main" id="{51C62ED0-B878-11B6-AFFD-F9BFBE2458EB}"/>
              </a:ext>
            </a:extLst>
          </p:cNvPr>
          <p:cNvSpPr/>
          <p:nvPr/>
        </p:nvSpPr>
        <p:spPr>
          <a:xfrm>
            <a:off x="609600" y="1641856"/>
            <a:ext cx="3810000" cy="4138619"/>
          </a:xfrm>
          <a:prstGeom prst="roundRect">
            <a:avLst>
              <a:gd name="adj" fmla="val 3000"/>
            </a:avLst>
          </a:prstGeom>
          <a:solidFill>
            <a:srgbClr val="FFFFFF"/>
          </a:solidFill>
          <a:ln w="9525">
            <a:solidFill>
              <a:srgbClr val="CFCCC4"/>
            </a:solidFill>
          </a:ln>
          <a:effectLst>
            <a:outerShdw blurRad="177800" dist="38100" dir="5400000"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Dunkirk map" descr="Дюнкерк, май–июнь 1940 г. Карта (из исходной презентации)">
            <a:extLst>
              <a:ext uri="{FF2B5EF4-FFF2-40B4-BE49-F238E27FC236}">
                <a16:creationId xmlns:a16="http://schemas.microsoft.com/office/drawing/2014/main" id="{0C7E6B52-6B03-DB55-6CA8-28BD5FC8F1A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711200" y="1743456"/>
            <a:ext cx="3606800" cy="3935419"/>
          </a:xfrm>
          <a:prstGeom prst="rect">
            <a:avLst/>
          </a:prstGeom>
        </p:spPr>
      </p:pic>
      <p:cxnSp>
        <p:nvCxnSpPr>
          <p:cNvPr id="10" name="Corner">
            <a:extLst>
              <a:ext uri="{FF2B5EF4-FFF2-40B4-BE49-F238E27FC236}">
                <a16:creationId xmlns:a16="http://schemas.microsoft.com/office/drawing/2014/main" id="{BA9508C1-19C1-8FF3-0D7A-B3B6089BB6FB}"/>
              </a:ext>
            </a:extLst>
          </p:cNvPr>
          <p:cNvCxnSpPr/>
          <p:nvPr/>
        </p:nvCxnSpPr>
        <p:spPr>
          <a:xfrm>
            <a:off x="609600" y="1641856"/>
            <a:ext cx="177800" cy="0"/>
          </a:xfrm>
          <a:prstGeom prst="line">
            <a:avLst/>
          </a:prstGeom>
          <a:ln w="28575">
            <a:solidFill>
              <a:srgbClr val="2D5B87"/>
            </a:solidFill>
          </a:ln>
        </p:spPr>
        <p:style>
          <a:lnRef idx="2">
            <a:schemeClr val="accent1"/>
          </a:lnRef>
          <a:fillRef idx="0">
            <a:schemeClr val="accent1"/>
          </a:fillRef>
          <a:effectRef idx="1">
            <a:schemeClr val="accent1"/>
          </a:effectRef>
          <a:fontRef idx="minor">
            <a:schemeClr val="tx1"/>
          </a:fontRef>
        </p:style>
      </p:cxnSp>
      <p:cxnSp>
        <p:nvCxnSpPr>
          <p:cNvPr id="11" name="Corner">
            <a:extLst>
              <a:ext uri="{FF2B5EF4-FFF2-40B4-BE49-F238E27FC236}">
                <a16:creationId xmlns:a16="http://schemas.microsoft.com/office/drawing/2014/main" id="{535A68FF-24DA-5E34-5F96-93D8DC10ED08}"/>
              </a:ext>
            </a:extLst>
          </p:cNvPr>
          <p:cNvCxnSpPr/>
          <p:nvPr/>
        </p:nvCxnSpPr>
        <p:spPr>
          <a:xfrm>
            <a:off x="609600" y="1641856"/>
            <a:ext cx="0" cy="177800"/>
          </a:xfrm>
          <a:prstGeom prst="line">
            <a:avLst/>
          </a:prstGeom>
          <a:ln w="28575">
            <a:solidFill>
              <a:srgbClr val="2D5B87"/>
            </a:solidFill>
          </a:ln>
        </p:spPr>
        <p:style>
          <a:lnRef idx="2">
            <a:schemeClr val="accent1"/>
          </a:lnRef>
          <a:fillRef idx="0">
            <a:schemeClr val="accent1"/>
          </a:fillRef>
          <a:effectRef idx="1">
            <a:schemeClr val="accent1"/>
          </a:effectRef>
          <a:fontRef idx="minor">
            <a:schemeClr val="tx1"/>
          </a:fontRef>
        </p:style>
      </p:cxnSp>
      <p:cxnSp>
        <p:nvCxnSpPr>
          <p:cNvPr id="12" name="Corner">
            <a:extLst>
              <a:ext uri="{FF2B5EF4-FFF2-40B4-BE49-F238E27FC236}">
                <a16:creationId xmlns:a16="http://schemas.microsoft.com/office/drawing/2014/main" id="{128A6A1B-5F13-C9C9-B717-CC40B14F3C6D}"/>
              </a:ext>
            </a:extLst>
          </p:cNvPr>
          <p:cNvCxnSpPr/>
          <p:nvPr/>
        </p:nvCxnSpPr>
        <p:spPr>
          <a:xfrm flipH="1">
            <a:off x="4241800" y="5780475"/>
            <a:ext cx="177800" cy="0"/>
          </a:xfrm>
          <a:prstGeom prst="line">
            <a:avLst/>
          </a:prstGeom>
          <a:ln w="28575">
            <a:solidFill>
              <a:srgbClr val="2D5B87"/>
            </a:solidFill>
          </a:ln>
        </p:spPr>
        <p:style>
          <a:lnRef idx="2">
            <a:schemeClr val="accent1"/>
          </a:lnRef>
          <a:fillRef idx="0">
            <a:schemeClr val="accent1"/>
          </a:fillRef>
          <a:effectRef idx="1">
            <a:schemeClr val="accent1"/>
          </a:effectRef>
          <a:fontRef idx="minor">
            <a:schemeClr val="tx1"/>
          </a:fontRef>
        </p:style>
      </p:cxnSp>
      <p:cxnSp>
        <p:nvCxnSpPr>
          <p:cNvPr id="13" name="Corner">
            <a:extLst>
              <a:ext uri="{FF2B5EF4-FFF2-40B4-BE49-F238E27FC236}">
                <a16:creationId xmlns:a16="http://schemas.microsoft.com/office/drawing/2014/main" id="{48863DDB-2F37-6060-A4EB-BDAF758E813A}"/>
              </a:ext>
            </a:extLst>
          </p:cNvPr>
          <p:cNvCxnSpPr/>
          <p:nvPr/>
        </p:nvCxnSpPr>
        <p:spPr>
          <a:xfrm flipV="1">
            <a:off x="4419600" y="5602675"/>
            <a:ext cx="0" cy="177800"/>
          </a:xfrm>
          <a:prstGeom prst="line">
            <a:avLst/>
          </a:prstGeom>
          <a:ln w="28575">
            <a:solidFill>
              <a:srgbClr val="2D5B87"/>
            </a:solidFill>
          </a:ln>
        </p:spPr>
        <p:style>
          <a:lnRef idx="2">
            <a:schemeClr val="accent1"/>
          </a:lnRef>
          <a:fillRef idx="0">
            <a:schemeClr val="accent1"/>
          </a:fillRef>
          <a:effectRef idx="1">
            <a:schemeClr val="accent1"/>
          </a:effectRef>
          <a:fontRef idx="minor">
            <a:schemeClr val="tx1"/>
          </a:fontRef>
        </p:style>
      </p:cxnSp>
      <p:sp>
        <p:nvSpPr>
          <p:cNvPr id="14" name="Dunkirk">
            <a:extLst>
              <a:ext uri="{FF2B5EF4-FFF2-40B4-BE49-F238E27FC236}">
                <a16:creationId xmlns:a16="http://schemas.microsoft.com/office/drawing/2014/main" id="{B7B0B992-951A-3336-F8F0-FCF2D6CF101F}"/>
              </a:ext>
            </a:extLst>
          </p:cNvPr>
          <p:cNvSpPr txBox="1"/>
          <p:nvPr/>
        </p:nvSpPr>
        <p:spPr>
          <a:xfrm>
            <a:off x="4673600" y="1641856"/>
            <a:ext cx="6908800" cy="2387600"/>
          </a:xfrm>
          <a:prstGeom prst="rect">
            <a:avLst/>
          </a:prstGeom>
          <a:noFill/>
        </p:spPr>
        <p:txBody>
          <a:bodyPr vert="horz" wrap="square" lIns="0" tIns="0" rIns="0" bIns="0" rtlCol="0" anchor="t">
            <a:noAutofit/>
          </a:bodyPr>
          <a:lstStyle/>
          <a:p>
            <a:pPr>
              <a:spcAft>
                <a:spcPts val="500"/>
              </a:spcAft>
            </a:pPr>
            <a:r>
              <a:rPr lang="ru-RU" sz="2300" b="1" dirty="0">
                <a:solidFill>
                  <a:srgbClr val="2D5B87"/>
                </a:solidFill>
                <a:latin typeface="Segoe UI" panose="020B0502040204020203" pitchFamily="34" charset="0"/>
              </a:rPr>
              <a:t>Ситуация в районе Дюнкерка:</a:t>
            </a:r>
          </a:p>
          <a:p>
            <a:pPr marL="304800" indent="-304800">
              <a:spcAft>
                <a:spcPts val="500"/>
              </a:spcAft>
              <a:buClr>
                <a:srgbClr val="2D5B87"/>
              </a:buClr>
              <a:buSzPct val="62000"/>
              <a:buFont typeface="Arial" panose="020B0604020202020204" pitchFamily="34" charset="0"/>
              <a:buChar char="●"/>
            </a:pPr>
            <a:r>
              <a:rPr lang="ru-RU" sz="2000" dirty="0">
                <a:solidFill>
                  <a:srgbClr val="1F232A"/>
                </a:solidFill>
                <a:latin typeface="Segoe UI" panose="020B0502040204020203" pitchFamily="34" charset="0"/>
              </a:rPr>
              <a:t>Британские и французские войска оказались прижаты к морю</a:t>
            </a:r>
          </a:p>
          <a:p>
            <a:pPr marL="304800" indent="-304800">
              <a:spcAft>
                <a:spcPts val="500"/>
              </a:spcAft>
              <a:buClr>
                <a:srgbClr val="2D5B87"/>
              </a:buClr>
              <a:buSzPct val="62000"/>
              <a:buFont typeface="Arial" panose="020B0604020202020204" pitchFamily="34" charset="0"/>
              <a:buChar char="●"/>
            </a:pPr>
            <a:r>
              <a:rPr lang="ru-RU" sz="2000" dirty="0">
                <a:solidFill>
                  <a:srgbClr val="1F232A"/>
                </a:solidFill>
                <a:latin typeface="Segoe UI" panose="020B0502040204020203" pitchFamily="34" charset="0"/>
              </a:rPr>
              <a:t>Угроза полного разгрома союзных сил</a:t>
            </a:r>
          </a:p>
          <a:p>
            <a:pPr marL="304800" indent="-304800">
              <a:spcAft>
                <a:spcPts val="500"/>
              </a:spcAft>
              <a:buClr>
                <a:srgbClr val="2D5B87"/>
              </a:buClr>
              <a:buSzPct val="62000"/>
              <a:buFont typeface="Arial" panose="020B0604020202020204" pitchFamily="34" charset="0"/>
              <a:buChar char="●"/>
            </a:pPr>
            <a:r>
              <a:rPr lang="ru-RU" sz="2000" dirty="0">
                <a:solidFill>
                  <a:srgbClr val="1F232A"/>
                </a:solidFill>
                <a:latin typeface="Segoe UI" panose="020B0502040204020203" pitchFamily="34" charset="0"/>
              </a:rPr>
              <a:t>Эвакуация британского экспедиционного корпуса</a:t>
            </a:r>
          </a:p>
          <a:p>
            <a:pPr marL="304800" indent="-304800">
              <a:spcAft>
                <a:spcPts val="500"/>
              </a:spcAft>
              <a:buClr>
                <a:srgbClr val="2D5B87"/>
              </a:buClr>
              <a:buSzPct val="62000"/>
              <a:buFont typeface="Arial" panose="020B0604020202020204" pitchFamily="34" charset="0"/>
              <a:buChar char="●"/>
            </a:pPr>
            <a:r>
              <a:rPr lang="ru-RU" sz="2000" dirty="0">
                <a:solidFill>
                  <a:srgbClr val="1F232A"/>
                </a:solidFill>
                <a:latin typeface="Segoe UI" panose="020B0502040204020203" pitchFamily="34" charset="0"/>
              </a:rPr>
              <a:t>Гитлер не препятствовал эвакуации, надеясь на мирное соглашение с Британией</a:t>
            </a:r>
          </a:p>
        </p:txBody>
      </p:sp>
      <p:pic>
        <p:nvPicPr>
          <p:cNvPr id="16" name="Dunkirk 1940" descr="Эвакуированные из Дюнкерка солдаты на эсминце в Дувре, 31 мая 1940 г. Имперский военный музей (IWM H 1637)">
            <a:extLst>
              <a:ext uri="{FF2B5EF4-FFF2-40B4-BE49-F238E27FC236}">
                <a16:creationId xmlns:a16="http://schemas.microsoft.com/office/drawing/2014/main" id="{EAFFEEB3-8A1C-9B8B-43FF-784E4F7FA21A}"/>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4673600" y="4252976"/>
            <a:ext cx="6908800" cy="2173224"/>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17" name="Signature 100ballnik.com">
            <a:extLst>
              <a:ext uri="{FF2B5EF4-FFF2-40B4-BE49-F238E27FC236}">
                <a16:creationId xmlns:a16="http://schemas.microsoft.com/office/drawing/2014/main" id="{B86C0EBA-11F4-797F-B01F-845A94BE2119}"/>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1986915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AE2AD54F-A8E3-735A-5FDE-98EDBC21F8B4}"/>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Разгром Франции</a:t>
            </a:r>
          </a:p>
        </p:txBody>
      </p:sp>
      <p:sp>
        <p:nvSpPr>
          <p:cNvPr id="4" name="Heading rule">
            <a:extLst>
              <a:ext uri="{FF2B5EF4-FFF2-40B4-BE49-F238E27FC236}">
                <a16:creationId xmlns:a16="http://schemas.microsoft.com/office/drawing/2014/main" id="{F17D0E40-4695-4636-F630-C7D5CEFC13F7}"/>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7F04A3DF-90E8-E4EF-A5C4-6B2B2BF5BB47}"/>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F4B14580-A4DB-A32B-7DDC-628F9261A2C4}"/>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Вторжение Германии в Западную Европу (1940)</a:t>
            </a:r>
          </a:p>
        </p:txBody>
      </p:sp>
      <p:pic>
        <p:nvPicPr>
          <p:cNvPr id="8" name="Paris 1940" descr="Немецкие войска у Триумфальной арки, Париж, июнь 1940 г. Федеральный архив Германии, Bild 101I-126-0347-09A">
            <a:extLst>
              <a:ext uri="{FF2B5EF4-FFF2-40B4-BE49-F238E27FC236}">
                <a16:creationId xmlns:a16="http://schemas.microsoft.com/office/drawing/2014/main" id="{B1AE674D-C071-B467-1DB1-CB4B96B0653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09600" y="1641856"/>
            <a:ext cx="2159000" cy="4784344"/>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9" name="Defeat">
            <a:extLst>
              <a:ext uri="{FF2B5EF4-FFF2-40B4-BE49-F238E27FC236}">
                <a16:creationId xmlns:a16="http://schemas.microsoft.com/office/drawing/2014/main" id="{3B46A889-65FA-0A9D-5854-72F10F06EFD6}"/>
              </a:ext>
            </a:extLst>
          </p:cNvPr>
          <p:cNvSpPr txBox="1"/>
          <p:nvPr/>
        </p:nvSpPr>
        <p:spPr>
          <a:xfrm>
            <a:off x="2997200" y="1641856"/>
            <a:ext cx="4191000" cy="2697480"/>
          </a:xfrm>
          <a:prstGeom prst="rect">
            <a:avLst/>
          </a:prstGeom>
          <a:noFill/>
        </p:spPr>
        <p:txBody>
          <a:bodyPr vert="horz" wrap="square" lIns="0" tIns="0" rIns="0" bIns="0" rtlCol="0" anchor="t">
            <a:noAutofit/>
          </a:bodyPr>
          <a:lstStyle/>
          <a:p>
            <a:pPr>
              <a:spcAft>
                <a:spcPts val="300"/>
              </a:spcAft>
            </a:pPr>
            <a:r>
              <a:rPr lang="ru-RU" sz="2100" b="1" dirty="0">
                <a:solidFill>
                  <a:srgbClr val="B0281E"/>
                </a:solidFill>
                <a:latin typeface="Segoe UI" panose="020B0502040204020203" pitchFamily="34" charset="0"/>
              </a:rPr>
              <a:t>Разгром Франции:</a:t>
            </a:r>
          </a:p>
          <a:p>
            <a:pPr marL="304800" indent="-304800">
              <a:spcAft>
                <a:spcPts val="300"/>
              </a:spcAft>
              <a:buClr>
                <a:srgbClr val="B0281E"/>
              </a:buClr>
              <a:buSzPct val="62000"/>
              <a:buFont typeface="Arial" panose="020B0604020202020204" pitchFamily="34" charset="0"/>
              <a:buChar char="●"/>
            </a:pPr>
            <a:r>
              <a:rPr lang="ru-RU" dirty="0">
                <a:solidFill>
                  <a:srgbClr val="1F232A"/>
                </a:solidFill>
                <a:latin typeface="Segoe UI" panose="020B0502040204020203" pitchFamily="34" charset="0"/>
              </a:rPr>
              <a:t>Прорыв фронта французской армии</a:t>
            </a:r>
          </a:p>
          <a:p>
            <a:pPr marL="304800" indent="-304800">
              <a:spcAft>
                <a:spcPts val="300"/>
              </a:spcAft>
              <a:buClr>
                <a:srgbClr val="B0281E"/>
              </a:buClr>
              <a:buSzPct val="62000"/>
              <a:buFont typeface="Arial" panose="020B0604020202020204" pitchFamily="34" charset="0"/>
              <a:buChar char="●"/>
            </a:pPr>
            <a:r>
              <a:rPr lang="ru-RU" b="1" dirty="0">
                <a:solidFill>
                  <a:srgbClr val="B98320"/>
                </a:solidFill>
                <a:latin typeface="Segoe UI" panose="020B0502040204020203" pitchFamily="34" charset="0"/>
              </a:rPr>
              <a:t>В июне 1940 года</a:t>
            </a:r>
            <a:r>
              <a:rPr lang="ru-RU" dirty="0">
                <a:solidFill>
                  <a:srgbClr val="1F232A"/>
                </a:solidFill>
                <a:latin typeface="Segoe UI" panose="020B0502040204020203" pitchFamily="34" charset="0"/>
              </a:rPr>
              <a:t> — захват Парижа</a:t>
            </a:r>
          </a:p>
          <a:p>
            <a:pPr marL="304800" indent="-304800">
              <a:spcAft>
                <a:spcPts val="300"/>
              </a:spcAft>
              <a:buClr>
                <a:srgbClr val="B0281E"/>
              </a:buClr>
              <a:buSzPct val="62000"/>
              <a:buFont typeface="Arial" panose="020B0604020202020204" pitchFamily="34" charset="0"/>
              <a:buChar char="●"/>
            </a:pPr>
            <a:r>
              <a:rPr lang="ru-RU" dirty="0">
                <a:solidFill>
                  <a:srgbClr val="1F232A"/>
                </a:solidFill>
                <a:latin typeface="Segoe UI" panose="020B0502040204020203" pitchFamily="34" charset="0"/>
              </a:rPr>
              <a:t>Подписание перемирия правительством Петена</a:t>
            </a:r>
          </a:p>
          <a:p>
            <a:pPr marL="304800" indent="-304800">
              <a:spcAft>
                <a:spcPts val="300"/>
              </a:spcAft>
              <a:buClr>
                <a:srgbClr val="B0281E"/>
              </a:buClr>
              <a:buSzPct val="62000"/>
              <a:buFont typeface="Arial" panose="020B0604020202020204" pitchFamily="34" charset="0"/>
              <a:buChar char="●"/>
            </a:pPr>
            <a:r>
              <a:rPr lang="ru-RU" b="1" dirty="0">
                <a:solidFill>
                  <a:srgbClr val="B0281E"/>
                </a:solidFill>
                <a:latin typeface="Segoe UI" panose="020B0502040204020203" pitchFamily="34" charset="0"/>
              </a:rPr>
              <a:t>Условия перемирия:</a:t>
            </a:r>
          </a:p>
          <a:p>
            <a:pPr marL="584200" indent="-279400">
              <a:spcAft>
                <a:spcPts val="300"/>
              </a:spcAft>
              <a:buClr>
                <a:srgbClr val="B0281E"/>
              </a:buClr>
              <a:buSzPct val="100000"/>
              <a:buFont typeface="Segoe UI" panose="020B0502040204020203" pitchFamily="34" charset="0"/>
              <a:buChar char="–"/>
            </a:pPr>
            <a:r>
              <a:rPr lang="ru-RU" dirty="0">
                <a:solidFill>
                  <a:srgbClr val="1F232A"/>
                </a:solidFill>
                <a:latin typeface="Segoe UI" panose="020B0502040204020203" pitchFamily="34" charset="0"/>
              </a:rPr>
              <a:t>Разоружение Франции</a:t>
            </a:r>
          </a:p>
          <a:p>
            <a:pPr marL="584200" indent="-279400">
              <a:spcAft>
                <a:spcPts val="300"/>
              </a:spcAft>
              <a:buClr>
                <a:srgbClr val="B0281E"/>
              </a:buClr>
              <a:buSzPct val="100000"/>
              <a:buFont typeface="Segoe UI" panose="020B0502040204020203" pitchFamily="34" charset="0"/>
              <a:buChar char="–"/>
            </a:pPr>
            <a:r>
              <a:rPr lang="ru-RU" dirty="0">
                <a:solidFill>
                  <a:srgbClr val="1F232A"/>
                </a:solidFill>
                <a:latin typeface="Segoe UI" panose="020B0502040204020203" pitchFamily="34" charset="0"/>
              </a:rPr>
              <a:t>Оккупация Германией северной и западной части страны</a:t>
            </a:r>
          </a:p>
        </p:txBody>
      </p:sp>
      <p:sp>
        <p:nvSpPr>
          <p:cNvPr id="10" name="Block arrow">
            <a:extLst>
              <a:ext uri="{FF2B5EF4-FFF2-40B4-BE49-F238E27FC236}">
                <a16:creationId xmlns:a16="http://schemas.microsoft.com/office/drawing/2014/main" id="{674000BA-3649-F8FA-A2F7-E3E2920F5F74}"/>
              </a:ext>
            </a:extLst>
          </p:cNvPr>
          <p:cNvSpPr/>
          <p:nvPr/>
        </p:nvSpPr>
        <p:spPr>
          <a:xfrm>
            <a:off x="7289800" y="3165856"/>
            <a:ext cx="508000" cy="635000"/>
          </a:xfrm>
          <a:prstGeom prst="rightArrow">
            <a:avLst/>
          </a:prstGeom>
          <a:solidFill>
            <a:srgbClr val="B98320"/>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Consequences card">
            <a:extLst>
              <a:ext uri="{FF2B5EF4-FFF2-40B4-BE49-F238E27FC236}">
                <a16:creationId xmlns:a16="http://schemas.microsoft.com/office/drawing/2014/main" id="{0E2B2AEE-D5F5-5B7F-3D00-F21515903FF8}"/>
              </a:ext>
            </a:extLst>
          </p:cNvPr>
          <p:cNvSpPr/>
          <p:nvPr/>
        </p:nvSpPr>
        <p:spPr>
          <a:xfrm>
            <a:off x="7950200" y="1641856"/>
            <a:ext cx="3632200" cy="4784344"/>
          </a:xfrm>
          <a:prstGeom prst="roundRect">
            <a:avLst>
              <a:gd name="adj" fmla="val 4000"/>
            </a:avLst>
          </a:prstGeom>
          <a:solidFill>
            <a:srgbClr val="E1E9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De Gaulle BBC" descr="Ш. де Голль выступает по радио Би-би-си, Лондон">
            <a:extLst>
              <a:ext uri="{FF2B5EF4-FFF2-40B4-BE49-F238E27FC236}">
                <a16:creationId xmlns:a16="http://schemas.microsoft.com/office/drawing/2014/main" id="{FEAE72DA-EE3B-A8F8-F6E9-42BA4383A35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8128000" y="1819656"/>
            <a:ext cx="3276600" cy="2159000"/>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14" name="Consequences">
            <a:extLst>
              <a:ext uri="{FF2B5EF4-FFF2-40B4-BE49-F238E27FC236}">
                <a16:creationId xmlns:a16="http://schemas.microsoft.com/office/drawing/2014/main" id="{EBBB7665-6D3E-0507-44D3-069AC1377154}"/>
              </a:ext>
            </a:extLst>
          </p:cNvPr>
          <p:cNvSpPr txBox="1"/>
          <p:nvPr/>
        </p:nvSpPr>
        <p:spPr>
          <a:xfrm>
            <a:off x="8178800" y="4054856"/>
            <a:ext cx="3200400" cy="1889760"/>
          </a:xfrm>
          <a:prstGeom prst="rect">
            <a:avLst/>
          </a:prstGeom>
          <a:noFill/>
        </p:spPr>
        <p:txBody>
          <a:bodyPr vert="horz" wrap="square" lIns="0" tIns="0" rIns="0" bIns="0" rtlCol="0" anchor="t">
            <a:noAutofit/>
          </a:bodyPr>
          <a:lstStyle/>
          <a:p>
            <a:pPr>
              <a:spcAft>
                <a:spcPts val="300"/>
              </a:spcAft>
            </a:pPr>
            <a:r>
              <a:rPr lang="ru-RU" sz="2000" b="1" dirty="0">
                <a:solidFill>
                  <a:srgbClr val="2D5B87"/>
                </a:solidFill>
                <a:latin typeface="Segoe UI" panose="020B0502040204020203" pitchFamily="34" charset="0"/>
              </a:rPr>
              <a:t>Последствия для Франции:</a:t>
            </a:r>
          </a:p>
          <a:p>
            <a:pPr marL="304800" indent="-304800">
              <a:spcAft>
                <a:spcPts val="300"/>
              </a:spcAft>
              <a:buClr>
                <a:srgbClr val="2D5B87"/>
              </a:buClr>
              <a:buSzPct val="62000"/>
              <a:buFont typeface="Arial" panose="020B0604020202020204" pitchFamily="34" charset="0"/>
              <a:buChar char="●"/>
            </a:pPr>
            <a:r>
              <a:rPr lang="ru-RU" sz="1700" dirty="0">
                <a:solidFill>
                  <a:srgbClr val="1F232A"/>
                </a:solidFill>
                <a:latin typeface="Segoe UI" panose="020B0502040204020203" pitchFamily="34" charset="0"/>
              </a:rPr>
              <a:t>Создание движения «Свободная Франция» под руководством де Голля</a:t>
            </a:r>
          </a:p>
          <a:p>
            <a:pPr marL="304800" indent="-304800">
              <a:spcAft>
                <a:spcPts val="300"/>
              </a:spcAft>
              <a:buClr>
                <a:srgbClr val="2D5B87"/>
              </a:buClr>
              <a:buSzPct val="62000"/>
              <a:buFont typeface="Arial" panose="020B0604020202020204" pitchFamily="34" charset="0"/>
              <a:buChar char="●"/>
            </a:pPr>
            <a:r>
              <a:rPr lang="ru-RU" sz="1700" dirty="0">
                <a:solidFill>
                  <a:srgbClr val="1F232A"/>
                </a:solidFill>
                <a:latin typeface="Segoe UI" panose="020B0502040204020203" pitchFamily="34" charset="0"/>
              </a:rPr>
              <a:t>Эвакуация части французской армии в Великобританию</a:t>
            </a:r>
          </a:p>
        </p:txBody>
      </p:sp>
      <p:sp>
        <p:nvSpPr>
          <p:cNvPr id="15" name="Signature 100ballnik.com">
            <a:extLst>
              <a:ext uri="{FF2B5EF4-FFF2-40B4-BE49-F238E27FC236}">
                <a16:creationId xmlns:a16="http://schemas.microsoft.com/office/drawing/2014/main" id="{DD8A9CF6-D0CF-BB40-7967-49F676ECA9DB}"/>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1135956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389611D6-91DE-EEE1-59A8-A37018F72ECC}"/>
              </a:ext>
            </a:extLst>
          </p:cNvPr>
          <p:cNvSpPr txBox="1"/>
          <p:nvPr/>
        </p:nvSpPr>
        <p:spPr>
          <a:xfrm>
            <a:off x="609600" y="330200"/>
            <a:ext cx="10972800" cy="463296"/>
          </a:xfrm>
          <a:prstGeom prst="rect">
            <a:avLst/>
          </a:prstGeom>
          <a:noFill/>
        </p:spPr>
        <p:txBody>
          <a:bodyPr vert="horz" wrap="square" lIns="0" tIns="0" rIns="0" bIns="0" rtlCol="0" anchor="t">
            <a:noAutofit/>
          </a:bodyPr>
          <a:lstStyle/>
          <a:p>
            <a:pPr>
              <a:lnSpc>
                <a:spcPct val="95000"/>
              </a:lnSpc>
            </a:pPr>
            <a:r>
              <a:rPr lang="ru-RU" sz="3200" dirty="0">
                <a:solidFill>
                  <a:srgbClr val="1F232A"/>
                </a:solidFill>
                <a:latin typeface="Bahnschrift SemiBold" panose="020B0502040204020203" pitchFamily="34" charset="0"/>
              </a:rPr>
              <a:t>Разгром Франции</a:t>
            </a:r>
          </a:p>
        </p:txBody>
      </p:sp>
      <p:sp>
        <p:nvSpPr>
          <p:cNvPr id="4" name="Heading rule">
            <a:extLst>
              <a:ext uri="{FF2B5EF4-FFF2-40B4-BE49-F238E27FC236}">
                <a16:creationId xmlns:a16="http://schemas.microsoft.com/office/drawing/2014/main" id="{21395472-BB03-2990-2742-F1984B78A303}"/>
              </a:ext>
            </a:extLst>
          </p:cNvPr>
          <p:cNvSpPr/>
          <p:nvPr/>
        </p:nvSpPr>
        <p:spPr>
          <a:xfrm>
            <a:off x="609600" y="895096"/>
            <a:ext cx="711200" cy="3810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DE24A72E-0B97-7DB6-6E49-C736D47BD9A4}"/>
              </a:ext>
            </a:extLst>
          </p:cNvPr>
          <p:cNvCxnSpPr/>
          <p:nvPr/>
        </p:nvCxnSpPr>
        <p:spPr>
          <a:xfrm>
            <a:off x="1371600" y="914146"/>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ABA2215B-EE96-4612-73EB-A4080BC076BE}"/>
              </a:ext>
            </a:extLst>
          </p:cNvPr>
          <p:cNvSpPr txBox="1"/>
          <p:nvPr/>
        </p:nvSpPr>
        <p:spPr>
          <a:xfrm>
            <a:off x="609600" y="1047496"/>
            <a:ext cx="10972800" cy="365760"/>
          </a:xfrm>
          <a:prstGeom prst="rect">
            <a:avLst/>
          </a:prstGeom>
          <a:noFill/>
        </p:spPr>
        <p:txBody>
          <a:bodyPr vert="horz" wrap="square" lIns="0" tIns="0" rIns="0" bIns="0" rtlCol="0" anchor="t">
            <a:noAutofit/>
          </a:bodyPr>
          <a:lstStyle/>
          <a:p>
            <a:r>
              <a:rPr lang="ru-RU" sz="2400" b="1" dirty="0">
                <a:solidFill>
                  <a:srgbClr val="B0281E"/>
                </a:solidFill>
                <a:latin typeface="Segoe UI" panose="020B0502040204020203" pitchFamily="34" charset="0"/>
              </a:rPr>
              <a:t>Вторжение Германии в Западную Европу (1940)</a:t>
            </a:r>
          </a:p>
        </p:txBody>
      </p:sp>
      <p:sp>
        <p:nvSpPr>
          <p:cNvPr id="7" name="Dolomiten 1940 mount">
            <a:extLst>
              <a:ext uri="{FF2B5EF4-FFF2-40B4-BE49-F238E27FC236}">
                <a16:creationId xmlns:a16="http://schemas.microsoft.com/office/drawing/2014/main" id="{8B65AA3A-B22B-7EA5-1A46-40684FD0213A}"/>
              </a:ext>
            </a:extLst>
          </p:cNvPr>
          <p:cNvSpPr/>
          <p:nvPr/>
        </p:nvSpPr>
        <p:spPr>
          <a:xfrm>
            <a:off x="8340375" y="1591056"/>
            <a:ext cx="3242025" cy="4784344"/>
          </a:xfrm>
          <a:prstGeom prst="roundRect">
            <a:avLst>
              <a:gd name="adj" fmla="val 3000"/>
            </a:avLst>
          </a:prstGeom>
          <a:solidFill>
            <a:srgbClr val="FFFFFF"/>
          </a:solidFill>
          <a:ln w="9525">
            <a:solidFill>
              <a:srgbClr val="CFCCC4"/>
            </a:solidFill>
          </a:ln>
          <a:effectLst>
            <a:outerShdw blurRad="177800" dist="38100" dir="5400000"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Dolomiten 1940" descr="Газета «Dolomiten» от 11 июня 1940 г. о вступлении Италии в войну. Tessmann Digital">
            <a:extLst>
              <a:ext uri="{FF2B5EF4-FFF2-40B4-BE49-F238E27FC236}">
                <a16:creationId xmlns:a16="http://schemas.microsoft.com/office/drawing/2014/main" id="{E690E0A8-9B41-CDAF-00A2-B2BBBA9A822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8441975" y="1692656"/>
            <a:ext cx="3038826" cy="4581144"/>
          </a:xfrm>
          <a:prstGeom prst="rect">
            <a:avLst/>
          </a:prstGeom>
        </p:spPr>
      </p:pic>
      <p:cxnSp>
        <p:nvCxnSpPr>
          <p:cNvPr id="10" name="Corner">
            <a:extLst>
              <a:ext uri="{FF2B5EF4-FFF2-40B4-BE49-F238E27FC236}">
                <a16:creationId xmlns:a16="http://schemas.microsoft.com/office/drawing/2014/main" id="{5316246D-C908-ED75-0E73-4209D2C93E5D}"/>
              </a:ext>
            </a:extLst>
          </p:cNvPr>
          <p:cNvCxnSpPr/>
          <p:nvPr/>
        </p:nvCxnSpPr>
        <p:spPr>
          <a:xfrm>
            <a:off x="8340375" y="1591056"/>
            <a:ext cx="177800" cy="0"/>
          </a:xfrm>
          <a:prstGeom prst="line">
            <a:avLst/>
          </a:prstGeom>
          <a:ln w="28575">
            <a:solidFill>
              <a:srgbClr val="5D6B34"/>
            </a:solidFill>
          </a:ln>
        </p:spPr>
        <p:style>
          <a:lnRef idx="2">
            <a:schemeClr val="accent1"/>
          </a:lnRef>
          <a:fillRef idx="0">
            <a:schemeClr val="accent1"/>
          </a:fillRef>
          <a:effectRef idx="1">
            <a:schemeClr val="accent1"/>
          </a:effectRef>
          <a:fontRef idx="minor">
            <a:schemeClr val="tx1"/>
          </a:fontRef>
        </p:style>
      </p:cxnSp>
      <p:cxnSp>
        <p:nvCxnSpPr>
          <p:cNvPr id="11" name="Corner">
            <a:extLst>
              <a:ext uri="{FF2B5EF4-FFF2-40B4-BE49-F238E27FC236}">
                <a16:creationId xmlns:a16="http://schemas.microsoft.com/office/drawing/2014/main" id="{30185BEF-D633-67C8-5EF2-C01E3DF9C18B}"/>
              </a:ext>
            </a:extLst>
          </p:cNvPr>
          <p:cNvCxnSpPr/>
          <p:nvPr/>
        </p:nvCxnSpPr>
        <p:spPr>
          <a:xfrm>
            <a:off x="8340375" y="1591056"/>
            <a:ext cx="0" cy="177800"/>
          </a:xfrm>
          <a:prstGeom prst="line">
            <a:avLst/>
          </a:prstGeom>
          <a:ln w="28575">
            <a:solidFill>
              <a:srgbClr val="5D6B34"/>
            </a:solidFill>
          </a:ln>
        </p:spPr>
        <p:style>
          <a:lnRef idx="2">
            <a:schemeClr val="accent1"/>
          </a:lnRef>
          <a:fillRef idx="0">
            <a:schemeClr val="accent1"/>
          </a:fillRef>
          <a:effectRef idx="1">
            <a:schemeClr val="accent1"/>
          </a:effectRef>
          <a:fontRef idx="minor">
            <a:schemeClr val="tx1"/>
          </a:fontRef>
        </p:style>
      </p:cxnSp>
      <p:cxnSp>
        <p:nvCxnSpPr>
          <p:cNvPr id="12" name="Corner">
            <a:extLst>
              <a:ext uri="{FF2B5EF4-FFF2-40B4-BE49-F238E27FC236}">
                <a16:creationId xmlns:a16="http://schemas.microsoft.com/office/drawing/2014/main" id="{9510624D-8D7E-43C1-B7C1-7DB426C93945}"/>
              </a:ext>
            </a:extLst>
          </p:cNvPr>
          <p:cNvCxnSpPr/>
          <p:nvPr/>
        </p:nvCxnSpPr>
        <p:spPr>
          <a:xfrm flipH="1">
            <a:off x="11404600" y="6375400"/>
            <a:ext cx="177800" cy="0"/>
          </a:xfrm>
          <a:prstGeom prst="line">
            <a:avLst/>
          </a:prstGeom>
          <a:ln w="28575">
            <a:solidFill>
              <a:srgbClr val="5D6B34"/>
            </a:solidFill>
          </a:ln>
        </p:spPr>
        <p:style>
          <a:lnRef idx="2">
            <a:schemeClr val="accent1"/>
          </a:lnRef>
          <a:fillRef idx="0">
            <a:schemeClr val="accent1"/>
          </a:fillRef>
          <a:effectRef idx="1">
            <a:schemeClr val="accent1"/>
          </a:effectRef>
          <a:fontRef idx="minor">
            <a:schemeClr val="tx1"/>
          </a:fontRef>
        </p:style>
      </p:cxnSp>
      <p:cxnSp>
        <p:nvCxnSpPr>
          <p:cNvPr id="13" name="Corner">
            <a:extLst>
              <a:ext uri="{FF2B5EF4-FFF2-40B4-BE49-F238E27FC236}">
                <a16:creationId xmlns:a16="http://schemas.microsoft.com/office/drawing/2014/main" id="{6D07F428-FFD7-4FDC-4134-7D9484231813}"/>
              </a:ext>
            </a:extLst>
          </p:cNvPr>
          <p:cNvCxnSpPr/>
          <p:nvPr/>
        </p:nvCxnSpPr>
        <p:spPr>
          <a:xfrm flipV="1">
            <a:off x="11582400" y="6197600"/>
            <a:ext cx="0" cy="177800"/>
          </a:xfrm>
          <a:prstGeom prst="line">
            <a:avLst/>
          </a:prstGeom>
          <a:ln w="28575">
            <a:solidFill>
              <a:srgbClr val="5D6B34"/>
            </a:solidFill>
          </a:ln>
        </p:spPr>
        <p:style>
          <a:lnRef idx="2">
            <a:schemeClr val="accent1"/>
          </a:lnRef>
          <a:fillRef idx="0">
            <a:schemeClr val="accent1"/>
          </a:fillRef>
          <a:effectRef idx="1">
            <a:schemeClr val="accent1"/>
          </a:effectRef>
          <a:fontRef idx="minor">
            <a:schemeClr val="tx1"/>
          </a:fontRef>
        </p:style>
      </p:cxnSp>
      <p:sp>
        <p:nvSpPr>
          <p:cNvPr id="14" name="Italy card">
            <a:extLst>
              <a:ext uri="{FF2B5EF4-FFF2-40B4-BE49-F238E27FC236}">
                <a16:creationId xmlns:a16="http://schemas.microsoft.com/office/drawing/2014/main" id="{FBAB2CD7-DA7C-176F-3173-4E9B5210E197}"/>
              </a:ext>
            </a:extLst>
          </p:cNvPr>
          <p:cNvSpPr/>
          <p:nvPr/>
        </p:nvSpPr>
        <p:spPr>
          <a:xfrm>
            <a:off x="609600" y="1794256"/>
            <a:ext cx="6604000" cy="2623820"/>
          </a:xfrm>
          <a:prstGeom prst="roundRect">
            <a:avLst>
              <a:gd name="adj" fmla="val 5000"/>
            </a:avLst>
          </a:prstGeom>
          <a:solidFill>
            <a:srgbClr val="E9ECD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Italy">
            <a:extLst>
              <a:ext uri="{FF2B5EF4-FFF2-40B4-BE49-F238E27FC236}">
                <a16:creationId xmlns:a16="http://schemas.microsoft.com/office/drawing/2014/main" id="{0D58059D-C164-3C94-9BB5-A599E2E305F3}"/>
              </a:ext>
            </a:extLst>
          </p:cNvPr>
          <p:cNvSpPr txBox="1"/>
          <p:nvPr/>
        </p:nvSpPr>
        <p:spPr>
          <a:xfrm>
            <a:off x="889000" y="1946656"/>
            <a:ext cx="6121400" cy="2293620"/>
          </a:xfrm>
          <a:prstGeom prst="rect">
            <a:avLst/>
          </a:prstGeom>
          <a:noFill/>
        </p:spPr>
        <p:txBody>
          <a:bodyPr vert="horz" wrap="square" lIns="0" tIns="0" rIns="0" bIns="0" rtlCol="0" anchor="t">
            <a:noAutofit/>
          </a:bodyPr>
          <a:lstStyle/>
          <a:p>
            <a:pPr>
              <a:spcAft>
                <a:spcPts val="500"/>
              </a:spcAft>
            </a:pPr>
            <a:r>
              <a:rPr lang="ru-RU" sz="2300" b="1" dirty="0">
                <a:solidFill>
                  <a:srgbClr val="5D6B34"/>
                </a:solidFill>
                <a:latin typeface="Segoe UI" panose="020B0502040204020203" pitchFamily="34" charset="0"/>
              </a:rPr>
              <a:t>Участие Италии:</a:t>
            </a:r>
          </a:p>
          <a:p>
            <a:pPr marL="304800" indent="-304800">
              <a:spcAft>
                <a:spcPts val="500"/>
              </a:spcAft>
              <a:buClr>
                <a:srgbClr val="5D6B34"/>
              </a:buClr>
              <a:buSzPct val="62000"/>
              <a:buFont typeface="Arial" panose="020B0604020202020204" pitchFamily="34" charset="0"/>
              <a:buChar char="●"/>
            </a:pPr>
            <a:r>
              <a:rPr lang="ru-RU" sz="2300" dirty="0">
                <a:solidFill>
                  <a:srgbClr val="1F232A"/>
                </a:solidFill>
                <a:latin typeface="Segoe UI" panose="020B0502040204020203" pitchFamily="34" charset="0"/>
              </a:rPr>
              <a:t>Вступление в войну на стороне Германии</a:t>
            </a:r>
          </a:p>
          <a:p>
            <a:pPr marL="304800" indent="-304800">
              <a:spcAft>
                <a:spcPts val="500"/>
              </a:spcAft>
              <a:buClr>
                <a:srgbClr val="5D6B34"/>
              </a:buClr>
              <a:buSzPct val="62000"/>
              <a:buFont typeface="Arial" panose="020B0604020202020204" pitchFamily="34" charset="0"/>
              <a:buChar char="●"/>
            </a:pPr>
            <a:r>
              <a:rPr lang="ru-RU" sz="2300" dirty="0">
                <a:solidFill>
                  <a:srgbClr val="1F232A"/>
                </a:solidFill>
                <a:latin typeface="Segoe UI" panose="020B0502040204020203" pitchFamily="34" charset="0"/>
              </a:rPr>
              <a:t>Демонстрация низкой боеспособности итальянской армии</a:t>
            </a:r>
          </a:p>
          <a:p>
            <a:pPr marL="304800" indent="-304800">
              <a:spcAft>
                <a:spcPts val="500"/>
              </a:spcAft>
              <a:buClr>
                <a:srgbClr val="5D6B34"/>
              </a:buClr>
              <a:buSzPct val="62000"/>
              <a:buFont typeface="Arial" panose="020B0604020202020204" pitchFamily="34" charset="0"/>
              <a:buChar char="●"/>
            </a:pPr>
            <a:r>
              <a:rPr lang="ru-RU" sz="2300" dirty="0">
                <a:solidFill>
                  <a:srgbClr val="1F232A"/>
                </a:solidFill>
                <a:latin typeface="Segoe UI" panose="020B0502040204020203" pitchFamily="34" charset="0"/>
              </a:rPr>
              <a:t>Получение небольшой оккупационной зоны на юго-востоке Франции</a:t>
            </a:r>
          </a:p>
        </p:txBody>
      </p:sp>
      <p:sp>
        <p:nvSpPr>
          <p:cNvPr id="16" name="Italy bar">
            <a:extLst>
              <a:ext uri="{FF2B5EF4-FFF2-40B4-BE49-F238E27FC236}">
                <a16:creationId xmlns:a16="http://schemas.microsoft.com/office/drawing/2014/main" id="{B7CD8A16-15CD-4D71-12A3-C82D1B9C8A57}"/>
              </a:ext>
            </a:extLst>
          </p:cNvPr>
          <p:cNvSpPr/>
          <p:nvPr/>
        </p:nvSpPr>
        <p:spPr>
          <a:xfrm>
            <a:off x="609600" y="1946656"/>
            <a:ext cx="63500" cy="2319020"/>
          </a:xfrm>
          <a:prstGeom prst="rect">
            <a:avLst/>
          </a:prstGeom>
          <a:solidFill>
            <a:srgbClr val="5D6B3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Signature 100ballnik.com">
            <a:extLst>
              <a:ext uri="{FF2B5EF4-FFF2-40B4-BE49-F238E27FC236}">
                <a16:creationId xmlns:a16="http://schemas.microsoft.com/office/drawing/2014/main" id="{636F17BD-7E80-C491-3436-2510A93EA021}"/>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399482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FE05DFA5-F162-60B6-6865-D638EBE85AFA}"/>
              </a:ext>
            </a:extLst>
          </p:cNvPr>
          <p:cNvSpPr txBox="1"/>
          <p:nvPr/>
        </p:nvSpPr>
        <p:spPr>
          <a:xfrm>
            <a:off x="609600" y="279400"/>
            <a:ext cx="10972800" cy="810768"/>
          </a:xfrm>
          <a:prstGeom prst="rect">
            <a:avLst/>
          </a:prstGeom>
          <a:noFill/>
        </p:spPr>
        <p:txBody>
          <a:bodyPr vert="horz" wrap="square" lIns="0" tIns="0" rIns="0" bIns="0" rtlCol="0" anchor="t">
            <a:noAutofit/>
          </a:bodyPr>
          <a:lstStyle/>
          <a:p>
            <a:pPr>
              <a:lnSpc>
                <a:spcPct val="95000"/>
              </a:lnSpc>
            </a:pPr>
            <a:r>
              <a:rPr lang="ru-RU" sz="2800" dirty="0">
                <a:solidFill>
                  <a:srgbClr val="1F232A"/>
                </a:solidFill>
                <a:latin typeface="Bahnschrift SemiBold" panose="020B0502040204020203" pitchFamily="34" charset="0"/>
              </a:rPr>
              <a:t>Битва за Британию. Агрессия Германии и её союзников в Северной Африке и на Балканах</a:t>
            </a:r>
          </a:p>
        </p:txBody>
      </p:sp>
      <p:sp>
        <p:nvSpPr>
          <p:cNvPr id="4" name="Heading rule">
            <a:extLst>
              <a:ext uri="{FF2B5EF4-FFF2-40B4-BE49-F238E27FC236}">
                <a16:creationId xmlns:a16="http://schemas.microsoft.com/office/drawing/2014/main" id="{8289A65C-D105-F1A2-1F57-F33E9A299491}"/>
              </a:ext>
            </a:extLst>
          </p:cNvPr>
          <p:cNvSpPr/>
          <p:nvPr/>
        </p:nvSpPr>
        <p:spPr>
          <a:xfrm>
            <a:off x="609600" y="1191768"/>
            <a:ext cx="711200" cy="38100"/>
          </a:xfrm>
          <a:prstGeom prst="rect">
            <a:avLst/>
          </a:prstGeom>
          <a:solidFill>
            <a:srgbClr val="2D5B8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99E025F1-29B6-800E-06F2-19FDD80EB9EA}"/>
              </a:ext>
            </a:extLst>
          </p:cNvPr>
          <p:cNvCxnSpPr/>
          <p:nvPr/>
        </p:nvCxnSpPr>
        <p:spPr>
          <a:xfrm>
            <a:off x="1371600" y="1210818"/>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33A78231-6BD2-15DC-685E-FBDF05CBE12B}"/>
              </a:ext>
            </a:extLst>
          </p:cNvPr>
          <p:cNvSpPr txBox="1"/>
          <p:nvPr/>
        </p:nvSpPr>
        <p:spPr>
          <a:xfrm>
            <a:off x="609600" y="1344168"/>
            <a:ext cx="10972800" cy="335280"/>
          </a:xfrm>
          <a:prstGeom prst="rect">
            <a:avLst/>
          </a:prstGeom>
          <a:noFill/>
        </p:spPr>
        <p:txBody>
          <a:bodyPr vert="horz" wrap="square" lIns="0" tIns="0" rIns="0" bIns="0" rtlCol="0" anchor="t">
            <a:noAutofit/>
          </a:bodyPr>
          <a:lstStyle/>
          <a:p>
            <a:r>
              <a:rPr lang="ru-RU" sz="2200" b="1" dirty="0">
                <a:solidFill>
                  <a:srgbClr val="2D5B87"/>
                </a:solidFill>
                <a:latin typeface="Segoe UI" panose="020B0502040204020203" pitchFamily="34" charset="0"/>
              </a:rPr>
              <a:t>Великобритания в войне (1940–1941)</a:t>
            </a:r>
          </a:p>
        </p:txBody>
      </p:sp>
      <p:pic>
        <p:nvPicPr>
          <p:cNvPr id="8" name="Churchill 1940" descr="У. Черчилль в зале заседаний кабинета, Даунинг-стрит, 10, 1940 г. Фото С. Битона. Имперский военный музей (IWM MH 26392)">
            <a:extLst>
              <a:ext uri="{FF2B5EF4-FFF2-40B4-BE49-F238E27FC236}">
                <a16:creationId xmlns:a16="http://schemas.microsoft.com/office/drawing/2014/main" id="{437D7968-E2CD-8EB2-1863-23C47F263B53}"/>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60400" y="1908048"/>
            <a:ext cx="1905000" cy="2413000"/>
          </a:xfrm>
          <a:prstGeom prst="ellipse">
            <a:avLst/>
          </a:prstGeom>
          <a:ln w="15875">
            <a:solidFill>
              <a:srgbClr val="2D5B87"/>
            </a:solidFill>
          </a:ln>
          <a:effectLst>
            <a:outerShdw blurRad="177800" dist="38100" dir="5400000" rotWithShape="0">
              <a:srgbClr val="000000">
                <a:alpha val="22000"/>
              </a:srgbClr>
            </a:outerShdw>
          </a:effectLst>
        </p:spPr>
      </p:pic>
      <p:sp>
        <p:nvSpPr>
          <p:cNvPr id="9" name="Churchill 1940 ring">
            <a:extLst>
              <a:ext uri="{FF2B5EF4-FFF2-40B4-BE49-F238E27FC236}">
                <a16:creationId xmlns:a16="http://schemas.microsoft.com/office/drawing/2014/main" id="{0ED83E07-5F31-59F0-0308-1C766EC4CD32}"/>
              </a:ext>
            </a:extLst>
          </p:cNvPr>
          <p:cNvSpPr/>
          <p:nvPr/>
        </p:nvSpPr>
        <p:spPr>
          <a:xfrm>
            <a:off x="584200" y="1831848"/>
            <a:ext cx="2057400" cy="2565400"/>
          </a:xfrm>
          <a:prstGeom prst="ellipse">
            <a:avLst/>
          </a:prstGeom>
          <a:noFill/>
          <a:ln w="9525" cap="flat" cmpd="sng" algn="ctr">
            <a:solidFill>
              <a:srgbClr val="2D5B87"/>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Churchill">
            <a:extLst>
              <a:ext uri="{FF2B5EF4-FFF2-40B4-BE49-F238E27FC236}">
                <a16:creationId xmlns:a16="http://schemas.microsoft.com/office/drawing/2014/main" id="{54A542FE-C53E-CC94-2206-E18A79F4AF0E}"/>
              </a:ext>
            </a:extLst>
          </p:cNvPr>
          <p:cNvSpPr txBox="1"/>
          <p:nvPr/>
        </p:nvSpPr>
        <p:spPr>
          <a:xfrm>
            <a:off x="2870200" y="1857248"/>
            <a:ext cx="8712200" cy="1600200"/>
          </a:xfrm>
          <a:prstGeom prst="rect">
            <a:avLst/>
          </a:prstGeom>
          <a:noFill/>
        </p:spPr>
        <p:txBody>
          <a:bodyPr vert="horz" wrap="square" lIns="0" tIns="0" rIns="0" bIns="0" rtlCol="0" anchor="t">
            <a:noAutofit/>
          </a:bodyPr>
          <a:lstStyle/>
          <a:p>
            <a:pPr>
              <a:spcAft>
                <a:spcPts val="400"/>
              </a:spcAft>
            </a:pPr>
            <a:r>
              <a:rPr lang="ru-RU" sz="2100" b="1" dirty="0">
                <a:solidFill>
                  <a:srgbClr val="2D5B87"/>
                </a:solidFill>
                <a:latin typeface="Segoe UI" panose="020B0502040204020203" pitchFamily="34" charset="0"/>
              </a:rPr>
              <a:t>Смена власти в Великобритании:</a:t>
            </a:r>
          </a:p>
          <a:p>
            <a:pPr marL="304800" indent="-304800">
              <a:spcAft>
                <a:spcPts val="400"/>
              </a:spcAft>
              <a:buClr>
                <a:srgbClr val="2D5B87"/>
              </a:buClr>
              <a:buSzPct val="62000"/>
              <a:buFont typeface="Arial" panose="020B0604020202020204" pitchFamily="34" charset="0"/>
              <a:buChar char="●"/>
            </a:pPr>
            <a:r>
              <a:rPr lang="ru-RU" sz="1900" dirty="0">
                <a:solidFill>
                  <a:srgbClr val="1F232A"/>
                </a:solidFill>
                <a:latin typeface="Segoe UI" panose="020B0502040204020203" pitchFamily="34" charset="0"/>
              </a:rPr>
              <a:t>Весной 1940 года премьер-министром стал Уинстон Черчилль</a:t>
            </a:r>
          </a:p>
          <a:p>
            <a:pPr marL="304800" indent="-304800">
              <a:spcAft>
                <a:spcPts val="400"/>
              </a:spcAft>
              <a:buClr>
                <a:srgbClr val="2D5B87"/>
              </a:buClr>
              <a:buSzPct val="62000"/>
              <a:buFont typeface="Arial" panose="020B0604020202020204" pitchFamily="34" charset="0"/>
              <a:buChar char="●"/>
            </a:pPr>
            <a:r>
              <a:rPr lang="ru-RU" sz="1900" dirty="0">
                <a:solidFill>
                  <a:srgbClr val="1F232A"/>
                </a:solidFill>
                <a:latin typeface="Segoe UI" panose="020B0502040204020203" pitchFamily="34" charset="0"/>
              </a:rPr>
              <a:t>Его знаменитая фраза: </a:t>
            </a:r>
            <a:r>
              <a:rPr lang="ru-RU" sz="1900" b="1" i="1" dirty="0">
                <a:solidFill>
                  <a:srgbClr val="2D5B87"/>
                </a:solidFill>
                <a:latin typeface="Segoe UI" panose="020B0502040204020203" pitchFamily="34" charset="0"/>
              </a:rPr>
              <a:t>«Мне нечего вам предложить, только кровь, труд, слёзы и пот»</a:t>
            </a:r>
          </a:p>
          <a:p>
            <a:pPr marL="304800" indent="-304800">
              <a:spcAft>
                <a:spcPts val="400"/>
              </a:spcAft>
              <a:buClr>
                <a:srgbClr val="2D5B87"/>
              </a:buClr>
              <a:buSzPct val="62000"/>
              <a:buFont typeface="Arial" panose="020B0604020202020204" pitchFamily="34" charset="0"/>
              <a:buChar char="●"/>
            </a:pPr>
            <a:r>
              <a:rPr lang="ru-RU" sz="1900" b="1" dirty="0">
                <a:solidFill>
                  <a:srgbClr val="2D5B87"/>
                </a:solidFill>
                <a:latin typeface="Segoe UI" panose="020B0502040204020203" pitchFamily="34" charset="0"/>
              </a:rPr>
              <a:t>Позиция</a:t>
            </a:r>
            <a:r>
              <a:rPr lang="ru-RU" sz="1900" dirty="0">
                <a:solidFill>
                  <a:srgbClr val="1F232A"/>
                </a:solidFill>
                <a:latin typeface="Segoe UI" panose="020B0502040204020203" pitchFamily="34" charset="0"/>
              </a:rPr>
              <a:t> — война до победы над Германией</a:t>
            </a:r>
          </a:p>
        </p:txBody>
      </p:sp>
      <p:sp>
        <p:nvSpPr>
          <p:cNvPr id="11" name="Air war panel">
            <a:extLst>
              <a:ext uri="{FF2B5EF4-FFF2-40B4-BE49-F238E27FC236}">
                <a16:creationId xmlns:a16="http://schemas.microsoft.com/office/drawing/2014/main" id="{A2BD5151-A4D0-F2A2-E05A-59AF4CD91267}"/>
              </a:ext>
            </a:extLst>
          </p:cNvPr>
          <p:cNvSpPr/>
          <p:nvPr/>
        </p:nvSpPr>
        <p:spPr>
          <a:xfrm>
            <a:off x="609600" y="4473448"/>
            <a:ext cx="10972800" cy="1952752"/>
          </a:xfrm>
          <a:prstGeom prst="rect">
            <a:avLst/>
          </a:prstGeom>
          <a:solidFill>
            <a:srgbClr val="E4E6E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Coventry 1940" descr="Разрушенный собор Ковентри после налёта 14–15 ноября 1940 г. Имперский военный музей (IWM H 5604)">
            <a:extLst>
              <a:ext uri="{FF2B5EF4-FFF2-40B4-BE49-F238E27FC236}">
                <a16:creationId xmlns:a16="http://schemas.microsoft.com/office/drawing/2014/main" id="{6231066A-D30F-EFA5-D33D-5E375F8E7EF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8280400" y="4600448"/>
            <a:ext cx="3175000" cy="1698752"/>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14" name="Air war">
            <a:extLst>
              <a:ext uri="{FF2B5EF4-FFF2-40B4-BE49-F238E27FC236}">
                <a16:creationId xmlns:a16="http://schemas.microsoft.com/office/drawing/2014/main" id="{4435C8F3-5219-0F37-CB33-C8749D8CC96E}"/>
              </a:ext>
            </a:extLst>
          </p:cNvPr>
          <p:cNvSpPr txBox="1"/>
          <p:nvPr/>
        </p:nvSpPr>
        <p:spPr>
          <a:xfrm>
            <a:off x="889000" y="4625848"/>
            <a:ext cx="7112000" cy="1747520"/>
          </a:xfrm>
          <a:prstGeom prst="rect">
            <a:avLst/>
          </a:prstGeom>
          <a:noFill/>
        </p:spPr>
        <p:txBody>
          <a:bodyPr vert="horz" wrap="square" lIns="0" tIns="0" rIns="0" bIns="0" rtlCol="0" anchor="t">
            <a:noAutofit/>
          </a:bodyPr>
          <a:lstStyle/>
          <a:p>
            <a:pPr>
              <a:spcAft>
                <a:spcPts val="200"/>
              </a:spcAft>
            </a:pPr>
            <a:r>
              <a:rPr lang="ru-RU" sz="2000" b="1" dirty="0">
                <a:solidFill>
                  <a:srgbClr val="B0281E"/>
                </a:solidFill>
                <a:latin typeface="Segoe UI" panose="020B0502040204020203" pitchFamily="34" charset="0"/>
              </a:rPr>
              <a:t>Воздушная война против Великобритании:</a:t>
            </a:r>
          </a:p>
          <a:p>
            <a:pPr marL="304800" indent="-304800">
              <a:spcAft>
                <a:spcPts val="200"/>
              </a:spcAft>
              <a:buClr>
                <a:srgbClr val="B0281E"/>
              </a:buClr>
              <a:buSzPct val="62000"/>
              <a:buFont typeface="Arial" panose="020B0604020202020204" pitchFamily="34" charset="0"/>
              <a:buChar char="●"/>
            </a:pPr>
            <a:r>
              <a:rPr lang="ru-RU" dirty="0">
                <a:solidFill>
                  <a:srgbClr val="1F232A"/>
                </a:solidFill>
                <a:latin typeface="Segoe UI" panose="020B0502040204020203" pitchFamily="34" charset="0"/>
              </a:rPr>
              <a:t>Начало «Битвы за Британию»</a:t>
            </a:r>
          </a:p>
          <a:p>
            <a:pPr marL="304800" indent="-304800">
              <a:spcAft>
                <a:spcPts val="200"/>
              </a:spcAft>
              <a:buClr>
                <a:srgbClr val="B0281E"/>
              </a:buClr>
              <a:buSzPct val="62000"/>
              <a:buFont typeface="Arial" panose="020B0604020202020204" pitchFamily="34" charset="0"/>
              <a:buChar char="●"/>
            </a:pPr>
            <a:r>
              <a:rPr lang="ru-RU" dirty="0">
                <a:solidFill>
                  <a:srgbClr val="1F232A"/>
                </a:solidFill>
                <a:latin typeface="Segoe UI" panose="020B0502040204020203" pitchFamily="34" charset="0"/>
              </a:rPr>
              <a:t>Массированные налёты люфтваффе на английские города</a:t>
            </a:r>
          </a:p>
          <a:p>
            <a:pPr marL="304800" indent="-304800">
              <a:spcAft>
                <a:spcPts val="200"/>
              </a:spcAft>
              <a:buClr>
                <a:srgbClr val="B0281E"/>
              </a:buClr>
              <a:buSzPct val="62000"/>
              <a:buFont typeface="Arial" panose="020B0604020202020204" pitchFamily="34" charset="0"/>
              <a:buChar char="●"/>
            </a:pPr>
            <a:r>
              <a:rPr lang="ru-RU" b="1" dirty="0">
                <a:solidFill>
                  <a:srgbClr val="B0281E"/>
                </a:solidFill>
                <a:latin typeface="Segoe UI" panose="020B0502040204020203" pitchFamily="34" charset="0"/>
              </a:rPr>
              <a:t>Трагический эпизод</a:t>
            </a:r>
            <a:r>
              <a:rPr lang="ru-RU" dirty="0">
                <a:solidFill>
                  <a:srgbClr val="1F232A"/>
                </a:solidFill>
                <a:latin typeface="Segoe UI" panose="020B0502040204020203" pitchFamily="34" charset="0"/>
              </a:rPr>
              <a:t> — бомбардировка Ковентри</a:t>
            </a:r>
          </a:p>
          <a:p>
            <a:pPr marL="304800" indent="-304800">
              <a:spcAft>
                <a:spcPts val="200"/>
              </a:spcAft>
              <a:buClr>
                <a:srgbClr val="B0281E"/>
              </a:buClr>
              <a:buSzPct val="62000"/>
              <a:buFont typeface="Arial" panose="020B0604020202020204" pitchFamily="34" charset="0"/>
              <a:buChar char="●"/>
            </a:pPr>
            <a:r>
              <a:rPr lang="ru-RU" dirty="0">
                <a:solidFill>
                  <a:srgbClr val="1F232A"/>
                </a:solidFill>
                <a:latin typeface="Segoe UI" panose="020B0502040204020203" pitchFamily="34" charset="0"/>
              </a:rPr>
              <a:t>Немецкие воздушные атаки не смогли деморализовать население</a:t>
            </a:r>
          </a:p>
        </p:txBody>
      </p:sp>
      <p:sp>
        <p:nvSpPr>
          <p:cNvPr id="15" name="Signature 100ballnik.com">
            <a:extLst>
              <a:ext uri="{FF2B5EF4-FFF2-40B4-BE49-F238E27FC236}">
                <a16:creationId xmlns:a16="http://schemas.microsoft.com/office/drawing/2014/main" id="{1BC72336-0CCC-414E-4ECD-D6086AA7B781}"/>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2554112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33128CF1-74B0-3C35-D926-F0D0D392D56A}"/>
              </a:ext>
            </a:extLst>
          </p:cNvPr>
          <p:cNvSpPr txBox="1"/>
          <p:nvPr/>
        </p:nvSpPr>
        <p:spPr>
          <a:xfrm>
            <a:off x="609600" y="279400"/>
            <a:ext cx="10972800" cy="810768"/>
          </a:xfrm>
          <a:prstGeom prst="rect">
            <a:avLst/>
          </a:prstGeom>
          <a:noFill/>
        </p:spPr>
        <p:txBody>
          <a:bodyPr vert="horz" wrap="square" lIns="0" tIns="0" rIns="0" bIns="0" rtlCol="0" anchor="t">
            <a:noAutofit/>
          </a:bodyPr>
          <a:lstStyle/>
          <a:p>
            <a:pPr>
              <a:lnSpc>
                <a:spcPct val="95000"/>
              </a:lnSpc>
            </a:pPr>
            <a:r>
              <a:rPr lang="ru-RU" sz="2800" dirty="0">
                <a:solidFill>
                  <a:srgbClr val="1F232A"/>
                </a:solidFill>
                <a:latin typeface="Bahnschrift SemiBold" panose="020B0502040204020203" pitchFamily="34" charset="0"/>
              </a:rPr>
              <a:t>Битва за Британию. Агрессия Германии и её союзников в Северной Африке и на Балканах</a:t>
            </a:r>
          </a:p>
        </p:txBody>
      </p:sp>
      <p:sp>
        <p:nvSpPr>
          <p:cNvPr id="4" name="Heading rule">
            <a:extLst>
              <a:ext uri="{FF2B5EF4-FFF2-40B4-BE49-F238E27FC236}">
                <a16:creationId xmlns:a16="http://schemas.microsoft.com/office/drawing/2014/main" id="{24036FA8-2B4B-3C58-D9CF-927A9E061B9B}"/>
              </a:ext>
            </a:extLst>
          </p:cNvPr>
          <p:cNvSpPr/>
          <p:nvPr/>
        </p:nvSpPr>
        <p:spPr>
          <a:xfrm>
            <a:off x="609600" y="1191768"/>
            <a:ext cx="711200" cy="38100"/>
          </a:xfrm>
          <a:prstGeom prst="rect">
            <a:avLst/>
          </a:prstGeom>
          <a:solidFill>
            <a:srgbClr val="2D5B8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33E53973-398B-D268-CC23-F03760BA0E2A}"/>
              </a:ext>
            </a:extLst>
          </p:cNvPr>
          <p:cNvCxnSpPr/>
          <p:nvPr/>
        </p:nvCxnSpPr>
        <p:spPr>
          <a:xfrm>
            <a:off x="1371600" y="1210818"/>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E5474C33-D39D-60D5-3689-1B45A1DA4A83}"/>
              </a:ext>
            </a:extLst>
          </p:cNvPr>
          <p:cNvSpPr txBox="1"/>
          <p:nvPr/>
        </p:nvSpPr>
        <p:spPr>
          <a:xfrm>
            <a:off x="609600" y="1344168"/>
            <a:ext cx="10972800" cy="335280"/>
          </a:xfrm>
          <a:prstGeom prst="rect">
            <a:avLst/>
          </a:prstGeom>
          <a:noFill/>
        </p:spPr>
        <p:txBody>
          <a:bodyPr vert="horz" wrap="square" lIns="0" tIns="0" rIns="0" bIns="0" rtlCol="0" anchor="t">
            <a:noAutofit/>
          </a:bodyPr>
          <a:lstStyle/>
          <a:p>
            <a:r>
              <a:rPr lang="ru-RU" sz="2200" b="1" dirty="0">
                <a:solidFill>
                  <a:srgbClr val="2D5B87"/>
                </a:solidFill>
                <a:latin typeface="Segoe UI" panose="020B0502040204020203" pitchFamily="34" charset="0"/>
              </a:rPr>
              <a:t>Великобритания в войне (1940–1941)</a:t>
            </a:r>
          </a:p>
        </p:txBody>
      </p:sp>
      <p:pic>
        <p:nvPicPr>
          <p:cNvPr id="8" name="Atlantic convoy 1941" descr="Конвой в Атлантике, 1941 г. Аэрофотоснимок. Имперский военный музей (IWM C 2647)">
            <a:extLst>
              <a:ext uri="{FF2B5EF4-FFF2-40B4-BE49-F238E27FC236}">
                <a16:creationId xmlns:a16="http://schemas.microsoft.com/office/drawing/2014/main" id="{18224063-BA61-46BA-C9C0-F322DF2AE91B}"/>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7391400" y="1882648"/>
            <a:ext cx="4191000" cy="4543552"/>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9" name="U-boats card">
            <a:extLst>
              <a:ext uri="{FF2B5EF4-FFF2-40B4-BE49-F238E27FC236}">
                <a16:creationId xmlns:a16="http://schemas.microsoft.com/office/drawing/2014/main" id="{98ECF346-5B38-4326-2900-F97D9915ACA5}"/>
              </a:ext>
            </a:extLst>
          </p:cNvPr>
          <p:cNvSpPr/>
          <p:nvPr/>
        </p:nvSpPr>
        <p:spPr>
          <a:xfrm>
            <a:off x="609600" y="1882648"/>
            <a:ext cx="6477000" cy="1968500"/>
          </a:xfrm>
          <a:prstGeom prst="roundRect">
            <a:avLst>
              <a:gd name="adj" fmla="val 5000"/>
            </a:avLst>
          </a:prstGeom>
          <a:solidFill>
            <a:srgbClr val="E1E9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U-boats">
            <a:extLst>
              <a:ext uri="{FF2B5EF4-FFF2-40B4-BE49-F238E27FC236}">
                <a16:creationId xmlns:a16="http://schemas.microsoft.com/office/drawing/2014/main" id="{FD172C01-A9AF-EC27-9414-541C32FBCF31}"/>
              </a:ext>
            </a:extLst>
          </p:cNvPr>
          <p:cNvSpPr txBox="1"/>
          <p:nvPr/>
        </p:nvSpPr>
        <p:spPr>
          <a:xfrm>
            <a:off x="889000" y="2035048"/>
            <a:ext cx="5994400" cy="1638300"/>
          </a:xfrm>
          <a:prstGeom prst="rect">
            <a:avLst/>
          </a:prstGeom>
          <a:noFill/>
        </p:spPr>
        <p:txBody>
          <a:bodyPr vert="horz" wrap="square" lIns="0" tIns="0" rIns="0" bIns="0" rtlCol="0" anchor="t">
            <a:noAutofit/>
          </a:bodyPr>
          <a:lstStyle/>
          <a:p>
            <a:pPr>
              <a:spcAft>
                <a:spcPts val="500"/>
              </a:spcAft>
            </a:pPr>
            <a:r>
              <a:rPr lang="ru-RU" sz="1900" b="1" dirty="0">
                <a:solidFill>
                  <a:srgbClr val="2D5B87"/>
                </a:solidFill>
                <a:latin typeface="Segoe UI" panose="020B0502040204020203" pitchFamily="34" charset="0"/>
              </a:rPr>
              <a:t>Борьба с подводными лодками:</a:t>
            </a:r>
          </a:p>
          <a:p>
            <a:pPr marL="304800" indent="-304800">
              <a:spcAft>
                <a:spcPts val="500"/>
              </a:spcAft>
              <a:buClr>
                <a:srgbClr val="2D5B87"/>
              </a:buClr>
              <a:buSzPct val="62000"/>
              <a:buFont typeface="Arial" panose="020B0604020202020204" pitchFamily="34" charset="0"/>
              <a:buChar char="●"/>
            </a:pPr>
            <a:r>
              <a:rPr lang="ru-RU" sz="1900" dirty="0">
                <a:solidFill>
                  <a:srgbClr val="1F232A"/>
                </a:solidFill>
                <a:latin typeface="Segoe UI" panose="020B0502040204020203" pitchFamily="34" charset="0"/>
              </a:rPr>
              <a:t>Потопление британских торговых судов</a:t>
            </a:r>
          </a:p>
          <a:p>
            <a:pPr marL="304800" indent="-304800">
              <a:spcAft>
                <a:spcPts val="500"/>
              </a:spcAft>
              <a:buClr>
                <a:srgbClr val="2D5B87"/>
              </a:buClr>
              <a:buSzPct val="62000"/>
              <a:buFont typeface="Arial" panose="020B0604020202020204" pitchFamily="34" charset="0"/>
              <a:buChar char="●"/>
            </a:pPr>
            <a:r>
              <a:rPr lang="ru-RU" sz="1900" dirty="0">
                <a:solidFill>
                  <a:srgbClr val="1F232A"/>
                </a:solidFill>
                <a:latin typeface="Segoe UI" panose="020B0502040204020203" pitchFamily="34" charset="0"/>
              </a:rPr>
              <a:t>Создание конвоев с боевыми кораблями</a:t>
            </a:r>
          </a:p>
          <a:p>
            <a:pPr marL="304800" indent="-304800">
              <a:spcAft>
                <a:spcPts val="500"/>
              </a:spcAft>
              <a:buClr>
                <a:srgbClr val="2D5B87"/>
              </a:buClr>
              <a:buSzPct val="62000"/>
              <a:buFont typeface="Arial" panose="020B0604020202020204" pitchFamily="34" charset="0"/>
              <a:buChar char="●"/>
            </a:pPr>
            <a:r>
              <a:rPr lang="ru-RU" sz="1900" dirty="0">
                <a:solidFill>
                  <a:srgbClr val="1F232A"/>
                </a:solidFill>
                <a:latin typeface="Segoe UI" panose="020B0502040204020203" pitchFamily="34" charset="0"/>
              </a:rPr>
              <a:t>Соглашение с США об обмене военных баз на 50 эсминцев</a:t>
            </a:r>
          </a:p>
        </p:txBody>
      </p:sp>
      <p:sp>
        <p:nvSpPr>
          <p:cNvPr id="11" name="U-boats bar">
            <a:extLst>
              <a:ext uri="{FF2B5EF4-FFF2-40B4-BE49-F238E27FC236}">
                <a16:creationId xmlns:a16="http://schemas.microsoft.com/office/drawing/2014/main" id="{14E0DB96-32BA-F6D7-5DCA-077EA369EC0F}"/>
              </a:ext>
            </a:extLst>
          </p:cNvPr>
          <p:cNvSpPr/>
          <p:nvPr/>
        </p:nvSpPr>
        <p:spPr>
          <a:xfrm>
            <a:off x="609600" y="2035048"/>
            <a:ext cx="63500" cy="1663700"/>
          </a:xfrm>
          <a:prstGeom prst="rect">
            <a:avLst/>
          </a:prstGeom>
          <a:solidFill>
            <a:srgbClr val="2D5B8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Lend-lease card">
            <a:extLst>
              <a:ext uri="{FF2B5EF4-FFF2-40B4-BE49-F238E27FC236}">
                <a16:creationId xmlns:a16="http://schemas.microsoft.com/office/drawing/2014/main" id="{1556D516-8E16-706C-EDBB-198BED3FA1C1}"/>
              </a:ext>
            </a:extLst>
          </p:cNvPr>
          <p:cNvSpPr/>
          <p:nvPr/>
        </p:nvSpPr>
        <p:spPr>
          <a:xfrm>
            <a:off x="609600" y="3952748"/>
            <a:ext cx="6477000" cy="2611120"/>
          </a:xfrm>
          <a:prstGeom prst="roundRect">
            <a:avLst>
              <a:gd name="adj" fmla="val 5000"/>
            </a:avLst>
          </a:prstGeom>
          <a:solidFill>
            <a:srgbClr val="F5EBD5"/>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Lend-lease">
            <a:extLst>
              <a:ext uri="{FF2B5EF4-FFF2-40B4-BE49-F238E27FC236}">
                <a16:creationId xmlns:a16="http://schemas.microsoft.com/office/drawing/2014/main" id="{2B031BA5-5CB7-2A00-858D-2042849C7E33}"/>
              </a:ext>
            </a:extLst>
          </p:cNvPr>
          <p:cNvSpPr txBox="1"/>
          <p:nvPr/>
        </p:nvSpPr>
        <p:spPr>
          <a:xfrm>
            <a:off x="889000" y="4105148"/>
            <a:ext cx="5994400" cy="2280920"/>
          </a:xfrm>
          <a:prstGeom prst="rect">
            <a:avLst/>
          </a:prstGeom>
          <a:noFill/>
        </p:spPr>
        <p:txBody>
          <a:bodyPr vert="horz" wrap="square" lIns="0" tIns="0" rIns="0" bIns="0" rtlCol="0" anchor="t">
            <a:noAutofit/>
          </a:bodyPr>
          <a:lstStyle/>
          <a:p>
            <a:pPr>
              <a:spcAft>
                <a:spcPts val="500"/>
              </a:spcAft>
            </a:pPr>
            <a:r>
              <a:rPr lang="ru-RU" sz="1900" b="1" dirty="0">
                <a:solidFill>
                  <a:srgbClr val="B98320"/>
                </a:solidFill>
                <a:latin typeface="Segoe UI" panose="020B0502040204020203" pitchFamily="34" charset="0"/>
              </a:rPr>
              <a:t>Система ленд-лиза:</a:t>
            </a:r>
          </a:p>
          <a:p>
            <a:pPr marL="304800" indent="-304800">
              <a:spcAft>
                <a:spcPts val="500"/>
              </a:spcAft>
              <a:buClr>
                <a:srgbClr val="B98320"/>
              </a:buClr>
              <a:buSzPct val="62000"/>
              <a:buFont typeface="Arial" panose="020B0604020202020204" pitchFamily="34" charset="0"/>
              <a:buChar char="●"/>
            </a:pPr>
            <a:r>
              <a:rPr lang="ru-RU" sz="1900" dirty="0">
                <a:solidFill>
                  <a:srgbClr val="1F232A"/>
                </a:solidFill>
                <a:latin typeface="Segoe UI" panose="020B0502040204020203" pitchFamily="34" charset="0"/>
              </a:rPr>
              <a:t>Начало поставок из США </a:t>
            </a:r>
            <a:r>
              <a:rPr lang="ru-RU" sz="1900" b="1" dirty="0">
                <a:solidFill>
                  <a:srgbClr val="B98320"/>
                </a:solidFill>
                <a:latin typeface="Segoe UI" panose="020B0502040204020203" pitchFamily="34" charset="0"/>
              </a:rPr>
              <a:t>с марта 1941 года</a:t>
            </a:r>
          </a:p>
          <a:p>
            <a:pPr marL="304800" indent="-304800">
              <a:spcAft>
                <a:spcPts val="500"/>
              </a:spcAft>
              <a:buClr>
                <a:srgbClr val="B98320"/>
              </a:buClr>
              <a:buSzPct val="62000"/>
              <a:buFont typeface="Arial" panose="020B0604020202020204" pitchFamily="34" charset="0"/>
              <a:buChar char="●"/>
            </a:pPr>
            <a:r>
              <a:rPr lang="ru-RU" sz="1900" dirty="0">
                <a:solidFill>
                  <a:srgbClr val="1F232A"/>
                </a:solidFill>
                <a:latin typeface="Segoe UI" panose="020B0502040204020203" pitchFamily="34" charset="0"/>
              </a:rPr>
              <a:t>Помощь странам, чья оборона считалась «жизненно важной» для США</a:t>
            </a:r>
          </a:p>
          <a:p>
            <a:pPr marL="304800" indent="-304800">
              <a:spcAft>
                <a:spcPts val="500"/>
              </a:spcAft>
              <a:buClr>
                <a:srgbClr val="B98320"/>
              </a:buClr>
              <a:buSzPct val="62000"/>
              <a:buFont typeface="Arial" panose="020B0604020202020204" pitchFamily="34" charset="0"/>
              <a:buChar char="●"/>
            </a:pPr>
            <a:r>
              <a:rPr lang="ru-RU" sz="1900" b="1" dirty="0">
                <a:solidFill>
                  <a:srgbClr val="B98320"/>
                </a:solidFill>
                <a:latin typeface="Segoe UI" panose="020B0502040204020203" pitchFamily="34" charset="0"/>
              </a:rPr>
              <a:t>Условия:</a:t>
            </a:r>
            <a:r>
              <a:rPr lang="ru-RU" sz="1900" dirty="0">
                <a:solidFill>
                  <a:srgbClr val="1F232A"/>
                </a:solidFill>
                <a:latin typeface="Segoe UI" panose="020B0502040204020203" pitchFamily="34" charset="0"/>
              </a:rPr>
              <a:t> оплата или возврат уцелевшего имущества после войны</a:t>
            </a:r>
          </a:p>
          <a:p>
            <a:pPr marL="304800" indent="-304800">
              <a:spcAft>
                <a:spcPts val="500"/>
              </a:spcAft>
              <a:buClr>
                <a:srgbClr val="B98320"/>
              </a:buClr>
              <a:buSzPct val="62000"/>
              <a:buFont typeface="Arial" panose="020B0604020202020204" pitchFamily="34" charset="0"/>
              <a:buChar char="●"/>
            </a:pPr>
            <a:r>
              <a:rPr lang="ru-RU" sz="1900" b="1" dirty="0">
                <a:solidFill>
                  <a:srgbClr val="B98320"/>
                </a:solidFill>
                <a:latin typeface="Segoe UI" panose="020B0502040204020203" pitchFamily="34" charset="0"/>
              </a:rPr>
              <a:t>Первые получатели:</a:t>
            </a:r>
            <a:r>
              <a:rPr lang="ru-RU" sz="1900" dirty="0">
                <a:solidFill>
                  <a:srgbClr val="1F232A"/>
                </a:solidFill>
                <a:latin typeface="Segoe UI" panose="020B0502040204020203" pitchFamily="34" charset="0"/>
              </a:rPr>
              <a:t> Великобритания и Греция</a:t>
            </a:r>
          </a:p>
        </p:txBody>
      </p:sp>
      <p:sp>
        <p:nvSpPr>
          <p:cNvPr id="14" name="Lend-lease bar">
            <a:extLst>
              <a:ext uri="{FF2B5EF4-FFF2-40B4-BE49-F238E27FC236}">
                <a16:creationId xmlns:a16="http://schemas.microsoft.com/office/drawing/2014/main" id="{93ECD5A0-8305-8F12-F640-3CA7B8E34240}"/>
              </a:ext>
            </a:extLst>
          </p:cNvPr>
          <p:cNvSpPr/>
          <p:nvPr/>
        </p:nvSpPr>
        <p:spPr>
          <a:xfrm>
            <a:off x="609600" y="4105148"/>
            <a:ext cx="63500" cy="2306320"/>
          </a:xfrm>
          <a:prstGeom prst="rect">
            <a:avLst/>
          </a:prstGeom>
          <a:solidFill>
            <a:srgbClr val="B98320"/>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Signature 100ballnik.com">
            <a:extLst>
              <a:ext uri="{FF2B5EF4-FFF2-40B4-BE49-F238E27FC236}">
                <a16:creationId xmlns:a16="http://schemas.microsoft.com/office/drawing/2014/main" id="{D5FE94F6-797D-C3A7-EC7A-BA3D75AB6EE7}"/>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1554511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9FD2E999-08B1-E9F1-AA5F-7FB1326D7C00}"/>
              </a:ext>
            </a:extLst>
          </p:cNvPr>
          <p:cNvSpPr txBox="1"/>
          <p:nvPr/>
        </p:nvSpPr>
        <p:spPr>
          <a:xfrm>
            <a:off x="609600" y="279400"/>
            <a:ext cx="10972800" cy="810768"/>
          </a:xfrm>
          <a:prstGeom prst="rect">
            <a:avLst/>
          </a:prstGeom>
          <a:noFill/>
        </p:spPr>
        <p:txBody>
          <a:bodyPr vert="horz" wrap="square" lIns="0" tIns="0" rIns="0" bIns="0" rtlCol="0" anchor="t">
            <a:noAutofit/>
          </a:bodyPr>
          <a:lstStyle/>
          <a:p>
            <a:pPr>
              <a:lnSpc>
                <a:spcPct val="95000"/>
              </a:lnSpc>
            </a:pPr>
            <a:r>
              <a:rPr lang="ru-RU" sz="2800" dirty="0">
                <a:solidFill>
                  <a:srgbClr val="1F232A"/>
                </a:solidFill>
                <a:latin typeface="Bahnschrift SemiBold" panose="020B0502040204020203" pitchFamily="34" charset="0"/>
              </a:rPr>
              <a:t>Битва за Британию. Агрессия Германии и её союзников в Северной Африке и на Балканах</a:t>
            </a:r>
          </a:p>
        </p:txBody>
      </p:sp>
      <p:sp>
        <p:nvSpPr>
          <p:cNvPr id="4" name="Heading rule">
            <a:extLst>
              <a:ext uri="{FF2B5EF4-FFF2-40B4-BE49-F238E27FC236}">
                <a16:creationId xmlns:a16="http://schemas.microsoft.com/office/drawing/2014/main" id="{6090091D-5299-C6E0-95E2-099AED9291C3}"/>
              </a:ext>
            </a:extLst>
          </p:cNvPr>
          <p:cNvSpPr/>
          <p:nvPr/>
        </p:nvSpPr>
        <p:spPr>
          <a:xfrm>
            <a:off x="609600" y="1191768"/>
            <a:ext cx="711200" cy="38100"/>
          </a:xfrm>
          <a:prstGeom prst="rect">
            <a:avLst/>
          </a:prstGeom>
          <a:solidFill>
            <a:srgbClr val="2D5B8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F6C776BC-03A2-FA1C-A1D4-8F9DC0AC8343}"/>
              </a:ext>
            </a:extLst>
          </p:cNvPr>
          <p:cNvCxnSpPr/>
          <p:nvPr/>
        </p:nvCxnSpPr>
        <p:spPr>
          <a:xfrm>
            <a:off x="1371600" y="1210818"/>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41E64C7C-9DC6-461E-EC72-C228AEB812D2}"/>
              </a:ext>
            </a:extLst>
          </p:cNvPr>
          <p:cNvSpPr txBox="1"/>
          <p:nvPr/>
        </p:nvSpPr>
        <p:spPr>
          <a:xfrm>
            <a:off x="609600" y="1344168"/>
            <a:ext cx="10972800" cy="335280"/>
          </a:xfrm>
          <a:prstGeom prst="rect">
            <a:avLst/>
          </a:prstGeom>
          <a:noFill/>
        </p:spPr>
        <p:txBody>
          <a:bodyPr vert="horz" wrap="square" lIns="0" tIns="0" rIns="0" bIns="0" rtlCol="0" anchor="t">
            <a:noAutofit/>
          </a:bodyPr>
          <a:lstStyle/>
          <a:p>
            <a:r>
              <a:rPr lang="ru-RU" sz="2200" b="1" dirty="0">
                <a:solidFill>
                  <a:srgbClr val="2D5B87"/>
                </a:solidFill>
                <a:latin typeface="Segoe UI" panose="020B0502040204020203" pitchFamily="34" charset="0"/>
              </a:rPr>
              <a:t>Великобритания в войне (1940–1941)</a:t>
            </a:r>
          </a:p>
        </p:txBody>
      </p:sp>
      <p:sp>
        <p:nvSpPr>
          <p:cNvPr id="7" name="Mediterranean map mount">
            <a:extLst>
              <a:ext uri="{FF2B5EF4-FFF2-40B4-BE49-F238E27FC236}">
                <a16:creationId xmlns:a16="http://schemas.microsoft.com/office/drawing/2014/main" id="{CE57F8F5-8A51-021F-7A02-036F240261C3}"/>
              </a:ext>
            </a:extLst>
          </p:cNvPr>
          <p:cNvSpPr/>
          <p:nvPr/>
        </p:nvSpPr>
        <p:spPr>
          <a:xfrm>
            <a:off x="3170777" y="1806448"/>
            <a:ext cx="5850446" cy="1981200"/>
          </a:xfrm>
          <a:prstGeom prst="roundRect">
            <a:avLst>
              <a:gd name="adj" fmla="val 3000"/>
            </a:avLst>
          </a:prstGeom>
          <a:solidFill>
            <a:srgbClr val="FFFFFF"/>
          </a:solidFill>
          <a:ln w="9525">
            <a:solidFill>
              <a:srgbClr val="CFCCC4"/>
            </a:solidFill>
          </a:ln>
          <a:effectLst>
            <a:outerShdw blurRad="177800" dist="38100" dir="5400000" rotWithShape="0">
              <a:srgbClr val="000000">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Mediterranean map" descr="Военные действия на Средиземном море и в Северной Африке, 1940–1941 гг. Карта (из исходной презентации)">
            <a:extLst>
              <a:ext uri="{FF2B5EF4-FFF2-40B4-BE49-F238E27FC236}">
                <a16:creationId xmlns:a16="http://schemas.microsoft.com/office/drawing/2014/main" id="{6F75557A-EDE9-F8C2-D7B0-8431D4FC0F3E}"/>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3272377" y="1908048"/>
            <a:ext cx="5647246" cy="1778000"/>
          </a:xfrm>
          <a:prstGeom prst="rect">
            <a:avLst/>
          </a:prstGeom>
        </p:spPr>
      </p:pic>
      <p:cxnSp>
        <p:nvCxnSpPr>
          <p:cNvPr id="10" name="Corner">
            <a:extLst>
              <a:ext uri="{FF2B5EF4-FFF2-40B4-BE49-F238E27FC236}">
                <a16:creationId xmlns:a16="http://schemas.microsoft.com/office/drawing/2014/main" id="{76A8A9BF-B238-475C-68C0-564C3B0DFEF3}"/>
              </a:ext>
            </a:extLst>
          </p:cNvPr>
          <p:cNvCxnSpPr/>
          <p:nvPr/>
        </p:nvCxnSpPr>
        <p:spPr>
          <a:xfrm>
            <a:off x="3170777" y="1806448"/>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1" name="Corner">
            <a:extLst>
              <a:ext uri="{FF2B5EF4-FFF2-40B4-BE49-F238E27FC236}">
                <a16:creationId xmlns:a16="http://schemas.microsoft.com/office/drawing/2014/main" id="{B40F9943-4B73-0B7D-9FF2-694ACBE70965}"/>
              </a:ext>
            </a:extLst>
          </p:cNvPr>
          <p:cNvCxnSpPr/>
          <p:nvPr/>
        </p:nvCxnSpPr>
        <p:spPr>
          <a:xfrm>
            <a:off x="3170777" y="1806448"/>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2" name="Corner">
            <a:extLst>
              <a:ext uri="{FF2B5EF4-FFF2-40B4-BE49-F238E27FC236}">
                <a16:creationId xmlns:a16="http://schemas.microsoft.com/office/drawing/2014/main" id="{08D504F4-55C6-D1FC-B435-DEED9CD5D08C}"/>
              </a:ext>
            </a:extLst>
          </p:cNvPr>
          <p:cNvCxnSpPr/>
          <p:nvPr/>
        </p:nvCxnSpPr>
        <p:spPr>
          <a:xfrm flipH="1">
            <a:off x="8843423" y="3787648"/>
            <a:ext cx="177800" cy="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cxnSp>
        <p:nvCxnSpPr>
          <p:cNvPr id="13" name="Corner">
            <a:extLst>
              <a:ext uri="{FF2B5EF4-FFF2-40B4-BE49-F238E27FC236}">
                <a16:creationId xmlns:a16="http://schemas.microsoft.com/office/drawing/2014/main" id="{23AB01E1-82DC-C202-792C-3A95B6E65A09}"/>
              </a:ext>
            </a:extLst>
          </p:cNvPr>
          <p:cNvCxnSpPr/>
          <p:nvPr/>
        </p:nvCxnSpPr>
        <p:spPr>
          <a:xfrm flipV="1">
            <a:off x="9021223" y="3609848"/>
            <a:ext cx="0" cy="177800"/>
          </a:xfrm>
          <a:prstGeom prst="line">
            <a:avLst/>
          </a:prstGeom>
          <a:ln w="28575">
            <a:solidFill>
              <a:srgbClr val="B0281E"/>
            </a:solidFill>
          </a:ln>
        </p:spPr>
        <p:style>
          <a:lnRef idx="2">
            <a:schemeClr val="accent1"/>
          </a:lnRef>
          <a:fillRef idx="0">
            <a:schemeClr val="accent1"/>
          </a:fillRef>
          <a:effectRef idx="1">
            <a:schemeClr val="accent1"/>
          </a:effectRef>
          <a:fontRef idx="minor">
            <a:schemeClr val="tx1"/>
          </a:fontRef>
        </p:style>
      </p:cxnSp>
      <p:sp>
        <p:nvSpPr>
          <p:cNvPr id="14" name="Mediterranean card">
            <a:extLst>
              <a:ext uri="{FF2B5EF4-FFF2-40B4-BE49-F238E27FC236}">
                <a16:creationId xmlns:a16="http://schemas.microsoft.com/office/drawing/2014/main" id="{A4C3080C-0282-B8C5-4C1E-3C2CE62BBB48}"/>
              </a:ext>
            </a:extLst>
          </p:cNvPr>
          <p:cNvSpPr/>
          <p:nvPr/>
        </p:nvSpPr>
        <p:spPr>
          <a:xfrm>
            <a:off x="609600" y="3940048"/>
            <a:ext cx="5384800" cy="2047240"/>
          </a:xfrm>
          <a:prstGeom prst="roundRect">
            <a:avLst>
              <a:gd name="adj" fmla="val 5000"/>
            </a:avLst>
          </a:prstGeom>
          <a:solidFill>
            <a:srgbClr val="E1E9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Mediterranean">
            <a:extLst>
              <a:ext uri="{FF2B5EF4-FFF2-40B4-BE49-F238E27FC236}">
                <a16:creationId xmlns:a16="http://schemas.microsoft.com/office/drawing/2014/main" id="{6C3E2EA5-28B8-3E90-E973-F7AE215BF717}"/>
              </a:ext>
            </a:extLst>
          </p:cNvPr>
          <p:cNvSpPr txBox="1"/>
          <p:nvPr/>
        </p:nvSpPr>
        <p:spPr>
          <a:xfrm>
            <a:off x="889000" y="4092448"/>
            <a:ext cx="4902200" cy="1717040"/>
          </a:xfrm>
          <a:prstGeom prst="rect">
            <a:avLst/>
          </a:prstGeom>
          <a:noFill/>
        </p:spPr>
        <p:txBody>
          <a:bodyPr vert="horz" wrap="square" lIns="0" tIns="0" rIns="0" bIns="0" rtlCol="0" anchor="t">
            <a:noAutofit/>
          </a:bodyPr>
          <a:lstStyle/>
          <a:p>
            <a:pPr>
              <a:spcAft>
                <a:spcPts val="500"/>
              </a:spcAft>
            </a:pPr>
            <a:r>
              <a:rPr lang="ru-RU" sz="1600" b="1" dirty="0">
                <a:solidFill>
                  <a:srgbClr val="2D5B87"/>
                </a:solidFill>
                <a:latin typeface="Segoe UI" panose="020B0502040204020203" pitchFamily="34" charset="0"/>
              </a:rPr>
              <a:t>Боевые действия на Средиземном море:</a:t>
            </a:r>
          </a:p>
          <a:p>
            <a:pPr marL="304800" indent="-304800">
              <a:spcAft>
                <a:spcPts val="500"/>
              </a:spcAft>
              <a:buClr>
                <a:srgbClr val="2D5B87"/>
              </a:buClr>
              <a:buSzPct val="62000"/>
              <a:buFont typeface="Arial" panose="020B0604020202020204" pitchFamily="34" charset="0"/>
              <a:buChar char="●"/>
            </a:pPr>
            <a:r>
              <a:rPr lang="ru-RU" sz="1600" dirty="0">
                <a:solidFill>
                  <a:srgbClr val="1F232A"/>
                </a:solidFill>
                <a:latin typeface="Segoe UI" panose="020B0502040204020203" pitchFamily="34" charset="0"/>
              </a:rPr>
              <a:t>Попытки германо-итальянских войск захватить Суэцкий канал</a:t>
            </a:r>
          </a:p>
          <a:p>
            <a:pPr marL="304800" indent="-304800">
              <a:spcAft>
                <a:spcPts val="500"/>
              </a:spcAft>
              <a:buClr>
                <a:srgbClr val="2D5B87"/>
              </a:buClr>
              <a:buSzPct val="62000"/>
              <a:buFont typeface="Arial" panose="020B0604020202020204" pitchFamily="34" charset="0"/>
              <a:buChar char="●"/>
            </a:pPr>
            <a:r>
              <a:rPr lang="ru-RU" sz="1600" dirty="0">
                <a:solidFill>
                  <a:srgbClr val="1F232A"/>
                </a:solidFill>
                <a:latin typeface="Segoe UI" panose="020B0502040204020203" pitchFamily="34" charset="0"/>
              </a:rPr>
              <a:t>Вторжение Муссолини в Грецию через Албанию</a:t>
            </a:r>
          </a:p>
          <a:p>
            <a:pPr marL="304800" indent="-304800">
              <a:spcAft>
                <a:spcPts val="500"/>
              </a:spcAft>
              <a:buClr>
                <a:srgbClr val="2D5B87"/>
              </a:buClr>
              <a:buSzPct val="62000"/>
              <a:buFont typeface="Arial" panose="020B0604020202020204" pitchFamily="34" charset="0"/>
              <a:buChar char="●"/>
            </a:pPr>
            <a:r>
              <a:rPr lang="ru-RU" sz="1600" dirty="0">
                <a:solidFill>
                  <a:srgbClr val="1F232A"/>
                </a:solidFill>
                <a:latin typeface="Segoe UI" panose="020B0502040204020203" pitchFamily="34" charset="0"/>
              </a:rPr>
              <a:t>Неудачи итальянских войск</a:t>
            </a:r>
          </a:p>
          <a:p>
            <a:pPr marL="304800" indent="-304800">
              <a:spcAft>
                <a:spcPts val="500"/>
              </a:spcAft>
              <a:buClr>
                <a:srgbClr val="2D5B87"/>
              </a:buClr>
              <a:buSzPct val="62000"/>
              <a:buFont typeface="Arial" panose="020B0604020202020204" pitchFamily="34" charset="0"/>
              <a:buChar char="●"/>
            </a:pPr>
            <a:r>
              <a:rPr lang="ru-RU" sz="1600" dirty="0">
                <a:solidFill>
                  <a:srgbClr val="1F232A"/>
                </a:solidFill>
                <a:latin typeface="Segoe UI" panose="020B0502040204020203" pitchFamily="34" charset="0"/>
              </a:rPr>
              <a:t>Вмешательство британских сил</a:t>
            </a:r>
          </a:p>
        </p:txBody>
      </p:sp>
      <p:sp>
        <p:nvSpPr>
          <p:cNvPr id="16" name="Mediterranean bar">
            <a:extLst>
              <a:ext uri="{FF2B5EF4-FFF2-40B4-BE49-F238E27FC236}">
                <a16:creationId xmlns:a16="http://schemas.microsoft.com/office/drawing/2014/main" id="{A24696DB-D282-F003-2A02-DB9363EE09EF}"/>
              </a:ext>
            </a:extLst>
          </p:cNvPr>
          <p:cNvSpPr/>
          <p:nvPr/>
        </p:nvSpPr>
        <p:spPr>
          <a:xfrm>
            <a:off x="609600" y="4092448"/>
            <a:ext cx="63500" cy="1742440"/>
          </a:xfrm>
          <a:prstGeom prst="rect">
            <a:avLst/>
          </a:prstGeom>
          <a:solidFill>
            <a:srgbClr val="2D5B8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Balkans card">
            <a:extLst>
              <a:ext uri="{FF2B5EF4-FFF2-40B4-BE49-F238E27FC236}">
                <a16:creationId xmlns:a16="http://schemas.microsoft.com/office/drawing/2014/main" id="{FDB28B97-77D9-DF8C-426D-C0EBF227EC3D}"/>
              </a:ext>
            </a:extLst>
          </p:cNvPr>
          <p:cNvSpPr/>
          <p:nvPr/>
        </p:nvSpPr>
        <p:spPr>
          <a:xfrm>
            <a:off x="6197600" y="3940048"/>
            <a:ext cx="5384800" cy="2534920"/>
          </a:xfrm>
          <a:prstGeom prst="roundRect">
            <a:avLst>
              <a:gd name="adj" fmla="val 5000"/>
            </a:avLst>
          </a:prstGeom>
          <a:solidFill>
            <a:srgbClr val="F5E2D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Balkans">
            <a:extLst>
              <a:ext uri="{FF2B5EF4-FFF2-40B4-BE49-F238E27FC236}">
                <a16:creationId xmlns:a16="http://schemas.microsoft.com/office/drawing/2014/main" id="{37D248F0-C87A-4853-3E7F-D24935C9DDDA}"/>
              </a:ext>
            </a:extLst>
          </p:cNvPr>
          <p:cNvSpPr txBox="1"/>
          <p:nvPr/>
        </p:nvSpPr>
        <p:spPr>
          <a:xfrm>
            <a:off x="6477000" y="4092448"/>
            <a:ext cx="4902200" cy="2204720"/>
          </a:xfrm>
          <a:prstGeom prst="rect">
            <a:avLst/>
          </a:prstGeom>
          <a:noFill/>
        </p:spPr>
        <p:txBody>
          <a:bodyPr vert="horz" wrap="square" lIns="0" tIns="0" rIns="0" bIns="0" rtlCol="0" anchor="t">
            <a:noAutofit/>
          </a:bodyPr>
          <a:lstStyle/>
          <a:p>
            <a:pPr>
              <a:spcAft>
                <a:spcPts val="500"/>
              </a:spcAft>
            </a:pPr>
            <a:r>
              <a:rPr lang="ru-RU" sz="1600" b="1" dirty="0">
                <a:solidFill>
                  <a:srgbClr val="B0281E"/>
                </a:solidFill>
                <a:latin typeface="Segoe UI" panose="020B0502040204020203" pitchFamily="34" charset="0"/>
              </a:rPr>
              <a:t>Балканская кампания (1941):</a:t>
            </a:r>
          </a:p>
          <a:p>
            <a:pPr marL="304800" indent="-304800">
              <a:spcAft>
                <a:spcPts val="500"/>
              </a:spcAft>
              <a:buClr>
                <a:srgbClr val="B0281E"/>
              </a:buClr>
              <a:buSzPct val="62000"/>
              <a:buFont typeface="Arial" panose="020B0604020202020204" pitchFamily="34" charset="0"/>
              <a:buChar char="●"/>
            </a:pPr>
            <a:r>
              <a:rPr lang="ru-RU" sz="1600" dirty="0">
                <a:solidFill>
                  <a:srgbClr val="1F232A"/>
                </a:solidFill>
                <a:latin typeface="Segoe UI" panose="020B0502040204020203" pitchFamily="34" charset="0"/>
              </a:rPr>
              <a:t>Вторжение Германии в Грецию и Югославию </a:t>
            </a:r>
            <a:r>
              <a:rPr lang="ru-RU" sz="1600" b="1" dirty="0">
                <a:solidFill>
                  <a:srgbClr val="B98320"/>
                </a:solidFill>
                <a:latin typeface="Segoe UI" panose="020B0502040204020203" pitchFamily="34" charset="0"/>
              </a:rPr>
              <a:t>(апрель 1941)</a:t>
            </a:r>
          </a:p>
          <a:p>
            <a:pPr marL="304800" indent="-304800">
              <a:spcAft>
                <a:spcPts val="500"/>
              </a:spcAft>
              <a:buClr>
                <a:srgbClr val="B0281E"/>
              </a:buClr>
              <a:buSzPct val="62000"/>
              <a:buFont typeface="Arial" panose="020B0604020202020204" pitchFamily="34" charset="0"/>
              <a:buChar char="●"/>
            </a:pPr>
            <a:r>
              <a:rPr lang="ru-RU" sz="1600" dirty="0">
                <a:solidFill>
                  <a:srgbClr val="1F232A"/>
                </a:solidFill>
                <a:latin typeface="Segoe UI" panose="020B0502040204020203" pitchFamily="34" charset="0"/>
              </a:rPr>
              <a:t>Капитуляция обеих стран к концу апреля</a:t>
            </a:r>
          </a:p>
          <a:p>
            <a:pPr marL="304800" indent="-304800">
              <a:spcAft>
                <a:spcPts val="500"/>
              </a:spcAft>
              <a:buClr>
                <a:srgbClr val="B0281E"/>
              </a:buClr>
              <a:buSzPct val="62000"/>
              <a:buFont typeface="Arial" panose="020B0604020202020204" pitchFamily="34" charset="0"/>
              <a:buChar char="●"/>
            </a:pPr>
            <a:r>
              <a:rPr lang="ru-RU" sz="1600" dirty="0">
                <a:solidFill>
                  <a:srgbClr val="1F232A"/>
                </a:solidFill>
                <a:latin typeface="Segoe UI" panose="020B0502040204020203" pitchFamily="34" charset="0"/>
              </a:rPr>
              <a:t>Десантная операция на Крите </a:t>
            </a:r>
            <a:r>
              <a:rPr lang="ru-RU" sz="1600" b="1" dirty="0">
                <a:solidFill>
                  <a:srgbClr val="B98320"/>
                </a:solidFill>
                <a:latin typeface="Segoe UI" panose="020B0502040204020203" pitchFamily="34" charset="0"/>
              </a:rPr>
              <a:t>(май 1941)</a:t>
            </a:r>
            <a:r>
              <a:rPr lang="ru-RU" sz="1600" dirty="0">
                <a:solidFill>
                  <a:srgbClr val="1F232A"/>
                </a:solidFill>
                <a:latin typeface="Segoe UI" panose="020B0502040204020203" pitchFamily="34" charset="0"/>
              </a:rPr>
              <a:t> — первая в истории масштабная операция с участием парашютистов</a:t>
            </a:r>
          </a:p>
          <a:p>
            <a:pPr marL="304800" indent="-304800">
              <a:spcAft>
                <a:spcPts val="500"/>
              </a:spcAft>
              <a:buClr>
                <a:srgbClr val="B0281E"/>
              </a:buClr>
              <a:buSzPct val="62000"/>
              <a:buFont typeface="Arial" panose="020B0604020202020204" pitchFamily="34" charset="0"/>
              <a:buChar char="●"/>
            </a:pPr>
            <a:r>
              <a:rPr lang="ru-RU" sz="1600" dirty="0">
                <a:solidFill>
                  <a:srgbClr val="1F232A"/>
                </a:solidFill>
                <a:latin typeface="Segoe UI" panose="020B0502040204020203" pitchFamily="34" charset="0"/>
              </a:rPr>
              <a:t>Захват Крита немцами</a:t>
            </a:r>
          </a:p>
        </p:txBody>
      </p:sp>
      <p:sp>
        <p:nvSpPr>
          <p:cNvPr id="19" name="Balkans bar">
            <a:extLst>
              <a:ext uri="{FF2B5EF4-FFF2-40B4-BE49-F238E27FC236}">
                <a16:creationId xmlns:a16="http://schemas.microsoft.com/office/drawing/2014/main" id="{E70E5C7B-83E3-4618-4BC7-C048EDDBE30A}"/>
              </a:ext>
            </a:extLst>
          </p:cNvPr>
          <p:cNvSpPr/>
          <p:nvPr/>
        </p:nvSpPr>
        <p:spPr>
          <a:xfrm>
            <a:off x="6197600" y="4092448"/>
            <a:ext cx="63500" cy="223012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Signature 100ballnik.com">
            <a:extLst>
              <a:ext uri="{FF2B5EF4-FFF2-40B4-BE49-F238E27FC236}">
                <a16:creationId xmlns:a16="http://schemas.microsoft.com/office/drawing/2014/main" id="{A2BC9F27-0436-6A2F-CEE0-6AE4788505CD}"/>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2773110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ing">
            <a:extLst>
              <a:ext uri="{FF2B5EF4-FFF2-40B4-BE49-F238E27FC236}">
                <a16:creationId xmlns:a16="http://schemas.microsoft.com/office/drawing/2014/main" id="{C48F07C3-0EE1-FC34-1F75-D7DF500448E4}"/>
              </a:ext>
            </a:extLst>
          </p:cNvPr>
          <p:cNvSpPr txBox="1"/>
          <p:nvPr/>
        </p:nvSpPr>
        <p:spPr>
          <a:xfrm>
            <a:off x="609600" y="279400"/>
            <a:ext cx="10972800" cy="405384"/>
          </a:xfrm>
          <a:prstGeom prst="rect">
            <a:avLst/>
          </a:prstGeom>
          <a:noFill/>
        </p:spPr>
        <p:txBody>
          <a:bodyPr vert="horz" wrap="square" lIns="0" tIns="0" rIns="0" bIns="0" rtlCol="0" anchor="t">
            <a:noAutofit/>
          </a:bodyPr>
          <a:lstStyle/>
          <a:p>
            <a:pPr>
              <a:lnSpc>
                <a:spcPct val="95000"/>
              </a:lnSpc>
            </a:pPr>
            <a:r>
              <a:rPr lang="ru-RU" sz="2800" dirty="0">
                <a:solidFill>
                  <a:srgbClr val="1F232A"/>
                </a:solidFill>
                <a:latin typeface="Bahnschrift SemiBold" panose="020B0502040204020203" pitchFamily="34" charset="0"/>
              </a:rPr>
              <a:t>Борьба Китая против японских агрессоров в 1939—1941 гг.</a:t>
            </a:r>
          </a:p>
        </p:txBody>
      </p:sp>
      <p:sp>
        <p:nvSpPr>
          <p:cNvPr id="4" name="Heading rule">
            <a:extLst>
              <a:ext uri="{FF2B5EF4-FFF2-40B4-BE49-F238E27FC236}">
                <a16:creationId xmlns:a16="http://schemas.microsoft.com/office/drawing/2014/main" id="{4844F77D-DAAD-1D42-6D41-94F6C8B6F61E}"/>
              </a:ext>
            </a:extLst>
          </p:cNvPr>
          <p:cNvSpPr/>
          <p:nvPr/>
        </p:nvSpPr>
        <p:spPr>
          <a:xfrm>
            <a:off x="609600" y="786384"/>
            <a:ext cx="711200" cy="38100"/>
          </a:xfrm>
          <a:prstGeom prst="rect">
            <a:avLst/>
          </a:prstGeom>
          <a:solidFill>
            <a:srgbClr val="2E7D6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Heading hairline">
            <a:extLst>
              <a:ext uri="{FF2B5EF4-FFF2-40B4-BE49-F238E27FC236}">
                <a16:creationId xmlns:a16="http://schemas.microsoft.com/office/drawing/2014/main" id="{A39B65D6-A812-13C1-EC7D-0E9273F04629}"/>
              </a:ext>
            </a:extLst>
          </p:cNvPr>
          <p:cNvCxnSpPr/>
          <p:nvPr/>
        </p:nvCxnSpPr>
        <p:spPr>
          <a:xfrm>
            <a:off x="1371600" y="805434"/>
            <a:ext cx="10210800" cy="0"/>
          </a:xfrm>
          <a:prstGeom prst="line">
            <a:avLst/>
          </a:prstGeom>
          <a:ln w="9525">
            <a:solidFill>
              <a:srgbClr val="CFCCC4"/>
            </a:solidFill>
          </a:ln>
        </p:spPr>
        <p:style>
          <a:lnRef idx="2">
            <a:schemeClr val="accent1"/>
          </a:lnRef>
          <a:fillRef idx="0">
            <a:schemeClr val="accent1"/>
          </a:fillRef>
          <a:effectRef idx="1">
            <a:schemeClr val="accent1"/>
          </a:effectRef>
          <a:fontRef idx="minor">
            <a:schemeClr val="tx1"/>
          </a:fontRef>
        </p:style>
      </p:cxnSp>
      <p:sp>
        <p:nvSpPr>
          <p:cNvPr id="6" name="Subheading">
            <a:extLst>
              <a:ext uri="{FF2B5EF4-FFF2-40B4-BE49-F238E27FC236}">
                <a16:creationId xmlns:a16="http://schemas.microsoft.com/office/drawing/2014/main" id="{48CB7078-1528-DFC2-F1E4-8E931BF95C32}"/>
              </a:ext>
            </a:extLst>
          </p:cNvPr>
          <p:cNvSpPr txBox="1"/>
          <p:nvPr/>
        </p:nvSpPr>
        <p:spPr>
          <a:xfrm>
            <a:off x="609600" y="938784"/>
            <a:ext cx="10972800" cy="335280"/>
          </a:xfrm>
          <a:prstGeom prst="rect">
            <a:avLst/>
          </a:prstGeom>
          <a:noFill/>
        </p:spPr>
        <p:txBody>
          <a:bodyPr vert="horz" wrap="square" lIns="0" tIns="0" rIns="0" bIns="0" rtlCol="0" anchor="t">
            <a:noAutofit/>
          </a:bodyPr>
          <a:lstStyle/>
          <a:p>
            <a:r>
              <a:rPr lang="ru-RU" sz="2200" b="1" dirty="0">
                <a:solidFill>
                  <a:srgbClr val="2E7D62"/>
                </a:solidFill>
                <a:latin typeface="Segoe UI" panose="020B0502040204020203" pitchFamily="34" charset="0"/>
              </a:rPr>
              <a:t>Борьба Китая против Японии: основные тезисы</a:t>
            </a:r>
          </a:p>
        </p:txBody>
      </p:sp>
      <p:pic>
        <p:nvPicPr>
          <p:cNvPr id="8" name="Chiang" descr="Чан Кайши, 1940-е гг.">
            <a:extLst>
              <a:ext uri="{FF2B5EF4-FFF2-40B4-BE49-F238E27FC236}">
                <a16:creationId xmlns:a16="http://schemas.microsoft.com/office/drawing/2014/main" id="{9832B4B6-2AF3-185D-CD8B-1BDE45EB9F78}"/>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85800" y="1477264"/>
            <a:ext cx="1168400" cy="1473200"/>
          </a:xfrm>
          <a:prstGeom prst="ellipse">
            <a:avLst/>
          </a:prstGeom>
          <a:ln w="15875">
            <a:solidFill>
              <a:srgbClr val="2E7D62"/>
            </a:solidFill>
          </a:ln>
          <a:effectLst>
            <a:outerShdw blurRad="177800" dist="38100" dir="5400000" rotWithShape="0">
              <a:srgbClr val="000000">
                <a:alpha val="22000"/>
              </a:srgbClr>
            </a:outerShdw>
          </a:effectLst>
        </p:spPr>
      </p:pic>
      <p:sp>
        <p:nvSpPr>
          <p:cNvPr id="9" name="Chiang ring">
            <a:extLst>
              <a:ext uri="{FF2B5EF4-FFF2-40B4-BE49-F238E27FC236}">
                <a16:creationId xmlns:a16="http://schemas.microsoft.com/office/drawing/2014/main" id="{EE678DEC-BDC8-FEF4-A209-75A7A28B9F54}"/>
              </a:ext>
            </a:extLst>
          </p:cNvPr>
          <p:cNvSpPr/>
          <p:nvPr/>
        </p:nvSpPr>
        <p:spPr>
          <a:xfrm>
            <a:off x="622300" y="1413764"/>
            <a:ext cx="1295400" cy="1600200"/>
          </a:xfrm>
          <a:prstGeom prst="ellipse">
            <a:avLst/>
          </a:prstGeom>
          <a:noFill/>
          <a:ln w="9525" cap="flat" cmpd="sng" algn="ctr">
            <a:solidFill>
              <a:srgbClr val="2E7D62"/>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Currents">
            <a:extLst>
              <a:ext uri="{FF2B5EF4-FFF2-40B4-BE49-F238E27FC236}">
                <a16:creationId xmlns:a16="http://schemas.microsoft.com/office/drawing/2014/main" id="{7844DF1F-B2F9-7410-D620-FD9276D9E62A}"/>
              </a:ext>
            </a:extLst>
          </p:cNvPr>
          <p:cNvSpPr txBox="1"/>
          <p:nvPr/>
        </p:nvSpPr>
        <p:spPr>
          <a:xfrm>
            <a:off x="2133600" y="1553464"/>
            <a:ext cx="9448800" cy="944880"/>
          </a:xfrm>
          <a:prstGeom prst="rect">
            <a:avLst/>
          </a:prstGeom>
          <a:noFill/>
        </p:spPr>
        <p:txBody>
          <a:bodyPr vert="horz" wrap="square" lIns="0" tIns="0" rIns="0" bIns="0" rtlCol="0" anchor="t">
            <a:noAutofit/>
          </a:bodyPr>
          <a:lstStyle/>
          <a:p>
            <a:pPr>
              <a:spcAft>
                <a:spcPts val="300"/>
              </a:spcAft>
            </a:pPr>
            <a:r>
              <a:rPr lang="ru-RU" sz="1900" b="1" dirty="0">
                <a:solidFill>
                  <a:srgbClr val="1F232A"/>
                </a:solidFill>
                <a:latin typeface="Segoe UI" panose="020B0502040204020203" pitchFamily="34" charset="0"/>
              </a:rPr>
              <a:t>В Китае существовало два основных политических течения:</a:t>
            </a:r>
          </a:p>
          <a:p>
            <a:pPr marL="304800" indent="-304800">
              <a:spcAft>
                <a:spcPts val="300"/>
              </a:spcAft>
              <a:buClr>
                <a:srgbClr val="2E7D62"/>
              </a:buClr>
              <a:buSzPct val="62000"/>
              <a:buFont typeface="Arial" panose="020B0604020202020204" pitchFamily="34" charset="0"/>
              <a:buChar char="●"/>
            </a:pPr>
            <a:r>
              <a:rPr lang="ru-RU" sz="1900" b="1" dirty="0">
                <a:solidFill>
                  <a:srgbClr val="2D5B87"/>
                </a:solidFill>
                <a:latin typeface="Segoe UI" panose="020B0502040204020203" pitchFamily="34" charset="0"/>
              </a:rPr>
              <a:t>Гоминьдан</a:t>
            </a:r>
            <a:r>
              <a:rPr lang="ru-RU" sz="1900" dirty="0">
                <a:solidFill>
                  <a:srgbClr val="1F232A"/>
                </a:solidFill>
                <a:latin typeface="Segoe UI" panose="020B0502040204020203" pitchFamily="34" charset="0"/>
              </a:rPr>
              <a:t> во главе с Чан Кайши</a:t>
            </a:r>
          </a:p>
          <a:p>
            <a:pPr marL="304800" indent="-304800">
              <a:spcAft>
                <a:spcPts val="300"/>
              </a:spcAft>
              <a:buClr>
                <a:srgbClr val="2E7D62"/>
              </a:buClr>
              <a:buSzPct val="62000"/>
              <a:buFont typeface="Arial" panose="020B0604020202020204" pitchFamily="34" charset="0"/>
              <a:buChar char="●"/>
            </a:pPr>
            <a:r>
              <a:rPr lang="ru-RU" sz="1900" b="1" dirty="0">
                <a:solidFill>
                  <a:srgbClr val="8E2B22"/>
                </a:solidFill>
                <a:latin typeface="Segoe UI" panose="020B0502040204020203" pitchFamily="34" charset="0"/>
              </a:rPr>
              <a:t>Коммунистическая партия Китая</a:t>
            </a:r>
            <a:r>
              <a:rPr lang="ru-RU" sz="1900" dirty="0">
                <a:solidFill>
                  <a:srgbClr val="1F232A"/>
                </a:solidFill>
                <a:latin typeface="Segoe UI" panose="020B0502040204020203" pitchFamily="34" charset="0"/>
              </a:rPr>
              <a:t> под руководством Мао Цзэдуна</a:t>
            </a:r>
          </a:p>
        </p:txBody>
      </p:sp>
      <p:sp>
        <p:nvSpPr>
          <p:cNvPr id="11" name="China block 1 card">
            <a:extLst>
              <a:ext uri="{FF2B5EF4-FFF2-40B4-BE49-F238E27FC236}">
                <a16:creationId xmlns:a16="http://schemas.microsoft.com/office/drawing/2014/main" id="{45EB95F7-0C3D-1EE0-862C-00B6480EB400}"/>
              </a:ext>
            </a:extLst>
          </p:cNvPr>
          <p:cNvSpPr/>
          <p:nvPr/>
        </p:nvSpPr>
        <p:spPr>
          <a:xfrm>
            <a:off x="609600" y="3026664"/>
            <a:ext cx="3657600" cy="1610868"/>
          </a:xfrm>
          <a:prstGeom prst="roundRect">
            <a:avLst>
              <a:gd name="adj" fmla="val 5000"/>
            </a:avLst>
          </a:prstGeom>
          <a:solidFill>
            <a:srgbClr val="F5EBD5"/>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China block 1">
            <a:extLst>
              <a:ext uri="{FF2B5EF4-FFF2-40B4-BE49-F238E27FC236}">
                <a16:creationId xmlns:a16="http://schemas.microsoft.com/office/drawing/2014/main" id="{F6522CC9-B85A-953B-B716-E32A48AFF09B}"/>
              </a:ext>
            </a:extLst>
          </p:cNvPr>
          <p:cNvSpPr txBox="1"/>
          <p:nvPr/>
        </p:nvSpPr>
        <p:spPr>
          <a:xfrm>
            <a:off x="838200" y="3128264"/>
            <a:ext cx="3276600" cy="1010920"/>
          </a:xfrm>
          <a:prstGeom prst="rect">
            <a:avLst/>
          </a:prstGeom>
          <a:noFill/>
        </p:spPr>
        <p:txBody>
          <a:bodyPr vert="horz" wrap="square" lIns="0" tIns="0" rIns="0" bIns="0" rtlCol="0" anchor="t">
            <a:noAutofit/>
          </a:bodyPr>
          <a:lstStyle/>
          <a:p>
            <a:pPr>
              <a:spcAft>
                <a:spcPts val="500"/>
              </a:spcAft>
            </a:pPr>
            <a:r>
              <a:rPr lang="ru-RU" sz="1450" b="1" dirty="0">
                <a:solidFill>
                  <a:srgbClr val="B98320"/>
                </a:solidFill>
                <a:latin typeface="Segoe UI" panose="020B0502040204020203" pitchFamily="34" charset="0"/>
              </a:rPr>
              <a:t>Предательство Ван </a:t>
            </a:r>
            <a:r>
              <a:rPr lang="ru-RU" sz="1450" b="1" dirty="0" err="1">
                <a:solidFill>
                  <a:srgbClr val="B98320"/>
                </a:solidFill>
                <a:latin typeface="Segoe UI" panose="020B0502040204020203" pitchFamily="34" charset="0"/>
              </a:rPr>
              <a:t>Цзинвея</a:t>
            </a:r>
            <a:r>
              <a:rPr lang="ru-RU" sz="1450" b="1" dirty="0">
                <a:solidFill>
                  <a:srgbClr val="B98320"/>
                </a:solidFill>
                <a:latin typeface="Segoe UI" panose="020B0502040204020203" pitchFamily="34" charset="0"/>
              </a:rPr>
              <a:t>:</a:t>
            </a:r>
          </a:p>
          <a:p>
            <a:pPr marL="584200" indent="-279400">
              <a:spcAft>
                <a:spcPts val="500"/>
              </a:spcAft>
              <a:buClr>
                <a:srgbClr val="B98320"/>
              </a:buClr>
              <a:buSzPct val="100000"/>
              <a:buFont typeface="Segoe UI" panose="020B0502040204020203" pitchFamily="34" charset="0"/>
              <a:buChar char="–"/>
            </a:pPr>
            <a:r>
              <a:rPr lang="ru-RU" sz="1450" dirty="0">
                <a:solidFill>
                  <a:srgbClr val="1F232A"/>
                </a:solidFill>
                <a:latin typeface="Segoe UI" panose="020B0502040204020203" pitchFamily="34" charset="0"/>
              </a:rPr>
              <a:t>Переход на сторону Японии</a:t>
            </a:r>
          </a:p>
          <a:p>
            <a:pPr marL="584200" indent="-279400">
              <a:spcAft>
                <a:spcPts val="500"/>
              </a:spcAft>
              <a:buClr>
                <a:srgbClr val="B98320"/>
              </a:buClr>
              <a:buSzPct val="100000"/>
              <a:buFont typeface="Segoe UI" panose="020B0502040204020203" pitchFamily="34" charset="0"/>
              <a:buChar char="–"/>
            </a:pPr>
            <a:r>
              <a:rPr lang="ru-RU" sz="1450" dirty="0">
                <a:solidFill>
                  <a:srgbClr val="1F232A"/>
                </a:solidFill>
                <a:latin typeface="Segoe UI" panose="020B0502040204020203" pitchFamily="34" charset="0"/>
              </a:rPr>
              <a:t>Создание марионеточного правительства в Нанкине</a:t>
            </a:r>
          </a:p>
        </p:txBody>
      </p:sp>
      <p:sp>
        <p:nvSpPr>
          <p:cNvPr id="13" name="China block 1 bar">
            <a:extLst>
              <a:ext uri="{FF2B5EF4-FFF2-40B4-BE49-F238E27FC236}">
                <a16:creationId xmlns:a16="http://schemas.microsoft.com/office/drawing/2014/main" id="{2B61BCB1-672D-ABAC-3E7A-5212D2BDA6C7}"/>
              </a:ext>
            </a:extLst>
          </p:cNvPr>
          <p:cNvSpPr/>
          <p:nvPr/>
        </p:nvSpPr>
        <p:spPr>
          <a:xfrm>
            <a:off x="609600" y="3179064"/>
            <a:ext cx="63500" cy="1306068"/>
          </a:xfrm>
          <a:prstGeom prst="rect">
            <a:avLst/>
          </a:prstGeom>
          <a:solidFill>
            <a:srgbClr val="B98320"/>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China block 2 card">
            <a:extLst>
              <a:ext uri="{FF2B5EF4-FFF2-40B4-BE49-F238E27FC236}">
                <a16:creationId xmlns:a16="http://schemas.microsoft.com/office/drawing/2014/main" id="{EF2E8419-E800-FE87-FD5C-1FB8F5F1D57D}"/>
              </a:ext>
            </a:extLst>
          </p:cNvPr>
          <p:cNvSpPr/>
          <p:nvPr/>
        </p:nvSpPr>
        <p:spPr>
          <a:xfrm>
            <a:off x="4445000" y="3026664"/>
            <a:ext cx="3657600" cy="1681480"/>
          </a:xfrm>
          <a:prstGeom prst="roundRect">
            <a:avLst>
              <a:gd name="adj" fmla="val 5000"/>
            </a:avLst>
          </a:prstGeom>
          <a:solidFill>
            <a:srgbClr val="F5E2D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China block 2">
            <a:extLst>
              <a:ext uri="{FF2B5EF4-FFF2-40B4-BE49-F238E27FC236}">
                <a16:creationId xmlns:a16="http://schemas.microsoft.com/office/drawing/2014/main" id="{CD6114F9-22FF-A7BB-ADC7-B42EDAB9C41D}"/>
              </a:ext>
            </a:extLst>
          </p:cNvPr>
          <p:cNvSpPr txBox="1"/>
          <p:nvPr/>
        </p:nvSpPr>
        <p:spPr>
          <a:xfrm>
            <a:off x="4673600" y="3128264"/>
            <a:ext cx="3276600" cy="1452880"/>
          </a:xfrm>
          <a:prstGeom prst="rect">
            <a:avLst/>
          </a:prstGeom>
          <a:noFill/>
        </p:spPr>
        <p:txBody>
          <a:bodyPr vert="horz" wrap="square" lIns="0" tIns="0" rIns="0" bIns="0" rtlCol="0" anchor="t">
            <a:noAutofit/>
          </a:bodyPr>
          <a:lstStyle/>
          <a:p>
            <a:pPr>
              <a:spcAft>
                <a:spcPts val="500"/>
              </a:spcAft>
            </a:pPr>
            <a:r>
              <a:rPr lang="ru-RU" sz="1450" b="1" dirty="0">
                <a:solidFill>
                  <a:srgbClr val="B0281E"/>
                </a:solidFill>
                <a:latin typeface="Segoe UI" panose="020B0502040204020203" pitchFamily="34" charset="0"/>
              </a:rPr>
              <a:t>Военная ситуация:</a:t>
            </a:r>
          </a:p>
          <a:p>
            <a:pPr marL="584200" indent="-279400">
              <a:spcAft>
                <a:spcPts val="500"/>
              </a:spcAft>
              <a:buClr>
                <a:srgbClr val="B0281E"/>
              </a:buClr>
              <a:buSzPct val="100000"/>
              <a:buFont typeface="Segoe UI" panose="020B0502040204020203" pitchFamily="34" charset="0"/>
              <a:buChar char="–"/>
            </a:pPr>
            <a:r>
              <a:rPr lang="ru-RU" sz="1450" dirty="0">
                <a:solidFill>
                  <a:srgbClr val="1F232A"/>
                </a:solidFill>
                <a:latin typeface="Segoe UI" panose="020B0502040204020203" pitchFamily="34" charset="0"/>
              </a:rPr>
              <a:t>Захват японцами стратегических портов юга Китая</a:t>
            </a:r>
          </a:p>
          <a:p>
            <a:pPr marL="584200" indent="-279400">
              <a:spcAft>
                <a:spcPts val="500"/>
              </a:spcAft>
              <a:buClr>
                <a:srgbClr val="B0281E"/>
              </a:buClr>
              <a:buSzPct val="100000"/>
              <a:buFont typeface="Segoe UI" panose="020B0502040204020203" pitchFamily="34" charset="0"/>
              <a:buChar char="–"/>
            </a:pPr>
            <a:r>
              <a:rPr lang="ru-RU" sz="1450" dirty="0">
                <a:solidFill>
                  <a:srgbClr val="1F232A"/>
                </a:solidFill>
                <a:latin typeface="Segoe UI" panose="020B0502040204020203" pitchFamily="34" charset="0"/>
              </a:rPr>
              <a:t>Сокращение поставок военной помощи</a:t>
            </a:r>
          </a:p>
        </p:txBody>
      </p:sp>
      <p:sp>
        <p:nvSpPr>
          <p:cNvPr id="16" name="China block 2 bar">
            <a:extLst>
              <a:ext uri="{FF2B5EF4-FFF2-40B4-BE49-F238E27FC236}">
                <a16:creationId xmlns:a16="http://schemas.microsoft.com/office/drawing/2014/main" id="{27E88344-CE4F-B55C-144A-28FF0B8DDBAE}"/>
              </a:ext>
            </a:extLst>
          </p:cNvPr>
          <p:cNvSpPr/>
          <p:nvPr/>
        </p:nvSpPr>
        <p:spPr>
          <a:xfrm>
            <a:off x="4445000" y="3179064"/>
            <a:ext cx="63500" cy="1376680"/>
          </a:xfrm>
          <a:prstGeom prst="rect">
            <a:avLst/>
          </a:prstGeom>
          <a:solidFill>
            <a:srgbClr val="B0281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China block 3 card">
            <a:extLst>
              <a:ext uri="{FF2B5EF4-FFF2-40B4-BE49-F238E27FC236}">
                <a16:creationId xmlns:a16="http://schemas.microsoft.com/office/drawing/2014/main" id="{B53F66E7-26B1-8FE7-7E98-022AC01C329F}"/>
              </a:ext>
            </a:extLst>
          </p:cNvPr>
          <p:cNvSpPr/>
          <p:nvPr/>
        </p:nvSpPr>
        <p:spPr>
          <a:xfrm>
            <a:off x="609600" y="4815332"/>
            <a:ext cx="3657600" cy="1610868"/>
          </a:xfrm>
          <a:prstGeom prst="roundRect">
            <a:avLst>
              <a:gd name="adj" fmla="val 5000"/>
            </a:avLst>
          </a:prstGeom>
          <a:solidFill>
            <a:srgbClr val="F1E1D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China block 3">
            <a:extLst>
              <a:ext uri="{FF2B5EF4-FFF2-40B4-BE49-F238E27FC236}">
                <a16:creationId xmlns:a16="http://schemas.microsoft.com/office/drawing/2014/main" id="{838A28F1-D119-8C3E-CD91-B24BD2F5C03D}"/>
              </a:ext>
            </a:extLst>
          </p:cNvPr>
          <p:cNvSpPr txBox="1"/>
          <p:nvPr/>
        </p:nvSpPr>
        <p:spPr>
          <a:xfrm>
            <a:off x="838200" y="4916932"/>
            <a:ext cx="3276600" cy="1295400"/>
          </a:xfrm>
          <a:prstGeom prst="rect">
            <a:avLst/>
          </a:prstGeom>
          <a:noFill/>
        </p:spPr>
        <p:txBody>
          <a:bodyPr vert="horz" wrap="square" lIns="0" tIns="0" rIns="0" bIns="0" rtlCol="0" anchor="t">
            <a:noAutofit/>
          </a:bodyPr>
          <a:lstStyle/>
          <a:p>
            <a:pPr>
              <a:spcAft>
                <a:spcPts val="500"/>
              </a:spcAft>
            </a:pPr>
            <a:r>
              <a:rPr lang="ru-RU" sz="1450" b="1" dirty="0">
                <a:solidFill>
                  <a:srgbClr val="8E2B22"/>
                </a:solidFill>
                <a:latin typeface="Segoe UI" panose="020B0502040204020203" pitchFamily="34" charset="0"/>
              </a:rPr>
              <a:t>Успехи КПК:</a:t>
            </a:r>
          </a:p>
          <a:p>
            <a:pPr marL="584200" indent="-279400">
              <a:spcAft>
                <a:spcPts val="500"/>
              </a:spcAft>
              <a:buClr>
                <a:srgbClr val="8E2B22"/>
              </a:buClr>
              <a:buSzPct val="100000"/>
              <a:buFont typeface="Segoe UI" panose="020B0502040204020203" pitchFamily="34" charset="0"/>
              <a:buChar char="–"/>
            </a:pPr>
            <a:r>
              <a:rPr lang="ru-RU" sz="1450" dirty="0">
                <a:solidFill>
                  <a:srgbClr val="1F232A"/>
                </a:solidFill>
                <a:latin typeface="Segoe UI" panose="020B0502040204020203" pitchFamily="34" charset="0"/>
              </a:rPr>
              <a:t>Поддержка СССР</a:t>
            </a:r>
          </a:p>
          <a:p>
            <a:pPr marL="584200" indent="-279400">
              <a:spcAft>
                <a:spcPts val="500"/>
              </a:spcAft>
              <a:buClr>
                <a:srgbClr val="8E2B22"/>
              </a:buClr>
              <a:buSzPct val="100000"/>
              <a:buFont typeface="Segoe UI" panose="020B0502040204020203" pitchFamily="34" charset="0"/>
              <a:buChar char="–"/>
            </a:pPr>
            <a:r>
              <a:rPr lang="ru-RU" sz="1450" b="1" dirty="0">
                <a:solidFill>
                  <a:srgbClr val="8E2B22"/>
                </a:solidFill>
                <a:latin typeface="Segoe UI" panose="020B0502040204020203" pitchFamily="34" charset="0"/>
              </a:rPr>
              <a:t>«Битва ста полков» (1940)</a:t>
            </a:r>
            <a:r>
              <a:rPr lang="ru-RU" sz="1450" dirty="0">
                <a:solidFill>
                  <a:srgbClr val="1F232A"/>
                </a:solidFill>
                <a:latin typeface="Segoe UI" panose="020B0502040204020203" pitchFamily="34" charset="0"/>
              </a:rPr>
              <a:t> — крупнейшая победа</a:t>
            </a:r>
          </a:p>
          <a:p>
            <a:pPr marL="584200" indent="-279400">
              <a:spcAft>
                <a:spcPts val="500"/>
              </a:spcAft>
              <a:buClr>
                <a:srgbClr val="8E2B22"/>
              </a:buClr>
              <a:buSzPct val="100000"/>
              <a:buFont typeface="Segoe UI" panose="020B0502040204020203" pitchFamily="34" charset="0"/>
              <a:buChar char="–"/>
            </a:pPr>
            <a:r>
              <a:rPr lang="ru-RU" sz="1450" dirty="0">
                <a:solidFill>
                  <a:srgbClr val="1F232A"/>
                </a:solidFill>
                <a:latin typeface="Segoe UI" panose="020B0502040204020203" pitchFamily="34" charset="0"/>
              </a:rPr>
              <a:t>Захват 72 населённых пунктов</a:t>
            </a:r>
          </a:p>
        </p:txBody>
      </p:sp>
      <p:sp>
        <p:nvSpPr>
          <p:cNvPr id="19" name="China block 3 bar">
            <a:extLst>
              <a:ext uri="{FF2B5EF4-FFF2-40B4-BE49-F238E27FC236}">
                <a16:creationId xmlns:a16="http://schemas.microsoft.com/office/drawing/2014/main" id="{2FDEA877-98FB-9AEC-FCC5-E4E657186462}"/>
              </a:ext>
            </a:extLst>
          </p:cNvPr>
          <p:cNvSpPr/>
          <p:nvPr/>
        </p:nvSpPr>
        <p:spPr>
          <a:xfrm>
            <a:off x="609600" y="4967732"/>
            <a:ext cx="63500" cy="1306068"/>
          </a:xfrm>
          <a:prstGeom prst="rect">
            <a:avLst/>
          </a:prstGeom>
          <a:solidFill>
            <a:srgbClr val="8E2B2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China block 4 card">
            <a:extLst>
              <a:ext uri="{FF2B5EF4-FFF2-40B4-BE49-F238E27FC236}">
                <a16:creationId xmlns:a16="http://schemas.microsoft.com/office/drawing/2014/main" id="{4959E7E8-15BA-920B-01C4-76DD6BC7BD6A}"/>
              </a:ext>
            </a:extLst>
          </p:cNvPr>
          <p:cNvSpPr/>
          <p:nvPr/>
        </p:nvSpPr>
        <p:spPr>
          <a:xfrm>
            <a:off x="4445000" y="4815332"/>
            <a:ext cx="3657600" cy="1744980"/>
          </a:xfrm>
          <a:prstGeom prst="roundRect">
            <a:avLst>
              <a:gd name="adj" fmla="val 5000"/>
            </a:avLst>
          </a:prstGeom>
          <a:solidFill>
            <a:srgbClr val="E4E6E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China block 4">
            <a:extLst>
              <a:ext uri="{FF2B5EF4-FFF2-40B4-BE49-F238E27FC236}">
                <a16:creationId xmlns:a16="http://schemas.microsoft.com/office/drawing/2014/main" id="{0BF83B38-A3DD-FCD5-81C8-D13B5F93421E}"/>
              </a:ext>
            </a:extLst>
          </p:cNvPr>
          <p:cNvSpPr txBox="1"/>
          <p:nvPr/>
        </p:nvSpPr>
        <p:spPr>
          <a:xfrm>
            <a:off x="4673600" y="4916932"/>
            <a:ext cx="3276600" cy="1516380"/>
          </a:xfrm>
          <a:prstGeom prst="rect">
            <a:avLst/>
          </a:prstGeom>
          <a:noFill/>
        </p:spPr>
        <p:txBody>
          <a:bodyPr vert="horz" wrap="square" lIns="0" tIns="0" rIns="0" bIns="0" rtlCol="0" anchor="t">
            <a:noAutofit/>
          </a:bodyPr>
          <a:lstStyle/>
          <a:p>
            <a:pPr>
              <a:spcAft>
                <a:spcPts val="500"/>
              </a:spcAft>
            </a:pPr>
            <a:r>
              <a:rPr lang="ru-RU" sz="1450" b="1" dirty="0">
                <a:solidFill>
                  <a:srgbClr val="262D36"/>
                </a:solidFill>
                <a:latin typeface="Segoe UI" panose="020B0502040204020203" pitchFamily="34" charset="0"/>
              </a:rPr>
              <a:t>Кризис 1941 года:</a:t>
            </a:r>
          </a:p>
          <a:p>
            <a:pPr marL="584200" indent="-279400">
              <a:spcAft>
                <a:spcPts val="500"/>
              </a:spcAft>
              <a:buClr>
                <a:srgbClr val="262D36"/>
              </a:buClr>
              <a:buSzPct val="100000"/>
              <a:buFont typeface="Segoe UI" panose="020B0502040204020203" pitchFamily="34" charset="0"/>
              <a:buChar char="–"/>
            </a:pPr>
            <a:r>
              <a:rPr lang="ru-RU" sz="1450" dirty="0">
                <a:solidFill>
                  <a:srgbClr val="1F232A"/>
                </a:solidFill>
                <a:latin typeface="Segoe UI" panose="020B0502040204020203" pitchFamily="34" charset="0"/>
              </a:rPr>
              <a:t>Обострение конфликта между Гоминьданом и КПК</a:t>
            </a:r>
          </a:p>
          <a:p>
            <a:pPr marL="584200" indent="-279400">
              <a:spcAft>
                <a:spcPts val="500"/>
              </a:spcAft>
              <a:buClr>
                <a:srgbClr val="262D36"/>
              </a:buClr>
              <a:buSzPct val="100000"/>
              <a:buFont typeface="Segoe UI" panose="020B0502040204020203" pitchFamily="34" charset="0"/>
              <a:buChar char="–"/>
            </a:pPr>
            <a:r>
              <a:rPr lang="ru-RU" sz="1450" dirty="0">
                <a:solidFill>
                  <a:srgbClr val="1F232A"/>
                </a:solidFill>
                <a:latin typeface="Segoe UI" panose="020B0502040204020203" pitchFamily="34" charset="0"/>
              </a:rPr>
              <a:t>Риск гражданской войны</a:t>
            </a:r>
          </a:p>
          <a:p>
            <a:pPr marL="584200" indent="-279400">
              <a:spcAft>
                <a:spcPts val="500"/>
              </a:spcAft>
              <a:buClr>
                <a:srgbClr val="262D36"/>
              </a:buClr>
              <a:buSzPct val="100000"/>
              <a:buFont typeface="Segoe UI" panose="020B0502040204020203" pitchFamily="34" charset="0"/>
              <a:buChar char="–"/>
            </a:pPr>
            <a:r>
              <a:rPr lang="ru-RU" sz="1450" dirty="0">
                <a:solidFill>
                  <a:srgbClr val="1F232A"/>
                </a:solidFill>
                <a:latin typeface="Segoe UI" panose="020B0502040204020203" pitchFamily="34" charset="0"/>
              </a:rPr>
              <a:t>Ослабление сопротивления агрессору</a:t>
            </a:r>
          </a:p>
        </p:txBody>
      </p:sp>
      <p:sp>
        <p:nvSpPr>
          <p:cNvPr id="22" name="China block 4 bar">
            <a:extLst>
              <a:ext uri="{FF2B5EF4-FFF2-40B4-BE49-F238E27FC236}">
                <a16:creationId xmlns:a16="http://schemas.microsoft.com/office/drawing/2014/main" id="{341777AE-EA71-D410-F1B3-EEC73959A0C4}"/>
              </a:ext>
            </a:extLst>
          </p:cNvPr>
          <p:cNvSpPr/>
          <p:nvPr/>
        </p:nvSpPr>
        <p:spPr>
          <a:xfrm>
            <a:off x="4445000" y="4967732"/>
            <a:ext cx="63500" cy="1440180"/>
          </a:xfrm>
          <a:prstGeom prst="rect">
            <a:avLst/>
          </a:prstGeom>
          <a:solidFill>
            <a:srgbClr val="262D3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4" name="Wang Jingwei 1940" descr="Церемония образования прояпонского правительства Ван Цзинвея, Нанкин, март 1940 г.">
            <a:extLst>
              <a:ext uri="{FF2B5EF4-FFF2-40B4-BE49-F238E27FC236}">
                <a16:creationId xmlns:a16="http://schemas.microsoft.com/office/drawing/2014/main" id="{94179D1A-CCF2-4517-955C-51AE4A1666F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8407400" y="3026664"/>
            <a:ext cx="3175000" cy="1610868"/>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pic>
        <p:nvPicPr>
          <p:cNvPr id="26" name="Hundred Regiments 1940" descr="Бойцы 8-й армии во время «Битвы ста полков», 1940 г.">
            <a:extLst>
              <a:ext uri="{FF2B5EF4-FFF2-40B4-BE49-F238E27FC236}">
                <a16:creationId xmlns:a16="http://schemas.microsoft.com/office/drawing/2014/main" id="{F1069B6E-C4CF-E0A7-3388-55082EC16D61}"/>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8407400" y="4815332"/>
            <a:ext cx="3175000" cy="1610868"/>
          </a:xfrm>
          <a:prstGeom prst="roundRect">
            <a:avLst>
              <a:gd name="adj" fmla="val 4000"/>
            </a:avLst>
          </a:prstGeom>
          <a:ln w="12700">
            <a:solidFill>
              <a:srgbClr val="CFCCC4"/>
            </a:solidFill>
          </a:ln>
          <a:effectLst>
            <a:outerShdw blurRad="177800" dist="38100" dir="5400000" rotWithShape="0">
              <a:srgbClr val="000000">
                <a:alpha val="22000"/>
              </a:srgbClr>
            </a:outerShdw>
          </a:effectLst>
        </p:spPr>
      </p:pic>
      <p:sp>
        <p:nvSpPr>
          <p:cNvPr id="27" name="Signature 100ballnik.com">
            <a:extLst>
              <a:ext uri="{FF2B5EF4-FFF2-40B4-BE49-F238E27FC236}">
                <a16:creationId xmlns:a16="http://schemas.microsoft.com/office/drawing/2014/main" id="{11D4BD65-865A-C63E-9F23-6FA357B4E364}"/>
              </a:ext>
            </a:extLst>
          </p:cNvPr>
          <p:cNvSpPr txBox="1"/>
          <p:nvPr/>
        </p:nvSpPr>
        <p:spPr>
          <a:xfrm>
            <a:off x="9448800" y="6489700"/>
            <a:ext cx="2286000" cy="203200"/>
          </a:xfrm>
          <a:prstGeom prst="rect">
            <a:avLst/>
          </a:prstGeom>
          <a:noFill/>
        </p:spPr>
        <p:txBody>
          <a:bodyPr vert="horz" wrap="square" lIns="0" tIns="0" rIns="0" bIns="0" rtlCol="0" anchor="t">
            <a:noAutofit/>
          </a:bodyPr>
          <a:lstStyle/>
          <a:p>
            <a:pPr algn="r"/>
            <a:r>
              <a:rPr lang="ru-RU" sz="1100" spc="40">
                <a:solidFill>
                  <a:srgbClr val="8A8C8F"/>
                </a:solidFill>
                <a:latin typeface="Segoe UI" panose="020B0502040204020203" pitchFamily="34" charset="0"/>
              </a:rPr>
              <a:t>100ballnik.com</a:t>
            </a:r>
            <a:endParaRPr lang="ru-RU" sz="1100" spc="40" dirty="0">
              <a:solidFill>
                <a:srgbClr val="8A8C8F"/>
              </a:solidFill>
              <a:latin typeface="Segoe UI" panose="020B0502040204020203" pitchFamily="34" charset="0"/>
            </a:endParaRPr>
          </a:p>
        </p:txBody>
      </p:sp>
    </p:spTree>
    <p:extLst>
      <p:ext uri="{BB962C8B-B14F-4D97-AF65-F5344CB8AC3E}">
        <p14:creationId xmlns:p14="http://schemas.microsoft.com/office/powerpoint/2010/main" val="1592347997"/>
      </p:ext>
    </p:extLst>
  </p:cSld>
  <p:clrMapOvr>
    <a:masterClrMapping/>
  </p:clrMapOvr>
</p:sld>
</file>

<file path=ppt/theme/theme1.xml><?xml version="1.0" encoding="utf-8"?>
<a:theme xmlns:a="http://schemas.openxmlformats.org/drawingml/2006/main" name="Тема Office">
  <a:themeElements>
    <a:clrScheme name="Стандартная">
      <a:dk1>
        <a:srgbClr val="1F232A"/>
      </a:dk1>
      <a:lt1>
        <a:srgbClr val="FFFFFF"/>
      </a:lt1>
      <a:dk2>
        <a:srgbClr val="4D5560"/>
      </a:dk2>
      <a:lt2>
        <a:srgbClr val="F5EBD5"/>
      </a:lt2>
      <a:accent1>
        <a:srgbClr val="B0281E"/>
      </a:accent1>
      <a:accent2>
        <a:srgbClr val="2D5B87"/>
      </a:accent2>
      <a:accent3>
        <a:srgbClr val="B98320"/>
      </a:accent3>
      <a:accent4>
        <a:srgbClr val="2E7D62"/>
      </a:accent4>
      <a:accent5>
        <a:srgbClr val="262D36"/>
      </a:accent5>
      <a:accent6>
        <a:srgbClr val="5D6B34"/>
      </a:accent6>
      <a:hlink>
        <a:srgbClr val="467886"/>
      </a:hlink>
      <a:folHlink>
        <a:srgbClr val="96607D"/>
      </a:folHlink>
    </a:clrScheme>
    <a:fontScheme name="Стандартная">
      <a:majorFont>
        <a:latin typeface="Bahnschrift SemiBol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1523</Words>
  <Application>Microsoft Office PowerPoint</Application>
  <PresentationFormat>Произвольный</PresentationFormat>
  <Paragraphs>185</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Arial</vt:lpstr>
      <vt:lpstr>Bahnschrift SemiBold</vt:lpstr>
      <vt:lpstr>Segoe UI</vt:lpstr>
      <vt:lpstr>Wingdings</vt:lpstr>
      <vt:lpstr>Тема Office</vt:lpstr>
      <vt:lpstr>Начальный период Второй мировой войны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Начальный период Второй мировой войны</dc:title>
  <dc:creator>100ballnik.com</dc:creator>
  <cp:lastModifiedBy>Mendal</cp:lastModifiedBy>
  <cp:revision>1</cp:revision>
  <dcterms:created xsi:type="dcterms:W3CDTF">2026-10-24T20:46:08Z</dcterms:created>
  <dcterms:modified xsi:type="dcterms:W3CDTF">2026-10-24T20:46:08Z</dcterms:modified>
</cp:coreProperties>
</file>