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CB5D43-4CCB-DCD8-EEEA-5AFBDA71D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4B1E93-7C3E-7B8B-6C9B-4F39D61D2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0571AE-D910-52DF-7F8D-AD5647BA1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2EC9-3F72-4171-9FDF-6E27D0CD527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F18D36-159F-F5FB-0263-4FF1ED7F1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E8A68D-E73B-F9FB-3BBF-ECCBB79A0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8F98-D04F-43A7-9559-8E59041A4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804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8A1FF9-4968-3693-78D1-BE565701D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1E94B8-F286-56DD-C170-B5CA34552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20A6AE-49FE-C781-0ED4-65731273E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2EC9-3F72-4171-9FDF-6E27D0CD527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BAE7F5-D935-3EC8-E4EE-C66712F5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901136-33A2-D67E-F8C1-5AF5BCFB9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8F98-D04F-43A7-9559-8E59041A4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646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EF377C-D9C6-558C-B8DA-86158A426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8D721D-C341-B2E4-ABE9-9818239DA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5FA65B-4154-7BF9-1846-1368529CE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2EC9-3F72-4171-9FDF-6E27D0CD527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E76636-1DBC-DD55-62D5-E27E1D567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5CDA82-5F23-7FB5-6734-3237901C2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8F98-D04F-43A7-9559-8E59041A4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01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99E985-F7D9-3B99-FB53-E3B713F13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B1AFAF-21FE-158B-A3E5-438639C14D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033303-4EF3-8146-3F91-0E8D17B10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D7EA4C-BBAF-1521-25FC-77C168C62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2EC9-3F72-4171-9FDF-6E27D0CD527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9AEE92-EDBD-5571-2EE4-97AFC5DC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B3B86F-F23E-3419-9742-AE5D93847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8F98-D04F-43A7-9559-8E59041A4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069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2F004-73CF-8D65-6695-C6D4F26D3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8DEC1F-A3BA-2040-9446-D330FC7A8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826C390-86EF-A510-7E8F-16AB78F4F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43384A-DA2C-DA8A-087A-C2307B41C9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FFEFBB2-0887-E7B4-F814-B017CBCE1B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7E824F0-4FB9-37C7-39BC-24B8B46B6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2EC9-3F72-4171-9FDF-6E27D0CD527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E16DC0F-A1B0-9884-0335-DB9C5CCB3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3D955D3-32CF-F447-237F-626254C0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8F98-D04F-43A7-9559-8E59041A4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917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E9790-28D3-3F66-9870-ECE66A53F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E2DBB6A-D42D-744D-6D7A-78BA81A32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2EC9-3F72-4171-9FDF-6E27D0CD527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7EFE0B3-8ABB-87AA-4519-F402CE66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6E3DD1-47E2-7E37-B306-3C33222BE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8F98-D04F-43A7-9559-8E59041A4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50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AFF659B-8977-E617-3106-DFBA069FE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2EC9-3F72-4171-9FDF-6E27D0CD527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52EEAAA-8A41-456E-563B-50894E2E2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7DC1F7-98BE-1B5A-5DD9-A22466887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8F98-D04F-43A7-9559-8E59041A4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959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49570C-ACB1-AE56-56D6-968A3082E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A95C96-E692-6A92-D9CC-A868E80BD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AAC670-40B1-4624-23ED-CE4ACE8BB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8F7D84-1AE8-3996-F429-0A788EF68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2EC9-3F72-4171-9FDF-6E27D0CD527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45543D-7E0D-AD1E-F309-4F29D34B1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683637-8A78-78A7-9445-2FE48847D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8F98-D04F-43A7-9559-8E59041A4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32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1C704C-34EA-EECE-6EAE-DD851F653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E7E4EBB-4B80-9B23-A8FA-1BA246F1D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152D85-7E1E-ED1B-C6DD-1B5BA5017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459548-DD4F-590C-92A7-4C8881980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2EC9-3F72-4171-9FDF-6E27D0CD527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ED5A65-A42E-7150-5D57-77E2225E5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D83B94-5831-A31E-74DD-5ACC94DD5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8F98-D04F-43A7-9559-8E59041A4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14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1925BC-6EC2-84D4-0FE4-D6243BBD0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BF88A6-F13B-C735-3BBB-721A9AEFDA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ACA755-5EAC-EDBB-FE29-710110F42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2EC9-3F72-4171-9FDF-6E27D0CD527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3C8B1C-EFC6-1675-4161-F41B69EA0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12E9F8-DEC3-1A32-9B5C-4DCDE07B6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8F98-D04F-43A7-9559-8E59041A4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436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E3F3A2-4957-33FF-EB25-2CCAAFB24F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70B104D-E718-F592-6A09-98488342A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C53C04-C81E-2962-676D-24D3963F0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2EC9-3F72-4171-9FDF-6E27D0CD527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BEC47A-9E48-1527-178B-5A4EFB52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780986-F81C-4571-01CB-0FF92266C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8F98-D04F-43A7-9559-8E59041A4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196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C69CC6-A611-08C8-CAF7-86F271F0C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8F5416-4C3F-C5BD-C25A-9BEBEC729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3B0A00-83C0-7E1A-FBC0-555D46A689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CD2EC9-3F72-4171-9FDF-6E27D0CD5273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24D0C9-E39E-C5C6-67F5-2C1E48C1D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A491F5-0414-6908-4E1D-6215EED23B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2A8F98-D04F-43A7-9559-8E59041A4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97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eckpoint Charlie 1961" descr="Американские танки у контрольно-пропускного пункта «Чарли», Берлин, 27 октября 1961 г. ЦРУ США">
            <a:extLst>
              <a:ext uri="{FF2B5EF4-FFF2-40B4-BE49-F238E27FC236}">
                <a16:creationId xmlns:a16="http://schemas.microsoft.com/office/drawing/2014/main" id="{18E1010E-4EC5-8121-C1A0-9384690CF60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0"/>
            <a:ext cx="6451600" cy="6858000"/>
          </a:xfrm>
          <a:prstGeom prst="rect">
            <a:avLst/>
          </a:prstGeom>
          <a:effectLst>
            <a:softEdge rad="762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502D447E-02F8-359B-576F-C866E94F388C}"/>
              </a:ext>
            </a:extLst>
          </p:cNvPr>
          <p:cNvSpPr/>
          <p:nvPr/>
        </p:nvSpPr>
        <p:spPr>
          <a:xfrm>
            <a:off x="5740400" y="0"/>
            <a:ext cx="2032000" cy="6858000"/>
          </a:xfrm>
          <a:prstGeom prst="rect">
            <a:avLst/>
          </a:prstGeom>
          <a:gradFill flip="none" rotWithShape="1">
            <a:gsLst>
              <a:gs pos="0">
                <a:srgbClr val="13263C"/>
              </a:gs>
              <a:gs pos="100000">
                <a:srgbClr val="13263C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8CF820C-87F2-924B-B8C4-94D9B0355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8400"/>
            <a:ext cx="5588000" cy="257987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4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Международные отношения в конце 1940-х — конце 1980-х гг.</a:t>
            </a:r>
          </a:p>
        </p:txBody>
      </p:sp>
      <p:grpSp>
        <p:nvGrpSpPr>
          <p:cNvPr id="25" name="Graticule">
            <a:extLst>
              <a:ext uri="{FF2B5EF4-FFF2-40B4-BE49-F238E27FC236}">
                <a16:creationId xmlns:a16="http://schemas.microsoft.com/office/drawing/2014/main" id="{36D14179-0B8F-DA41-21EA-A3BC86B05573}"/>
              </a:ext>
            </a:extLst>
          </p:cNvPr>
          <p:cNvGrpSpPr/>
          <p:nvPr/>
        </p:nvGrpSpPr>
        <p:grpSpPr>
          <a:xfrm>
            <a:off x="0" y="0"/>
            <a:ext cx="3556000" cy="1397000"/>
            <a:chOff x="0" y="0"/>
            <a:chExt cx="3556000" cy="1397000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7FA205A1-3540-D8BA-450B-176D5B42AD8C}"/>
                </a:ext>
              </a:extLst>
            </p:cNvPr>
            <p:cNvCxnSpPr/>
            <p:nvPr/>
          </p:nvCxnSpPr>
          <p:spPr>
            <a:xfrm>
              <a:off x="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EB1EEC34-2690-3EE0-06E3-A551ABBCF0A2}"/>
                </a:ext>
              </a:extLst>
            </p:cNvPr>
            <p:cNvCxnSpPr/>
            <p:nvPr/>
          </p:nvCxnSpPr>
          <p:spPr>
            <a:xfrm>
              <a:off x="27940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21090E7B-86D3-36D9-9B1E-5A948820889F}"/>
                </a:ext>
              </a:extLst>
            </p:cNvPr>
            <p:cNvCxnSpPr/>
            <p:nvPr/>
          </p:nvCxnSpPr>
          <p:spPr>
            <a:xfrm>
              <a:off x="55880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BF8D51E7-4EC6-FE5F-5E4C-D0CDAA1F05A0}"/>
                </a:ext>
              </a:extLst>
            </p:cNvPr>
            <p:cNvCxnSpPr/>
            <p:nvPr/>
          </p:nvCxnSpPr>
          <p:spPr>
            <a:xfrm>
              <a:off x="83820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75CADD91-5C94-B5CA-7065-4E5C08281AB1}"/>
                </a:ext>
              </a:extLst>
            </p:cNvPr>
            <p:cNvCxnSpPr/>
            <p:nvPr/>
          </p:nvCxnSpPr>
          <p:spPr>
            <a:xfrm>
              <a:off x="111760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28AEDBC3-5CBF-D437-A383-05F56F0D48A8}"/>
                </a:ext>
              </a:extLst>
            </p:cNvPr>
            <p:cNvCxnSpPr/>
            <p:nvPr/>
          </p:nvCxnSpPr>
          <p:spPr>
            <a:xfrm>
              <a:off x="139700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1658C172-E795-B856-99BE-67C53EFACC13}"/>
                </a:ext>
              </a:extLst>
            </p:cNvPr>
            <p:cNvCxnSpPr/>
            <p:nvPr/>
          </p:nvCxnSpPr>
          <p:spPr>
            <a:xfrm>
              <a:off x="167640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A542E371-7630-4D8E-5F0C-E2752234172C}"/>
                </a:ext>
              </a:extLst>
            </p:cNvPr>
            <p:cNvCxnSpPr/>
            <p:nvPr/>
          </p:nvCxnSpPr>
          <p:spPr>
            <a:xfrm>
              <a:off x="195580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E4F82158-A5FC-06E8-B715-CBA29273D541}"/>
                </a:ext>
              </a:extLst>
            </p:cNvPr>
            <p:cNvCxnSpPr/>
            <p:nvPr/>
          </p:nvCxnSpPr>
          <p:spPr>
            <a:xfrm>
              <a:off x="223520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5B45F167-1B27-5BEE-5A54-EBE402A5D455}"/>
                </a:ext>
              </a:extLst>
            </p:cNvPr>
            <p:cNvCxnSpPr/>
            <p:nvPr/>
          </p:nvCxnSpPr>
          <p:spPr>
            <a:xfrm>
              <a:off x="251460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B2C2A98F-D3E0-E69D-DF8F-12703F175AA1}"/>
                </a:ext>
              </a:extLst>
            </p:cNvPr>
            <p:cNvCxnSpPr/>
            <p:nvPr/>
          </p:nvCxnSpPr>
          <p:spPr>
            <a:xfrm>
              <a:off x="279400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83A921CA-7A12-D3D4-93BB-92BED1AFA790}"/>
                </a:ext>
              </a:extLst>
            </p:cNvPr>
            <p:cNvCxnSpPr/>
            <p:nvPr/>
          </p:nvCxnSpPr>
          <p:spPr>
            <a:xfrm>
              <a:off x="307340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586B8F9E-1DD2-7F68-FFD1-1948951FFC86}"/>
                </a:ext>
              </a:extLst>
            </p:cNvPr>
            <p:cNvCxnSpPr/>
            <p:nvPr/>
          </p:nvCxnSpPr>
          <p:spPr>
            <a:xfrm>
              <a:off x="3352800" y="0"/>
              <a:ext cx="0" cy="139700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7A8C396C-1399-5B62-875D-FE73FB047D65}"/>
                </a:ext>
              </a:extLst>
            </p:cNvPr>
            <p:cNvCxnSpPr/>
            <p:nvPr/>
          </p:nvCxnSpPr>
          <p:spPr>
            <a:xfrm>
              <a:off x="0" y="0"/>
              <a:ext cx="3556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96FA86C6-0DC2-30E4-FF53-8DF3A1CAD211}"/>
                </a:ext>
              </a:extLst>
            </p:cNvPr>
            <p:cNvCxnSpPr/>
            <p:nvPr/>
          </p:nvCxnSpPr>
          <p:spPr>
            <a:xfrm>
              <a:off x="0" y="279400"/>
              <a:ext cx="3556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47ACC181-131D-FB0E-E680-E901FA3253F0}"/>
                </a:ext>
              </a:extLst>
            </p:cNvPr>
            <p:cNvCxnSpPr/>
            <p:nvPr/>
          </p:nvCxnSpPr>
          <p:spPr>
            <a:xfrm>
              <a:off x="0" y="558800"/>
              <a:ext cx="3556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DBAA2484-8F5F-9081-267E-E2DCA24DBE03}"/>
                </a:ext>
              </a:extLst>
            </p:cNvPr>
            <p:cNvCxnSpPr/>
            <p:nvPr/>
          </p:nvCxnSpPr>
          <p:spPr>
            <a:xfrm>
              <a:off x="0" y="838200"/>
              <a:ext cx="3556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7C48D6FE-10E4-A94D-D915-6F4856A6C392}"/>
                </a:ext>
              </a:extLst>
            </p:cNvPr>
            <p:cNvCxnSpPr/>
            <p:nvPr/>
          </p:nvCxnSpPr>
          <p:spPr>
            <a:xfrm>
              <a:off x="0" y="1117600"/>
              <a:ext cx="3556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6CCD1CEF-3FA7-D11F-7124-30063B0B0828}"/>
                </a:ext>
              </a:extLst>
            </p:cNvPr>
            <p:cNvCxnSpPr/>
            <p:nvPr/>
          </p:nvCxnSpPr>
          <p:spPr>
            <a:xfrm>
              <a:off x="0" y="1397000"/>
              <a:ext cx="3556000" cy="0"/>
            </a:xfrm>
            <a:prstGeom prst="line">
              <a:avLst/>
            </a:prstGeom>
            <a:ln w="6350">
              <a:solidFill>
                <a:srgbClr val="1C35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Rule">
            <a:extLst>
              <a:ext uri="{FF2B5EF4-FFF2-40B4-BE49-F238E27FC236}">
                <a16:creationId xmlns:a16="http://schemas.microsoft.com/office/drawing/2014/main" id="{23E589D3-884F-3074-1D72-56FE24B1B8C0}"/>
              </a:ext>
            </a:extLst>
          </p:cNvPr>
          <p:cNvCxnSpPr/>
          <p:nvPr/>
        </p:nvCxnSpPr>
        <p:spPr>
          <a:xfrm>
            <a:off x="736600" y="3976878"/>
            <a:ext cx="2413000" cy="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ule lozenge">
            <a:extLst>
              <a:ext uri="{FF2B5EF4-FFF2-40B4-BE49-F238E27FC236}">
                <a16:creationId xmlns:a16="http://schemas.microsoft.com/office/drawing/2014/main" id="{37B4D7DD-A95A-AA95-52D4-5D8F7486FA83}"/>
              </a:ext>
            </a:extLst>
          </p:cNvPr>
          <p:cNvSpPr/>
          <p:nvPr/>
        </p:nvSpPr>
        <p:spPr>
          <a:xfrm>
            <a:off x="609600" y="3938778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 1">
            <a:extLst>
              <a:ext uri="{FF2B5EF4-FFF2-40B4-BE49-F238E27FC236}">
                <a16:creationId xmlns:a16="http://schemas.microsoft.com/office/drawing/2014/main" id="{DF9E0AF5-59A3-0370-6F03-9CDA87D81B2B}"/>
              </a:ext>
            </a:extLst>
          </p:cNvPr>
          <p:cNvSpPr txBox="1"/>
          <p:nvPr/>
        </p:nvSpPr>
        <p:spPr>
          <a:xfrm>
            <a:off x="609600" y="4154678"/>
            <a:ext cx="5461000" cy="220338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1500" dirty="0">
                <a:solidFill>
                  <a:srgbClr val="A9BDB0"/>
                </a:solidFill>
                <a:latin typeface="Segoe UI" panose="020B0502040204020203" pitchFamily="34" charset="0"/>
              </a:rPr>
              <a:t>Холодная война, начавшаяся после окончания Второй мировой войны, стала определяющим фактором международных отношений в конце 1940-х — конце 1980-х гг. Противостояние между США и СССР вылилось в гонку вооружений, космическое соперничество, разделение мира на два блока и многочисленные локальные конфликты. Этот период оставил неизгладимый след на мировой политике и определил многие глобальные тенденции, актуальные и по сей день.</a:t>
            </a:r>
          </a:p>
        </p:txBody>
      </p:sp>
      <p:sp>
        <p:nvSpPr>
          <p:cNvPr id="29" name="Signature 100ballnik.com">
            <a:extLst>
              <a:ext uri="{FF2B5EF4-FFF2-40B4-BE49-F238E27FC236}">
                <a16:creationId xmlns:a16="http://schemas.microsoft.com/office/drawing/2014/main" id="{B5798C4C-D374-2D9E-4608-04803210C50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823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E0EBF66-A035-BC74-F558-69F280752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6858000" cy="953389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Гонка вооружений: начало холодной войны</a:t>
            </a:r>
          </a:p>
        </p:txBody>
      </p:sp>
      <p:pic>
        <p:nvPicPr>
          <p:cNvPr id="4" name="Crossroads Baker 1946" descr="Подводный ядерный взрыв «Бейкер», операция «Перекрёсток», атолл Бикини, 25 июля 1946 г. Министерство обороны США">
            <a:extLst>
              <a:ext uri="{FF2B5EF4-FFF2-40B4-BE49-F238E27FC236}">
                <a16:creationId xmlns:a16="http://schemas.microsoft.com/office/drawing/2014/main" id="{3456CE86-B6D9-1052-9EA4-D9506A41323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BAF1C612-80D3-4146-9519-E90FD78ABBE8}"/>
              </a:ext>
            </a:extLst>
          </p:cNvPr>
          <p:cNvSpPr/>
          <p:nvPr/>
        </p:nvSpPr>
        <p:spPr>
          <a:xfrm>
            <a:off x="7620000" y="0"/>
            <a:ext cx="1397000" cy="6858000"/>
          </a:xfrm>
          <a:prstGeom prst="rect">
            <a:avLst/>
          </a:prstGeom>
          <a:gradFill flip="none" rotWithShape="1">
            <a:gsLst>
              <a:gs pos="0">
                <a:srgbClr val="202528"/>
              </a:gs>
              <a:gs pos="100000">
                <a:srgbClr val="202528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F0ACEEE9-7C15-1513-84C9-25DB69D8D148}"/>
              </a:ext>
            </a:extLst>
          </p:cNvPr>
          <p:cNvCxnSpPr/>
          <p:nvPr/>
        </p:nvCxnSpPr>
        <p:spPr>
          <a:xfrm>
            <a:off x="736600" y="1461389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7EC8A13C-A7E5-223E-3B99-013D8C712CE2}"/>
              </a:ext>
            </a:extLst>
          </p:cNvPr>
          <p:cNvSpPr/>
          <p:nvPr/>
        </p:nvSpPr>
        <p:spPr>
          <a:xfrm>
            <a:off x="609600" y="1423289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Steps line">
            <a:extLst>
              <a:ext uri="{FF2B5EF4-FFF2-40B4-BE49-F238E27FC236}">
                <a16:creationId xmlns:a16="http://schemas.microsoft.com/office/drawing/2014/main" id="{17E4A430-C229-8BD0-5700-393E09AA9506}"/>
              </a:ext>
            </a:extLst>
          </p:cNvPr>
          <p:cNvCxnSpPr/>
          <p:nvPr/>
        </p:nvCxnSpPr>
        <p:spPr>
          <a:xfrm>
            <a:off x="838200" y="1969389"/>
            <a:ext cx="0" cy="4507611"/>
          </a:xfrm>
          <a:prstGeom prst="line">
            <a:avLst/>
          </a:prstGeom>
          <a:ln w="12700">
            <a:solidFill>
              <a:srgbClr val="3A44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Num Text 4">
            <a:extLst>
              <a:ext uri="{FF2B5EF4-FFF2-40B4-BE49-F238E27FC236}">
                <a16:creationId xmlns:a16="http://schemas.microsoft.com/office/drawing/2014/main" id="{12FBDABE-6763-290C-8588-B066975BFEC0}"/>
              </a:ext>
            </a:extLst>
          </p:cNvPr>
          <p:cNvSpPr txBox="1"/>
          <p:nvPr/>
        </p:nvSpPr>
        <p:spPr>
          <a:xfrm>
            <a:off x="609600" y="1689989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E9BD73"/>
                </a:solidFill>
                <a:latin typeface="Text 5"/>
              </a:rPr>
              <a:t>1</a:t>
            </a:r>
          </a:p>
        </p:txBody>
      </p:sp>
      <p:sp>
        <p:nvSpPr>
          <p:cNvPr id="10" name="Head Text 5">
            <a:extLst>
              <a:ext uri="{FF2B5EF4-FFF2-40B4-BE49-F238E27FC236}">
                <a16:creationId xmlns:a16="http://schemas.microsoft.com/office/drawing/2014/main" id="{D94DFF15-D5C3-76A3-0D19-13D632A4B50C}"/>
              </a:ext>
            </a:extLst>
          </p:cNvPr>
          <p:cNvSpPr txBox="1"/>
          <p:nvPr/>
        </p:nvSpPr>
        <p:spPr>
          <a:xfrm>
            <a:off x="1168400" y="1766189"/>
            <a:ext cx="6299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5"/>
              </a:rPr>
              <a:t>Начало холодной войны</a:t>
            </a:r>
          </a:p>
        </p:txBody>
      </p:sp>
      <p:sp>
        <p:nvSpPr>
          <p:cNvPr id="11" name="Text Text 6">
            <a:extLst>
              <a:ext uri="{FF2B5EF4-FFF2-40B4-BE49-F238E27FC236}">
                <a16:creationId xmlns:a16="http://schemas.microsoft.com/office/drawing/2014/main" id="{08B69C87-FCAB-F546-BE57-30AE5247F920}"/>
              </a:ext>
            </a:extLst>
          </p:cNvPr>
          <p:cNvSpPr txBox="1"/>
          <p:nvPr/>
        </p:nvSpPr>
        <p:spPr>
          <a:xfrm>
            <a:off x="1168400" y="2162429"/>
            <a:ext cx="6299200" cy="115785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00" dirty="0">
                <a:solidFill>
                  <a:srgbClr val="F2E9D1"/>
                </a:solidFill>
                <a:latin typeface="Text 6"/>
              </a:rPr>
              <a:t>После окончания Второй мировой войны мир разделился на два противостоящих блока: капиталистический под руководством США и социалистический под руководством СССР. Идеологические и политические различия между ними привели к началу холодной войны, основным элементом которой стала гонка вооружений.</a:t>
            </a:r>
          </a:p>
        </p:txBody>
      </p:sp>
      <p:sp>
        <p:nvSpPr>
          <p:cNvPr id="12" name="Num Text 9">
            <a:extLst>
              <a:ext uri="{FF2B5EF4-FFF2-40B4-BE49-F238E27FC236}">
                <a16:creationId xmlns:a16="http://schemas.microsoft.com/office/drawing/2014/main" id="{5D412E5C-6917-B3F6-876A-5C857DCCD148}"/>
              </a:ext>
            </a:extLst>
          </p:cNvPr>
          <p:cNvSpPr txBox="1"/>
          <p:nvPr/>
        </p:nvSpPr>
        <p:spPr>
          <a:xfrm>
            <a:off x="609600" y="3371088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E9BD73"/>
                </a:solidFill>
                <a:latin typeface="Text 10"/>
              </a:rPr>
              <a:t>2</a:t>
            </a:r>
          </a:p>
        </p:txBody>
      </p:sp>
      <p:sp>
        <p:nvSpPr>
          <p:cNvPr id="13" name="Head Text 10">
            <a:extLst>
              <a:ext uri="{FF2B5EF4-FFF2-40B4-BE49-F238E27FC236}">
                <a16:creationId xmlns:a16="http://schemas.microsoft.com/office/drawing/2014/main" id="{ED019913-113F-D07D-14E1-38A5FE4CAB6D}"/>
              </a:ext>
            </a:extLst>
          </p:cNvPr>
          <p:cNvSpPr txBox="1"/>
          <p:nvPr/>
        </p:nvSpPr>
        <p:spPr>
          <a:xfrm>
            <a:off x="1168400" y="3447288"/>
            <a:ext cx="6299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10"/>
              </a:rPr>
              <a:t>Ядерное оружие</a:t>
            </a:r>
          </a:p>
        </p:txBody>
      </p:sp>
      <p:sp>
        <p:nvSpPr>
          <p:cNvPr id="14" name="Text Text 11">
            <a:extLst>
              <a:ext uri="{FF2B5EF4-FFF2-40B4-BE49-F238E27FC236}">
                <a16:creationId xmlns:a16="http://schemas.microsoft.com/office/drawing/2014/main" id="{154E5EEE-46D4-8CE3-333D-2E4DE4A542BA}"/>
              </a:ext>
            </a:extLst>
          </p:cNvPr>
          <p:cNvSpPr txBox="1"/>
          <p:nvPr/>
        </p:nvSpPr>
        <p:spPr>
          <a:xfrm>
            <a:off x="1168400" y="3843528"/>
            <a:ext cx="6299200" cy="92468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00" dirty="0">
                <a:solidFill>
                  <a:srgbClr val="F2E9D1"/>
                </a:solidFill>
                <a:latin typeface="Text 11"/>
              </a:rPr>
              <a:t>Появление ядерного оружия стало ключевым событием холодной войны. СССР и США вступили в беспрецедентную гонку по созданию и увеличению ядерных арсеналов. Этот процесс угрожал глобальной катастрофой, поскольку мир оказался на грани ядерной войны.</a:t>
            </a:r>
          </a:p>
        </p:txBody>
      </p:sp>
      <p:sp>
        <p:nvSpPr>
          <p:cNvPr id="15" name="Num Text 14">
            <a:extLst>
              <a:ext uri="{FF2B5EF4-FFF2-40B4-BE49-F238E27FC236}">
                <a16:creationId xmlns:a16="http://schemas.microsoft.com/office/drawing/2014/main" id="{6F4168E3-16C6-4AB6-6B7C-45E1001CB0A9}"/>
              </a:ext>
            </a:extLst>
          </p:cNvPr>
          <p:cNvSpPr txBox="1"/>
          <p:nvPr/>
        </p:nvSpPr>
        <p:spPr>
          <a:xfrm>
            <a:off x="609600" y="4819015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E9BD73"/>
                </a:solidFill>
                <a:latin typeface="Text 15"/>
              </a:rPr>
              <a:t>3</a:t>
            </a:r>
          </a:p>
        </p:txBody>
      </p:sp>
      <p:sp>
        <p:nvSpPr>
          <p:cNvPr id="16" name="Head Text 15">
            <a:extLst>
              <a:ext uri="{FF2B5EF4-FFF2-40B4-BE49-F238E27FC236}">
                <a16:creationId xmlns:a16="http://schemas.microsoft.com/office/drawing/2014/main" id="{0D5C3E9C-5840-A423-6CA9-34985DAAB2B4}"/>
              </a:ext>
            </a:extLst>
          </p:cNvPr>
          <p:cNvSpPr txBox="1"/>
          <p:nvPr/>
        </p:nvSpPr>
        <p:spPr>
          <a:xfrm>
            <a:off x="1168400" y="4895215"/>
            <a:ext cx="6299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15"/>
              </a:rPr>
              <a:t>Развитие вооружений</a:t>
            </a:r>
          </a:p>
        </p:txBody>
      </p:sp>
      <p:sp>
        <p:nvSpPr>
          <p:cNvPr id="17" name="Text Text 16">
            <a:extLst>
              <a:ext uri="{FF2B5EF4-FFF2-40B4-BE49-F238E27FC236}">
                <a16:creationId xmlns:a16="http://schemas.microsoft.com/office/drawing/2014/main" id="{560AE283-118C-20AB-8728-E6299E733A47}"/>
              </a:ext>
            </a:extLst>
          </p:cNvPr>
          <p:cNvSpPr txBox="1"/>
          <p:nvPr/>
        </p:nvSpPr>
        <p:spPr>
          <a:xfrm>
            <a:off x="1168400" y="5291455"/>
            <a:ext cx="6299200" cy="92468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00" dirty="0">
                <a:solidFill>
                  <a:srgbClr val="F2E9D1"/>
                </a:solidFill>
                <a:latin typeface="Text 16"/>
              </a:rPr>
              <a:t>Гонка вооружений не ограничивалась только ядерным оружием. США и СССР развивали все виды вооружений, от танков и артиллерии до самолетов и ракет. Это создание военных технологий нового поколения значительно увеличивало военную мощь обеих сверхдержав.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8239ACB3-AE9B-B243-95D0-CDAFF445763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73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88240D5-B832-932F-BE49-D041C896F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378587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27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Ракетно-космическое соперничество: Спутник и космическая гонка</a:t>
            </a:r>
          </a:p>
        </p:txBody>
      </p:sp>
      <p:pic>
        <p:nvPicPr>
          <p:cNvPr id="4" name="Sputnik-1" descr="Макет первого искусственного спутника Земли «Спутник-1» (1957)">
            <a:extLst>
              <a:ext uri="{FF2B5EF4-FFF2-40B4-BE49-F238E27FC236}">
                <a16:creationId xmlns:a16="http://schemas.microsoft.com/office/drawing/2014/main" id="{BC682A82-DBAF-3E39-DDDE-B046D609750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22400"/>
            <a:ext cx="2628900" cy="16764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Gagarin 1961" descr="Почтовая марка СССР 1961 г., посвящённая полёту Ю. А. Гагарина">
            <a:extLst>
              <a:ext uri="{FF2B5EF4-FFF2-40B4-BE49-F238E27FC236}">
                <a16:creationId xmlns:a16="http://schemas.microsoft.com/office/drawing/2014/main" id="{7857283B-9DFF-F75D-2A96-ABD26669B24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1422400"/>
            <a:ext cx="2628900" cy="16764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Apollo 11 1969" descr="Э. Олдрин на Луне, «Аполлон-11», 20 июля 1969 г. NASA">
            <a:extLst>
              <a:ext uri="{FF2B5EF4-FFF2-40B4-BE49-F238E27FC236}">
                <a16:creationId xmlns:a16="http://schemas.microsoft.com/office/drawing/2014/main" id="{B22824FE-EBB8-9E31-6379-27C5D3124C6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422400"/>
            <a:ext cx="2628900" cy="16764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0" name="Mir 1998" descr="Орбитальная станция «Мир», 12 июня 1998 г. NASA">
            <a:extLst>
              <a:ext uri="{FF2B5EF4-FFF2-40B4-BE49-F238E27FC236}">
                <a16:creationId xmlns:a16="http://schemas.microsoft.com/office/drawing/2014/main" id="{FAD65C0B-009E-7A27-F637-C9B57513529F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0" y="1422400"/>
            <a:ext cx="2628900" cy="16764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Num Text 2">
            <a:extLst>
              <a:ext uri="{FF2B5EF4-FFF2-40B4-BE49-F238E27FC236}">
                <a16:creationId xmlns:a16="http://schemas.microsoft.com/office/drawing/2014/main" id="{209E18BB-AFAE-7483-51A8-35DE9A27A2B5}"/>
              </a:ext>
            </a:extLst>
          </p:cNvPr>
          <p:cNvSpPr txBox="1"/>
          <p:nvPr/>
        </p:nvSpPr>
        <p:spPr>
          <a:xfrm>
            <a:off x="609600" y="3302000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E9BD73"/>
                </a:solidFill>
                <a:latin typeface="Text 3"/>
              </a:rPr>
              <a:t>1</a:t>
            </a:r>
          </a:p>
        </p:txBody>
      </p:sp>
      <p:sp>
        <p:nvSpPr>
          <p:cNvPr id="12" name="Head Text 3">
            <a:extLst>
              <a:ext uri="{FF2B5EF4-FFF2-40B4-BE49-F238E27FC236}">
                <a16:creationId xmlns:a16="http://schemas.microsoft.com/office/drawing/2014/main" id="{66E7FA9A-33CB-466B-5523-8B13B05C358C}"/>
              </a:ext>
            </a:extLst>
          </p:cNvPr>
          <p:cNvSpPr txBox="1"/>
          <p:nvPr/>
        </p:nvSpPr>
        <p:spPr>
          <a:xfrm>
            <a:off x="1168400" y="3378200"/>
            <a:ext cx="2946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3"/>
              </a:rPr>
              <a:t>Спутник-1</a:t>
            </a:r>
          </a:p>
        </p:txBody>
      </p:sp>
      <p:sp>
        <p:nvSpPr>
          <p:cNvPr id="13" name="Text Text 4">
            <a:extLst>
              <a:ext uri="{FF2B5EF4-FFF2-40B4-BE49-F238E27FC236}">
                <a16:creationId xmlns:a16="http://schemas.microsoft.com/office/drawing/2014/main" id="{9ADDBA83-7626-9891-3D23-BB241E5AF029}"/>
              </a:ext>
            </a:extLst>
          </p:cNvPr>
          <p:cNvSpPr txBox="1"/>
          <p:nvPr/>
        </p:nvSpPr>
        <p:spPr>
          <a:xfrm>
            <a:off x="1168400" y="3774440"/>
            <a:ext cx="2946400" cy="264191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F2E9D1"/>
                </a:solidFill>
                <a:latin typeface="Text 4"/>
              </a:rPr>
              <a:t>Запуск советского спутника "Спутник-1" в 1957 году стал символом начала космической гонки. Это событие продемонстрировало технологическое превосходство СССР и вызвало у США чувство тревоги. В ответ США начали интенсивную программу по разработке своих космических программ.</a:t>
            </a:r>
          </a:p>
        </p:txBody>
      </p:sp>
      <p:sp>
        <p:nvSpPr>
          <p:cNvPr id="14" name="Num Text 6">
            <a:extLst>
              <a:ext uri="{FF2B5EF4-FFF2-40B4-BE49-F238E27FC236}">
                <a16:creationId xmlns:a16="http://schemas.microsoft.com/office/drawing/2014/main" id="{F983AC5E-2107-E1B5-1DD2-6BC4A79B1792}"/>
              </a:ext>
            </a:extLst>
          </p:cNvPr>
          <p:cNvSpPr txBox="1"/>
          <p:nvPr/>
        </p:nvSpPr>
        <p:spPr>
          <a:xfrm>
            <a:off x="4368800" y="3302000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E9BD73"/>
                </a:solidFill>
                <a:latin typeface="Text 7"/>
              </a:rPr>
              <a:t>2</a:t>
            </a:r>
          </a:p>
        </p:txBody>
      </p:sp>
      <p:sp>
        <p:nvSpPr>
          <p:cNvPr id="15" name="Head Text 7">
            <a:extLst>
              <a:ext uri="{FF2B5EF4-FFF2-40B4-BE49-F238E27FC236}">
                <a16:creationId xmlns:a16="http://schemas.microsoft.com/office/drawing/2014/main" id="{B4FC7A0E-D2F5-2339-AE15-93BE5DD5882A}"/>
              </a:ext>
            </a:extLst>
          </p:cNvPr>
          <p:cNvSpPr txBox="1"/>
          <p:nvPr/>
        </p:nvSpPr>
        <p:spPr>
          <a:xfrm>
            <a:off x="4927600" y="3378200"/>
            <a:ext cx="2946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7"/>
              </a:rPr>
              <a:t>Космическая гонка</a:t>
            </a:r>
          </a:p>
        </p:txBody>
      </p:sp>
      <p:sp>
        <p:nvSpPr>
          <p:cNvPr id="16" name="Text Text 8">
            <a:extLst>
              <a:ext uri="{FF2B5EF4-FFF2-40B4-BE49-F238E27FC236}">
                <a16:creationId xmlns:a16="http://schemas.microsoft.com/office/drawing/2014/main" id="{38070AB8-2980-B509-FED4-21C42D8113E7}"/>
              </a:ext>
            </a:extLst>
          </p:cNvPr>
          <p:cNvSpPr txBox="1"/>
          <p:nvPr/>
        </p:nvSpPr>
        <p:spPr>
          <a:xfrm>
            <a:off x="4927600" y="3774440"/>
            <a:ext cx="2946400" cy="167824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F2E9D1"/>
                </a:solidFill>
                <a:latin typeface="Text 8"/>
              </a:rPr>
              <a:t>Космическая гонка продолжалась всю холодную войну, и США и СССР конкурировали в разработке новых космических технологий, включая запуск первого человека в космос, высадку на Луну и создание орбитальных станций.</a:t>
            </a:r>
          </a:p>
        </p:txBody>
      </p:sp>
      <p:sp>
        <p:nvSpPr>
          <p:cNvPr id="17" name="Num Text 10">
            <a:extLst>
              <a:ext uri="{FF2B5EF4-FFF2-40B4-BE49-F238E27FC236}">
                <a16:creationId xmlns:a16="http://schemas.microsoft.com/office/drawing/2014/main" id="{F01B0587-81C3-6022-6BF1-EABDE5A8DF5A}"/>
              </a:ext>
            </a:extLst>
          </p:cNvPr>
          <p:cNvSpPr txBox="1"/>
          <p:nvPr/>
        </p:nvSpPr>
        <p:spPr>
          <a:xfrm>
            <a:off x="8128000" y="3302000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E9BD73"/>
                </a:solidFill>
                <a:latin typeface="Text 11"/>
              </a:rPr>
              <a:t>3</a:t>
            </a:r>
          </a:p>
        </p:txBody>
      </p:sp>
      <p:sp>
        <p:nvSpPr>
          <p:cNvPr id="18" name="Head Text 11">
            <a:extLst>
              <a:ext uri="{FF2B5EF4-FFF2-40B4-BE49-F238E27FC236}">
                <a16:creationId xmlns:a16="http://schemas.microsoft.com/office/drawing/2014/main" id="{4A55E62E-E918-B2D0-0E68-9DD4E59B5DB4}"/>
              </a:ext>
            </a:extLst>
          </p:cNvPr>
          <p:cNvSpPr txBox="1"/>
          <p:nvPr/>
        </p:nvSpPr>
        <p:spPr>
          <a:xfrm>
            <a:off x="8686800" y="3378200"/>
            <a:ext cx="2946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11"/>
              </a:rPr>
              <a:t>Престиж и технологии</a:t>
            </a:r>
          </a:p>
        </p:txBody>
      </p:sp>
      <p:sp>
        <p:nvSpPr>
          <p:cNvPr id="19" name="Text Text 12">
            <a:extLst>
              <a:ext uri="{FF2B5EF4-FFF2-40B4-BE49-F238E27FC236}">
                <a16:creationId xmlns:a16="http://schemas.microsoft.com/office/drawing/2014/main" id="{C240690B-0A5B-ED78-949B-DEE42A6B7F60}"/>
              </a:ext>
            </a:extLst>
          </p:cNvPr>
          <p:cNvSpPr txBox="1"/>
          <p:nvPr/>
        </p:nvSpPr>
        <p:spPr>
          <a:xfrm>
            <a:off x="8686800" y="3774440"/>
            <a:ext cx="2946400" cy="264191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F2E9D1"/>
                </a:solidFill>
                <a:latin typeface="Text 12"/>
              </a:rPr>
              <a:t>Космическая гонка имела как политическое, так и технологическое значение. Она являлась символом престижа и научного прогресса для обеих сверхдержав. Она также способствовала развитию космических технологий, которые позже нашли широкое применение в различных сферах человеческой деятельности.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709C10E6-2E41-FE6D-FDB7-441F74632C0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483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D606C98-6F49-BA15-3653-3E42390F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43465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1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Международные отношения 1950-х: формирование блоков</a:t>
            </a:r>
          </a:p>
        </p:txBody>
      </p:sp>
      <p:sp>
        <p:nvSpPr>
          <p:cNvPr id="3" name="Cold War alliances map mount">
            <a:extLst>
              <a:ext uri="{FF2B5EF4-FFF2-40B4-BE49-F238E27FC236}">
                <a16:creationId xmlns:a16="http://schemas.microsoft.com/office/drawing/2014/main" id="{548D9A7A-BB06-6A07-C43F-C236A70353D1}"/>
              </a:ext>
            </a:extLst>
          </p:cNvPr>
          <p:cNvSpPr/>
          <p:nvPr/>
        </p:nvSpPr>
        <p:spPr>
          <a:xfrm>
            <a:off x="520700" y="1333500"/>
            <a:ext cx="4368800" cy="4499905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ld War alliances map" descr="Военно-политические союзы в Европе в годы холодной войны: НАТО и Организация Варшавского договора (карта, Wikimedia Commons)">
            <a:extLst>
              <a:ext uri="{FF2B5EF4-FFF2-40B4-BE49-F238E27FC236}">
                <a16:creationId xmlns:a16="http://schemas.microsoft.com/office/drawing/2014/main" id="{E9EF6DCE-1D96-485E-F4EF-93AF033EDFA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22400"/>
            <a:ext cx="4191000" cy="4322105"/>
          </a:xfrm>
          <a:prstGeom prst="rect">
            <a:avLst/>
          </a:prstGeom>
        </p:spPr>
      </p:pic>
      <p:sp>
        <p:nvSpPr>
          <p:cNvPr id="6" name="East bar">
            <a:extLst>
              <a:ext uri="{FF2B5EF4-FFF2-40B4-BE49-F238E27FC236}">
                <a16:creationId xmlns:a16="http://schemas.microsoft.com/office/drawing/2014/main" id="{38AA7898-1E4C-93FC-8E1B-51D981813AD2}"/>
              </a:ext>
            </a:extLst>
          </p:cNvPr>
          <p:cNvSpPr/>
          <p:nvPr/>
        </p:nvSpPr>
        <p:spPr>
          <a:xfrm>
            <a:off x="5130800" y="1422400"/>
            <a:ext cx="50800" cy="2413000"/>
          </a:xfrm>
          <a:prstGeom prst="rect">
            <a:avLst/>
          </a:prstGeom>
          <a:solidFill>
            <a:srgbClr val="8C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West bar">
            <a:extLst>
              <a:ext uri="{FF2B5EF4-FFF2-40B4-BE49-F238E27FC236}">
                <a16:creationId xmlns:a16="http://schemas.microsoft.com/office/drawing/2014/main" id="{F679B4F2-B1F4-8446-998A-B72BCC6A23C1}"/>
              </a:ext>
            </a:extLst>
          </p:cNvPr>
          <p:cNvSpPr/>
          <p:nvPr/>
        </p:nvSpPr>
        <p:spPr>
          <a:xfrm>
            <a:off x="8407400" y="1422400"/>
            <a:ext cx="50800" cy="2413000"/>
          </a:xfrm>
          <a:prstGeom prst="rect">
            <a:avLst/>
          </a:prstGeom>
          <a:solidFill>
            <a:srgbClr val="2E5F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Head East">
            <a:extLst>
              <a:ext uri="{FF2B5EF4-FFF2-40B4-BE49-F238E27FC236}">
                <a16:creationId xmlns:a16="http://schemas.microsoft.com/office/drawing/2014/main" id="{861E83D4-2ACB-68D8-DAF4-F4237DFF35D8}"/>
              </a:ext>
            </a:extLst>
          </p:cNvPr>
          <p:cNvSpPr txBox="1"/>
          <p:nvPr/>
        </p:nvSpPr>
        <p:spPr>
          <a:xfrm>
            <a:off x="5308600" y="1397000"/>
            <a:ext cx="29972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8C2F3A"/>
                </a:solidFill>
                <a:latin typeface="Bahnschrift SemiBold" panose="020B0502040204020203" pitchFamily="34" charset="0"/>
              </a:rPr>
              <a:t>Восточный блок</a:t>
            </a: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85518AFA-82EC-0C47-A242-28BCEE51DC19}"/>
              </a:ext>
            </a:extLst>
          </p:cNvPr>
          <p:cNvSpPr txBox="1"/>
          <p:nvPr/>
        </p:nvSpPr>
        <p:spPr>
          <a:xfrm>
            <a:off x="5308600" y="1803400"/>
            <a:ext cx="2997200" cy="185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00" dirty="0">
                <a:solidFill>
                  <a:srgbClr val="25292A"/>
                </a:solidFill>
                <a:latin typeface="Segoe UI" panose="020B0502040204020203" pitchFamily="34" charset="0"/>
              </a:rPr>
              <a:t>СССР и его союзники (Польша, Чехословакия, ГДР, Венгрия, Румыния, Болгария, Албания, Югославия) создали Восточный блок. Он основывался на идеологии коммунизма и был направлен на распространение своего влияния в мире.</a:t>
            </a:r>
          </a:p>
        </p:txBody>
      </p:sp>
      <p:sp>
        <p:nvSpPr>
          <p:cNvPr id="10" name="Head West">
            <a:extLst>
              <a:ext uri="{FF2B5EF4-FFF2-40B4-BE49-F238E27FC236}">
                <a16:creationId xmlns:a16="http://schemas.microsoft.com/office/drawing/2014/main" id="{64D3EE56-69B0-5258-EB0D-B5A777D8D030}"/>
              </a:ext>
            </a:extLst>
          </p:cNvPr>
          <p:cNvSpPr txBox="1"/>
          <p:nvPr/>
        </p:nvSpPr>
        <p:spPr>
          <a:xfrm>
            <a:off x="8585200" y="1397000"/>
            <a:ext cx="29972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E5F8A"/>
                </a:solidFill>
                <a:latin typeface="Bahnschrift SemiBold" panose="020B0502040204020203" pitchFamily="34" charset="0"/>
              </a:rPr>
              <a:t>Западный блок</a:t>
            </a:r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74D091F4-731E-C594-2A12-52A1DB90A4C0}"/>
              </a:ext>
            </a:extLst>
          </p:cNvPr>
          <p:cNvSpPr txBox="1"/>
          <p:nvPr/>
        </p:nvSpPr>
        <p:spPr>
          <a:xfrm>
            <a:off x="8585200" y="1803400"/>
            <a:ext cx="2997200" cy="185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00" dirty="0">
                <a:solidFill>
                  <a:srgbClr val="25292A"/>
                </a:solidFill>
                <a:latin typeface="Segoe UI" panose="020B0502040204020203" pitchFamily="34" charset="0"/>
              </a:rPr>
              <a:t>США и их союзники (Великобритания, Франция, ФРГ, Италия, Канада, Япония и др.) создали Западный блок. Он основывался на капиталистической идеологии и был направлен на сдерживание коммунизма.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CF0C3788-6F64-EE3F-B0A0-E003C6FD92D5}"/>
              </a:ext>
            </a:extLst>
          </p:cNvPr>
          <p:cNvCxnSpPr/>
          <p:nvPr/>
        </p:nvCxnSpPr>
        <p:spPr>
          <a:xfrm>
            <a:off x="5130800" y="3806000"/>
            <a:ext cx="64516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Head Confrontation">
            <a:extLst>
              <a:ext uri="{FF2B5EF4-FFF2-40B4-BE49-F238E27FC236}">
                <a16:creationId xmlns:a16="http://schemas.microsoft.com/office/drawing/2014/main" id="{DF9C25CB-C586-E5EB-96A9-6C3B330D8D05}"/>
              </a:ext>
            </a:extLst>
          </p:cNvPr>
          <p:cNvSpPr txBox="1"/>
          <p:nvPr/>
        </p:nvSpPr>
        <p:spPr>
          <a:xfrm>
            <a:off x="5130800" y="3933000"/>
            <a:ext cx="64516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Противостояние</a:t>
            </a: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02342D69-736E-14C6-3EBE-06670D732BB4}"/>
              </a:ext>
            </a:extLst>
          </p:cNvPr>
          <p:cNvSpPr txBox="1"/>
          <p:nvPr/>
        </p:nvSpPr>
        <p:spPr>
          <a:xfrm>
            <a:off x="5130800" y="4339400"/>
            <a:ext cx="6451600" cy="91751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00" dirty="0">
                <a:solidFill>
                  <a:srgbClr val="25292A"/>
                </a:solidFill>
                <a:latin typeface="Segoe UI" panose="020B0502040204020203" pitchFamily="34" charset="0"/>
              </a:rPr>
              <a:t>Между блоками началось ожесточенное политическое и идеологическое противостояние, которое в дальнейшем проявилось в гонке вооружений, пропаганде, экономической конкуренции и локальны конфликтах.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985F8484-DB86-5DAD-FDC0-CBAFFEBBB30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4E535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4E535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82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860A81C-5539-85B9-ACF8-612DA22F9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0" y="355600"/>
            <a:ext cx="6756400" cy="89738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"Новые рубежи" Дж. Кеннеди и Берлинский кризис 1961 г.</a:t>
            </a:r>
          </a:p>
        </p:txBody>
      </p:sp>
      <p:pic>
        <p:nvPicPr>
          <p:cNvPr id="4" name="John F. Kennedy" descr="Джон Ф. Кеннеди. Официальный портрет. Библиотека Конгресса США">
            <a:extLst>
              <a:ext uri="{FF2B5EF4-FFF2-40B4-BE49-F238E27FC236}">
                <a16:creationId xmlns:a16="http://schemas.microsoft.com/office/drawing/2014/main" id="{92E15D94-C736-CC05-CE86-C573957A35F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1422400"/>
            <a:ext cx="2489200" cy="3124200"/>
          </a:xfrm>
          <a:prstGeom prst="ellipse">
            <a:avLst/>
          </a:prstGeom>
          <a:ln w="1587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John F. Kennedy ring">
            <a:extLst>
              <a:ext uri="{FF2B5EF4-FFF2-40B4-BE49-F238E27FC236}">
                <a16:creationId xmlns:a16="http://schemas.microsoft.com/office/drawing/2014/main" id="{0833DCD7-3A81-1C2A-7454-F2B79585E52C}"/>
              </a:ext>
            </a:extLst>
          </p:cNvPr>
          <p:cNvSpPr/>
          <p:nvPr/>
        </p:nvSpPr>
        <p:spPr>
          <a:xfrm>
            <a:off x="863600" y="1346200"/>
            <a:ext cx="2641600" cy="3276600"/>
          </a:xfrm>
          <a:prstGeom prst="ellipse">
            <a:avLst/>
          </a:prstGeom>
          <a:noFill/>
          <a:ln w="9525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Berlin Wall 1961" descr="Строительство Берлинской стены, август 1961 г. Федеральный архив Германии, Bild 173-1321">
            <a:extLst>
              <a:ext uri="{FF2B5EF4-FFF2-40B4-BE49-F238E27FC236}">
                <a16:creationId xmlns:a16="http://schemas.microsoft.com/office/drawing/2014/main" id="{9AE2FA2A-105B-291F-AF29-C5CE376BD63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02200"/>
            <a:ext cx="3810000" cy="17018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8" name="Rule">
            <a:extLst>
              <a:ext uri="{FF2B5EF4-FFF2-40B4-BE49-F238E27FC236}">
                <a16:creationId xmlns:a16="http://schemas.microsoft.com/office/drawing/2014/main" id="{2BDB1978-DA4A-B981-79DF-82735AC31826}"/>
              </a:ext>
            </a:extLst>
          </p:cNvPr>
          <p:cNvCxnSpPr/>
          <p:nvPr/>
        </p:nvCxnSpPr>
        <p:spPr>
          <a:xfrm>
            <a:off x="4953000" y="140538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ule lozenge">
            <a:extLst>
              <a:ext uri="{FF2B5EF4-FFF2-40B4-BE49-F238E27FC236}">
                <a16:creationId xmlns:a16="http://schemas.microsoft.com/office/drawing/2014/main" id="{66C376C9-EC73-C2B0-7676-55F88586E919}"/>
              </a:ext>
            </a:extLst>
          </p:cNvPr>
          <p:cNvSpPr/>
          <p:nvPr/>
        </p:nvSpPr>
        <p:spPr>
          <a:xfrm>
            <a:off x="4826000" y="136728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Head Text 1">
            <a:extLst>
              <a:ext uri="{FF2B5EF4-FFF2-40B4-BE49-F238E27FC236}">
                <a16:creationId xmlns:a16="http://schemas.microsoft.com/office/drawing/2014/main" id="{338D370F-8351-39D5-83C1-FBBDA9F33F6D}"/>
              </a:ext>
            </a:extLst>
          </p:cNvPr>
          <p:cNvSpPr txBox="1"/>
          <p:nvPr/>
        </p:nvSpPr>
        <p:spPr>
          <a:xfrm>
            <a:off x="4826000" y="1659382"/>
            <a:ext cx="6756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1"/>
              </a:rPr>
              <a:t>Проект "Новые рубежи"</a:t>
            </a:r>
          </a:p>
        </p:txBody>
      </p:sp>
      <p:sp>
        <p:nvSpPr>
          <p:cNvPr id="11" name="Text Text 2">
            <a:extLst>
              <a:ext uri="{FF2B5EF4-FFF2-40B4-BE49-F238E27FC236}">
                <a16:creationId xmlns:a16="http://schemas.microsoft.com/office/drawing/2014/main" id="{78928BB6-EA71-0D27-8082-12F6B636BE35}"/>
              </a:ext>
            </a:extLst>
          </p:cNvPr>
          <p:cNvSpPr txBox="1"/>
          <p:nvPr/>
        </p:nvSpPr>
        <p:spPr>
          <a:xfrm>
            <a:off x="4826000" y="2055622"/>
            <a:ext cx="6756400" cy="98634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00" dirty="0">
                <a:solidFill>
                  <a:srgbClr val="F2E9D1"/>
                </a:solidFill>
                <a:latin typeface="Text 2"/>
              </a:rPr>
              <a:t>Джон Ф. Кеннеди, избранный президентом США в 1961 году, предложил проект "Новые рубежи". Этот проект был направлен на укрепление американского общества, улучшение образования, здравоохранения и научно-технического прогресса.</a:t>
            </a:r>
          </a:p>
        </p:txBody>
      </p:sp>
      <p:sp>
        <p:nvSpPr>
          <p:cNvPr id="12" name="Head Text 3">
            <a:extLst>
              <a:ext uri="{FF2B5EF4-FFF2-40B4-BE49-F238E27FC236}">
                <a16:creationId xmlns:a16="http://schemas.microsoft.com/office/drawing/2014/main" id="{8E2B240C-6A01-6036-3F8C-5452B4DFF9CC}"/>
              </a:ext>
            </a:extLst>
          </p:cNvPr>
          <p:cNvSpPr txBox="1"/>
          <p:nvPr/>
        </p:nvSpPr>
        <p:spPr>
          <a:xfrm>
            <a:off x="4826000" y="3245168"/>
            <a:ext cx="6756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3"/>
              </a:rPr>
              <a:t>Берлинский кризис</a:t>
            </a:r>
          </a:p>
        </p:txBody>
      </p:sp>
      <p:sp>
        <p:nvSpPr>
          <p:cNvPr id="13" name="Text Text 4">
            <a:extLst>
              <a:ext uri="{FF2B5EF4-FFF2-40B4-BE49-F238E27FC236}">
                <a16:creationId xmlns:a16="http://schemas.microsoft.com/office/drawing/2014/main" id="{A7B6A998-BE07-F36B-C79D-6E7D3A058D6F}"/>
              </a:ext>
            </a:extLst>
          </p:cNvPr>
          <p:cNvSpPr txBox="1"/>
          <p:nvPr/>
        </p:nvSpPr>
        <p:spPr>
          <a:xfrm>
            <a:off x="4826000" y="3641408"/>
            <a:ext cx="6756400" cy="73761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00" dirty="0">
                <a:solidFill>
                  <a:srgbClr val="F2E9D1"/>
                </a:solidFill>
                <a:latin typeface="Text 4"/>
              </a:rPr>
              <a:t>Берлинский кризис 1961 года стал одним из наиболее острых моментов холодной войны. СССР попытался заблокировать доступ к Западному Берлину, что вызвало напряженность между сверхдержавами.</a:t>
            </a:r>
          </a:p>
        </p:txBody>
      </p:sp>
      <p:sp>
        <p:nvSpPr>
          <p:cNvPr id="14" name="Head Text 5">
            <a:extLst>
              <a:ext uri="{FF2B5EF4-FFF2-40B4-BE49-F238E27FC236}">
                <a16:creationId xmlns:a16="http://schemas.microsoft.com/office/drawing/2014/main" id="{E2759808-5C0E-4D07-631E-A0FA13928312}"/>
              </a:ext>
            </a:extLst>
          </p:cNvPr>
          <p:cNvSpPr txBox="1"/>
          <p:nvPr/>
        </p:nvSpPr>
        <p:spPr>
          <a:xfrm>
            <a:off x="4826000" y="4582224"/>
            <a:ext cx="6756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5"/>
              </a:rPr>
              <a:t>Контроль над Берлином</a:t>
            </a:r>
          </a:p>
        </p:txBody>
      </p:sp>
      <p:sp>
        <p:nvSpPr>
          <p:cNvPr id="15" name="Text Text 6">
            <a:extLst>
              <a:ext uri="{FF2B5EF4-FFF2-40B4-BE49-F238E27FC236}">
                <a16:creationId xmlns:a16="http://schemas.microsoft.com/office/drawing/2014/main" id="{5622718D-FA74-F650-F207-C09556711D78}"/>
              </a:ext>
            </a:extLst>
          </p:cNvPr>
          <p:cNvSpPr txBox="1"/>
          <p:nvPr/>
        </p:nvSpPr>
        <p:spPr>
          <a:xfrm>
            <a:off x="4826000" y="4978464"/>
            <a:ext cx="6756400" cy="98634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00" dirty="0">
                <a:solidFill>
                  <a:srgbClr val="F2E9D1"/>
                </a:solidFill>
                <a:latin typeface="Text 6"/>
              </a:rPr>
              <a:t>Кеннеди заявил, что США не допустят коммунистического захвата Западного Берлина и усилил американское военное присутствие в Европе. Кризис завершился подписанием договора о строительстве Берлинской стены, которая отделила Западный Берлин от Восточного.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777D8B32-0353-5B80-EA7F-C4CFF8CF816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63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9F35BD2-8818-7EB4-44CE-CFAF2E85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355600"/>
            <a:ext cx="7010400" cy="89738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Карибский кризис 1962 г.: мир на грани</a:t>
            </a:r>
          </a:p>
        </p:txBody>
      </p:sp>
      <p:sp>
        <p:nvSpPr>
          <p:cNvPr id="3" name="U-2 photo San Cristobal mount">
            <a:extLst>
              <a:ext uri="{FF2B5EF4-FFF2-40B4-BE49-F238E27FC236}">
                <a16:creationId xmlns:a16="http://schemas.microsoft.com/office/drawing/2014/main" id="{97520509-9676-3C5A-450E-6F683C7A864B}"/>
              </a:ext>
            </a:extLst>
          </p:cNvPr>
          <p:cNvSpPr/>
          <p:nvPr/>
        </p:nvSpPr>
        <p:spPr>
          <a:xfrm>
            <a:off x="520700" y="1308100"/>
            <a:ext cx="3860800" cy="3738033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U-2 photo San Cristobal" descr="Аэрофотоснимок стартовой площадки ракет средней дальности у Сан-Кристобаля (Куба), 1 ноября 1962 г. Национальный архив США">
            <a:extLst>
              <a:ext uri="{FF2B5EF4-FFF2-40B4-BE49-F238E27FC236}">
                <a16:creationId xmlns:a16="http://schemas.microsoft.com/office/drawing/2014/main" id="{F1F3A974-74F8-D20B-F1C1-24FF08612F3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97000"/>
            <a:ext cx="3683000" cy="3560233"/>
          </a:xfrm>
          <a:prstGeom prst="rect">
            <a:avLst/>
          </a:prstGeom>
        </p:spPr>
      </p:pic>
      <p:cxnSp>
        <p:nvCxnSpPr>
          <p:cNvPr id="6" name="Rule">
            <a:extLst>
              <a:ext uri="{FF2B5EF4-FFF2-40B4-BE49-F238E27FC236}">
                <a16:creationId xmlns:a16="http://schemas.microsoft.com/office/drawing/2014/main" id="{365FD355-BDD5-67FE-91CD-BF87DF1D9DF0}"/>
              </a:ext>
            </a:extLst>
          </p:cNvPr>
          <p:cNvCxnSpPr/>
          <p:nvPr/>
        </p:nvCxnSpPr>
        <p:spPr>
          <a:xfrm>
            <a:off x="4699000" y="140538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9B1A7B7C-4C38-ED93-375C-0D13BBE363ED}"/>
              </a:ext>
            </a:extLst>
          </p:cNvPr>
          <p:cNvSpPr/>
          <p:nvPr/>
        </p:nvSpPr>
        <p:spPr>
          <a:xfrm>
            <a:off x="4572000" y="136728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Head Text 1">
            <a:extLst>
              <a:ext uri="{FF2B5EF4-FFF2-40B4-BE49-F238E27FC236}">
                <a16:creationId xmlns:a16="http://schemas.microsoft.com/office/drawing/2014/main" id="{E19F00CA-DAC1-6336-B84F-1B7BF4A0A1F9}"/>
              </a:ext>
            </a:extLst>
          </p:cNvPr>
          <p:cNvSpPr txBox="1"/>
          <p:nvPr/>
        </p:nvSpPr>
        <p:spPr>
          <a:xfrm>
            <a:off x="4572000" y="1684782"/>
            <a:ext cx="7010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1"/>
              </a:rPr>
              <a:t>Размещение ракет</a:t>
            </a:r>
          </a:p>
        </p:txBody>
      </p:sp>
      <p:sp>
        <p:nvSpPr>
          <p:cNvPr id="9" name="Text Text 2">
            <a:extLst>
              <a:ext uri="{FF2B5EF4-FFF2-40B4-BE49-F238E27FC236}">
                <a16:creationId xmlns:a16="http://schemas.microsoft.com/office/drawing/2014/main" id="{87701022-15BE-4ED5-42DE-664EDA6BE170}"/>
              </a:ext>
            </a:extLst>
          </p:cNvPr>
          <p:cNvSpPr txBox="1"/>
          <p:nvPr/>
        </p:nvSpPr>
        <p:spPr>
          <a:xfrm>
            <a:off x="4572000" y="2081022"/>
            <a:ext cx="7010400" cy="78384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700" dirty="0">
                <a:solidFill>
                  <a:srgbClr val="F2E9D1"/>
                </a:solidFill>
                <a:latin typeface="Text 2"/>
              </a:rPr>
              <a:t>СССР разместил ядерные ракеты на Кубе, что создало непосредственную угрозу США. Кеннеди решил установить морскую блокаду Кубы и потребовал от СССР убрать ракеты.</a:t>
            </a:r>
          </a:p>
        </p:txBody>
      </p:sp>
      <p:sp>
        <p:nvSpPr>
          <p:cNvPr id="10" name="Head Text 3">
            <a:extLst>
              <a:ext uri="{FF2B5EF4-FFF2-40B4-BE49-F238E27FC236}">
                <a16:creationId xmlns:a16="http://schemas.microsoft.com/office/drawing/2014/main" id="{6A2D2913-C067-1343-7470-F7ACC73F9EFF}"/>
              </a:ext>
            </a:extLst>
          </p:cNvPr>
          <p:cNvSpPr txBox="1"/>
          <p:nvPr/>
        </p:nvSpPr>
        <p:spPr>
          <a:xfrm>
            <a:off x="4572000" y="3093466"/>
            <a:ext cx="7010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D9696B"/>
                </a:solidFill>
                <a:latin typeface="Text 3"/>
              </a:rPr>
              <a:t>Ядерный удар</a:t>
            </a:r>
          </a:p>
        </p:txBody>
      </p:sp>
      <p:sp>
        <p:nvSpPr>
          <p:cNvPr id="11" name="Text Text 4">
            <a:extLst>
              <a:ext uri="{FF2B5EF4-FFF2-40B4-BE49-F238E27FC236}">
                <a16:creationId xmlns:a16="http://schemas.microsoft.com/office/drawing/2014/main" id="{45C419D8-7EF4-9CA2-8E43-6951EA915A1E}"/>
              </a:ext>
            </a:extLst>
          </p:cNvPr>
          <p:cNvSpPr txBox="1"/>
          <p:nvPr/>
        </p:nvSpPr>
        <p:spPr>
          <a:xfrm>
            <a:off x="4572000" y="3489706"/>
            <a:ext cx="7010400" cy="78384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700" dirty="0">
                <a:solidFill>
                  <a:srgbClr val="F2E9D1"/>
                </a:solidFill>
                <a:latin typeface="Text 4"/>
              </a:rPr>
              <a:t>Мир оказался на грани ядерной войны. США и СССР вели тайные переговоры, чтобы избежать конфликта. В итоге, СССР отступил и убрал ракеты с Кубы, в обмен на обещание США не нападать на Кубу.</a:t>
            </a:r>
          </a:p>
        </p:txBody>
      </p:sp>
      <p:sp>
        <p:nvSpPr>
          <p:cNvPr id="12" name="Head Text 5">
            <a:extLst>
              <a:ext uri="{FF2B5EF4-FFF2-40B4-BE49-F238E27FC236}">
                <a16:creationId xmlns:a16="http://schemas.microsoft.com/office/drawing/2014/main" id="{48C62EB7-6E77-5269-2B58-73E220607392}"/>
              </a:ext>
            </a:extLst>
          </p:cNvPr>
          <p:cNvSpPr txBox="1"/>
          <p:nvPr/>
        </p:nvSpPr>
        <p:spPr>
          <a:xfrm>
            <a:off x="4572000" y="4502150"/>
            <a:ext cx="7010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8FB8DE"/>
                </a:solidFill>
                <a:latin typeface="Text 5"/>
              </a:rPr>
              <a:t>Глобальная угроза</a:t>
            </a:r>
          </a:p>
        </p:txBody>
      </p:sp>
      <p:sp>
        <p:nvSpPr>
          <p:cNvPr id="13" name="Text Text 6">
            <a:extLst>
              <a:ext uri="{FF2B5EF4-FFF2-40B4-BE49-F238E27FC236}">
                <a16:creationId xmlns:a16="http://schemas.microsoft.com/office/drawing/2014/main" id="{80FD91F7-4556-9D8F-332E-95F61C06E937}"/>
              </a:ext>
            </a:extLst>
          </p:cNvPr>
          <p:cNvSpPr txBox="1"/>
          <p:nvPr/>
        </p:nvSpPr>
        <p:spPr>
          <a:xfrm>
            <a:off x="4572000" y="4898390"/>
            <a:ext cx="7010400" cy="78384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700" dirty="0">
                <a:solidFill>
                  <a:srgbClr val="F2E9D1"/>
                </a:solidFill>
                <a:latin typeface="Text 6"/>
              </a:rPr>
              <a:t>Карибский кризис показал опасность ядерного противостояния и привел к переосмыслению внешней политики США и СССР. Он также послужил импульсом к поиску путей сдерживания ядерной войны.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6EC1F882-58FD-77D3-C7C3-5E40269C14F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584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9BA108-2044-7CB4-EA70-7A14A8714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89738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Договор о запрещении ядерных испытаний (1963 г.): первый шаг к разоружению</a:t>
            </a:r>
          </a:p>
        </p:txBody>
      </p:sp>
      <p:sp>
        <p:nvSpPr>
          <p:cNvPr id="3" name="USSR stamp 1963 mount">
            <a:extLst>
              <a:ext uri="{FF2B5EF4-FFF2-40B4-BE49-F238E27FC236}">
                <a16:creationId xmlns:a16="http://schemas.microsoft.com/office/drawing/2014/main" id="{FD3BBEDC-F87F-9823-2897-AA453501351A}"/>
              </a:ext>
            </a:extLst>
          </p:cNvPr>
          <p:cNvSpPr/>
          <p:nvPr/>
        </p:nvSpPr>
        <p:spPr>
          <a:xfrm>
            <a:off x="711327" y="1778000"/>
            <a:ext cx="2971546" cy="40640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USSR stamp 1963" descr="Почтовая марка СССР 1963 г. в честь Московского договора о запрещении испытаний ядерного оружия в атмосфере, космическом пространстве и под водой">
            <a:extLst>
              <a:ext uri="{FF2B5EF4-FFF2-40B4-BE49-F238E27FC236}">
                <a16:creationId xmlns:a16="http://schemas.microsoft.com/office/drawing/2014/main" id="{54834047-C06E-030B-761E-D7D236FA798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27" y="1905000"/>
            <a:ext cx="2717546" cy="3810000"/>
          </a:xfrm>
          <a:prstGeom prst="rect">
            <a:avLst/>
          </a:prstGeom>
        </p:spPr>
      </p:pic>
      <p:cxnSp>
        <p:nvCxnSpPr>
          <p:cNvPr id="6" name="Rule">
            <a:extLst>
              <a:ext uri="{FF2B5EF4-FFF2-40B4-BE49-F238E27FC236}">
                <a16:creationId xmlns:a16="http://schemas.microsoft.com/office/drawing/2014/main" id="{6B4204EA-EC44-D3F7-CD75-B88C662183E1}"/>
              </a:ext>
            </a:extLst>
          </p:cNvPr>
          <p:cNvCxnSpPr/>
          <p:nvPr/>
        </p:nvCxnSpPr>
        <p:spPr>
          <a:xfrm>
            <a:off x="736600" y="140538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19CC3FB4-0BF9-844C-DDE1-81D795831EF3}"/>
              </a:ext>
            </a:extLst>
          </p:cNvPr>
          <p:cNvSpPr/>
          <p:nvPr/>
        </p:nvSpPr>
        <p:spPr>
          <a:xfrm>
            <a:off x="609600" y="136728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Chronology table">
            <a:extLst>
              <a:ext uri="{FF2B5EF4-FFF2-40B4-BE49-F238E27FC236}">
                <a16:creationId xmlns:a16="http://schemas.microsoft.com/office/drawing/2014/main" id="{D2F160B8-ED07-9869-8DEC-C1341096E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853715"/>
              </p:ext>
            </p:extLst>
          </p:nvPr>
        </p:nvGraphicFramePr>
        <p:xfrm>
          <a:off x="4318000" y="1684782"/>
          <a:ext cx="72644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9000">
                  <a:extLst>
                    <a:ext uri="{9D8B030D-6E8A-4147-A177-3AD203B41FA5}">
                      <a16:colId xmlns:a16="http://schemas.microsoft.com/office/drawing/2014/main" val="2064656815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940430730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Дата</a:t>
                      </a:r>
                    </a:p>
                  </a:txBody>
                  <a:tcPr marL="127000" marR="127000" marT="88900" marB="889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3A32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Событие</a:t>
                      </a:r>
                    </a:p>
                  </a:txBody>
                  <a:tcPr marL="127000" marR="127000" marT="88900" marB="889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3A3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439847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5 августа 1963 г.</a:t>
                      </a:r>
                    </a:p>
                  </a:txBody>
                  <a:tcPr marL="127000" marR="127000" marT="88900" marB="889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D34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Подписание договора в Москве</a:t>
                      </a:r>
                    </a:p>
                  </a:txBody>
                  <a:tcPr marL="127000" marR="127000" marT="88900" marB="889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D34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02559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10 октября 1963 г.</a:t>
                      </a:r>
                    </a:p>
                  </a:txBody>
                  <a:tcPr marL="127000" marR="127000" marT="88900" marB="889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62C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Вступление договора в силу</a:t>
                      </a:r>
                    </a:p>
                  </a:txBody>
                  <a:tcPr marL="127000" marR="127000" marT="88900" marB="889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62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662134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1968 г.</a:t>
                      </a:r>
                    </a:p>
                  </a:txBody>
                  <a:tcPr marL="127000" marR="127000" marT="88900" marB="889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D34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Подписание договора о нераспространении ядерного оружия</a:t>
                      </a:r>
                    </a:p>
                  </a:txBody>
                  <a:tcPr marL="127000" marR="127000" marT="88900" marB="889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D34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227269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1972 г.</a:t>
                      </a:r>
                    </a:p>
                  </a:txBody>
                  <a:tcPr marL="127000" marR="127000" marT="88900" marB="889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62C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Подписание договора об ограничении стратегических наступательных вооружений (ОСВ-1)</a:t>
                      </a:r>
                    </a:p>
                  </a:txBody>
                  <a:tcPr marL="127000" marR="127000" marT="88900" marB="889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62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280634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E9BD73"/>
                          </a:solidFill>
                          <a:latin typeface="Segoe UI Semibold" panose="020B0702040204020203" pitchFamily="34" charset="0"/>
                        </a:rPr>
                        <a:t>1979 г.</a:t>
                      </a:r>
                    </a:p>
                  </a:txBody>
                  <a:tcPr marL="127000" marR="127000" marT="88900" marB="889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D34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Подписание договора об ограничении стратегических наступательных вооружений (ОСВ-2)</a:t>
                      </a:r>
                    </a:p>
                  </a:txBody>
                  <a:tcPr marL="127000" marR="127000" marT="88900" marB="889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D34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34182"/>
                  </a:ext>
                </a:extLst>
              </a:tr>
            </a:tbl>
          </a:graphicData>
        </a:graphic>
      </p:graphicFrame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93368B08-6AD5-4593-D888-5BF917FA2CE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202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E7B2418-2A6F-DBB2-110F-35BFFA68A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55600"/>
            <a:ext cx="5486400" cy="126187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Советско-китайский конфликт: раскол социалистического лагеря</a:t>
            </a:r>
          </a:p>
        </p:txBody>
      </p:sp>
      <p:pic>
        <p:nvPicPr>
          <p:cNvPr id="4" name="Mao and Khrushchev 1958" descr="Мао Цзэдун и Н. С. Хрущёв во время визита советского лидера в Пекин, 1958 г. Библиотека Конгресса США">
            <a:extLst>
              <a:ext uri="{FF2B5EF4-FFF2-40B4-BE49-F238E27FC236}">
                <a16:creationId xmlns:a16="http://schemas.microsoft.com/office/drawing/2014/main" id="{E22B660C-8D7B-77DD-F196-ED92164677F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22400"/>
            <a:ext cx="5080000" cy="3251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Sino-Soviet border map mount">
            <a:extLst>
              <a:ext uri="{FF2B5EF4-FFF2-40B4-BE49-F238E27FC236}">
                <a16:creationId xmlns:a16="http://schemas.microsoft.com/office/drawing/2014/main" id="{C2F8A3EF-99DD-16B3-DDA9-9E4EBF82F1C4}"/>
              </a:ext>
            </a:extLst>
          </p:cNvPr>
          <p:cNvSpPr/>
          <p:nvPr/>
        </p:nvSpPr>
        <p:spPr>
          <a:xfrm>
            <a:off x="2302933" y="4902200"/>
            <a:ext cx="1693334" cy="17272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Sino-Soviet border map" descr="Советско-китайская граница, восточный участок (карта Библиотеки Конгресса США)">
            <a:extLst>
              <a:ext uri="{FF2B5EF4-FFF2-40B4-BE49-F238E27FC236}">
                <a16:creationId xmlns:a16="http://schemas.microsoft.com/office/drawing/2014/main" id="{34D7E370-7C06-B5F1-7BAD-DBA3AD4F57D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133" y="4978400"/>
            <a:ext cx="1540933" cy="1574800"/>
          </a:xfrm>
          <a:prstGeom prst="rect">
            <a:avLst/>
          </a:prstGeom>
        </p:spPr>
      </p:pic>
      <p:cxnSp>
        <p:nvCxnSpPr>
          <p:cNvPr id="8" name="Rule">
            <a:extLst>
              <a:ext uri="{FF2B5EF4-FFF2-40B4-BE49-F238E27FC236}">
                <a16:creationId xmlns:a16="http://schemas.microsoft.com/office/drawing/2014/main" id="{CE1A4091-E606-FA1D-3FCD-9E448F474C93}"/>
              </a:ext>
            </a:extLst>
          </p:cNvPr>
          <p:cNvCxnSpPr/>
          <p:nvPr/>
        </p:nvCxnSpPr>
        <p:spPr>
          <a:xfrm>
            <a:off x="6223000" y="176987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ule lozenge">
            <a:extLst>
              <a:ext uri="{FF2B5EF4-FFF2-40B4-BE49-F238E27FC236}">
                <a16:creationId xmlns:a16="http://schemas.microsoft.com/office/drawing/2014/main" id="{7C90F779-4ED9-BD5A-29C5-F73F8CEE2225}"/>
              </a:ext>
            </a:extLst>
          </p:cNvPr>
          <p:cNvSpPr/>
          <p:nvPr/>
        </p:nvSpPr>
        <p:spPr>
          <a:xfrm>
            <a:off x="6096000" y="173177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Head Text 2">
            <a:extLst>
              <a:ext uri="{FF2B5EF4-FFF2-40B4-BE49-F238E27FC236}">
                <a16:creationId xmlns:a16="http://schemas.microsoft.com/office/drawing/2014/main" id="{67DA1353-9C94-B1DE-65ED-B7E63FFB44C1}"/>
              </a:ext>
            </a:extLst>
          </p:cNvPr>
          <p:cNvSpPr txBox="1"/>
          <p:nvPr/>
        </p:nvSpPr>
        <p:spPr>
          <a:xfrm>
            <a:off x="6096000" y="2023872"/>
            <a:ext cx="5486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2"/>
              </a:rPr>
              <a:t>Идеологические разногласия</a:t>
            </a:r>
          </a:p>
        </p:txBody>
      </p:sp>
      <p:sp>
        <p:nvSpPr>
          <p:cNvPr id="11" name="Text Text 3">
            <a:extLst>
              <a:ext uri="{FF2B5EF4-FFF2-40B4-BE49-F238E27FC236}">
                <a16:creationId xmlns:a16="http://schemas.microsoft.com/office/drawing/2014/main" id="{FF60F8EA-04AD-C001-53FE-39171DD7FAB6}"/>
              </a:ext>
            </a:extLst>
          </p:cNvPr>
          <p:cNvSpPr txBox="1"/>
          <p:nvPr/>
        </p:nvSpPr>
        <p:spPr>
          <a:xfrm>
            <a:off x="6096000" y="2420112"/>
            <a:ext cx="5486400" cy="98634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00" dirty="0">
                <a:solidFill>
                  <a:srgbClr val="F2E9D1"/>
                </a:solidFill>
                <a:latin typeface="Text 3"/>
              </a:rPr>
              <a:t>К концу 1950-х годов между СССР и Китаем начинают возникать идеологические разногласия. Китай считал, что СССР не достаточно решительно поддерживает его в конфликте с Тайванем.</a:t>
            </a:r>
          </a:p>
        </p:txBody>
      </p:sp>
      <p:sp>
        <p:nvSpPr>
          <p:cNvPr id="12" name="Head Text 5">
            <a:extLst>
              <a:ext uri="{FF2B5EF4-FFF2-40B4-BE49-F238E27FC236}">
                <a16:creationId xmlns:a16="http://schemas.microsoft.com/office/drawing/2014/main" id="{C499D301-69DE-18A0-89D7-C9278CC43BD6}"/>
              </a:ext>
            </a:extLst>
          </p:cNvPr>
          <p:cNvSpPr txBox="1"/>
          <p:nvPr/>
        </p:nvSpPr>
        <p:spPr>
          <a:xfrm>
            <a:off x="6096000" y="3584258"/>
            <a:ext cx="5486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5"/>
              </a:rPr>
              <a:t>Территориальные споры</a:t>
            </a:r>
          </a:p>
        </p:txBody>
      </p:sp>
      <p:sp>
        <p:nvSpPr>
          <p:cNvPr id="13" name="Text Text 6">
            <a:extLst>
              <a:ext uri="{FF2B5EF4-FFF2-40B4-BE49-F238E27FC236}">
                <a16:creationId xmlns:a16="http://schemas.microsoft.com/office/drawing/2014/main" id="{9D44F8FC-DC9E-5907-738D-A4927D9BF67D}"/>
              </a:ext>
            </a:extLst>
          </p:cNvPr>
          <p:cNvSpPr txBox="1"/>
          <p:nvPr/>
        </p:nvSpPr>
        <p:spPr>
          <a:xfrm>
            <a:off x="6096000" y="3980498"/>
            <a:ext cx="5486400" cy="98634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00" dirty="0">
                <a:solidFill>
                  <a:srgbClr val="F2E9D1"/>
                </a:solidFill>
                <a:latin typeface="Text 6"/>
              </a:rPr>
              <a:t>Кроме идеологических разногласий, между СССР и Китаем возникли и территориальные споры о границе между ними. Это усилило напряженность в отношениях между двумя коммунистическими державами.</a:t>
            </a:r>
          </a:p>
        </p:txBody>
      </p:sp>
      <p:sp>
        <p:nvSpPr>
          <p:cNvPr id="14" name="Head Text 8">
            <a:extLst>
              <a:ext uri="{FF2B5EF4-FFF2-40B4-BE49-F238E27FC236}">
                <a16:creationId xmlns:a16="http://schemas.microsoft.com/office/drawing/2014/main" id="{4E776F30-AE47-405F-CCD8-F4DB74C7807E}"/>
              </a:ext>
            </a:extLst>
          </p:cNvPr>
          <p:cNvSpPr txBox="1"/>
          <p:nvPr/>
        </p:nvSpPr>
        <p:spPr>
          <a:xfrm>
            <a:off x="6096000" y="5144644"/>
            <a:ext cx="5486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D9696B"/>
                </a:solidFill>
                <a:latin typeface="Text 8"/>
              </a:rPr>
              <a:t>Раскол социалистического лагеря</a:t>
            </a:r>
          </a:p>
        </p:txBody>
      </p:sp>
      <p:sp>
        <p:nvSpPr>
          <p:cNvPr id="15" name="Text Text 9">
            <a:extLst>
              <a:ext uri="{FF2B5EF4-FFF2-40B4-BE49-F238E27FC236}">
                <a16:creationId xmlns:a16="http://schemas.microsoft.com/office/drawing/2014/main" id="{ACE2763E-2F5E-F6A7-43AF-E9761FC11D5F}"/>
              </a:ext>
            </a:extLst>
          </p:cNvPr>
          <p:cNvSpPr txBox="1"/>
          <p:nvPr/>
        </p:nvSpPr>
        <p:spPr>
          <a:xfrm>
            <a:off x="6096000" y="5540884"/>
            <a:ext cx="5486400" cy="73761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00" dirty="0">
                <a:solidFill>
                  <a:srgbClr val="F2E9D1"/>
                </a:solidFill>
                <a:latin typeface="Text 9"/>
              </a:rPr>
              <a:t>К началу 1960-х годов советско-китайский конфликт привел к расколу социалистического лагеря. Китай вышел из под контроля СССР и стал проводить свою внешнюю политику.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4B1FE51C-C35B-5FAC-04A7-1805E24F23C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4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8803953-A2B3-BE70-8134-968F9D3F8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378587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27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Усиление нестабильности в мире: локальные конфликты и кризисы</a:t>
            </a:r>
          </a:p>
        </p:txBody>
      </p:sp>
      <p:pic>
        <p:nvPicPr>
          <p:cNvPr id="4" name="Vietnam 1966" descr="Вертолёты UH-1D армии США во Вьетнаме, 1966 г. Армия США">
            <a:extLst>
              <a:ext uri="{FF2B5EF4-FFF2-40B4-BE49-F238E27FC236}">
                <a16:creationId xmlns:a16="http://schemas.microsoft.com/office/drawing/2014/main" id="{244AE33C-CC0B-19C9-5188-4DAA82E7650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22400"/>
            <a:ext cx="3454400" cy="2032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Prague 1968" descr="Советские танки на Градчанской площади в Праге, 21 августа 1968 г. Фото из архива посольства Швейцарии">
            <a:extLst>
              <a:ext uri="{FF2B5EF4-FFF2-40B4-BE49-F238E27FC236}">
                <a16:creationId xmlns:a16="http://schemas.microsoft.com/office/drawing/2014/main" id="{9A96F110-89F8-0500-CAD8-F992A54038F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0" y="1422400"/>
            <a:ext cx="3454400" cy="2032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Afghanistan 1988" descr="Командующий 40-й армией генерал-лейтенант Б. В. Громов на пресс-конференции о выводе советских войск из Афганистана, 1 мая 1988 г. РИА Новости">
            <a:extLst>
              <a:ext uri="{FF2B5EF4-FFF2-40B4-BE49-F238E27FC236}">
                <a16:creationId xmlns:a16="http://schemas.microsoft.com/office/drawing/2014/main" id="{D3B31BFC-1581-A50B-DA08-807DFCDF2F5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422400"/>
            <a:ext cx="3454400" cy="2032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Head Text 1">
            <a:extLst>
              <a:ext uri="{FF2B5EF4-FFF2-40B4-BE49-F238E27FC236}">
                <a16:creationId xmlns:a16="http://schemas.microsoft.com/office/drawing/2014/main" id="{B0364BDF-441A-5D15-1C58-699CE512097A}"/>
              </a:ext>
            </a:extLst>
          </p:cNvPr>
          <p:cNvSpPr txBox="1"/>
          <p:nvPr/>
        </p:nvSpPr>
        <p:spPr>
          <a:xfrm>
            <a:off x="609600" y="3657600"/>
            <a:ext cx="3454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1"/>
              </a:rPr>
              <a:t>Вьетнамская война</a:t>
            </a:r>
          </a:p>
        </p:txBody>
      </p:sp>
      <p:sp>
        <p:nvSpPr>
          <p:cNvPr id="10" name="Text Text 2">
            <a:extLst>
              <a:ext uri="{FF2B5EF4-FFF2-40B4-BE49-F238E27FC236}">
                <a16:creationId xmlns:a16="http://schemas.microsoft.com/office/drawing/2014/main" id="{B12D8D95-225B-69D4-FF6A-27C557211205}"/>
              </a:ext>
            </a:extLst>
          </p:cNvPr>
          <p:cNvSpPr txBox="1"/>
          <p:nvPr/>
        </p:nvSpPr>
        <p:spPr>
          <a:xfrm>
            <a:off x="609600" y="4053840"/>
            <a:ext cx="3454400" cy="15300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50" dirty="0">
                <a:solidFill>
                  <a:srgbClr val="F2E9D1"/>
                </a:solidFill>
                <a:latin typeface="Text 2"/>
              </a:rPr>
              <a:t>Вьетнамская война (1955-1975) стала одним из наиболее значительных локальных конфликтов холодной войны. Она противопоставила США и их союзников Северному Вьетнаму и его союзникам.</a:t>
            </a:r>
          </a:p>
        </p:txBody>
      </p:sp>
      <p:sp>
        <p:nvSpPr>
          <p:cNvPr id="11" name="Head Text 3">
            <a:extLst>
              <a:ext uri="{FF2B5EF4-FFF2-40B4-BE49-F238E27FC236}">
                <a16:creationId xmlns:a16="http://schemas.microsoft.com/office/drawing/2014/main" id="{D1052705-10CC-D3BC-0C32-E95230294999}"/>
              </a:ext>
            </a:extLst>
          </p:cNvPr>
          <p:cNvSpPr txBox="1"/>
          <p:nvPr/>
        </p:nvSpPr>
        <p:spPr>
          <a:xfrm>
            <a:off x="4368800" y="3657600"/>
            <a:ext cx="3454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8FB8DE"/>
                </a:solidFill>
                <a:latin typeface="Text 3"/>
              </a:rPr>
              <a:t>Пражская весна</a:t>
            </a:r>
          </a:p>
        </p:txBody>
      </p:sp>
      <p:sp>
        <p:nvSpPr>
          <p:cNvPr id="12" name="Text Text 4">
            <a:extLst>
              <a:ext uri="{FF2B5EF4-FFF2-40B4-BE49-F238E27FC236}">
                <a16:creationId xmlns:a16="http://schemas.microsoft.com/office/drawing/2014/main" id="{F9918956-4671-BA56-33B2-BBA4F1FBA3BB}"/>
              </a:ext>
            </a:extLst>
          </p:cNvPr>
          <p:cNvSpPr txBox="1"/>
          <p:nvPr/>
        </p:nvSpPr>
        <p:spPr>
          <a:xfrm>
            <a:off x="4368800" y="4053840"/>
            <a:ext cx="3454400" cy="15300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50" dirty="0">
                <a:solidFill>
                  <a:srgbClr val="F2E9D1"/>
                </a:solidFill>
                <a:latin typeface="Text 4"/>
              </a:rPr>
              <a:t>Пражская весна 1968 года стала попытка реформы коммунистического режима в Чехословакии. Однако, она была жестоко подавлена СССР и его союзниками.</a:t>
            </a:r>
          </a:p>
        </p:txBody>
      </p:sp>
      <p:sp>
        <p:nvSpPr>
          <p:cNvPr id="13" name="Head Text 5">
            <a:extLst>
              <a:ext uri="{FF2B5EF4-FFF2-40B4-BE49-F238E27FC236}">
                <a16:creationId xmlns:a16="http://schemas.microsoft.com/office/drawing/2014/main" id="{CC4B338B-0049-0BF1-77A5-27CB1973AE80}"/>
              </a:ext>
            </a:extLst>
          </p:cNvPr>
          <p:cNvSpPr txBox="1"/>
          <p:nvPr/>
        </p:nvSpPr>
        <p:spPr>
          <a:xfrm>
            <a:off x="8128000" y="3657600"/>
            <a:ext cx="3454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D9696B"/>
                </a:solidFill>
                <a:latin typeface="Text 5"/>
              </a:rPr>
              <a:t>Афганская война</a:t>
            </a:r>
          </a:p>
        </p:txBody>
      </p:sp>
      <p:sp>
        <p:nvSpPr>
          <p:cNvPr id="14" name="Text Text 6">
            <a:extLst>
              <a:ext uri="{FF2B5EF4-FFF2-40B4-BE49-F238E27FC236}">
                <a16:creationId xmlns:a16="http://schemas.microsoft.com/office/drawing/2014/main" id="{39971FB3-A8E7-4C0D-D7C1-D4A5BB8610BE}"/>
              </a:ext>
            </a:extLst>
          </p:cNvPr>
          <p:cNvSpPr txBox="1"/>
          <p:nvPr/>
        </p:nvSpPr>
        <p:spPr>
          <a:xfrm>
            <a:off x="8128000" y="4053840"/>
            <a:ext cx="3454400" cy="15300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50" dirty="0">
                <a:solidFill>
                  <a:srgbClr val="F2E9D1"/>
                </a:solidFill>
                <a:latin typeface="Text 6"/>
              </a:rPr>
              <a:t>Афганская война (1979-1989) стала еще одним локальным конфликтом, в который были вовлечены США и СССР. Она продемонстрировала неизбежные последствия холодной войны для третьего мира.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D89C69F2-57C4-D8FE-AFCF-D5C3296F27D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970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5C5DB52-FA7B-1507-C2E1-D8B3FB297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6858000" cy="126187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Договор о нераспространении ядерного оружия (1968 г.): попытка контроля над ядерными технологиями</a:t>
            </a:r>
          </a:p>
        </p:txBody>
      </p:sp>
      <p:sp>
        <p:nvSpPr>
          <p:cNvPr id="3" name="NPT first day cover mount">
            <a:extLst>
              <a:ext uri="{FF2B5EF4-FFF2-40B4-BE49-F238E27FC236}">
                <a16:creationId xmlns:a16="http://schemas.microsoft.com/office/drawing/2014/main" id="{F8409023-6FE4-A768-5026-FCE8A0AE9DFC}"/>
              </a:ext>
            </a:extLst>
          </p:cNvPr>
          <p:cNvSpPr/>
          <p:nvPr/>
        </p:nvSpPr>
        <p:spPr>
          <a:xfrm>
            <a:off x="7658100" y="1409700"/>
            <a:ext cx="4038600" cy="2417233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NPT first day cover" descr="Конверт первого дня, посвящённый Договору о нераспространении ядерного оружия (Национальный архив США, DPLA)">
            <a:extLst>
              <a:ext uri="{FF2B5EF4-FFF2-40B4-BE49-F238E27FC236}">
                <a16:creationId xmlns:a16="http://schemas.microsoft.com/office/drawing/2014/main" id="{BBCF781F-EE31-B6BB-8AAD-189F9F14EC2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524000"/>
            <a:ext cx="3810000" cy="2188633"/>
          </a:xfrm>
          <a:prstGeom prst="rect">
            <a:avLst/>
          </a:prstGeom>
        </p:spPr>
      </p:pic>
      <p:cxnSp>
        <p:nvCxnSpPr>
          <p:cNvPr id="6" name="Rule">
            <a:extLst>
              <a:ext uri="{FF2B5EF4-FFF2-40B4-BE49-F238E27FC236}">
                <a16:creationId xmlns:a16="http://schemas.microsoft.com/office/drawing/2014/main" id="{DBC19C8D-73CC-8D62-3794-C6F4EC0AE1BE}"/>
              </a:ext>
            </a:extLst>
          </p:cNvPr>
          <p:cNvCxnSpPr/>
          <p:nvPr/>
        </p:nvCxnSpPr>
        <p:spPr>
          <a:xfrm>
            <a:off x="736600" y="176987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EA187A80-66DF-0680-B07C-D1151D27912F}"/>
              </a:ext>
            </a:extLst>
          </p:cNvPr>
          <p:cNvSpPr/>
          <p:nvPr/>
        </p:nvSpPr>
        <p:spPr>
          <a:xfrm>
            <a:off x="609600" y="173177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Num Text 2">
            <a:extLst>
              <a:ext uri="{FF2B5EF4-FFF2-40B4-BE49-F238E27FC236}">
                <a16:creationId xmlns:a16="http://schemas.microsoft.com/office/drawing/2014/main" id="{3987FEBA-F8E7-310E-FDF8-4D32FA480F7F}"/>
              </a:ext>
            </a:extLst>
          </p:cNvPr>
          <p:cNvSpPr txBox="1"/>
          <p:nvPr/>
        </p:nvSpPr>
        <p:spPr>
          <a:xfrm>
            <a:off x="609600" y="1973072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8C2F3A"/>
                </a:solidFill>
                <a:latin typeface="Text 3"/>
              </a:rPr>
              <a:t>1</a:t>
            </a:r>
          </a:p>
        </p:txBody>
      </p:sp>
      <p:sp>
        <p:nvSpPr>
          <p:cNvPr id="9" name="Head Text 3">
            <a:extLst>
              <a:ext uri="{FF2B5EF4-FFF2-40B4-BE49-F238E27FC236}">
                <a16:creationId xmlns:a16="http://schemas.microsoft.com/office/drawing/2014/main" id="{C0248791-9117-484D-ECD5-28C09AE3720A}"/>
              </a:ext>
            </a:extLst>
          </p:cNvPr>
          <p:cNvSpPr txBox="1"/>
          <p:nvPr/>
        </p:nvSpPr>
        <p:spPr>
          <a:xfrm>
            <a:off x="1168400" y="2049272"/>
            <a:ext cx="2819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8C2F3A"/>
                </a:solidFill>
                <a:latin typeface="Text 3"/>
              </a:rPr>
              <a:t>Цель договора</a:t>
            </a:r>
          </a:p>
        </p:txBody>
      </p:sp>
      <p:sp>
        <p:nvSpPr>
          <p:cNvPr id="10" name="Text Text 4">
            <a:extLst>
              <a:ext uri="{FF2B5EF4-FFF2-40B4-BE49-F238E27FC236}">
                <a16:creationId xmlns:a16="http://schemas.microsoft.com/office/drawing/2014/main" id="{DAE08A93-6814-A5A3-AF39-C482C9412E55}"/>
              </a:ext>
            </a:extLst>
          </p:cNvPr>
          <p:cNvSpPr txBox="1"/>
          <p:nvPr/>
        </p:nvSpPr>
        <p:spPr>
          <a:xfrm>
            <a:off x="1168400" y="2445512"/>
            <a:ext cx="2819400" cy="191916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25292A"/>
                </a:solidFill>
                <a:latin typeface="Text 4"/>
              </a:rPr>
              <a:t>Договор о нераспространении ядерного оружия (ДНЯО) был подписан в 1968 году и вступил в силу в 1970 году. Его целью было предотвращение распространения ядерного оружия и создание условий для его уничтожения.</a:t>
            </a:r>
          </a:p>
        </p:txBody>
      </p:sp>
      <p:sp>
        <p:nvSpPr>
          <p:cNvPr id="11" name="Num Text 6">
            <a:extLst>
              <a:ext uri="{FF2B5EF4-FFF2-40B4-BE49-F238E27FC236}">
                <a16:creationId xmlns:a16="http://schemas.microsoft.com/office/drawing/2014/main" id="{F3CEC90C-CE44-10E1-61F1-A15C6C803F67}"/>
              </a:ext>
            </a:extLst>
          </p:cNvPr>
          <p:cNvSpPr txBox="1"/>
          <p:nvPr/>
        </p:nvSpPr>
        <p:spPr>
          <a:xfrm>
            <a:off x="4191000" y="1973072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8C2F3A"/>
                </a:solidFill>
                <a:latin typeface="Text 7"/>
              </a:rPr>
              <a:t>2</a:t>
            </a:r>
          </a:p>
        </p:txBody>
      </p:sp>
      <p:sp>
        <p:nvSpPr>
          <p:cNvPr id="12" name="Head Text 7">
            <a:extLst>
              <a:ext uri="{FF2B5EF4-FFF2-40B4-BE49-F238E27FC236}">
                <a16:creationId xmlns:a16="http://schemas.microsoft.com/office/drawing/2014/main" id="{0CE0101E-D634-555F-9295-18D5F4F0D0D6}"/>
              </a:ext>
            </a:extLst>
          </p:cNvPr>
          <p:cNvSpPr txBox="1"/>
          <p:nvPr/>
        </p:nvSpPr>
        <p:spPr>
          <a:xfrm>
            <a:off x="4749800" y="2049272"/>
            <a:ext cx="2819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8C2F3A"/>
                </a:solidFill>
                <a:latin typeface="Text 7"/>
              </a:rPr>
              <a:t>Основные принципы</a:t>
            </a:r>
          </a:p>
        </p:txBody>
      </p:sp>
      <p:sp>
        <p:nvSpPr>
          <p:cNvPr id="13" name="Text Text 8">
            <a:extLst>
              <a:ext uri="{FF2B5EF4-FFF2-40B4-BE49-F238E27FC236}">
                <a16:creationId xmlns:a16="http://schemas.microsoft.com/office/drawing/2014/main" id="{F99F56D1-E9B0-28F0-48E0-3BC8781A3921}"/>
              </a:ext>
            </a:extLst>
          </p:cNvPr>
          <p:cNvSpPr txBox="1"/>
          <p:nvPr/>
        </p:nvSpPr>
        <p:spPr>
          <a:xfrm>
            <a:off x="4749800" y="2445512"/>
            <a:ext cx="2819400" cy="11964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25292A"/>
                </a:solidFill>
                <a:latin typeface="Text 8"/>
              </a:rPr>
              <a:t>Договор утвердил три основных принципа: нераспространение, разоружение и право на мирное использование ядерных технологий.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DE9ABCD-D9C6-7A66-08C8-D17252C39DB2}"/>
              </a:ext>
            </a:extLst>
          </p:cNvPr>
          <p:cNvCxnSpPr/>
          <p:nvPr/>
        </p:nvCxnSpPr>
        <p:spPr>
          <a:xfrm>
            <a:off x="609600" y="4491673"/>
            <a:ext cx="109728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Num Text 10">
            <a:extLst>
              <a:ext uri="{FF2B5EF4-FFF2-40B4-BE49-F238E27FC236}">
                <a16:creationId xmlns:a16="http://schemas.microsoft.com/office/drawing/2014/main" id="{F5AD9D60-5059-663C-2BFE-AA984A12A221}"/>
              </a:ext>
            </a:extLst>
          </p:cNvPr>
          <p:cNvSpPr txBox="1"/>
          <p:nvPr/>
        </p:nvSpPr>
        <p:spPr>
          <a:xfrm>
            <a:off x="609600" y="4542473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8C2F3A"/>
                </a:solidFill>
                <a:latin typeface="Text 11"/>
              </a:rPr>
              <a:t>3</a:t>
            </a:r>
          </a:p>
        </p:txBody>
      </p:sp>
      <p:sp>
        <p:nvSpPr>
          <p:cNvPr id="16" name="Head Text 11">
            <a:extLst>
              <a:ext uri="{FF2B5EF4-FFF2-40B4-BE49-F238E27FC236}">
                <a16:creationId xmlns:a16="http://schemas.microsoft.com/office/drawing/2014/main" id="{1CC5212F-8FB1-7C13-FE47-980F17A0FE65}"/>
              </a:ext>
            </a:extLst>
          </p:cNvPr>
          <p:cNvSpPr txBox="1"/>
          <p:nvPr/>
        </p:nvSpPr>
        <p:spPr>
          <a:xfrm>
            <a:off x="1168400" y="4618673"/>
            <a:ext cx="104140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8C2F3A"/>
                </a:solidFill>
                <a:latin typeface="Text 11"/>
              </a:rPr>
              <a:t>Значение ДНЯО</a:t>
            </a:r>
          </a:p>
        </p:txBody>
      </p:sp>
      <p:sp>
        <p:nvSpPr>
          <p:cNvPr id="17" name="Text Text 12">
            <a:extLst>
              <a:ext uri="{FF2B5EF4-FFF2-40B4-BE49-F238E27FC236}">
                <a16:creationId xmlns:a16="http://schemas.microsoft.com/office/drawing/2014/main" id="{5621F637-2340-60DF-5D65-9AAED728EBB5}"/>
              </a:ext>
            </a:extLst>
          </p:cNvPr>
          <p:cNvSpPr txBox="1"/>
          <p:nvPr/>
        </p:nvSpPr>
        <p:spPr>
          <a:xfrm>
            <a:off x="1168400" y="5014913"/>
            <a:ext cx="10414000" cy="73761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00" dirty="0">
                <a:solidFill>
                  <a:srgbClr val="25292A"/>
                </a:solidFill>
                <a:latin typeface="Text 12"/>
              </a:rPr>
              <a:t>ДНЯО стал важным шагом в направлении контроля над ядерными технологиями и предотвращения ядерной войны. Он создал международный режим для регулирования ядерной безопасности и сдерживания распространения ядерного оружия.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34595AFF-CCDF-63DC-5FB2-E4E914EB60B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4E535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4E535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740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E0C35D-439F-D092-C6E4-E7DA0002C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42062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Формирование биполярного мира и начало Холодной войны</a:t>
            </a:r>
          </a:p>
        </p:txBody>
      </p:sp>
      <p:pic>
        <p:nvPicPr>
          <p:cNvPr id="4" name="Fulton 1946" descr="У. Черчилль произносит речь «Мускулы мира», Фултон, 5 марта 1946 г.">
            <a:extLst>
              <a:ext uri="{FF2B5EF4-FFF2-40B4-BE49-F238E27FC236}">
                <a16:creationId xmlns:a16="http://schemas.microsoft.com/office/drawing/2014/main" id="{C8A31450-7BC4-23BA-50D4-48C00091669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70000"/>
            <a:ext cx="5334000" cy="1905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Berlin airlift 1948" descr="Самолёт C-54 заходит на посадку в аэропорт Темпельхоф во время Берлинского воздушного моста, 1948 г. ВВС США">
            <a:extLst>
              <a:ext uri="{FF2B5EF4-FFF2-40B4-BE49-F238E27FC236}">
                <a16:creationId xmlns:a16="http://schemas.microsoft.com/office/drawing/2014/main" id="{B89009D4-C299-8405-6F18-F6DA0CBBA51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270000"/>
            <a:ext cx="5334000" cy="1905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Head Text 1">
            <a:extLst>
              <a:ext uri="{FF2B5EF4-FFF2-40B4-BE49-F238E27FC236}">
                <a16:creationId xmlns:a16="http://schemas.microsoft.com/office/drawing/2014/main" id="{4B418394-5BEF-A0F6-1941-7F1B4EBC42BF}"/>
              </a:ext>
            </a:extLst>
          </p:cNvPr>
          <p:cNvSpPr txBox="1"/>
          <p:nvPr/>
        </p:nvSpPr>
        <p:spPr>
          <a:xfrm>
            <a:off x="609600" y="3378200"/>
            <a:ext cx="3454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1"/>
              </a:rPr>
              <a:t>Причины</a:t>
            </a:r>
          </a:p>
        </p:txBody>
      </p:sp>
      <p:sp>
        <p:nvSpPr>
          <p:cNvPr id="8" name="Text Text 2">
            <a:extLst>
              <a:ext uri="{FF2B5EF4-FFF2-40B4-BE49-F238E27FC236}">
                <a16:creationId xmlns:a16="http://schemas.microsoft.com/office/drawing/2014/main" id="{B0763BA1-CF84-F0DF-801D-CB8CCA87D156}"/>
              </a:ext>
            </a:extLst>
          </p:cNvPr>
          <p:cNvSpPr txBox="1"/>
          <p:nvPr/>
        </p:nvSpPr>
        <p:spPr>
          <a:xfrm>
            <a:off x="609600" y="3774440"/>
            <a:ext cx="3454400" cy="179571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450" dirty="0">
                <a:solidFill>
                  <a:srgbClr val="F2E9D1"/>
                </a:solidFill>
                <a:latin typeface="Text 2"/>
              </a:rPr>
              <a:t>Разрушительная Вторая мировая война создала условия для формирования нового миропорядка. Победа союзников привела к ослаблению европейских держав и усилению роли США и СССР. Различия в идеологии, политических системах и интересах создали глубокий разрыв между двумя сверхдержавами.</a:t>
            </a:r>
          </a:p>
        </p:txBody>
      </p:sp>
      <p:sp>
        <p:nvSpPr>
          <p:cNvPr id="9" name="Head Text 3">
            <a:extLst>
              <a:ext uri="{FF2B5EF4-FFF2-40B4-BE49-F238E27FC236}">
                <a16:creationId xmlns:a16="http://schemas.microsoft.com/office/drawing/2014/main" id="{BA6BC768-752F-B2F3-14EC-92E107098158}"/>
              </a:ext>
            </a:extLst>
          </p:cNvPr>
          <p:cNvSpPr txBox="1"/>
          <p:nvPr/>
        </p:nvSpPr>
        <p:spPr>
          <a:xfrm>
            <a:off x="4368800" y="3378200"/>
            <a:ext cx="3454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8FB8DE"/>
                </a:solidFill>
                <a:latin typeface="Text 3"/>
              </a:rPr>
              <a:t>Ключевые события</a:t>
            </a:r>
          </a:p>
        </p:txBody>
      </p:sp>
      <p:sp>
        <p:nvSpPr>
          <p:cNvPr id="10" name="Text Text 4">
            <a:extLst>
              <a:ext uri="{FF2B5EF4-FFF2-40B4-BE49-F238E27FC236}">
                <a16:creationId xmlns:a16="http://schemas.microsoft.com/office/drawing/2014/main" id="{49A96ECD-1B60-134F-7036-FE462EDB4B28}"/>
              </a:ext>
            </a:extLst>
          </p:cNvPr>
          <p:cNvSpPr txBox="1"/>
          <p:nvPr/>
        </p:nvSpPr>
        <p:spPr>
          <a:xfrm>
            <a:off x="4368800" y="3774440"/>
            <a:ext cx="3454400" cy="224656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450" dirty="0">
                <a:solidFill>
                  <a:srgbClr val="F2E9D1"/>
                </a:solidFill>
                <a:latin typeface="Text 4"/>
              </a:rPr>
              <a:t>В 1946 году Черчилль произнес свою знаменитую "железную занавес" речь, официально маркировав начало Холодной войны. Советы поддерживали коммунистические режимы в Восточной Европе, а США активно противостояли их распространению. В 1948 году был разделен Берлин, что породило первый серьезный кризис в отношениях двух сверхдержав.</a:t>
            </a:r>
          </a:p>
        </p:txBody>
      </p:sp>
      <p:sp>
        <p:nvSpPr>
          <p:cNvPr id="11" name="Head Text 5">
            <a:extLst>
              <a:ext uri="{FF2B5EF4-FFF2-40B4-BE49-F238E27FC236}">
                <a16:creationId xmlns:a16="http://schemas.microsoft.com/office/drawing/2014/main" id="{06C25E47-4CC0-20E4-8E55-D1984966A362}"/>
              </a:ext>
            </a:extLst>
          </p:cNvPr>
          <p:cNvSpPr txBox="1"/>
          <p:nvPr/>
        </p:nvSpPr>
        <p:spPr>
          <a:xfrm>
            <a:off x="8128000" y="3378200"/>
            <a:ext cx="3454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D9696B"/>
                </a:solidFill>
                <a:latin typeface="Text 5"/>
              </a:rPr>
              <a:t>Последствия</a:t>
            </a:r>
          </a:p>
        </p:txBody>
      </p:sp>
      <p:sp>
        <p:nvSpPr>
          <p:cNvPr id="12" name="Text Text 6">
            <a:extLst>
              <a:ext uri="{FF2B5EF4-FFF2-40B4-BE49-F238E27FC236}">
                <a16:creationId xmlns:a16="http://schemas.microsoft.com/office/drawing/2014/main" id="{69847E67-3561-DC35-6A4B-25E3A7BAFC78}"/>
              </a:ext>
            </a:extLst>
          </p:cNvPr>
          <p:cNvSpPr txBox="1"/>
          <p:nvPr/>
        </p:nvSpPr>
        <p:spPr>
          <a:xfrm>
            <a:off x="8128000" y="3774440"/>
            <a:ext cx="3454400" cy="157029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450" dirty="0">
                <a:solidFill>
                  <a:srgbClr val="F2E9D1"/>
                </a:solidFill>
                <a:latin typeface="Text 6"/>
              </a:rPr>
              <a:t>Формирование биполярного мира привело к постоянной напряженности и военной гонке вооружений. Мир оказался на грани ядерной войны, и страны постоянно опасались войны. Идеологическое противостояние проникло в все сферы жизни, от политики до культуры.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274F41ED-EDEE-4051-205E-F0CB8C7B492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316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0045C4D-9E58-0DA7-7F3F-4F954C62A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47669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Договоры ОСВ-1 и ПРО: первые шаги к разоружению</a:t>
            </a:r>
          </a:p>
        </p:txBody>
      </p:sp>
      <p:pic>
        <p:nvPicPr>
          <p:cNvPr id="4" name="Nixon Brezhnev 1972" descr="Р. Никсон и Л. И. Брежнев подписывают Договор по ПРО и Временное соглашение ОСВ-1, Москва, 26 мая 1972 г. Библиотека Р. Никсона">
            <a:extLst>
              <a:ext uri="{FF2B5EF4-FFF2-40B4-BE49-F238E27FC236}">
                <a16:creationId xmlns:a16="http://schemas.microsoft.com/office/drawing/2014/main" id="{F5775133-9557-E477-4185-C1DF9B9AB0C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1320800"/>
            <a:ext cx="4470400" cy="27178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D4920DFB-9289-1E60-956B-B3B0F9BAF3A4}"/>
              </a:ext>
            </a:extLst>
          </p:cNvPr>
          <p:cNvCxnSpPr/>
          <p:nvPr/>
        </p:nvCxnSpPr>
        <p:spPr>
          <a:xfrm>
            <a:off x="736600" y="984696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le lozenge">
            <a:extLst>
              <a:ext uri="{FF2B5EF4-FFF2-40B4-BE49-F238E27FC236}">
                <a16:creationId xmlns:a16="http://schemas.microsoft.com/office/drawing/2014/main" id="{9A85A45F-F14C-08A0-7913-B8505C568674}"/>
              </a:ext>
            </a:extLst>
          </p:cNvPr>
          <p:cNvSpPr/>
          <p:nvPr/>
        </p:nvSpPr>
        <p:spPr>
          <a:xfrm>
            <a:off x="609600" y="946596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Num Text 4">
            <a:extLst>
              <a:ext uri="{FF2B5EF4-FFF2-40B4-BE49-F238E27FC236}">
                <a16:creationId xmlns:a16="http://schemas.microsoft.com/office/drawing/2014/main" id="{1D96324B-8253-298C-6AEF-85403CADD59F}"/>
              </a:ext>
            </a:extLst>
          </p:cNvPr>
          <p:cNvSpPr txBox="1"/>
          <p:nvPr/>
        </p:nvSpPr>
        <p:spPr>
          <a:xfrm>
            <a:off x="609600" y="1187896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E9BD73"/>
                </a:solidFill>
                <a:latin typeface="Text 5"/>
              </a:rPr>
              <a:t>1</a:t>
            </a:r>
          </a:p>
        </p:txBody>
      </p:sp>
      <p:sp>
        <p:nvSpPr>
          <p:cNvPr id="8" name="Head Text 5">
            <a:extLst>
              <a:ext uri="{FF2B5EF4-FFF2-40B4-BE49-F238E27FC236}">
                <a16:creationId xmlns:a16="http://schemas.microsoft.com/office/drawing/2014/main" id="{4A2191D5-7214-9079-131A-153409DB613B}"/>
              </a:ext>
            </a:extLst>
          </p:cNvPr>
          <p:cNvSpPr txBox="1"/>
          <p:nvPr/>
        </p:nvSpPr>
        <p:spPr>
          <a:xfrm>
            <a:off x="1168400" y="1264096"/>
            <a:ext cx="55626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5"/>
              </a:rPr>
              <a:t>Договор ОСВ-1</a:t>
            </a:r>
          </a:p>
        </p:txBody>
      </p:sp>
      <p:sp>
        <p:nvSpPr>
          <p:cNvPr id="9" name="Text Text 6">
            <a:extLst>
              <a:ext uri="{FF2B5EF4-FFF2-40B4-BE49-F238E27FC236}">
                <a16:creationId xmlns:a16="http://schemas.microsoft.com/office/drawing/2014/main" id="{665D0EBF-216E-9D4D-CC53-A049BE15B62F}"/>
              </a:ext>
            </a:extLst>
          </p:cNvPr>
          <p:cNvSpPr txBox="1"/>
          <p:nvPr/>
        </p:nvSpPr>
        <p:spPr>
          <a:xfrm>
            <a:off x="1168400" y="1660336"/>
            <a:ext cx="5562600" cy="148380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00" dirty="0">
                <a:solidFill>
                  <a:srgbClr val="F2E9D1"/>
                </a:solidFill>
                <a:latin typeface="Text 6"/>
              </a:rPr>
              <a:t>В 1972 году США и СССР подписали первый договор по ограничению стратегических вооружений (ОСВ-1). Этот договор ограничивал количество стратегических наступательных вооружений, таких как межконтинентальные баллистические ракеты и подводные лодки с баллистическими ракетами. ОСВ-1 стал первым шагом к разоружению в эпоху Холодной войны.</a:t>
            </a:r>
          </a:p>
        </p:txBody>
      </p:sp>
      <p:sp>
        <p:nvSpPr>
          <p:cNvPr id="10" name="Num Text 9">
            <a:extLst>
              <a:ext uri="{FF2B5EF4-FFF2-40B4-BE49-F238E27FC236}">
                <a16:creationId xmlns:a16="http://schemas.microsoft.com/office/drawing/2014/main" id="{E056390A-46C0-FC8E-D50F-1898529DFDA4}"/>
              </a:ext>
            </a:extLst>
          </p:cNvPr>
          <p:cNvSpPr txBox="1"/>
          <p:nvPr/>
        </p:nvSpPr>
        <p:spPr>
          <a:xfrm>
            <a:off x="609600" y="3296541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E9BD73"/>
                </a:solidFill>
                <a:latin typeface="Text 10"/>
              </a:rPr>
              <a:t>2</a:t>
            </a:r>
          </a:p>
        </p:txBody>
      </p:sp>
      <p:sp>
        <p:nvSpPr>
          <p:cNvPr id="11" name="Head Text 10">
            <a:extLst>
              <a:ext uri="{FF2B5EF4-FFF2-40B4-BE49-F238E27FC236}">
                <a16:creationId xmlns:a16="http://schemas.microsoft.com/office/drawing/2014/main" id="{2ACDA4DE-FC7A-868C-3D25-A1F50E2A1A98}"/>
              </a:ext>
            </a:extLst>
          </p:cNvPr>
          <p:cNvSpPr txBox="1"/>
          <p:nvPr/>
        </p:nvSpPr>
        <p:spPr>
          <a:xfrm>
            <a:off x="1168400" y="3372741"/>
            <a:ext cx="55626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10"/>
              </a:rPr>
              <a:t>Договор ПРО</a:t>
            </a:r>
          </a:p>
        </p:txBody>
      </p:sp>
      <p:sp>
        <p:nvSpPr>
          <p:cNvPr id="12" name="Text Text 11">
            <a:extLst>
              <a:ext uri="{FF2B5EF4-FFF2-40B4-BE49-F238E27FC236}">
                <a16:creationId xmlns:a16="http://schemas.microsoft.com/office/drawing/2014/main" id="{D6AFF195-8DED-BA31-A106-14A263D11978}"/>
              </a:ext>
            </a:extLst>
          </p:cNvPr>
          <p:cNvSpPr txBox="1"/>
          <p:nvPr/>
        </p:nvSpPr>
        <p:spPr>
          <a:xfrm>
            <a:off x="1168400" y="3768981"/>
            <a:ext cx="5562600" cy="12350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00" dirty="0">
                <a:solidFill>
                  <a:srgbClr val="F2E9D1"/>
                </a:solidFill>
                <a:latin typeface="Text 11"/>
              </a:rPr>
              <a:t>В том же году был подписан Договор об ограничении систем противоракетной обороны (ПРО). Это был важный шаг в направлении предотвращения гонки вооружений в области ПРО. Договор запрещал развертывание систем ПРО сверх определенного лимита.</a:t>
            </a:r>
          </a:p>
        </p:txBody>
      </p:sp>
      <p:sp>
        <p:nvSpPr>
          <p:cNvPr id="13" name="Num Text 14">
            <a:extLst>
              <a:ext uri="{FF2B5EF4-FFF2-40B4-BE49-F238E27FC236}">
                <a16:creationId xmlns:a16="http://schemas.microsoft.com/office/drawing/2014/main" id="{350D5138-2430-3606-95FE-64ECB9930EF8}"/>
              </a:ext>
            </a:extLst>
          </p:cNvPr>
          <p:cNvSpPr txBox="1"/>
          <p:nvPr/>
        </p:nvSpPr>
        <p:spPr>
          <a:xfrm>
            <a:off x="7112000" y="4216400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8FB8DE"/>
                </a:solidFill>
                <a:latin typeface="Text 15"/>
              </a:rPr>
              <a:t>3</a:t>
            </a:r>
          </a:p>
        </p:txBody>
      </p:sp>
      <p:sp>
        <p:nvSpPr>
          <p:cNvPr id="14" name="Head Text 15">
            <a:extLst>
              <a:ext uri="{FF2B5EF4-FFF2-40B4-BE49-F238E27FC236}">
                <a16:creationId xmlns:a16="http://schemas.microsoft.com/office/drawing/2014/main" id="{1342B06D-8D46-486A-82F1-59AB5F752C74}"/>
              </a:ext>
            </a:extLst>
          </p:cNvPr>
          <p:cNvSpPr txBox="1"/>
          <p:nvPr/>
        </p:nvSpPr>
        <p:spPr>
          <a:xfrm>
            <a:off x="7670800" y="4292600"/>
            <a:ext cx="39116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8FB8DE"/>
                </a:solidFill>
                <a:latin typeface="Text 15"/>
              </a:rPr>
              <a:t>Значение договоров</a:t>
            </a:r>
          </a:p>
        </p:txBody>
      </p:sp>
      <p:sp>
        <p:nvSpPr>
          <p:cNvPr id="15" name="Text Text 16">
            <a:extLst>
              <a:ext uri="{FF2B5EF4-FFF2-40B4-BE49-F238E27FC236}">
                <a16:creationId xmlns:a16="http://schemas.microsoft.com/office/drawing/2014/main" id="{9EA29DE2-7316-6BB7-3C91-79D038AE451E}"/>
              </a:ext>
            </a:extLst>
          </p:cNvPr>
          <p:cNvSpPr txBox="1"/>
          <p:nvPr/>
        </p:nvSpPr>
        <p:spPr>
          <a:xfrm>
            <a:off x="7670800" y="4688840"/>
            <a:ext cx="3911600" cy="167824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F2E9D1"/>
                </a:solidFill>
                <a:latin typeface="Text 16"/>
              </a:rPr>
              <a:t>Договоры ОСВ-1 и ПРО оказали значительное влияние на международные отношения, снизив уровень напряженности и увеличив шансы на мир. Они также продемонстрировали готовность двух сверхдержав к диалогу и поиску компромиссов в вопросах безопасности.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626E5CAF-FB5F-23E2-BA11-52E243469B6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950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18BD0A0-DF5F-B401-D731-7A6D4B668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4065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2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Хельсинкский акт: разрядка напряжённости и новые надежды</a:t>
            </a:r>
          </a:p>
        </p:txBody>
      </p:sp>
      <p:pic>
        <p:nvPicPr>
          <p:cNvPr id="4" name="Helsinki 1975" descr="Заключительное заседание Совещания по безопасности и сотрудничеству в Европе, Хельсинки, 1 августа 1975 г. Федеральный архив Германии, Bild 183-P0801-026">
            <a:extLst>
              <a:ext uri="{FF2B5EF4-FFF2-40B4-BE49-F238E27FC236}">
                <a16:creationId xmlns:a16="http://schemas.microsoft.com/office/drawing/2014/main" id="{6753B716-BB3E-5DEE-0277-84186E4FC1A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5969000" cy="3632200"/>
          </a:xfrm>
          <a:prstGeom prst="rect">
            <a:avLst/>
          </a:prstGeom>
          <a:effectLst>
            <a:softEdge rad="381000"/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14E508DE-6CBD-26EE-F5E0-DBAD17A6277D}"/>
              </a:ext>
            </a:extLst>
          </p:cNvPr>
          <p:cNvCxnSpPr/>
          <p:nvPr/>
        </p:nvCxnSpPr>
        <p:spPr>
          <a:xfrm>
            <a:off x="736600" y="91459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le lozenge">
            <a:extLst>
              <a:ext uri="{FF2B5EF4-FFF2-40B4-BE49-F238E27FC236}">
                <a16:creationId xmlns:a16="http://schemas.microsoft.com/office/drawing/2014/main" id="{89CB226C-4578-BE8C-AAFC-2DDC963C45F4}"/>
              </a:ext>
            </a:extLst>
          </p:cNvPr>
          <p:cNvSpPr/>
          <p:nvPr/>
        </p:nvSpPr>
        <p:spPr>
          <a:xfrm>
            <a:off x="609600" y="87649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Num Text 5">
            <a:extLst>
              <a:ext uri="{FF2B5EF4-FFF2-40B4-BE49-F238E27FC236}">
                <a16:creationId xmlns:a16="http://schemas.microsoft.com/office/drawing/2014/main" id="{FAC17F03-926E-D89D-E249-885EF09D3990}"/>
              </a:ext>
            </a:extLst>
          </p:cNvPr>
          <p:cNvSpPr txBox="1"/>
          <p:nvPr/>
        </p:nvSpPr>
        <p:spPr>
          <a:xfrm>
            <a:off x="6248400" y="1066992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E9BD73"/>
                </a:solidFill>
                <a:latin typeface="Text 6"/>
              </a:rPr>
              <a:t>1</a:t>
            </a:r>
          </a:p>
        </p:txBody>
      </p:sp>
      <p:sp>
        <p:nvSpPr>
          <p:cNvPr id="8" name="Head Text 6">
            <a:extLst>
              <a:ext uri="{FF2B5EF4-FFF2-40B4-BE49-F238E27FC236}">
                <a16:creationId xmlns:a16="http://schemas.microsoft.com/office/drawing/2014/main" id="{7BD633DE-B4FF-D5BA-A2DD-C372503CC7CE}"/>
              </a:ext>
            </a:extLst>
          </p:cNvPr>
          <p:cNvSpPr txBox="1"/>
          <p:nvPr/>
        </p:nvSpPr>
        <p:spPr>
          <a:xfrm>
            <a:off x="6807200" y="1143192"/>
            <a:ext cx="4775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6"/>
              </a:rPr>
              <a:t>Создание</a:t>
            </a:r>
          </a:p>
        </p:txBody>
      </p:sp>
      <p:sp>
        <p:nvSpPr>
          <p:cNvPr id="9" name="Text Text 7">
            <a:extLst>
              <a:ext uri="{FF2B5EF4-FFF2-40B4-BE49-F238E27FC236}">
                <a16:creationId xmlns:a16="http://schemas.microsoft.com/office/drawing/2014/main" id="{8945591A-934D-E67B-42EB-7049FD65ED3A}"/>
              </a:ext>
            </a:extLst>
          </p:cNvPr>
          <p:cNvSpPr txBox="1"/>
          <p:nvPr/>
        </p:nvSpPr>
        <p:spPr>
          <a:xfrm>
            <a:off x="6807200" y="1539432"/>
            <a:ext cx="4775200" cy="71456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F2E9D1"/>
                </a:solidFill>
                <a:latin typeface="Text 7"/>
              </a:rPr>
              <a:t>В 1975 году в Хельсинки прошло Совещание по безопасности и сотрудничеству в Европе, которое привело к подписанию Хельсинкского акта.</a:t>
            </a:r>
          </a:p>
        </p:txBody>
      </p:sp>
      <p:sp>
        <p:nvSpPr>
          <p:cNvPr id="10" name="Num Text 9">
            <a:extLst>
              <a:ext uri="{FF2B5EF4-FFF2-40B4-BE49-F238E27FC236}">
                <a16:creationId xmlns:a16="http://schemas.microsoft.com/office/drawing/2014/main" id="{2369FC0F-2081-CBDE-A287-CA863FA103A4}"/>
              </a:ext>
            </a:extLst>
          </p:cNvPr>
          <p:cNvSpPr txBox="1"/>
          <p:nvPr/>
        </p:nvSpPr>
        <p:spPr>
          <a:xfrm>
            <a:off x="6248400" y="2355598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E9BD73"/>
                </a:solidFill>
                <a:latin typeface="Text 10"/>
              </a:rPr>
              <a:t>2</a:t>
            </a:r>
          </a:p>
        </p:txBody>
      </p:sp>
      <p:sp>
        <p:nvSpPr>
          <p:cNvPr id="11" name="Head Text 10">
            <a:extLst>
              <a:ext uri="{FF2B5EF4-FFF2-40B4-BE49-F238E27FC236}">
                <a16:creationId xmlns:a16="http://schemas.microsoft.com/office/drawing/2014/main" id="{F87C9DE2-B89D-43AE-42F0-FD810A8C90E8}"/>
              </a:ext>
            </a:extLst>
          </p:cNvPr>
          <p:cNvSpPr txBox="1"/>
          <p:nvPr/>
        </p:nvSpPr>
        <p:spPr>
          <a:xfrm>
            <a:off x="6807200" y="2431798"/>
            <a:ext cx="4775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10"/>
              </a:rPr>
              <a:t>Принципы</a:t>
            </a:r>
          </a:p>
        </p:txBody>
      </p:sp>
      <p:sp>
        <p:nvSpPr>
          <p:cNvPr id="12" name="Text Text 11">
            <a:extLst>
              <a:ext uri="{FF2B5EF4-FFF2-40B4-BE49-F238E27FC236}">
                <a16:creationId xmlns:a16="http://schemas.microsoft.com/office/drawing/2014/main" id="{AE85C6B3-47E6-5382-73D1-ADDBA8B18EAA}"/>
              </a:ext>
            </a:extLst>
          </p:cNvPr>
          <p:cNvSpPr txBox="1"/>
          <p:nvPr/>
        </p:nvSpPr>
        <p:spPr>
          <a:xfrm>
            <a:off x="6807200" y="2828038"/>
            <a:ext cx="4775200" cy="95548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F2E9D1"/>
                </a:solidFill>
                <a:latin typeface="Text 11"/>
              </a:rPr>
              <a:t>Хельсинкский акт закрепил принципы территориальной целостности, нерушимости границ, неприменения силы и уважения прав человека. Он также включал пункты о сотрудничестве в экономике, науке и культуре.</a:t>
            </a:r>
          </a:p>
        </p:txBody>
      </p:sp>
      <p:sp>
        <p:nvSpPr>
          <p:cNvPr id="13" name="Num Text 13">
            <a:extLst>
              <a:ext uri="{FF2B5EF4-FFF2-40B4-BE49-F238E27FC236}">
                <a16:creationId xmlns:a16="http://schemas.microsoft.com/office/drawing/2014/main" id="{B6786DC9-D311-0C96-E48D-8556E5BC00B3}"/>
              </a:ext>
            </a:extLst>
          </p:cNvPr>
          <p:cNvSpPr txBox="1"/>
          <p:nvPr/>
        </p:nvSpPr>
        <p:spPr>
          <a:xfrm>
            <a:off x="609600" y="4953000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E9BD73"/>
                </a:solidFill>
                <a:latin typeface="Text 14"/>
              </a:rPr>
              <a:t>3</a:t>
            </a:r>
          </a:p>
        </p:txBody>
      </p:sp>
      <p:sp>
        <p:nvSpPr>
          <p:cNvPr id="14" name="Head Text 14">
            <a:extLst>
              <a:ext uri="{FF2B5EF4-FFF2-40B4-BE49-F238E27FC236}">
                <a16:creationId xmlns:a16="http://schemas.microsoft.com/office/drawing/2014/main" id="{63FDAAF1-C023-6F57-5C2C-3BBABAD59D19}"/>
              </a:ext>
            </a:extLst>
          </p:cNvPr>
          <p:cNvSpPr txBox="1"/>
          <p:nvPr/>
        </p:nvSpPr>
        <p:spPr>
          <a:xfrm>
            <a:off x="1168400" y="5029200"/>
            <a:ext cx="4775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14"/>
              </a:rPr>
              <a:t>Значение</a:t>
            </a:r>
          </a:p>
        </p:txBody>
      </p:sp>
      <p:sp>
        <p:nvSpPr>
          <p:cNvPr id="15" name="Text Text 15">
            <a:extLst>
              <a:ext uri="{FF2B5EF4-FFF2-40B4-BE49-F238E27FC236}">
                <a16:creationId xmlns:a16="http://schemas.microsoft.com/office/drawing/2014/main" id="{B8AF5D44-B6E7-F132-3BBC-B41B76B2F88D}"/>
              </a:ext>
            </a:extLst>
          </p:cNvPr>
          <p:cNvSpPr txBox="1"/>
          <p:nvPr/>
        </p:nvSpPr>
        <p:spPr>
          <a:xfrm>
            <a:off x="1168400" y="5425440"/>
            <a:ext cx="4775200" cy="11964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F2E9D1"/>
                </a:solidFill>
                <a:latin typeface="Text 15"/>
              </a:rPr>
              <a:t>Хельсинкский акт стал значительным событием в международных отношениях. Он укрепил принцип ненасильственного разрешения споров, создал основу для политического диалога между Востоком и Западом и дал импульс к разрядке напряженности в Европе.</a:t>
            </a:r>
          </a:p>
        </p:txBody>
      </p:sp>
      <p:sp>
        <p:nvSpPr>
          <p:cNvPr id="16" name="Num Text 17">
            <a:extLst>
              <a:ext uri="{FF2B5EF4-FFF2-40B4-BE49-F238E27FC236}">
                <a16:creationId xmlns:a16="http://schemas.microsoft.com/office/drawing/2014/main" id="{29FCACAB-AF60-CF9A-5FB4-F4B5A7EB534E}"/>
              </a:ext>
            </a:extLst>
          </p:cNvPr>
          <p:cNvSpPr txBox="1"/>
          <p:nvPr/>
        </p:nvSpPr>
        <p:spPr>
          <a:xfrm>
            <a:off x="6248400" y="4953000"/>
            <a:ext cx="508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D9696B"/>
                </a:solidFill>
                <a:latin typeface="Text 18"/>
              </a:rPr>
              <a:t>4</a:t>
            </a:r>
          </a:p>
        </p:txBody>
      </p:sp>
      <p:sp>
        <p:nvSpPr>
          <p:cNvPr id="17" name="Head Text 18">
            <a:extLst>
              <a:ext uri="{FF2B5EF4-FFF2-40B4-BE49-F238E27FC236}">
                <a16:creationId xmlns:a16="http://schemas.microsoft.com/office/drawing/2014/main" id="{59B987BB-90D4-4106-19F8-807114688ACD}"/>
              </a:ext>
            </a:extLst>
          </p:cNvPr>
          <p:cNvSpPr txBox="1"/>
          <p:nvPr/>
        </p:nvSpPr>
        <p:spPr>
          <a:xfrm>
            <a:off x="6807200" y="5029200"/>
            <a:ext cx="4775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D9696B"/>
                </a:solidFill>
                <a:latin typeface="Text 18"/>
              </a:rPr>
              <a:t>Ограничения</a:t>
            </a:r>
          </a:p>
        </p:txBody>
      </p:sp>
      <p:sp>
        <p:nvSpPr>
          <p:cNvPr id="18" name="Text Text 19">
            <a:extLst>
              <a:ext uri="{FF2B5EF4-FFF2-40B4-BE49-F238E27FC236}">
                <a16:creationId xmlns:a16="http://schemas.microsoft.com/office/drawing/2014/main" id="{523AD8FB-9CE2-DCB2-D3DF-89DAB5B7170D}"/>
              </a:ext>
            </a:extLst>
          </p:cNvPr>
          <p:cNvSpPr txBox="1"/>
          <p:nvPr/>
        </p:nvSpPr>
        <p:spPr>
          <a:xfrm>
            <a:off x="6807200" y="5425440"/>
            <a:ext cx="4775200" cy="11964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F2E9D1"/>
                </a:solidFill>
                <a:latin typeface="Text 19"/>
              </a:rPr>
              <a:t>Несмотря на оптимизм, связанный с Хельсинкским актом, в отношениях США и СССР продолжались противоречия и конфликты. В Афганистане Советский Союз ввел войска в 1979 году, что ознаменовало возвращение к политике Холодной войны.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0B0C90E0-257C-C247-A8DC-9F7D1BAB702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395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D4F00F3-6CAC-411B-5894-5F8FD0650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08000"/>
            <a:ext cx="7366000" cy="89738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Договор ОСВ-2 и Карибский кризис: угроза ядерной войны</a:t>
            </a:r>
          </a:p>
        </p:txBody>
      </p:sp>
      <p:pic>
        <p:nvPicPr>
          <p:cNvPr id="4" name="Carter Brezhnev 1979" descr="Дж. Картер и Л. И. Брежнев подписывают договор ОСВ-2, Вена, 18 июня 1979 г.">
            <a:extLst>
              <a:ext uri="{FF2B5EF4-FFF2-40B4-BE49-F238E27FC236}">
                <a16:creationId xmlns:a16="http://schemas.microsoft.com/office/drawing/2014/main" id="{9DF2CB32-5B7C-1EF3-6126-9B844325C98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0" y="304800"/>
            <a:ext cx="3302000" cy="2032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58A7E0CA-5544-6D08-C7D5-FC78D15E0E0B}"/>
              </a:ext>
            </a:extLst>
          </p:cNvPr>
          <p:cNvCxnSpPr/>
          <p:nvPr/>
        </p:nvCxnSpPr>
        <p:spPr>
          <a:xfrm>
            <a:off x="736600" y="155778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le lozenge">
            <a:extLst>
              <a:ext uri="{FF2B5EF4-FFF2-40B4-BE49-F238E27FC236}">
                <a16:creationId xmlns:a16="http://schemas.microsoft.com/office/drawing/2014/main" id="{B2011E49-C559-6619-A6C0-C7239AB5DB79}"/>
              </a:ext>
            </a:extLst>
          </p:cNvPr>
          <p:cNvSpPr/>
          <p:nvPr/>
        </p:nvSpPr>
        <p:spPr>
          <a:xfrm>
            <a:off x="609600" y="151968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Comparison table">
            <a:extLst>
              <a:ext uri="{FF2B5EF4-FFF2-40B4-BE49-F238E27FC236}">
                <a16:creationId xmlns:a16="http://schemas.microsoft.com/office/drawing/2014/main" id="{C72AD2D5-55FE-D62C-3464-51FAAC746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478637"/>
              </p:ext>
            </p:extLst>
          </p:nvPr>
        </p:nvGraphicFramePr>
        <p:xfrm>
          <a:off x="609600" y="2489200"/>
          <a:ext cx="1097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351303442"/>
                    </a:ext>
                  </a:extLst>
                </a:gridCol>
                <a:gridCol w="4826000">
                  <a:extLst>
                    <a:ext uri="{9D8B030D-6E8A-4147-A177-3AD203B41FA5}">
                      <a16:colId xmlns:a16="http://schemas.microsoft.com/office/drawing/2014/main" val="4168720933"/>
                    </a:ext>
                  </a:extLst>
                </a:gridCol>
                <a:gridCol w="4241800">
                  <a:extLst>
                    <a:ext uri="{9D8B030D-6E8A-4147-A177-3AD203B41FA5}">
                      <a16:colId xmlns:a16="http://schemas.microsoft.com/office/drawing/2014/main" val="27324598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Название</a:t>
                      </a:r>
                    </a:p>
                  </a:txBody>
                  <a:tcPr marL="114300" marR="114300" marT="50800" marB="508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3A32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Описание</a:t>
                      </a:r>
                    </a:p>
                  </a:txBody>
                  <a:tcPr marL="114300" marR="114300" marT="50800" marB="508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3A322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E9BD73"/>
                          </a:solidFill>
                          <a:latin typeface="Bahnschrift SemiBold" panose="020B0502040204020203" pitchFamily="34" charset="0"/>
                        </a:rPr>
                        <a:t>Значение</a:t>
                      </a:r>
                    </a:p>
                  </a:txBody>
                  <a:tcPr marL="114300" marR="114300" marT="50800" marB="508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3A3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2902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8FB8DE"/>
                          </a:solidFill>
                          <a:latin typeface="Bahnschrift SemiBold" panose="020B0502040204020203" pitchFamily="34" charset="0"/>
                        </a:rPr>
                        <a:t>Договор ОСВ-2</a:t>
                      </a:r>
                    </a:p>
                  </a:txBody>
                  <a:tcPr marL="114300" marR="114300" marT="50800" marB="508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62C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Подписанный в 1979 году, этот договор ограничивал количество стратегических оружий еще более строго, чем ОСВ-1. Он также установил новые лимиты на количество межконтинентальных баллистических ракет (МБР) и подводных лодок с баллистическими ракетами (ПЛБР).</a:t>
                      </a:r>
                    </a:p>
                  </a:txBody>
                  <a:tcPr marL="114300" marR="114300" marT="50800" marB="508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62C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Этот договор был важным шагом к разоружению и способствовал созданию более стабильной международной ситуации.</a:t>
                      </a:r>
                    </a:p>
                  </a:txBody>
                  <a:tcPr marL="114300" marR="114300" marT="50800" marB="508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62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72117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D9696B"/>
                          </a:solidFill>
                          <a:latin typeface="Bahnschrift SemiBold" panose="020B0502040204020203" pitchFamily="34" charset="0"/>
                        </a:rPr>
                        <a:t>Карибский кризис</a:t>
                      </a:r>
                    </a:p>
                  </a:txBody>
                  <a:tcPr marL="114300" marR="114300" marT="50800" marB="508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D34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В 1962 году произошел один из самых опасных моментов в истории Холодной войны. СССР разместил ядерные ракеты на Кубе, что вызвало резкую реакцию США. Мир оказался на грани ядерной войны.</a:t>
                      </a:r>
                    </a:p>
                  </a:txBody>
                  <a:tcPr marL="114300" marR="114300" marT="50800" marB="508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D34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F2E9D1"/>
                          </a:solidFill>
                          <a:latin typeface="Segoe UI" panose="020B0502040204020203" pitchFamily="34" charset="0"/>
                        </a:rPr>
                        <a:t>Карибский кризис продемонстрировал крайнюю опасность ядерного конфликта и заставил сверхдержавы подумать о последствиях своих действий. Он также укрепил принцип взаимного уничтожения (MAD) и способствовал поиску путей предотвращения войны.</a:t>
                      </a:r>
                    </a:p>
                  </a:txBody>
                  <a:tcPr marL="114300" marR="114300" marT="50800" marB="50800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4A4232"/>
                      </a:solidFill>
                    </a:lnT>
                    <a:lnB w="9525" cmpd="sng">
                      <a:solidFill>
                        <a:srgbClr val="4A4232"/>
                      </a:solidFill>
                    </a:lnB>
                    <a:solidFill>
                      <a:srgbClr val="2D34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750357"/>
                  </a:ext>
                </a:extLst>
              </a:tr>
            </a:tbl>
          </a:graphicData>
        </a:graphic>
      </p:graphicFrame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FBCCCE71-2BC8-458F-9218-115FE255BD0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323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66E6E71-77D8-A07B-16BF-59F705426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0" y="355600"/>
            <a:ext cx="5791200" cy="84124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Афганская война: возвращение к политике Холодной войны</a:t>
            </a:r>
          </a:p>
        </p:txBody>
      </p:sp>
      <p:pic>
        <p:nvPicPr>
          <p:cNvPr id="4" name="Afghanistan withdrawal" descr="Вывод советских войск из Афганистана, 1988–1989 гг. РИА Новости">
            <a:extLst>
              <a:ext uri="{FF2B5EF4-FFF2-40B4-BE49-F238E27FC236}">
                <a16:creationId xmlns:a16="http://schemas.microsoft.com/office/drawing/2014/main" id="{55C794DE-2BC1-F0EB-AEE0-181ADF01226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61000" cy="6858000"/>
          </a:xfrm>
          <a:prstGeom prst="rect">
            <a:avLst/>
          </a:prstGeom>
          <a:effectLst>
            <a:softEdge rad="762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047A05AC-A95D-0AED-01C3-DF6E918E4451}"/>
              </a:ext>
            </a:extLst>
          </p:cNvPr>
          <p:cNvSpPr/>
          <p:nvPr/>
        </p:nvSpPr>
        <p:spPr>
          <a:xfrm>
            <a:off x="3810000" y="0"/>
            <a:ext cx="1651000" cy="6858000"/>
          </a:xfrm>
          <a:prstGeom prst="rect">
            <a:avLst/>
          </a:prstGeom>
          <a:gradFill flip="none" rotWithShape="1">
            <a:gsLst>
              <a:gs pos="0">
                <a:srgbClr val="10342D">
                  <a:alpha val="0"/>
                </a:srgbClr>
              </a:gs>
              <a:gs pos="100000">
                <a:srgbClr val="10342D"/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3BACE8AB-2E31-F8AB-EE7D-A331BFC3BF8D}"/>
              </a:ext>
            </a:extLst>
          </p:cNvPr>
          <p:cNvCxnSpPr/>
          <p:nvPr/>
        </p:nvCxnSpPr>
        <p:spPr>
          <a:xfrm>
            <a:off x="5918200" y="1349248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2B368E6F-3FF9-E1C5-30D3-8E1D4EB9EE91}"/>
              </a:ext>
            </a:extLst>
          </p:cNvPr>
          <p:cNvSpPr/>
          <p:nvPr/>
        </p:nvSpPr>
        <p:spPr>
          <a:xfrm>
            <a:off x="5791200" y="1311148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Head Text 1">
            <a:extLst>
              <a:ext uri="{FF2B5EF4-FFF2-40B4-BE49-F238E27FC236}">
                <a16:creationId xmlns:a16="http://schemas.microsoft.com/office/drawing/2014/main" id="{5DE39A74-5B85-D2D0-22D0-21AD0CAFF5C9}"/>
              </a:ext>
            </a:extLst>
          </p:cNvPr>
          <p:cNvSpPr txBox="1"/>
          <p:nvPr/>
        </p:nvSpPr>
        <p:spPr>
          <a:xfrm>
            <a:off x="5791200" y="1603248"/>
            <a:ext cx="5791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1"/>
              </a:rPr>
              <a:t>Начало</a:t>
            </a:r>
          </a:p>
        </p:txBody>
      </p:sp>
      <p:sp>
        <p:nvSpPr>
          <p:cNvPr id="9" name="Text Text 2">
            <a:extLst>
              <a:ext uri="{FF2B5EF4-FFF2-40B4-BE49-F238E27FC236}">
                <a16:creationId xmlns:a16="http://schemas.microsoft.com/office/drawing/2014/main" id="{27154E67-642A-A630-759E-3933105F141C}"/>
              </a:ext>
            </a:extLst>
          </p:cNvPr>
          <p:cNvSpPr txBox="1"/>
          <p:nvPr/>
        </p:nvSpPr>
        <p:spPr>
          <a:xfrm>
            <a:off x="5791200" y="1999488"/>
            <a:ext cx="5791200" cy="95548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F2E9D1"/>
                </a:solidFill>
                <a:latin typeface="Text 2"/>
              </a:rPr>
              <a:t>В 1979 году СССР ввел войска в Афганистан в поддержку прокоммунистического режима. Это было оправдано как необходимость защиты союзников и предотвращения распространения исламского фундаментализма.</a:t>
            </a:r>
          </a:p>
        </p:txBody>
      </p:sp>
      <p:sp>
        <p:nvSpPr>
          <p:cNvPr id="10" name="Head Text 3">
            <a:extLst>
              <a:ext uri="{FF2B5EF4-FFF2-40B4-BE49-F238E27FC236}">
                <a16:creationId xmlns:a16="http://schemas.microsoft.com/office/drawing/2014/main" id="{D8A21BC9-9B1F-966D-69A8-5728F72BEBF3}"/>
              </a:ext>
            </a:extLst>
          </p:cNvPr>
          <p:cNvSpPr txBox="1"/>
          <p:nvPr/>
        </p:nvSpPr>
        <p:spPr>
          <a:xfrm>
            <a:off x="5791200" y="3107373"/>
            <a:ext cx="5791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D9696B"/>
                </a:solidFill>
                <a:latin typeface="Text 3"/>
              </a:rPr>
              <a:t>Противостояние</a:t>
            </a:r>
          </a:p>
        </p:txBody>
      </p:sp>
      <p:sp>
        <p:nvSpPr>
          <p:cNvPr id="11" name="Text Text 4">
            <a:extLst>
              <a:ext uri="{FF2B5EF4-FFF2-40B4-BE49-F238E27FC236}">
                <a16:creationId xmlns:a16="http://schemas.microsoft.com/office/drawing/2014/main" id="{28DF6F4A-6C68-7A09-DB99-6E24B96F2DAA}"/>
              </a:ext>
            </a:extLst>
          </p:cNvPr>
          <p:cNvSpPr txBox="1"/>
          <p:nvPr/>
        </p:nvSpPr>
        <p:spPr>
          <a:xfrm>
            <a:off x="5791200" y="3503613"/>
            <a:ext cx="5791200" cy="95548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F2E9D1"/>
                </a:solidFill>
                <a:latin typeface="Text 4"/>
              </a:rPr>
              <a:t>В Афганистане разгорелась продолжительная война между советскими войсками и моджахедами, которых поддерживали США и их союзники. Эта война привела к огромным человеческим жертвам и дестабилизации региона.</a:t>
            </a:r>
          </a:p>
        </p:txBody>
      </p:sp>
      <p:sp>
        <p:nvSpPr>
          <p:cNvPr id="12" name="Head Text 5">
            <a:extLst>
              <a:ext uri="{FF2B5EF4-FFF2-40B4-BE49-F238E27FC236}">
                <a16:creationId xmlns:a16="http://schemas.microsoft.com/office/drawing/2014/main" id="{F40EFE5E-88A7-813D-8074-273F0050EA02}"/>
              </a:ext>
            </a:extLst>
          </p:cNvPr>
          <p:cNvSpPr txBox="1"/>
          <p:nvPr/>
        </p:nvSpPr>
        <p:spPr>
          <a:xfrm>
            <a:off x="5791200" y="4611498"/>
            <a:ext cx="5791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A9BDB0"/>
                </a:solidFill>
                <a:latin typeface="Text 5"/>
              </a:rPr>
              <a:t>Последствия</a:t>
            </a:r>
          </a:p>
        </p:txBody>
      </p:sp>
      <p:sp>
        <p:nvSpPr>
          <p:cNvPr id="13" name="Text Text 6">
            <a:extLst>
              <a:ext uri="{FF2B5EF4-FFF2-40B4-BE49-F238E27FC236}">
                <a16:creationId xmlns:a16="http://schemas.microsoft.com/office/drawing/2014/main" id="{A8360E45-DBFD-50C5-8191-91DD972746F4}"/>
              </a:ext>
            </a:extLst>
          </p:cNvPr>
          <p:cNvSpPr txBox="1"/>
          <p:nvPr/>
        </p:nvSpPr>
        <p:spPr>
          <a:xfrm>
            <a:off x="5791200" y="5007738"/>
            <a:ext cx="5791200" cy="11964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F2E9D1"/>
                </a:solidFill>
                <a:latin typeface="Text 6"/>
              </a:rPr>
              <a:t>Афганская война оказала значительное влияние на международные отношения, углубив противостояние между США и СССР. Она также послужила катализатором для возрастания исламского экстремизма и терроризма. Советский Союз понес тяжелые потери в Афганистане, что сыграло роль в его дальнейшем развале.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C3803BB6-DA93-74D9-8CE7-801C5372CEE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59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C735B52-5B1E-9BF8-3380-BBED8E779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36455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2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Перестройка и Горбачёв: новые подходы к международной политике</a:t>
            </a:r>
          </a:p>
        </p:txBody>
      </p:sp>
      <p:pic>
        <p:nvPicPr>
          <p:cNvPr id="4" name="INF Treaty 1987" descr="Р. Рейган и М. С. Горбачёв подписывают Договор о ликвидации ракет средней и меньшей дальности, Белый дом, 8 декабря 1987 г. Национальный архив США">
            <a:extLst>
              <a:ext uri="{FF2B5EF4-FFF2-40B4-BE49-F238E27FC236}">
                <a16:creationId xmlns:a16="http://schemas.microsoft.com/office/drawing/2014/main" id="{84C7D35E-841C-2094-45D0-92DCD37360D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22400"/>
            <a:ext cx="5207000" cy="32004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66E229B5-E62A-B87A-42E0-E67A730F38A4}"/>
              </a:ext>
            </a:extLst>
          </p:cNvPr>
          <p:cNvCxnSpPr/>
          <p:nvPr/>
        </p:nvCxnSpPr>
        <p:spPr>
          <a:xfrm>
            <a:off x="736600" y="872554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le lozenge">
            <a:extLst>
              <a:ext uri="{FF2B5EF4-FFF2-40B4-BE49-F238E27FC236}">
                <a16:creationId xmlns:a16="http://schemas.microsoft.com/office/drawing/2014/main" id="{58C8B898-4014-74D1-562E-D4459FE4F367}"/>
              </a:ext>
            </a:extLst>
          </p:cNvPr>
          <p:cNvSpPr/>
          <p:nvPr/>
        </p:nvSpPr>
        <p:spPr>
          <a:xfrm>
            <a:off x="609600" y="834454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Head Text 2">
            <a:extLst>
              <a:ext uri="{FF2B5EF4-FFF2-40B4-BE49-F238E27FC236}">
                <a16:creationId xmlns:a16="http://schemas.microsoft.com/office/drawing/2014/main" id="{E9BB4A5C-94FA-C643-B3CC-9189139C346F}"/>
              </a:ext>
            </a:extLst>
          </p:cNvPr>
          <p:cNvSpPr txBox="1"/>
          <p:nvPr/>
        </p:nvSpPr>
        <p:spPr>
          <a:xfrm>
            <a:off x="6172200" y="1101154"/>
            <a:ext cx="5410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2"/>
              </a:rPr>
              <a:t>Перестройка</a:t>
            </a:r>
          </a:p>
        </p:txBody>
      </p:sp>
      <p:sp>
        <p:nvSpPr>
          <p:cNvPr id="8" name="Text Text 3">
            <a:extLst>
              <a:ext uri="{FF2B5EF4-FFF2-40B4-BE49-F238E27FC236}">
                <a16:creationId xmlns:a16="http://schemas.microsoft.com/office/drawing/2014/main" id="{F62118FB-7BFB-6774-CDC7-91D59655FA88}"/>
              </a:ext>
            </a:extLst>
          </p:cNvPr>
          <p:cNvSpPr txBox="1"/>
          <p:nvPr/>
        </p:nvSpPr>
        <p:spPr>
          <a:xfrm>
            <a:off x="6172200" y="1497394"/>
            <a:ext cx="5410200" cy="12350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00" dirty="0">
                <a:solidFill>
                  <a:srgbClr val="F2E9D1"/>
                </a:solidFill>
                <a:latin typeface="Text 3"/>
              </a:rPr>
              <a:t>Перестройка, проводимая Горбачевым, представляла собой комплекс реформ, направленный на обновление советской экономики и политической системы. Она включала в себя демократизацию, гласность и новые подходы к международным отношениям.</a:t>
            </a:r>
          </a:p>
        </p:txBody>
      </p:sp>
      <p:sp>
        <p:nvSpPr>
          <p:cNvPr id="9" name="Head Text 5">
            <a:extLst>
              <a:ext uri="{FF2B5EF4-FFF2-40B4-BE49-F238E27FC236}">
                <a16:creationId xmlns:a16="http://schemas.microsoft.com/office/drawing/2014/main" id="{1E03D122-68A2-7EEE-A141-BBC4F115053E}"/>
              </a:ext>
            </a:extLst>
          </p:cNvPr>
          <p:cNvSpPr txBox="1"/>
          <p:nvPr/>
        </p:nvSpPr>
        <p:spPr>
          <a:xfrm>
            <a:off x="6172200" y="2935669"/>
            <a:ext cx="5410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8FB8DE"/>
                </a:solidFill>
                <a:latin typeface="Text 5"/>
              </a:rPr>
              <a:t>Новые подходы</a:t>
            </a:r>
          </a:p>
        </p:txBody>
      </p:sp>
      <p:sp>
        <p:nvSpPr>
          <p:cNvPr id="10" name="Text Text 6">
            <a:extLst>
              <a:ext uri="{FF2B5EF4-FFF2-40B4-BE49-F238E27FC236}">
                <a16:creationId xmlns:a16="http://schemas.microsoft.com/office/drawing/2014/main" id="{7143CF4B-1075-4DDA-7881-A2DD82D467B7}"/>
              </a:ext>
            </a:extLst>
          </p:cNvPr>
          <p:cNvSpPr txBox="1"/>
          <p:nvPr/>
        </p:nvSpPr>
        <p:spPr>
          <a:xfrm>
            <a:off x="6172200" y="3331909"/>
            <a:ext cx="5410200" cy="12350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600" dirty="0">
                <a:solidFill>
                  <a:srgbClr val="F2E9D1"/>
                </a:solidFill>
                <a:latin typeface="Text 6"/>
              </a:rPr>
              <a:t>Горбачев отказался от доктрины "ограниченного суверенитета" и призвал к сотрудничеству с Западом. Он подписал с США договор о ликвидации среднемагистральных ракет (РСМД) и провел ряд важных международных саммитов.</a:t>
            </a:r>
          </a:p>
        </p:txBody>
      </p:sp>
      <p:sp>
        <p:nvSpPr>
          <p:cNvPr id="11" name="Head Text 8">
            <a:extLst>
              <a:ext uri="{FF2B5EF4-FFF2-40B4-BE49-F238E27FC236}">
                <a16:creationId xmlns:a16="http://schemas.microsoft.com/office/drawing/2014/main" id="{3A738AC9-201D-3567-8021-84282EDF9873}"/>
              </a:ext>
            </a:extLst>
          </p:cNvPr>
          <p:cNvSpPr txBox="1"/>
          <p:nvPr/>
        </p:nvSpPr>
        <p:spPr>
          <a:xfrm>
            <a:off x="609600" y="4876800"/>
            <a:ext cx="52070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A9BDB0"/>
                </a:solidFill>
                <a:latin typeface="Text 8"/>
              </a:rPr>
              <a:t>Влияние</a:t>
            </a:r>
          </a:p>
        </p:txBody>
      </p:sp>
      <p:sp>
        <p:nvSpPr>
          <p:cNvPr id="12" name="Text Text 9">
            <a:extLst>
              <a:ext uri="{FF2B5EF4-FFF2-40B4-BE49-F238E27FC236}">
                <a16:creationId xmlns:a16="http://schemas.microsoft.com/office/drawing/2014/main" id="{ADF2151F-82C8-BA59-1373-01B9950B3BF7}"/>
              </a:ext>
            </a:extLst>
          </p:cNvPr>
          <p:cNvSpPr txBox="1"/>
          <p:nvPr/>
        </p:nvSpPr>
        <p:spPr>
          <a:xfrm>
            <a:off x="609600" y="5273040"/>
            <a:ext cx="5207000" cy="95548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550" dirty="0">
                <a:solidFill>
                  <a:srgbClr val="F2E9D1"/>
                </a:solidFill>
                <a:latin typeface="Text 9"/>
              </a:rPr>
              <a:t>Перестройка и новые подходы Горбачева оказали глубокое влияние на международные отношения. Они способствовали разрядке напряженности, снижению уровня военной гонки и расширению международного сотрудничества.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1B6ADEA4-4C20-8481-66AF-2D04330466B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282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FD6C531-65D6-480E-8E78-2DBAA90E9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6350000" cy="89738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Распад СССР и окончание Холодной войны</a:t>
            </a:r>
          </a:p>
        </p:txBody>
      </p:sp>
      <p:pic>
        <p:nvPicPr>
          <p:cNvPr id="4" name="Brandenburg Gate 1989" descr="Жители Западного и Восточного Берлина у Бранденбургских ворот, декабрь 1989 г.">
            <a:extLst>
              <a:ext uri="{FF2B5EF4-FFF2-40B4-BE49-F238E27FC236}">
                <a16:creationId xmlns:a16="http://schemas.microsoft.com/office/drawing/2014/main" id="{80D95FF9-1C27-BE4E-AE01-7D51B8518E4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0"/>
            <a:ext cx="5080000" cy="6858000"/>
          </a:xfrm>
          <a:prstGeom prst="rect">
            <a:avLst/>
          </a:prstGeom>
          <a:effectLst>
            <a:softEdge rad="6985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6F72C4EC-8F45-7629-54D1-7BC42A194A42}"/>
              </a:ext>
            </a:extLst>
          </p:cNvPr>
          <p:cNvSpPr/>
          <p:nvPr/>
        </p:nvSpPr>
        <p:spPr>
          <a:xfrm>
            <a:off x="7112000" y="0"/>
            <a:ext cx="1524000" cy="6858000"/>
          </a:xfrm>
          <a:prstGeom prst="rect">
            <a:avLst/>
          </a:prstGeom>
          <a:gradFill flip="none" rotWithShape="1">
            <a:gsLst>
              <a:gs pos="0">
                <a:srgbClr val="202528"/>
              </a:gs>
              <a:gs pos="100000">
                <a:srgbClr val="202528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2A0BD569-7F77-4835-E282-0E282ECAAE8C}"/>
              </a:ext>
            </a:extLst>
          </p:cNvPr>
          <p:cNvCxnSpPr/>
          <p:nvPr/>
        </p:nvCxnSpPr>
        <p:spPr>
          <a:xfrm>
            <a:off x="736600" y="140538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4114004E-F6EE-EFCE-0E3D-0D6A1432F3B5}"/>
              </a:ext>
            </a:extLst>
          </p:cNvPr>
          <p:cNvSpPr/>
          <p:nvPr/>
        </p:nvSpPr>
        <p:spPr>
          <a:xfrm>
            <a:off x="609600" y="136728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Head Text 2">
            <a:extLst>
              <a:ext uri="{FF2B5EF4-FFF2-40B4-BE49-F238E27FC236}">
                <a16:creationId xmlns:a16="http://schemas.microsoft.com/office/drawing/2014/main" id="{11A972EE-0B99-0BD5-2DF9-81B43E6FE95E}"/>
              </a:ext>
            </a:extLst>
          </p:cNvPr>
          <p:cNvSpPr txBox="1"/>
          <p:nvPr/>
        </p:nvSpPr>
        <p:spPr>
          <a:xfrm>
            <a:off x="609600" y="1633982"/>
            <a:ext cx="33274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D9696B"/>
                </a:solidFill>
                <a:latin typeface="Text 2"/>
              </a:rPr>
              <a:t>Слабость советской экономики</a:t>
            </a:r>
          </a:p>
        </p:txBody>
      </p:sp>
      <p:sp>
        <p:nvSpPr>
          <p:cNvPr id="9" name="Text Text 3">
            <a:extLst>
              <a:ext uri="{FF2B5EF4-FFF2-40B4-BE49-F238E27FC236}">
                <a16:creationId xmlns:a16="http://schemas.microsoft.com/office/drawing/2014/main" id="{B6720B78-FD9E-9297-20DA-DD3546CBE60E}"/>
              </a:ext>
            </a:extLst>
          </p:cNvPr>
          <p:cNvSpPr txBox="1"/>
          <p:nvPr/>
        </p:nvSpPr>
        <p:spPr>
          <a:xfrm>
            <a:off x="609600" y="2350262"/>
            <a:ext cx="3327400" cy="111944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450" dirty="0">
                <a:solidFill>
                  <a:srgbClr val="F2E9D1"/>
                </a:solidFill>
                <a:latin typeface="Text 3"/>
              </a:rPr>
              <a:t>Перестройка не смогла решить проблемы советской экономики, которая была в глубоком кризисе. В результате страна оказалась в состоянии глубокого экономического и политического застоя.</a:t>
            </a:r>
          </a:p>
        </p:txBody>
      </p:sp>
      <p:sp>
        <p:nvSpPr>
          <p:cNvPr id="10" name="Head Text 4">
            <a:extLst>
              <a:ext uri="{FF2B5EF4-FFF2-40B4-BE49-F238E27FC236}">
                <a16:creationId xmlns:a16="http://schemas.microsoft.com/office/drawing/2014/main" id="{5B251363-735B-45FA-8BCA-B9B05DB19565}"/>
              </a:ext>
            </a:extLst>
          </p:cNvPr>
          <p:cNvSpPr txBox="1"/>
          <p:nvPr/>
        </p:nvSpPr>
        <p:spPr>
          <a:xfrm>
            <a:off x="4191000" y="1633982"/>
            <a:ext cx="33274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D9696B"/>
                </a:solidFill>
                <a:latin typeface="Text 4"/>
              </a:rPr>
              <a:t>Националистические тенденции</a:t>
            </a:r>
          </a:p>
        </p:txBody>
      </p:sp>
      <p:sp>
        <p:nvSpPr>
          <p:cNvPr id="11" name="Text Text 5">
            <a:extLst>
              <a:ext uri="{FF2B5EF4-FFF2-40B4-BE49-F238E27FC236}">
                <a16:creationId xmlns:a16="http://schemas.microsoft.com/office/drawing/2014/main" id="{85C6FA16-DF2B-79B6-CD39-638877B30CE8}"/>
              </a:ext>
            </a:extLst>
          </p:cNvPr>
          <p:cNvSpPr txBox="1"/>
          <p:nvPr/>
        </p:nvSpPr>
        <p:spPr>
          <a:xfrm>
            <a:off x="4191000" y="2350262"/>
            <a:ext cx="3327400" cy="134486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450" dirty="0">
                <a:solidFill>
                  <a:srgbClr val="F2E9D1"/>
                </a:solidFill>
                <a:latin typeface="Text 5"/>
              </a:rPr>
              <a:t>Националистические тенденции усилились в республиках СССР, которые стремились к независимости. Центральное правительство было не в состоянии удержать республики в едином государстве.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2488F08-4AF6-15DB-874D-F98A440262E8}"/>
              </a:ext>
            </a:extLst>
          </p:cNvPr>
          <p:cNvCxnSpPr/>
          <p:nvPr/>
        </p:nvCxnSpPr>
        <p:spPr>
          <a:xfrm>
            <a:off x="609600" y="3809429"/>
            <a:ext cx="6908800" cy="0"/>
          </a:xfrm>
          <a:prstGeom prst="line">
            <a:avLst/>
          </a:prstGeom>
          <a:ln w="9525">
            <a:solidFill>
              <a:srgbClr val="3A44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Head Text 6">
            <a:extLst>
              <a:ext uri="{FF2B5EF4-FFF2-40B4-BE49-F238E27FC236}">
                <a16:creationId xmlns:a16="http://schemas.microsoft.com/office/drawing/2014/main" id="{F7F26ECE-8C12-21BD-317E-2C0F418E6684}"/>
              </a:ext>
            </a:extLst>
          </p:cNvPr>
          <p:cNvSpPr txBox="1"/>
          <p:nvPr/>
        </p:nvSpPr>
        <p:spPr>
          <a:xfrm>
            <a:off x="609600" y="3923729"/>
            <a:ext cx="3327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6"/>
              </a:rPr>
              <a:t>Политические реформы</a:t>
            </a:r>
          </a:p>
        </p:txBody>
      </p:sp>
      <p:sp>
        <p:nvSpPr>
          <p:cNvPr id="14" name="Text Text 7">
            <a:extLst>
              <a:ext uri="{FF2B5EF4-FFF2-40B4-BE49-F238E27FC236}">
                <a16:creationId xmlns:a16="http://schemas.microsoft.com/office/drawing/2014/main" id="{7083E53A-D65B-7B6B-4DCB-02E3E28B76C6}"/>
              </a:ext>
            </a:extLst>
          </p:cNvPr>
          <p:cNvSpPr txBox="1"/>
          <p:nvPr/>
        </p:nvSpPr>
        <p:spPr>
          <a:xfrm>
            <a:off x="609600" y="4319969"/>
            <a:ext cx="3327400" cy="134486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450" dirty="0">
                <a:solidFill>
                  <a:srgbClr val="F2E9D1"/>
                </a:solidFill>
                <a:latin typeface="Text 7"/>
              </a:rPr>
              <a:t>Горбачев провел ряд политических реформ, которые ослабили контроль центрального правительства и способствовали расширению свобод и прав человека. Однако эти реформы также создали условия для распад СССР.</a:t>
            </a:r>
          </a:p>
        </p:txBody>
      </p:sp>
      <p:sp>
        <p:nvSpPr>
          <p:cNvPr id="15" name="Head Text 8">
            <a:extLst>
              <a:ext uri="{FF2B5EF4-FFF2-40B4-BE49-F238E27FC236}">
                <a16:creationId xmlns:a16="http://schemas.microsoft.com/office/drawing/2014/main" id="{BDCF115F-01C5-8617-1B93-F839C7FC2A35}"/>
              </a:ext>
            </a:extLst>
          </p:cNvPr>
          <p:cNvSpPr txBox="1"/>
          <p:nvPr/>
        </p:nvSpPr>
        <p:spPr>
          <a:xfrm>
            <a:off x="4191000" y="3923729"/>
            <a:ext cx="3327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Text 8"/>
              </a:rPr>
              <a:t>Окончание Холодной войны</a:t>
            </a:r>
          </a:p>
        </p:txBody>
      </p:sp>
      <p:sp>
        <p:nvSpPr>
          <p:cNvPr id="16" name="Text Text 9">
            <a:extLst>
              <a:ext uri="{FF2B5EF4-FFF2-40B4-BE49-F238E27FC236}">
                <a16:creationId xmlns:a16="http://schemas.microsoft.com/office/drawing/2014/main" id="{6CE01893-70FD-AC2E-B8C0-22E8976999D7}"/>
              </a:ext>
            </a:extLst>
          </p:cNvPr>
          <p:cNvSpPr txBox="1"/>
          <p:nvPr/>
        </p:nvSpPr>
        <p:spPr>
          <a:xfrm>
            <a:off x="4191000" y="4319969"/>
            <a:ext cx="3327400" cy="157029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450" dirty="0">
                <a:solidFill>
                  <a:srgbClr val="F2E9D1"/>
                </a:solidFill>
                <a:latin typeface="Text 9"/>
              </a:rPr>
              <a:t>Распад СССР ознаменовал окончание Холодной войны. Мир вступил в новую эпоху, характеризующуюся </a:t>
            </a:r>
            <a:r>
              <a:rPr lang="ru-RU" sz="1450" dirty="0" err="1">
                <a:solidFill>
                  <a:srgbClr val="F2E9D1"/>
                </a:solidFill>
                <a:latin typeface="Text 9"/>
              </a:rPr>
              <a:t>униполярностью</a:t>
            </a:r>
            <a:r>
              <a:rPr lang="ru-RU" sz="1450" dirty="0">
                <a:solidFill>
                  <a:srgbClr val="F2E9D1"/>
                </a:solidFill>
                <a:latin typeface="Text 9"/>
              </a:rPr>
              <a:t> и преобладанием США в международных отношениях. Однако это не означало отсутствие конфликтов и вызовов в международной системе.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4DAAE542-6B1D-82FB-9FBA-E462D72A588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569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2443028-E504-6B03-420D-3A4E2B955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0"/>
            <a:ext cx="6604000" cy="156362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Заключение:</a:t>
            </a: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 Международные отношения в конце 1940-х — конце 1980-х гг.</a:t>
            </a:r>
          </a:p>
        </p:txBody>
      </p:sp>
      <p:sp>
        <p:nvSpPr>
          <p:cNvPr id="3" name="Cold War map 1959 mount">
            <a:extLst>
              <a:ext uri="{FF2B5EF4-FFF2-40B4-BE49-F238E27FC236}">
                <a16:creationId xmlns:a16="http://schemas.microsoft.com/office/drawing/2014/main" id="{A891D296-7990-22F1-0AF6-ED95DC177F50}"/>
              </a:ext>
            </a:extLst>
          </p:cNvPr>
          <p:cNvSpPr/>
          <p:nvPr/>
        </p:nvSpPr>
        <p:spPr>
          <a:xfrm>
            <a:off x="520700" y="3345706"/>
            <a:ext cx="6908800" cy="3138388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ld War map 1959" descr="Мир в 1959 г.: союзники США и СССР (карта, Wikimedia Commons)">
            <a:extLst>
              <a:ext uri="{FF2B5EF4-FFF2-40B4-BE49-F238E27FC236}">
                <a16:creationId xmlns:a16="http://schemas.microsoft.com/office/drawing/2014/main" id="{88256F5C-7E2D-03E9-AED1-5D6A07E8BD2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434606"/>
            <a:ext cx="6731000" cy="2960588"/>
          </a:xfrm>
          <a:prstGeom prst="rect">
            <a:avLst/>
          </a:prstGeom>
        </p:spPr>
      </p:pic>
      <p:cxnSp>
        <p:nvCxnSpPr>
          <p:cNvPr id="6" name="Rule">
            <a:extLst>
              <a:ext uri="{FF2B5EF4-FFF2-40B4-BE49-F238E27FC236}">
                <a16:creationId xmlns:a16="http://schemas.microsoft.com/office/drawing/2014/main" id="{939A2EBF-9591-6405-188A-A12201D9D9C6}"/>
              </a:ext>
            </a:extLst>
          </p:cNvPr>
          <p:cNvCxnSpPr/>
          <p:nvPr/>
        </p:nvCxnSpPr>
        <p:spPr>
          <a:xfrm>
            <a:off x="736600" y="2173224"/>
            <a:ext cx="2413000" cy="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CE5BDD7E-C9C2-03E6-8D41-AC4F39AB0818}"/>
              </a:ext>
            </a:extLst>
          </p:cNvPr>
          <p:cNvSpPr/>
          <p:nvPr/>
        </p:nvSpPr>
        <p:spPr>
          <a:xfrm>
            <a:off x="609600" y="2135124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0E9AD494-9FCB-F5AF-1393-4E4F4E83BD9E}"/>
              </a:ext>
            </a:extLst>
          </p:cNvPr>
          <p:cNvSpPr txBox="1"/>
          <p:nvPr/>
        </p:nvSpPr>
        <p:spPr>
          <a:xfrm>
            <a:off x="7670800" y="762000"/>
            <a:ext cx="3911600" cy="398811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6000"/>
              </a:lnSpc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Период с конца 1940-х до конца 1980-х годов ознаменовался глубокими изменениями в международных отношениях. После окончания Второй мировой войны мир вступил в новую эпоху, характеризующуюся противостоянием между двумя сверхдержавами: США и СССР. Этот период, известный как Холодная война, был полон напряженности, гонки вооружений и идеологических конфликтов. Однако, несмотря на угрозу ядерной войны, в этот период также наблюдались попытки разоружения, разрядки напряженности и диалога между Востоком и Западом.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15F6E704-B3F0-7F9D-13F7-F4D22996BF8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9416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5292A"/>
      </a:dk1>
      <a:lt1>
        <a:srgbClr val="F2E9D1"/>
      </a:lt1>
      <a:dk2>
        <a:srgbClr val="10342D"/>
      </a:dk2>
      <a:lt2>
        <a:srgbClr val="EFE4C8"/>
      </a:lt2>
      <a:accent1>
        <a:srgbClr val="E9BD73"/>
      </a:accent1>
      <a:accent2>
        <a:srgbClr val="8C2F3A"/>
      </a:accent2>
      <a:accent3>
        <a:srgbClr val="4FA7A0"/>
      </a:accent3>
      <a:accent4>
        <a:srgbClr val="1F3A57"/>
      </a:accent4>
      <a:accent5>
        <a:srgbClr val="C46A45"/>
      </a:accent5>
      <a:accent6>
        <a:srgbClr val="6F8A7C"/>
      </a:accent6>
      <a:hlink>
        <a:srgbClr val="467886"/>
      </a:hlink>
      <a:folHlink>
        <a:srgbClr val="96607D"/>
      </a:folHlink>
    </a:clrScheme>
    <a:fontScheme name="Стандартная">
      <a:majorFont>
        <a:latin typeface="Bahnschrift SemiBold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2074</Words>
  <Application>Microsoft Office PowerPoint</Application>
  <PresentationFormat>Произвольный</PresentationFormat>
  <Paragraphs>163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40" baseType="lpstr">
      <vt:lpstr>Arial</vt:lpstr>
      <vt:lpstr>Bahnschrift SemiBold</vt:lpstr>
      <vt:lpstr>Segoe UI</vt:lpstr>
      <vt:lpstr>Segoe UI Semibold</vt:lpstr>
      <vt:lpstr>Text 1</vt:lpstr>
      <vt:lpstr>Text 10</vt:lpstr>
      <vt:lpstr>Text 11</vt:lpstr>
      <vt:lpstr>Text 12</vt:lpstr>
      <vt:lpstr>Text 14</vt:lpstr>
      <vt:lpstr>Text 15</vt:lpstr>
      <vt:lpstr>Text 16</vt:lpstr>
      <vt:lpstr>Text 18</vt:lpstr>
      <vt:lpstr>Text 19</vt:lpstr>
      <vt:lpstr>Text 2</vt:lpstr>
      <vt:lpstr>Text 3</vt:lpstr>
      <vt:lpstr>Text 4</vt:lpstr>
      <vt:lpstr>Text 5</vt:lpstr>
      <vt:lpstr>Text 6</vt:lpstr>
      <vt:lpstr>Text 7</vt:lpstr>
      <vt:lpstr>Text 8</vt:lpstr>
      <vt:lpstr>Text 9</vt:lpstr>
      <vt:lpstr>Тема Office</vt:lpstr>
      <vt:lpstr>Международные отношения в конце 1940-х — конце 1980-х гг.</vt:lpstr>
      <vt:lpstr>Гонка вооружений: начало холодной войны</vt:lpstr>
      <vt:lpstr>Ракетно-космическое соперничество: Спутник и космическая гонка</vt:lpstr>
      <vt:lpstr>Международные отношения 1950-х: формирование блоков</vt:lpstr>
      <vt:lpstr>"Новые рубежи" Дж. Кеннеди и Берлинский кризис 1961 г.</vt:lpstr>
      <vt:lpstr>Карибский кризис 1962 г.: мир на грани</vt:lpstr>
      <vt:lpstr>Договор о запрещении ядерных испытаний (1963 г.): первый шаг к разоружению</vt:lpstr>
      <vt:lpstr>Советско-китайский конфликт: раскол социалистического лагеря</vt:lpstr>
      <vt:lpstr>Усиление нестабильности в мире: локальные конфликты и кризисы</vt:lpstr>
      <vt:lpstr>Договор о нераспространении ядерного оружия (1968 г.): попытка контроля над ядерными технологиями</vt:lpstr>
      <vt:lpstr>Формирование биполярного мира и начало Холодной войны</vt:lpstr>
      <vt:lpstr>Договоры ОСВ-1 и ПРО: первые шаги к разоружению</vt:lpstr>
      <vt:lpstr>Хельсинкский акт: разрядка напряжённости и новые надежды</vt:lpstr>
      <vt:lpstr>Договор ОСВ-2 и Карибский кризис: угроза ядерной войны</vt:lpstr>
      <vt:lpstr>Афганская война: возвращение к политике Холодной войны</vt:lpstr>
      <vt:lpstr>Перестройка и Горбачёв: новые подходы к международной политике</vt:lpstr>
      <vt:lpstr>Распад СССР и окончание Холодной войны</vt:lpstr>
      <vt:lpstr>Заключение: Международные отношения в конце 1940-х — конце 1980-х гг.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Международные отношения в конце 1940-х — конце 1980-х гг.</dc:title>
  <dc:creator>100ballnik.com</dc:creator>
  <cp:lastModifiedBy>Mendal</cp:lastModifiedBy>
  <cp:revision>1</cp:revision>
  <dcterms:created xsi:type="dcterms:W3CDTF">2026-10-20T21:47:14Z</dcterms:created>
  <dcterms:modified xsi:type="dcterms:W3CDTF">2026-10-20T21:47:14Z</dcterms:modified>
</cp:coreProperties>
</file>