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62BAF-F4EC-F7B3-4F4C-DD492B053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105345-6606-1336-B235-B79CCC173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FC86C-605E-DF0E-4C01-865AE2D39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F9E221-A1C2-6F7D-6907-E2BEF76E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A32DC0-E535-CB35-BD0D-25C50A81F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55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0ADF0-1BB3-D7CA-52B4-10178E166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10027-046F-DF01-F8DD-F61F0BC97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1CBD9B-89FD-ED72-DC03-EF477277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57E7D-E3A4-4598-C78A-28ACD53F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082992-30CD-B073-A0E3-AC96A094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31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553D0-25C8-402F-F4D8-C7AC9ED19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DBCF01-1CF8-ABE7-9AEF-AB4F09EC2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DD171F-9BD3-EFC6-65B3-3EC5B7249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91F5BB-B237-02D5-D4EB-484689DC3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BF7007-067E-7051-AF6E-891BC16E2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69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16B0E-5DFE-03EE-F1F7-C438AA07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89F952-DBD4-4789-D6BC-FA18850D8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02BE4C-2121-2800-F52C-24CA4E321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27B7FA-E86E-97A9-CE18-6DD34F456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D8A0D7-26EB-6E1C-338C-A6907CCD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C250AB-EE61-A209-861F-40D95E60A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7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EA588-BB15-7D4E-338C-3B73D0C8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A7A53B-A3C8-6D1E-A5FA-BD85DA2E4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92852A-80BC-4C80-E49A-C7DDF783C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9A979F-0882-C6F1-DC3F-76806871C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BDA4DD-7E38-9EB6-5BFB-19598E42C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B94905-DCAF-C1ED-8F43-52052412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7823DC-9577-194A-B5BF-5E861361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7073A8-FBD8-60F7-F716-687E31A8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25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2C32C-BDFE-E34B-F9B0-35CA01ECD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5EF6E5-38C1-4238-E4FF-724EC847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EEB646-DA6A-3B63-0149-F0DC588C6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64456E8-2118-A6D3-57FF-0EC411A61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60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36FCD7-D37C-DE9F-11C9-DEDB4A8C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26544B-1B92-BD32-CFAD-13F87235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CB4F1C-C079-2A90-9C2B-5602B596E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1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ACB7D7-E0E8-1069-8958-2BF238C38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E014A7-7CBE-F813-1DA4-516B931DA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58E1CD-5727-5FF3-2DCE-FFAE7D671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598422-347C-6827-DE47-42DC603C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C1EE89-59BD-6283-FFAE-5C6158368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2BD1A8-C239-0626-0AA3-B3805731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19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27DCB-8493-1557-496C-CC1DCA4C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26C51-C63D-EEFB-8E9F-9A8984F1D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644501-0407-3325-F050-D4246C444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F4C0DD-AD25-0D59-4497-A1338A502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781AF2-F579-A64B-85EB-0BAC2779E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8EA413-F04C-F39C-2093-E690C0A4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6AD2D-D930-93A3-AE0D-B4F8C2B59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1881D4-BAE1-7589-A65F-2ACD7C298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0163BE-C9E2-DCC0-AD7A-02872137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1FC788-97D1-B919-5F04-27C1C797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FE009F-A9E0-2699-43E5-E3363C3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39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4D14E0E-BA68-4B4D-E46C-71E425704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08565E-56E8-FB4C-156D-31037DA8A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A5A177-CF59-9C3D-BDD4-11275FF3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7B236E-664D-E828-DFAC-4EA0CE9F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6145F0-B766-53C2-4432-853C28C9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084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1F73D-3790-E009-8C9F-EE93A530C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01CD1C-1786-EE3E-9859-6FF8684E0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7CEB34-B125-9FB7-42BF-C90F847FA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957F68-8042-4528-A215-94F352F9E675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203F60-492F-BC0B-FF11-B6976ED73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05D30F-E787-01FE-EF79-647F7D9FD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929F0D-34DF-4F26-B3BF-8C01427F8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35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Heston 30 Sep 1938" descr="Н. Чемберлен показывает англо-германскую декларацию после возвращения из Мюнхена, аэродром Хестон, 30 сентября 1938 г. Национальный цифровой архив Польши">
            <a:extLst>
              <a:ext uri="{FF2B5EF4-FFF2-40B4-BE49-F238E27FC236}">
                <a16:creationId xmlns:a16="http://schemas.microsoft.com/office/drawing/2014/main" id="{5B93F5FA-E8DC-E377-2935-2241C492EAC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24" name="Veil left">
            <a:extLst>
              <a:ext uri="{FF2B5EF4-FFF2-40B4-BE49-F238E27FC236}">
                <a16:creationId xmlns:a16="http://schemas.microsoft.com/office/drawing/2014/main" id="{E8E7A3B3-2E8E-FE35-EA5E-F052FD47E7A8}"/>
              </a:ext>
            </a:extLst>
          </p:cNvPr>
          <p:cNvSpPr/>
          <p:nvPr/>
        </p:nvSpPr>
        <p:spPr>
          <a:xfrm>
            <a:off x="5461000" y="0"/>
            <a:ext cx="2159000" cy="6858000"/>
          </a:xfrm>
          <a:prstGeom prst="rect">
            <a:avLst/>
          </a:prstGeom>
          <a:gradFill flip="none" rotWithShape="1">
            <a:gsLst>
              <a:gs pos="0">
                <a:srgbClr val="10342D"/>
              </a:gs>
              <a:gs pos="100000">
                <a:srgbClr val="10342D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D4DC2DD-5CFD-6AEC-E660-DA918017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2159000"/>
            <a:ext cx="5080000" cy="2103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Международные</a:t>
            </a:r>
            <a:b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</a:br>
            <a: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отношения</a:t>
            </a:r>
            <a:b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</a:br>
            <a:r>
              <a:rPr lang="ru-RU" sz="5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 1930-е гг.</a:t>
            </a:r>
          </a:p>
        </p:txBody>
      </p:sp>
      <p:grpSp>
        <p:nvGrpSpPr>
          <p:cNvPr id="21" name="Graticule">
            <a:extLst>
              <a:ext uri="{FF2B5EF4-FFF2-40B4-BE49-F238E27FC236}">
                <a16:creationId xmlns:a16="http://schemas.microsoft.com/office/drawing/2014/main" id="{C0CD2638-5031-059C-5F91-1562952D3E51}"/>
              </a:ext>
            </a:extLst>
          </p:cNvPr>
          <p:cNvGrpSpPr/>
          <p:nvPr/>
        </p:nvGrpSpPr>
        <p:grpSpPr>
          <a:xfrm>
            <a:off x="0" y="0"/>
            <a:ext cx="3810000" cy="1651000"/>
            <a:chOff x="0" y="0"/>
            <a:chExt cx="3810000" cy="1651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601193E1-6A07-7788-20E8-705200D06CD8}"/>
                </a:ext>
              </a:extLst>
            </p:cNvPr>
            <p:cNvCxnSpPr/>
            <p:nvPr/>
          </p:nvCxnSpPr>
          <p:spPr>
            <a:xfrm>
              <a:off x="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A720AA56-94AA-BF50-7FE4-5A7AB6C45A3D}"/>
                </a:ext>
              </a:extLst>
            </p:cNvPr>
            <p:cNvCxnSpPr/>
            <p:nvPr/>
          </p:nvCxnSpPr>
          <p:spPr>
            <a:xfrm>
              <a:off x="3302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8F6345E5-A302-A416-5D7F-F1EFA05FDF24}"/>
                </a:ext>
              </a:extLst>
            </p:cNvPr>
            <p:cNvCxnSpPr/>
            <p:nvPr/>
          </p:nvCxnSpPr>
          <p:spPr>
            <a:xfrm>
              <a:off x="6604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D85DA66F-0F52-1B4B-A0A9-43479EA4227C}"/>
                </a:ext>
              </a:extLst>
            </p:cNvPr>
            <p:cNvCxnSpPr/>
            <p:nvPr/>
          </p:nvCxnSpPr>
          <p:spPr>
            <a:xfrm>
              <a:off x="9906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6A932296-CE54-F014-3F2F-E52A19EF9B83}"/>
                </a:ext>
              </a:extLst>
            </p:cNvPr>
            <p:cNvCxnSpPr/>
            <p:nvPr/>
          </p:nvCxnSpPr>
          <p:spPr>
            <a:xfrm>
              <a:off x="13208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D0301E4D-499F-214C-636E-D124AC511240}"/>
                </a:ext>
              </a:extLst>
            </p:cNvPr>
            <p:cNvCxnSpPr/>
            <p:nvPr/>
          </p:nvCxnSpPr>
          <p:spPr>
            <a:xfrm>
              <a:off x="16510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01410E2-0D6A-A77C-6A7F-819178E37E5F}"/>
                </a:ext>
              </a:extLst>
            </p:cNvPr>
            <p:cNvCxnSpPr/>
            <p:nvPr/>
          </p:nvCxnSpPr>
          <p:spPr>
            <a:xfrm>
              <a:off x="19812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49508971-A095-72F1-0F17-DAECACEBC822}"/>
                </a:ext>
              </a:extLst>
            </p:cNvPr>
            <p:cNvCxnSpPr/>
            <p:nvPr/>
          </p:nvCxnSpPr>
          <p:spPr>
            <a:xfrm>
              <a:off x="23114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13A305B-A828-30FD-9CC4-3311B5A5DB17}"/>
                </a:ext>
              </a:extLst>
            </p:cNvPr>
            <p:cNvCxnSpPr/>
            <p:nvPr/>
          </p:nvCxnSpPr>
          <p:spPr>
            <a:xfrm>
              <a:off x="26416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F85120B-0ADC-C80E-3E09-962A67326A16}"/>
                </a:ext>
              </a:extLst>
            </p:cNvPr>
            <p:cNvCxnSpPr/>
            <p:nvPr/>
          </p:nvCxnSpPr>
          <p:spPr>
            <a:xfrm>
              <a:off x="29718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3703D4DB-66CC-143D-7657-CA3A9FCAE105}"/>
                </a:ext>
              </a:extLst>
            </p:cNvPr>
            <p:cNvCxnSpPr/>
            <p:nvPr/>
          </p:nvCxnSpPr>
          <p:spPr>
            <a:xfrm>
              <a:off x="33020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5ADEE5C-07FA-48DB-A153-C8039E670F05}"/>
                </a:ext>
              </a:extLst>
            </p:cNvPr>
            <p:cNvCxnSpPr/>
            <p:nvPr/>
          </p:nvCxnSpPr>
          <p:spPr>
            <a:xfrm>
              <a:off x="3632200" y="0"/>
              <a:ext cx="0" cy="1651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8EBB043E-12E3-5823-7BA6-333AC1EF2F04}"/>
                </a:ext>
              </a:extLst>
            </p:cNvPr>
            <p:cNvCxnSpPr/>
            <p:nvPr/>
          </p:nvCxnSpPr>
          <p:spPr>
            <a:xfrm>
              <a:off x="0" y="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EBC77D6F-0DC5-4CE0-1F13-165E40A152E8}"/>
                </a:ext>
              </a:extLst>
            </p:cNvPr>
            <p:cNvCxnSpPr/>
            <p:nvPr/>
          </p:nvCxnSpPr>
          <p:spPr>
            <a:xfrm>
              <a:off x="0" y="33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94E325E-6103-4587-9860-AA3D32D5B354}"/>
                </a:ext>
              </a:extLst>
            </p:cNvPr>
            <p:cNvCxnSpPr/>
            <p:nvPr/>
          </p:nvCxnSpPr>
          <p:spPr>
            <a:xfrm>
              <a:off x="0" y="66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DFC030A7-A005-5854-7BFF-E635C5758A10}"/>
                </a:ext>
              </a:extLst>
            </p:cNvPr>
            <p:cNvCxnSpPr/>
            <p:nvPr/>
          </p:nvCxnSpPr>
          <p:spPr>
            <a:xfrm>
              <a:off x="0" y="99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D5C7F326-0221-56D3-0B76-715150349A29}"/>
                </a:ext>
              </a:extLst>
            </p:cNvPr>
            <p:cNvCxnSpPr/>
            <p:nvPr/>
          </p:nvCxnSpPr>
          <p:spPr>
            <a:xfrm>
              <a:off x="0" y="132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9F38C474-DD14-B677-4700-D4E1BEEB57D5}"/>
                </a:ext>
              </a:extLst>
            </p:cNvPr>
            <p:cNvCxnSpPr/>
            <p:nvPr/>
          </p:nvCxnSpPr>
          <p:spPr>
            <a:xfrm>
              <a:off x="0" y="165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62A0E01-F609-92EF-4C38-90C4038D90FB}"/>
              </a:ext>
            </a:extLst>
          </p:cNvPr>
          <p:cNvCxnSpPr/>
          <p:nvPr/>
        </p:nvCxnSpPr>
        <p:spPr>
          <a:xfrm>
            <a:off x="787400" y="6324600"/>
            <a:ext cx="0" cy="127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E00B6CE-BA05-26E1-A15E-A2DF610EC9C0}"/>
              </a:ext>
            </a:extLst>
          </p:cNvPr>
          <p:cNvCxnSpPr/>
          <p:nvPr/>
        </p:nvCxnSpPr>
        <p:spPr>
          <a:xfrm>
            <a:off x="10922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DEA0669-3D38-2D28-949A-ED5D4607557E}"/>
              </a:ext>
            </a:extLst>
          </p:cNvPr>
          <p:cNvCxnSpPr/>
          <p:nvPr/>
        </p:nvCxnSpPr>
        <p:spPr>
          <a:xfrm>
            <a:off x="13970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871A398B-7306-A01B-3725-B02B6A5EDD2E}"/>
              </a:ext>
            </a:extLst>
          </p:cNvPr>
          <p:cNvCxnSpPr/>
          <p:nvPr/>
        </p:nvCxnSpPr>
        <p:spPr>
          <a:xfrm>
            <a:off x="17018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E392FAC7-40AB-3F7E-6B84-FB078CA2B630}"/>
              </a:ext>
            </a:extLst>
          </p:cNvPr>
          <p:cNvCxnSpPr/>
          <p:nvPr/>
        </p:nvCxnSpPr>
        <p:spPr>
          <a:xfrm>
            <a:off x="20066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6309A8A-6336-F3A3-763D-51E7375E2B1F}"/>
              </a:ext>
            </a:extLst>
          </p:cNvPr>
          <p:cNvCxnSpPr/>
          <p:nvPr/>
        </p:nvCxnSpPr>
        <p:spPr>
          <a:xfrm>
            <a:off x="2311400" y="6324600"/>
            <a:ext cx="0" cy="127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CFE9A91A-1582-3B41-387A-79E01CB3DC2F}"/>
              </a:ext>
            </a:extLst>
          </p:cNvPr>
          <p:cNvCxnSpPr/>
          <p:nvPr/>
        </p:nvCxnSpPr>
        <p:spPr>
          <a:xfrm>
            <a:off x="26162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4679697E-9F3A-BAA8-8BCC-F115885409E5}"/>
              </a:ext>
            </a:extLst>
          </p:cNvPr>
          <p:cNvCxnSpPr/>
          <p:nvPr/>
        </p:nvCxnSpPr>
        <p:spPr>
          <a:xfrm>
            <a:off x="29210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06411FB5-C196-3560-655B-024D363C3579}"/>
              </a:ext>
            </a:extLst>
          </p:cNvPr>
          <p:cNvCxnSpPr/>
          <p:nvPr/>
        </p:nvCxnSpPr>
        <p:spPr>
          <a:xfrm>
            <a:off x="32258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B515472-C373-87F8-EA3A-6B733D1B3075}"/>
              </a:ext>
            </a:extLst>
          </p:cNvPr>
          <p:cNvCxnSpPr/>
          <p:nvPr/>
        </p:nvCxnSpPr>
        <p:spPr>
          <a:xfrm>
            <a:off x="3530600" y="6324600"/>
            <a:ext cx="0" cy="762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C97B538-AA1C-2F87-DADC-E3CCE8986593}"/>
              </a:ext>
            </a:extLst>
          </p:cNvPr>
          <p:cNvCxnSpPr/>
          <p:nvPr/>
        </p:nvCxnSpPr>
        <p:spPr>
          <a:xfrm>
            <a:off x="3835400" y="6324600"/>
            <a:ext cx="0" cy="127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cale bar">
            <a:extLst>
              <a:ext uri="{FF2B5EF4-FFF2-40B4-BE49-F238E27FC236}">
                <a16:creationId xmlns:a16="http://schemas.microsoft.com/office/drawing/2014/main" id="{F1C5CCFE-5697-F696-3279-6DA485B34506}"/>
              </a:ext>
            </a:extLst>
          </p:cNvPr>
          <p:cNvCxnSpPr/>
          <p:nvPr/>
        </p:nvCxnSpPr>
        <p:spPr>
          <a:xfrm>
            <a:off x="787400" y="6324600"/>
            <a:ext cx="3048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Margin rule">
            <a:extLst>
              <a:ext uri="{FF2B5EF4-FFF2-40B4-BE49-F238E27FC236}">
                <a16:creationId xmlns:a16="http://schemas.microsoft.com/office/drawing/2014/main" id="{69B8161D-42FB-BAEB-80C7-D7B1F0510C9E}"/>
              </a:ext>
            </a:extLst>
          </p:cNvPr>
          <p:cNvCxnSpPr/>
          <p:nvPr/>
        </p:nvCxnSpPr>
        <p:spPr>
          <a:xfrm>
            <a:off x="558800" y="2235200"/>
            <a:ext cx="0" cy="24892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Rule">
            <a:extLst>
              <a:ext uri="{FF2B5EF4-FFF2-40B4-BE49-F238E27FC236}">
                <a16:creationId xmlns:a16="http://schemas.microsoft.com/office/drawing/2014/main" id="{856F0019-6A50-4AD6-3461-45BEE0D5E3C6}"/>
              </a:ext>
            </a:extLst>
          </p:cNvPr>
          <p:cNvCxnSpPr/>
          <p:nvPr/>
        </p:nvCxnSpPr>
        <p:spPr>
          <a:xfrm>
            <a:off x="914400" y="4566920"/>
            <a:ext cx="26670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ule lozenge">
            <a:extLst>
              <a:ext uri="{FF2B5EF4-FFF2-40B4-BE49-F238E27FC236}">
                <a16:creationId xmlns:a16="http://schemas.microsoft.com/office/drawing/2014/main" id="{95C2622E-9F5A-AD4B-F12A-46EB6BA19BF8}"/>
              </a:ext>
            </a:extLst>
          </p:cNvPr>
          <p:cNvSpPr/>
          <p:nvPr/>
        </p:nvSpPr>
        <p:spPr>
          <a:xfrm>
            <a:off x="787400" y="452882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ignature 100ballnik.com">
            <a:extLst>
              <a:ext uri="{FF2B5EF4-FFF2-40B4-BE49-F238E27FC236}">
                <a16:creationId xmlns:a16="http://schemas.microsoft.com/office/drawing/2014/main" id="{57AEDBBA-E7BE-E499-1BF0-B21293D97B2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6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470DD67-7CC1-5E4E-BB3B-AAC366E6B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71120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Основные термины</a:t>
            </a:r>
          </a:p>
        </p:txBody>
      </p:sp>
      <p:pic>
        <p:nvPicPr>
          <p:cNvPr id="4" name="Litvinov Geneva 1934" descr="Министр иностранных дел Турции Т. Рюштю Арас и нарком иностранных дел СССР М. М. Литвинов в Женеве, декабрь 1934 г. Агентство Meurisse, Национальная библиотека Франции">
            <a:extLst>
              <a:ext uri="{FF2B5EF4-FFF2-40B4-BE49-F238E27FC236}">
                <a16:creationId xmlns:a16="http://schemas.microsoft.com/office/drawing/2014/main" id="{AE7F0693-7FC5-AA5F-287A-1751716150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889000"/>
            <a:ext cx="4445000" cy="5969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985B1613-461E-27E4-7DB5-02796A89AB98}"/>
              </a:ext>
            </a:extLst>
          </p:cNvPr>
          <p:cNvSpPr/>
          <p:nvPr/>
        </p:nvSpPr>
        <p:spPr>
          <a:xfrm>
            <a:off x="7747000" y="889000"/>
            <a:ext cx="1524000" cy="5969000"/>
          </a:xfrm>
          <a:prstGeom prst="rect">
            <a:avLst/>
          </a:prstGeom>
          <a:gradFill flip="none" rotWithShape="1">
            <a:gsLst>
              <a:gs pos="0">
                <a:srgbClr val="13263C"/>
              </a:gs>
              <a:gs pos="100000">
                <a:srgbClr val="13263C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C8B1FBF-568B-3A71-960C-63E0B50373DD}"/>
              </a:ext>
            </a:extLst>
          </p:cNvPr>
          <p:cNvCxnSpPr/>
          <p:nvPr/>
        </p:nvCxnSpPr>
        <p:spPr>
          <a:xfrm>
            <a:off x="736600" y="117043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1781E2E4-B15F-00EE-F79A-06C440949E52}"/>
              </a:ext>
            </a:extLst>
          </p:cNvPr>
          <p:cNvSpPr/>
          <p:nvPr/>
        </p:nvSpPr>
        <p:spPr>
          <a:xfrm>
            <a:off x="609600" y="113233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9">
            <a:extLst>
              <a:ext uri="{FF2B5EF4-FFF2-40B4-BE49-F238E27FC236}">
                <a16:creationId xmlns:a16="http://schemas.microsoft.com/office/drawing/2014/main" id="{5D64ABC2-182A-6E9A-6648-5EEEF3C5DCE5}"/>
              </a:ext>
            </a:extLst>
          </p:cNvPr>
          <p:cNvSpPr txBox="1"/>
          <p:nvPr/>
        </p:nvSpPr>
        <p:spPr>
          <a:xfrm>
            <a:off x="609600" y="1500632"/>
            <a:ext cx="6959600" cy="463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600"/>
              </a:spcAft>
            </a:pP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Коллективная безопасность — система совместных мер государств по предотвращению войн и конфликтов.</a:t>
            </a:r>
          </a:p>
          <a:p>
            <a:pPr>
              <a:spcAft>
                <a:spcPts val="1600"/>
              </a:spcAft>
            </a:pP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Реваншизм — стремление вернуть утраченные территории и позиции после поражения.</a:t>
            </a:r>
          </a:p>
          <a:p>
            <a:pPr>
              <a:spcAft>
                <a:spcPts val="1600"/>
              </a:spcAft>
            </a:pP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Судетский кризис — конфликт 1938 года из-за передачи Судетской области Чехословакии Германии.</a:t>
            </a:r>
          </a:p>
          <a:p>
            <a:pPr>
              <a:spcAft>
                <a:spcPts val="1600"/>
              </a:spcAft>
            </a:pP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Умиротворение агрессора — политика уступок государству-агрессору для предотвращения войны.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488A7A52-4C66-CA46-D69B-073A857F407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83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9E47D6-03B1-5B20-3979-76A4DDE76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Причины Второй мировой войны и цели агрессоров</a:t>
            </a:r>
          </a:p>
        </p:txBody>
      </p:sp>
      <p:sp>
        <p:nvSpPr>
          <p:cNvPr id="3" name="Versailles map mount">
            <a:extLst>
              <a:ext uri="{FF2B5EF4-FFF2-40B4-BE49-F238E27FC236}">
                <a16:creationId xmlns:a16="http://schemas.microsoft.com/office/drawing/2014/main" id="{1F8AEB45-04F4-CF4C-0362-6750E2651174}"/>
              </a:ext>
            </a:extLst>
          </p:cNvPr>
          <p:cNvSpPr/>
          <p:nvPr/>
        </p:nvSpPr>
        <p:spPr>
          <a:xfrm>
            <a:off x="6642100" y="2247900"/>
            <a:ext cx="5054600" cy="43561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Versailles map" descr="Итоги Версальского мирного договора для Германии — карта из исходной презентации">
            <a:extLst>
              <a:ext uri="{FF2B5EF4-FFF2-40B4-BE49-F238E27FC236}">
                <a16:creationId xmlns:a16="http://schemas.microsoft.com/office/drawing/2014/main" id="{BED7F284-A9E8-8C56-235B-D8A433EE3A6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2362200"/>
            <a:ext cx="4826000" cy="4127500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672FCD6D-AA68-44C2-245E-A7B487943932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02AC175B-0BBA-5B8B-072E-89FB9E0D8DCF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ccent bar">
            <a:extLst>
              <a:ext uri="{FF2B5EF4-FFF2-40B4-BE49-F238E27FC236}">
                <a16:creationId xmlns:a16="http://schemas.microsoft.com/office/drawing/2014/main" id="{6AD1A4D6-4D04-2681-E638-B86C703CCA02}"/>
              </a:ext>
            </a:extLst>
          </p:cNvPr>
          <p:cNvSpPr/>
          <p:nvPr/>
        </p:nvSpPr>
        <p:spPr>
          <a:xfrm>
            <a:off x="609600" y="1238696"/>
            <a:ext cx="38100" cy="685800"/>
          </a:xfrm>
          <a:prstGeom prst="rect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ead">
            <a:extLst>
              <a:ext uri="{FF2B5EF4-FFF2-40B4-BE49-F238E27FC236}">
                <a16:creationId xmlns:a16="http://schemas.microsoft.com/office/drawing/2014/main" id="{DD490321-F393-0740-39E6-6DD2522E11D7}"/>
              </a:ext>
            </a:extLst>
          </p:cNvPr>
          <p:cNvSpPr txBox="1"/>
          <p:nvPr/>
        </p:nvSpPr>
        <p:spPr>
          <a:xfrm>
            <a:off x="787400" y="1213296"/>
            <a:ext cx="10795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i="1" dirty="0">
                <a:solidFill>
                  <a:srgbClr val="A9BDB0"/>
                </a:solidFill>
                <a:latin typeface="Segoe UI" panose="020B0502040204020203" pitchFamily="34" charset="0"/>
              </a:rPr>
              <a:t>После Первой мировой войны произошли значительные изменения в мировой политической системе, приведшие к распаду могущественных империй.</a:t>
            </a:r>
          </a:p>
        </p:txBody>
      </p:sp>
      <p:sp>
        <p:nvSpPr>
          <p:cNvPr id="10" name="Text Rectangle 5">
            <a:extLst>
              <a:ext uri="{FF2B5EF4-FFF2-40B4-BE49-F238E27FC236}">
                <a16:creationId xmlns:a16="http://schemas.microsoft.com/office/drawing/2014/main" id="{DD69F577-7634-C6D3-E357-1F4F88D44A8C}"/>
              </a:ext>
            </a:extLst>
          </p:cNvPr>
          <p:cNvSpPr txBox="1"/>
          <p:nvPr/>
        </p:nvSpPr>
        <p:spPr>
          <a:xfrm>
            <a:off x="609600" y="2132776"/>
            <a:ext cx="5740400" cy="3733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10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Версальский договор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и решения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Парижской конференции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привели к созданию новых государств и перекройке границ.</a:t>
            </a:r>
          </a:p>
          <a:p>
            <a:pPr marL="279400" indent="-279400">
              <a:spcAft>
                <a:spcPts val="10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Англо-французская коалиция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усилила свои позиции за счёт территорий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Германии и Австро-Венгрии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  <a:p>
            <a:pPr marL="279400" indent="-279400">
              <a:spcAft>
                <a:spcPts val="10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Диктат Великобритании и Франции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вызвал реваншистские настроения в Германии.</a:t>
            </a:r>
          </a:p>
          <a:p>
            <a:pPr marL="279400" indent="-279400">
              <a:spcAft>
                <a:spcPts val="10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Италия и Япония,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несмотря на победу в Первой мировой, остались недовольны её итогами.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E70BA37C-65B1-F93B-8187-1659B7BA746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00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9169428-9D4A-E691-3D75-E0816839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Причины Второй мировой войны и цели агрессоров</a:t>
            </a:r>
          </a:p>
        </p:txBody>
      </p:sp>
      <p:sp>
        <p:nvSpPr>
          <p:cNvPr id="3" name="Barbarossa map mount">
            <a:extLst>
              <a:ext uri="{FF2B5EF4-FFF2-40B4-BE49-F238E27FC236}">
                <a16:creationId xmlns:a16="http://schemas.microsoft.com/office/drawing/2014/main" id="{435AC0CF-DFA8-48D6-6DC3-FA8F4589AEE5}"/>
              </a:ext>
            </a:extLst>
          </p:cNvPr>
          <p:cNvSpPr/>
          <p:nvPr/>
        </p:nvSpPr>
        <p:spPr>
          <a:xfrm>
            <a:off x="6489700" y="1206500"/>
            <a:ext cx="5207000" cy="47498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arbarossa map" descr="Карта «План „Барбаросса“» из исходной презентации">
            <a:extLst>
              <a:ext uri="{FF2B5EF4-FFF2-40B4-BE49-F238E27FC236}">
                <a16:creationId xmlns:a16="http://schemas.microsoft.com/office/drawing/2014/main" id="{67BD89DF-1A6D-BCE5-4746-C3C7544B9B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20800"/>
            <a:ext cx="4978400" cy="4521200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CA977979-9526-C493-FBA2-60893DD7A117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F341F16E-B336-6386-CAAC-F6B49CF43750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5">
            <a:extLst>
              <a:ext uri="{FF2B5EF4-FFF2-40B4-BE49-F238E27FC236}">
                <a16:creationId xmlns:a16="http://schemas.microsoft.com/office/drawing/2014/main" id="{5B91114B-E8E2-A0EB-A5AA-0FA92A1FCB6D}"/>
              </a:ext>
            </a:extLst>
          </p:cNvPr>
          <p:cNvSpPr txBox="1"/>
          <p:nvPr/>
        </p:nvSpPr>
        <p:spPr>
          <a:xfrm>
            <a:off x="609600" y="1264096"/>
            <a:ext cx="5461000" cy="275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Планы нацистской Германии:</a:t>
            </a:r>
          </a:p>
          <a:p>
            <a:pPr marL="279400" indent="-279400">
              <a:spcAft>
                <a:spcPts val="8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Возрождение политики «дранг нах </a:t>
            </a:r>
            <a:r>
              <a:rPr lang="ru-RU" sz="2200" dirty="0" err="1">
                <a:solidFill>
                  <a:srgbClr val="F2E9D1"/>
                </a:solidFill>
                <a:latin typeface="Segoe UI" panose="020B0502040204020203" pitchFamily="34" charset="0"/>
              </a:rPr>
              <a:t>остен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»</a:t>
            </a:r>
          </a:p>
          <a:p>
            <a:pPr marL="279400" indent="-279400">
              <a:spcAft>
                <a:spcPts val="8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Захват территорий СССР</a:t>
            </a:r>
          </a:p>
          <a:p>
            <a:pPr marL="279400" indent="-279400">
              <a:spcAft>
                <a:spcPts val="8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Планы по уничтожению части населения</a:t>
            </a:r>
          </a:p>
          <a:p>
            <a:pPr marL="279400" indent="-279400">
              <a:spcAft>
                <a:spcPts val="8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Освоение ресурсов Восточной Европы</a:t>
            </a:r>
          </a:p>
        </p:txBody>
      </p:sp>
      <p:sp>
        <p:nvSpPr>
          <p:cNvPr id="9" name="Callout">
            <a:extLst>
              <a:ext uri="{FF2B5EF4-FFF2-40B4-BE49-F238E27FC236}">
                <a16:creationId xmlns:a16="http://schemas.microsoft.com/office/drawing/2014/main" id="{F2149D52-2B48-A8A1-3725-569C8AE303E4}"/>
              </a:ext>
            </a:extLst>
          </p:cNvPr>
          <p:cNvSpPr/>
          <p:nvPr/>
        </p:nvSpPr>
        <p:spPr>
          <a:xfrm>
            <a:off x="609600" y="4347656"/>
            <a:ext cx="5461000" cy="1473200"/>
          </a:xfrm>
          <a:prstGeom prst="rect">
            <a:avLst/>
          </a:prstGeom>
          <a:solidFill>
            <a:srgbClr val="3A24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llout bar">
            <a:extLst>
              <a:ext uri="{FF2B5EF4-FFF2-40B4-BE49-F238E27FC236}">
                <a16:creationId xmlns:a16="http://schemas.microsoft.com/office/drawing/2014/main" id="{1FC6A21B-C4D5-DE99-696B-594BAE06C5D9}"/>
              </a:ext>
            </a:extLst>
          </p:cNvPr>
          <p:cNvSpPr/>
          <p:nvPr/>
        </p:nvSpPr>
        <p:spPr>
          <a:xfrm>
            <a:off x="609600" y="4347656"/>
            <a:ext cx="63500" cy="1473200"/>
          </a:xfrm>
          <a:prstGeom prst="rect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Rectangle 4">
            <a:extLst>
              <a:ext uri="{FF2B5EF4-FFF2-40B4-BE49-F238E27FC236}">
                <a16:creationId xmlns:a16="http://schemas.microsoft.com/office/drawing/2014/main" id="{D1BD88E6-BC75-90BB-9909-7EF54A08ACD7}"/>
              </a:ext>
            </a:extLst>
          </p:cNvPr>
          <p:cNvSpPr txBox="1"/>
          <p:nvPr/>
        </p:nvSpPr>
        <p:spPr>
          <a:xfrm>
            <a:off x="863600" y="4525456"/>
            <a:ext cx="5029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i="1" dirty="0">
                <a:solidFill>
                  <a:srgbClr val="F2E9D1"/>
                </a:solidFill>
                <a:latin typeface="Segoe UI" panose="020B0502040204020203" pitchFamily="34" charset="0"/>
              </a:rPr>
              <a:t>Завоевательные планы Германии распространялись на </a:t>
            </a:r>
            <a:r>
              <a:rPr lang="ru-RU" sz="2200" i="1" dirty="0">
                <a:solidFill>
                  <a:srgbClr val="E09A9F"/>
                </a:solidFill>
                <a:latin typeface="Segoe UI Semibold" panose="020B0702040204020203" pitchFamily="34" charset="0"/>
              </a:rPr>
              <a:t>всю Европу</a:t>
            </a:r>
            <a:r>
              <a:rPr lang="ru-RU" sz="2200" i="1" dirty="0">
                <a:solidFill>
                  <a:srgbClr val="F2E9D1"/>
                </a:solidFill>
                <a:latin typeface="Segoe UI" panose="020B0502040204020203" pitchFamily="34" charset="0"/>
              </a:rPr>
              <a:t> и даже страны </a:t>
            </a:r>
            <a:r>
              <a:rPr lang="ru-RU" sz="2200" i="1" dirty="0">
                <a:solidFill>
                  <a:srgbClr val="E09A9F"/>
                </a:solidFill>
                <a:latin typeface="Segoe UI Semibold" panose="020B0702040204020203" pitchFamily="34" charset="0"/>
              </a:rPr>
              <a:t>Латинской Америки</a:t>
            </a:r>
            <a:r>
              <a:rPr lang="ru-RU" sz="2200" i="1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5198B505-F8FD-F2F9-E135-3EE9C5A35B2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5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10F3F84-7A82-DA1C-CD2F-AFBFB63D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Причины Второй мировой войны и цели агрессоров</a:t>
            </a:r>
          </a:p>
        </p:txBody>
      </p:sp>
      <p:sp>
        <p:nvSpPr>
          <p:cNvPr id="3" name="China map mount">
            <a:extLst>
              <a:ext uri="{FF2B5EF4-FFF2-40B4-BE49-F238E27FC236}">
                <a16:creationId xmlns:a16="http://schemas.microsoft.com/office/drawing/2014/main" id="{73BC77DA-59F2-669D-3CB2-0EABECCEE893}"/>
              </a:ext>
            </a:extLst>
          </p:cNvPr>
          <p:cNvSpPr/>
          <p:nvPr/>
        </p:nvSpPr>
        <p:spPr>
          <a:xfrm>
            <a:off x="596900" y="1384300"/>
            <a:ext cx="4953000" cy="33909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hina map" descr="Карта японской экспансии в Китае из исходной презентации">
            <a:extLst>
              <a:ext uri="{FF2B5EF4-FFF2-40B4-BE49-F238E27FC236}">
                <a16:creationId xmlns:a16="http://schemas.microsoft.com/office/drawing/2014/main" id="{2C8C8AD7-61E5-2F01-E852-0DA1431DEA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98600"/>
            <a:ext cx="4724400" cy="3162300"/>
          </a:xfrm>
          <a:prstGeom prst="rect">
            <a:avLst/>
          </a:prstGeom>
        </p:spPr>
      </p:pic>
      <p:pic>
        <p:nvPicPr>
          <p:cNvPr id="7" name="Mukden 1931" descr="Японские солдаты в окрестностях Мукдена, октябрь 1931 г. Агентство Meurisse, Национальная библиотека Франции">
            <a:extLst>
              <a:ext uri="{FF2B5EF4-FFF2-40B4-BE49-F238E27FC236}">
                <a16:creationId xmlns:a16="http://schemas.microsoft.com/office/drawing/2014/main" id="{7EC25DAE-493F-DCBE-2E6E-35DFB0CA844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78400"/>
            <a:ext cx="4927600" cy="1625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8" name="Rule">
            <a:extLst>
              <a:ext uri="{FF2B5EF4-FFF2-40B4-BE49-F238E27FC236}">
                <a16:creationId xmlns:a16="http://schemas.microsoft.com/office/drawing/2014/main" id="{82919C29-19D4-656D-F90F-D84E04EA5A06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F708D2C7-23AE-689E-CB39-13783860366C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Rectangle 5">
            <a:extLst>
              <a:ext uri="{FF2B5EF4-FFF2-40B4-BE49-F238E27FC236}">
                <a16:creationId xmlns:a16="http://schemas.microsoft.com/office/drawing/2014/main" id="{90B4815B-0096-666C-EF22-A62E82D87702}"/>
              </a:ext>
            </a:extLst>
          </p:cNvPr>
          <p:cNvSpPr txBox="1"/>
          <p:nvPr/>
        </p:nvSpPr>
        <p:spPr>
          <a:xfrm>
            <a:off x="5969000" y="1213296"/>
            <a:ext cx="5613400" cy="1432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Цели других агрессивных государств: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Япония: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планы по захвату Китая и дальнейшей экспансии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Италия: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стремление к Индийскому океану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022471B-BC1C-0A76-45AF-9122CF2B6D59}"/>
              </a:ext>
            </a:extLst>
          </p:cNvPr>
          <p:cNvCxnSpPr/>
          <p:nvPr/>
        </p:nvCxnSpPr>
        <p:spPr>
          <a:xfrm>
            <a:off x="5969000" y="2798256"/>
            <a:ext cx="5613400" cy="0"/>
          </a:xfrm>
          <a:prstGeom prst="line">
            <a:avLst/>
          </a:prstGeom>
          <a:ln w="9525">
            <a:solidFill>
              <a:srgbClr val="2C5B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Rectangle 3">
            <a:extLst>
              <a:ext uri="{FF2B5EF4-FFF2-40B4-BE49-F238E27FC236}">
                <a16:creationId xmlns:a16="http://schemas.microsoft.com/office/drawing/2014/main" id="{44357EB4-260D-455E-034E-046723420606}"/>
              </a:ext>
            </a:extLst>
          </p:cNvPr>
          <p:cNvSpPr txBox="1"/>
          <p:nvPr/>
        </p:nvSpPr>
        <p:spPr>
          <a:xfrm>
            <a:off x="5969000" y="2925256"/>
            <a:ext cx="5613400" cy="249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21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Экономические факторы:</a:t>
            </a:r>
          </a:p>
          <a:p>
            <a:pPr marL="279400" indent="-279400">
              <a:spcAft>
                <a:spcPts val="5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Мировой экономический кризис</a:t>
            </a:r>
          </a:p>
          <a:p>
            <a:pPr marL="279400" indent="-279400">
              <a:spcAft>
                <a:spcPts val="5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Поддержка нацистской Германии западными компаниями</a:t>
            </a:r>
          </a:p>
          <a:p>
            <a:pPr marL="279400" indent="-279400">
              <a:spcAft>
                <a:spcPts val="5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Американские инвестиции в военную промышленность Германии</a:t>
            </a:r>
          </a:p>
          <a:p>
            <a:pPr marL="279400" indent="-279400">
              <a:spcAft>
                <a:spcPts val="5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Кредиты от Британского банка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FD50ED1D-F5C4-0134-A42F-7844C87847F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9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BA8158D-94C9-E471-2366-2EC865A15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Причины Второй мировой войны и цели агрессоров</a:t>
            </a:r>
          </a:p>
        </p:txBody>
      </p:sp>
      <p:sp>
        <p:nvSpPr>
          <p:cNvPr id="3" name="Axis card">
            <a:extLst>
              <a:ext uri="{FF2B5EF4-FFF2-40B4-BE49-F238E27FC236}">
                <a16:creationId xmlns:a16="http://schemas.microsoft.com/office/drawing/2014/main" id="{2ABB52EE-B428-A44A-4AF5-1523E9D21AF0}"/>
              </a:ext>
            </a:extLst>
          </p:cNvPr>
          <p:cNvSpPr/>
          <p:nvPr/>
        </p:nvSpPr>
        <p:spPr>
          <a:xfrm>
            <a:off x="6400800" y="1371600"/>
            <a:ext cx="5181600" cy="26162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xis bar">
            <a:extLst>
              <a:ext uri="{FF2B5EF4-FFF2-40B4-BE49-F238E27FC236}">
                <a16:creationId xmlns:a16="http://schemas.microsoft.com/office/drawing/2014/main" id="{BA6C5286-DF07-F52E-3B79-D43B088B3B00}"/>
              </a:ext>
            </a:extLst>
          </p:cNvPr>
          <p:cNvSpPr/>
          <p:nvPr/>
        </p:nvSpPr>
        <p:spPr>
          <a:xfrm>
            <a:off x="6400800" y="1371600"/>
            <a:ext cx="5181600" cy="635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pponents card">
            <a:extLst>
              <a:ext uri="{FF2B5EF4-FFF2-40B4-BE49-F238E27FC236}">
                <a16:creationId xmlns:a16="http://schemas.microsoft.com/office/drawing/2014/main" id="{28F63DD3-AFE3-C962-55B2-FBB334A02CE0}"/>
              </a:ext>
            </a:extLst>
          </p:cNvPr>
          <p:cNvSpPr/>
          <p:nvPr/>
        </p:nvSpPr>
        <p:spPr>
          <a:xfrm>
            <a:off x="6400800" y="4191000"/>
            <a:ext cx="5181600" cy="22352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Opponents bar">
            <a:extLst>
              <a:ext uri="{FF2B5EF4-FFF2-40B4-BE49-F238E27FC236}">
                <a16:creationId xmlns:a16="http://schemas.microsoft.com/office/drawing/2014/main" id="{D28F6C0D-8114-B160-588D-A7AE11E4BCD2}"/>
              </a:ext>
            </a:extLst>
          </p:cNvPr>
          <p:cNvSpPr/>
          <p:nvPr/>
        </p:nvSpPr>
        <p:spPr>
          <a:xfrm>
            <a:off x="6400800" y="4191000"/>
            <a:ext cx="5181600" cy="635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Graticule">
            <a:extLst>
              <a:ext uri="{FF2B5EF4-FFF2-40B4-BE49-F238E27FC236}">
                <a16:creationId xmlns:a16="http://schemas.microsoft.com/office/drawing/2014/main" id="{0DECD9BE-130A-C2C0-1C72-C138E71EADFD}"/>
              </a:ext>
            </a:extLst>
          </p:cNvPr>
          <p:cNvGrpSpPr/>
          <p:nvPr/>
        </p:nvGrpSpPr>
        <p:grpSpPr>
          <a:xfrm>
            <a:off x="0" y="5588000"/>
            <a:ext cx="3302000" cy="1270000"/>
            <a:chOff x="0" y="5588000"/>
            <a:chExt cx="3302000" cy="127000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9EC02C0C-3DAA-CC56-41E9-E9396E32F80B}"/>
                </a:ext>
              </a:extLst>
            </p:cNvPr>
            <p:cNvCxnSpPr/>
            <p:nvPr/>
          </p:nvCxnSpPr>
          <p:spPr>
            <a:xfrm>
              <a:off x="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361C8A1-FEA4-8B6C-AF2D-593C10953A19}"/>
                </a:ext>
              </a:extLst>
            </p:cNvPr>
            <p:cNvCxnSpPr/>
            <p:nvPr/>
          </p:nvCxnSpPr>
          <p:spPr>
            <a:xfrm>
              <a:off x="3302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AF9C73AE-DA2E-03C9-CCFD-F45E202E285E}"/>
                </a:ext>
              </a:extLst>
            </p:cNvPr>
            <p:cNvCxnSpPr/>
            <p:nvPr/>
          </p:nvCxnSpPr>
          <p:spPr>
            <a:xfrm>
              <a:off x="6604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8A8A0DE9-3BC1-1A7E-F5DC-2A611ED1C048}"/>
                </a:ext>
              </a:extLst>
            </p:cNvPr>
            <p:cNvCxnSpPr/>
            <p:nvPr/>
          </p:nvCxnSpPr>
          <p:spPr>
            <a:xfrm>
              <a:off x="9906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DE048DC3-4BB6-0939-FDA2-01D79AFFF14C}"/>
                </a:ext>
              </a:extLst>
            </p:cNvPr>
            <p:cNvCxnSpPr/>
            <p:nvPr/>
          </p:nvCxnSpPr>
          <p:spPr>
            <a:xfrm>
              <a:off x="13208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2A2839B0-CCAD-9137-1EC5-A36FA6E797D1}"/>
                </a:ext>
              </a:extLst>
            </p:cNvPr>
            <p:cNvCxnSpPr/>
            <p:nvPr/>
          </p:nvCxnSpPr>
          <p:spPr>
            <a:xfrm>
              <a:off x="16510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3091D74-216E-30E0-A51B-C4531BA06567}"/>
                </a:ext>
              </a:extLst>
            </p:cNvPr>
            <p:cNvCxnSpPr/>
            <p:nvPr/>
          </p:nvCxnSpPr>
          <p:spPr>
            <a:xfrm>
              <a:off x="19812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FC704007-6BA7-492A-E474-2A6133B89F68}"/>
                </a:ext>
              </a:extLst>
            </p:cNvPr>
            <p:cNvCxnSpPr/>
            <p:nvPr/>
          </p:nvCxnSpPr>
          <p:spPr>
            <a:xfrm>
              <a:off x="23114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F16DECB0-DFBC-369D-15D7-1ACE30A82FF4}"/>
                </a:ext>
              </a:extLst>
            </p:cNvPr>
            <p:cNvCxnSpPr/>
            <p:nvPr/>
          </p:nvCxnSpPr>
          <p:spPr>
            <a:xfrm>
              <a:off x="26416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CD44457-F15A-9ECF-51E1-25D987ED29E1}"/>
                </a:ext>
              </a:extLst>
            </p:cNvPr>
            <p:cNvCxnSpPr/>
            <p:nvPr/>
          </p:nvCxnSpPr>
          <p:spPr>
            <a:xfrm>
              <a:off x="29718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B16F14C-EF50-2B39-F75F-F144C25BA969}"/>
                </a:ext>
              </a:extLst>
            </p:cNvPr>
            <p:cNvCxnSpPr/>
            <p:nvPr/>
          </p:nvCxnSpPr>
          <p:spPr>
            <a:xfrm>
              <a:off x="3302000" y="5588000"/>
              <a:ext cx="0" cy="1270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0A6181B-C083-4002-DD2E-53E78F2BD3A9}"/>
                </a:ext>
              </a:extLst>
            </p:cNvPr>
            <p:cNvCxnSpPr/>
            <p:nvPr/>
          </p:nvCxnSpPr>
          <p:spPr>
            <a:xfrm>
              <a:off x="0" y="55880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C96B95F0-ABA2-D487-57F4-812D31617FD9}"/>
                </a:ext>
              </a:extLst>
            </p:cNvPr>
            <p:cNvCxnSpPr/>
            <p:nvPr/>
          </p:nvCxnSpPr>
          <p:spPr>
            <a:xfrm>
              <a:off x="0" y="59182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B72FB660-9B95-75DE-3113-DF286A51D517}"/>
                </a:ext>
              </a:extLst>
            </p:cNvPr>
            <p:cNvCxnSpPr/>
            <p:nvPr/>
          </p:nvCxnSpPr>
          <p:spPr>
            <a:xfrm>
              <a:off x="0" y="62484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ED44772C-0F76-D459-1443-85D2D7E0E570}"/>
                </a:ext>
              </a:extLst>
            </p:cNvPr>
            <p:cNvCxnSpPr/>
            <p:nvPr/>
          </p:nvCxnSpPr>
          <p:spPr>
            <a:xfrm>
              <a:off x="0" y="6578600"/>
              <a:ext cx="3302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Rule">
            <a:extLst>
              <a:ext uri="{FF2B5EF4-FFF2-40B4-BE49-F238E27FC236}">
                <a16:creationId xmlns:a16="http://schemas.microsoft.com/office/drawing/2014/main" id="{0F2B8395-7541-87B1-0931-F7FEBB1A65F0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ule lozenge">
            <a:extLst>
              <a:ext uri="{FF2B5EF4-FFF2-40B4-BE49-F238E27FC236}">
                <a16:creationId xmlns:a16="http://schemas.microsoft.com/office/drawing/2014/main" id="{843C7B89-562C-8B95-4515-474B8F566172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Rectangle 5">
            <a:extLst>
              <a:ext uri="{FF2B5EF4-FFF2-40B4-BE49-F238E27FC236}">
                <a16:creationId xmlns:a16="http://schemas.microsoft.com/office/drawing/2014/main" id="{ABAF8F79-AA72-0327-7049-01535B745AD2}"/>
              </a:ext>
            </a:extLst>
          </p:cNvPr>
          <p:cNvSpPr txBox="1"/>
          <p:nvPr/>
        </p:nvSpPr>
        <p:spPr>
          <a:xfrm>
            <a:off x="609600" y="1264096"/>
            <a:ext cx="5334000" cy="337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1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Западные страны игнорировали экономические интересы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Советского Союза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  <a:p>
            <a:pPr marL="279400" indent="-279400">
              <a:spcAft>
                <a:spcPts val="1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Великобритания и Франция пытались создать вокруг СССР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«санитарный кордон»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из враждебных государств.</a:t>
            </a:r>
          </a:p>
          <a:p>
            <a:pPr marL="279400" indent="-279400">
              <a:spcAft>
                <a:spcPts val="1400"/>
              </a:spcAft>
              <a:buClr>
                <a:srgbClr val="E9BD73"/>
              </a:buClr>
              <a:buSzPct val="90000"/>
              <a:buFont typeface="Segoe UI" panose="020B0502040204020203" pitchFamily="34" charset="0"/>
              <a:buChar char="—"/>
            </a:pP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К середине 1930-х годов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капиталистический мир раскололся на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два враждующих блока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6" name="Text Rectangle 8">
            <a:extLst>
              <a:ext uri="{FF2B5EF4-FFF2-40B4-BE49-F238E27FC236}">
                <a16:creationId xmlns:a16="http://schemas.microsoft.com/office/drawing/2014/main" id="{4F8670B6-0810-BB45-628D-F82EA6649E1E}"/>
              </a:ext>
            </a:extLst>
          </p:cNvPr>
          <p:cNvSpPr txBox="1"/>
          <p:nvPr/>
        </p:nvSpPr>
        <p:spPr>
          <a:xfrm>
            <a:off x="6654800" y="1574800"/>
            <a:ext cx="47244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E09A9F"/>
                </a:solidFill>
                <a:latin typeface="Bahnschrift SemiBold" panose="020B0502040204020203" pitchFamily="34" charset="0"/>
              </a:rPr>
              <a:t>Блок агрессивных государств (страны «оси»):</a:t>
            </a:r>
          </a:p>
          <a:p>
            <a:pPr marL="279400" indent="-279400">
              <a:spcAft>
                <a:spcPts val="4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09A9F"/>
                </a:solidFill>
                <a:latin typeface="Segoe UI Semibold" panose="020B0702040204020203" pitchFamily="34" charset="0"/>
              </a:rPr>
              <a:t>Германия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 под руководством Адольфа Гитлера</a:t>
            </a:r>
          </a:p>
          <a:p>
            <a:pPr marL="279400" indent="-279400">
              <a:spcAft>
                <a:spcPts val="4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09A9F"/>
                </a:solidFill>
                <a:latin typeface="Segoe UI Semibold" panose="020B0702040204020203" pitchFamily="34" charset="0"/>
              </a:rPr>
              <a:t>Италия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 во главе с Бенито Муссолини</a:t>
            </a:r>
          </a:p>
          <a:p>
            <a:pPr marL="279400" indent="-279400">
              <a:spcAft>
                <a:spcPts val="4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E09A9F"/>
                </a:solidFill>
                <a:latin typeface="Segoe UI Semibold" panose="020B0702040204020203" pitchFamily="34" charset="0"/>
              </a:rPr>
              <a:t>Япония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 с милитаристским правительством</a:t>
            </a:r>
          </a:p>
        </p:txBody>
      </p:sp>
      <p:sp>
        <p:nvSpPr>
          <p:cNvPr id="27" name="Text Rectangle 10">
            <a:extLst>
              <a:ext uri="{FF2B5EF4-FFF2-40B4-BE49-F238E27FC236}">
                <a16:creationId xmlns:a16="http://schemas.microsoft.com/office/drawing/2014/main" id="{427E1B42-F3B6-6DE8-B5CA-8A77ED9E480C}"/>
              </a:ext>
            </a:extLst>
          </p:cNvPr>
          <p:cNvSpPr txBox="1"/>
          <p:nvPr/>
        </p:nvSpPr>
        <p:spPr>
          <a:xfrm>
            <a:off x="6654800" y="4394200"/>
            <a:ext cx="4724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Блок противников:</a:t>
            </a:r>
          </a:p>
          <a:p>
            <a:pPr marL="279400" indent="-279400">
              <a:spcAft>
                <a:spcPts val="4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D0C8"/>
                </a:solidFill>
                <a:latin typeface="Segoe UI Semibold" panose="020B0702040204020203" pitchFamily="34" charset="0"/>
              </a:rPr>
              <a:t>Великобритания</a:t>
            </a:r>
          </a:p>
          <a:p>
            <a:pPr marL="279400" indent="-279400">
              <a:spcAft>
                <a:spcPts val="4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D0C8"/>
                </a:solidFill>
                <a:latin typeface="Segoe UI Semibold" panose="020B0702040204020203" pitchFamily="34" charset="0"/>
              </a:rPr>
              <a:t>Франция</a:t>
            </a:r>
          </a:p>
          <a:p>
            <a:pPr marL="279400" indent="-279400">
              <a:spcAft>
                <a:spcPts val="4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8FD0C8"/>
                </a:solidFill>
                <a:latin typeface="Segoe UI Semibold" panose="020B0702040204020203" pitchFamily="34" charset="0"/>
              </a:rPr>
              <a:t>США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 (до 1941 года придерживались политики нейтралитета)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6154B4D2-B733-8CCA-92ED-D7C1213DD56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44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1C47F60-D0A0-42F6-11C6-0B36E2208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065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Нарастание международной напряжённости в конце 1930‐х гг.</a:t>
            </a:r>
          </a:p>
        </p:txBody>
      </p:sp>
      <p:sp>
        <p:nvSpPr>
          <p:cNvPr id="3" name="Asahi 1933 mount">
            <a:extLst>
              <a:ext uri="{FF2B5EF4-FFF2-40B4-BE49-F238E27FC236}">
                <a16:creationId xmlns:a16="http://schemas.microsoft.com/office/drawing/2014/main" id="{FE140FCC-3F8D-615F-FBAA-31E85B0A5687}"/>
              </a:ext>
            </a:extLst>
          </p:cNvPr>
          <p:cNvSpPr/>
          <p:nvPr/>
        </p:nvSpPr>
        <p:spPr>
          <a:xfrm>
            <a:off x="8775700" y="1104900"/>
            <a:ext cx="2921000" cy="22352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sahi 1933" descr="Газета «Токио Асахи симбун», 25 февраля 1933 г.: сообщение о выходе Японии из Лиги Наций">
            <a:extLst>
              <a:ext uri="{FF2B5EF4-FFF2-40B4-BE49-F238E27FC236}">
                <a16:creationId xmlns:a16="http://schemas.microsoft.com/office/drawing/2014/main" id="{F3870462-CA24-DEB2-4EF2-E4A8E80D750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219200"/>
            <a:ext cx="2692400" cy="2006600"/>
          </a:xfrm>
          <a:prstGeom prst="rect">
            <a:avLst/>
          </a:prstGeom>
        </p:spPr>
      </p:pic>
      <p:sp>
        <p:nvSpPr>
          <p:cNvPr id="6" name="Step card 0">
            <a:extLst>
              <a:ext uri="{FF2B5EF4-FFF2-40B4-BE49-F238E27FC236}">
                <a16:creationId xmlns:a16="http://schemas.microsoft.com/office/drawing/2014/main" id="{202BE9AE-53AD-B4C0-A3D1-FA8E292537E1}"/>
              </a:ext>
            </a:extLst>
          </p:cNvPr>
          <p:cNvSpPr/>
          <p:nvPr/>
        </p:nvSpPr>
        <p:spPr>
          <a:xfrm>
            <a:off x="609600" y="1270000"/>
            <a:ext cx="2489200" cy="167640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card 1">
            <a:extLst>
              <a:ext uri="{FF2B5EF4-FFF2-40B4-BE49-F238E27FC236}">
                <a16:creationId xmlns:a16="http://schemas.microsoft.com/office/drawing/2014/main" id="{9D92D26F-1E14-397F-4BD5-2D2A5CE09D84}"/>
              </a:ext>
            </a:extLst>
          </p:cNvPr>
          <p:cNvSpPr/>
          <p:nvPr/>
        </p:nvSpPr>
        <p:spPr>
          <a:xfrm>
            <a:off x="3302000" y="1270000"/>
            <a:ext cx="2489200" cy="167640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card 2">
            <a:extLst>
              <a:ext uri="{FF2B5EF4-FFF2-40B4-BE49-F238E27FC236}">
                <a16:creationId xmlns:a16="http://schemas.microsoft.com/office/drawing/2014/main" id="{88D50885-5CF2-EA75-409D-91599203FE3C}"/>
              </a:ext>
            </a:extLst>
          </p:cNvPr>
          <p:cNvSpPr/>
          <p:nvPr/>
        </p:nvSpPr>
        <p:spPr>
          <a:xfrm>
            <a:off x="5994400" y="1270000"/>
            <a:ext cx="2489200" cy="1676400"/>
          </a:xfrm>
          <a:prstGeom prst="roundRect">
            <a:avLst>
              <a:gd name="adj" fmla="val 5000"/>
            </a:avLst>
          </a:prstGeom>
          <a:solidFill>
            <a:srgbClr val="3A2427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E632529D-CD36-9548-70CD-E7E6DB1BCDF8}"/>
              </a:ext>
            </a:extLst>
          </p:cNvPr>
          <p:cNvCxnSpPr/>
          <p:nvPr/>
        </p:nvCxnSpPr>
        <p:spPr>
          <a:xfrm>
            <a:off x="3124200" y="2108200"/>
            <a:ext cx="152400" cy="0"/>
          </a:xfrm>
          <a:prstGeom prst="line">
            <a:avLst/>
          </a:prstGeom>
          <a:ln w="19050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Arrow">
            <a:extLst>
              <a:ext uri="{FF2B5EF4-FFF2-40B4-BE49-F238E27FC236}">
                <a16:creationId xmlns:a16="http://schemas.microsoft.com/office/drawing/2014/main" id="{28EB853A-C99C-E76F-6CE5-69AFDEB9B58A}"/>
              </a:ext>
            </a:extLst>
          </p:cNvPr>
          <p:cNvCxnSpPr/>
          <p:nvPr/>
        </p:nvCxnSpPr>
        <p:spPr>
          <a:xfrm>
            <a:off x="5816600" y="2108200"/>
            <a:ext cx="152400" cy="0"/>
          </a:xfrm>
          <a:prstGeom prst="line">
            <a:avLst/>
          </a:prstGeom>
          <a:ln w="19050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ague step 0">
            <a:extLst>
              <a:ext uri="{FF2B5EF4-FFF2-40B4-BE49-F238E27FC236}">
                <a16:creationId xmlns:a16="http://schemas.microsoft.com/office/drawing/2014/main" id="{7273C2AA-1E64-31AF-D496-8EE1EB1AF12E}"/>
              </a:ext>
            </a:extLst>
          </p:cNvPr>
          <p:cNvSpPr txBox="1"/>
          <p:nvPr/>
        </p:nvSpPr>
        <p:spPr>
          <a:xfrm>
            <a:off x="787400" y="1422400"/>
            <a:ext cx="2133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1933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Германия и Япония вышли из Лиги Наций.</a:t>
            </a:r>
          </a:p>
        </p:txBody>
      </p:sp>
      <p:sp>
        <p:nvSpPr>
          <p:cNvPr id="12" name="League step 1">
            <a:extLst>
              <a:ext uri="{FF2B5EF4-FFF2-40B4-BE49-F238E27FC236}">
                <a16:creationId xmlns:a16="http://schemas.microsoft.com/office/drawing/2014/main" id="{197B005A-57EE-1FEE-83D0-9860A609D6FF}"/>
              </a:ext>
            </a:extLst>
          </p:cNvPr>
          <p:cNvSpPr txBox="1"/>
          <p:nvPr/>
        </p:nvSpPr>
        <p:spPr>
          <a:xfrm>
            <a:off x="3479800" y="1422400"/>
            <a:ext cx="2133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Италия покинула организацию в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1937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League step 2">
            <a:extLst>
              <a:ext uri="{FF2B5EF4-FFF2-40B4-BE49-F238E27FC236}">
                <a16:creationId xmlns:a16="http://schemas.microsoft.com/office/drawing/2014/main" id="{B0D6F425-EE46-3500-6851-39788B7E9B2A}"/>
              </a:ext>
            </a:extLst>
          </p:cNvPr>
          <p:cNvSpPr txBox="1"/>
          <p:nvPr/>
        </p:nvSpPr>
        <p:spPr>
          <a:xfrm>
            <a:off x="6172200" y="1422400"/>
            <a:ext cx="2133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09A9F"/>
                </a:solidFill>
                <a:latin typeface="Segoe UI" panose="020B0502040204020203" pitchFamily="34" charset="0"/>
              </a:rPr>
              <a:t>Организация не смогла эффективно разрешить международные конфликты.</a:t>
            </a:r>
          </a:p>
        </p:txBody>
      </p:sp>
      <p:sp>
        <p:nvSpPr>
          <p:cNvPr id="14" name="Text Rectangle 10">
            <a:extLst>
              <a:ext uri="{FF2B5EF4-FFF2-40B4-BE49-F238E27FC236}">
                <a16:creationId xmlns:a16="http://schemas.microsoft.com/office/drawing/2014/main" id="{3C995EEC-AF95-0154-629B-E4585856E555}"/>
              </a:ext>
            </a:extLst>
          </p:cNvPr>
          <p:cNvSpPr txBox="1"/>
          <p:nvPr/>
        </p:nvSpPr>
        <p:spPr>
          <a:xfrm>
            <a:off x="609600" y="3327400"/>
            <a:ext cx="10972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E9BD73"/>
                </a:solidFill>
                <a:latin typeface="Segoe UI Semibold" panose="020B0702040204020203" pitchFamily="34" charset="0"/>
              </a:rPr>
              <a:t>Англия и Франция стремились отвести угрозу от себя, столкнув Германию с СССР.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7C9B7EC-FA0F-CCBB-9B6D-0A59ABE2BB54}"/>
              </a:ext>
            </a:extLst>
          </p:cNvPr>
          <p:cNvCxnSpPr/>
          <p:nvPr/>
        </p:nvCxnSpPr>
        <p:spPr>
          <a:xfrm>
            <a:off x="609600" y="4124960"/>
            <a:ext cx="10972800" cy="0"/>
          </a:xfrm>
          <a:prstGeom prst="line">
            <a:avLst/>
          </a:prstGeom>
          <a:ln w="9525">
            <a:solidFill>
              <a:srgbClr val="2C5B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Asia 0">
            <a:extLst>
              <a:ext uri="{FF2B5EF4-FFF2-40B4-BE49-F238E27FC236}">
                <a16:creationId xmlns:a16="http://schemas.microsoft.com/office/drawing/2014/main" id="{FDFFCB62-52B1-3CF7-46D6-78B6E3245C1E}"/>
              </a:ext>
            </a:extLst>
          </p:cNvPr>
          <p:cNvSpPr txBox="1"/>
          <p:nvPr/>
        </p:nvSpPr>
        <p:spPr>
          <a:xfrm>
            <a:off x="609600" y="4226560"/>
            <a:ext cx="3454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Начало агрессии Японии: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В 1931–1932 годах Япония захватила Маньчжурию и создала там марионеточное государство.</a:t>
            </a:r>
          </a:p>
        </p:txBody>
      </p:sp>
      <p:sp>
        <p:nvSpPr>
          <p:cNvPr id="17" name="Asia 1">
            <a:extLst>
              <a:ext uri="{FF2B5EF4-FFF2-40B4-BE49-F238E27FC236}">
                <a16:creationId xmlns:a16="http://schemas.microsoft.com/office/drawing/2014/main" id="{5F64C4ED-49FF-FA6D-8235-3525A96D4EFF}"/>
              </a:ext>
            </a:extLst>
          </p:cNvPr>
          <p:cNvSpPr txBox="1"/>
          <p:nvPr/>
        </p:nvSpPr>
        <p:spPr>
          <a:xfrm>
            <a:off x="4368800" y="4226560"/>
            <a:ext cx="3454400" cy="1996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E09A9F"/>
                </a:solidFill>
                <a:latin typeface="Bahnschrift SemiBold" panose="020B0502040204020203" pitchFamily="34" charset="0"/>
              </a:rPr>
              <a:t>Японская агрессия в Китае: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В 1937 году Япония начала масштабное наступление на Китай, захватив Пекин и Нанкин.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Массовые убийства гражданского населения в Нанкине (до 300 тысяч жертв).</a:t>
            </a:r>
          </a:p>
        </p:txBody>
      </p:sp>
      <p:sp>
        <p:nvSpPr>
          <p:cNvPr id="18" name="Asia 2">
            <a:extLst>
              <a:ext uri="{FF2B5EF4-FFF2-40B4-BE49-F238E27FC236}">
                <a16:creationId xmlns:a16="http://schemas.microsoft.com/office/drawing/2014/main" id="{00199D30-B73F-1E8E-9817-C9DB240D411A}"/>
              </a:ext>
            </a:extLst>
          </p:cNvPr>
          <p:cNvSpPr txBox="1"/>
          <p:nvPr/>
        </p:nvSpPr>
        <p:spPr>
          <a:xfrm>
            <a:off x="8128000" y="4226560"/>
            <a:ext cx="3454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Помощь СССР Китаю: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С 1937 года СССР поставлял Китаю вооружение и отправлял военных специалистов.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A975630-8F3D-C94B-5323-A9E468EACE5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5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AEBA84C-DC9B-1232-8D42-08E83371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065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Нарастание международной напряжённости в конце 1930‐х гг.</a:t>
            </a:r>
          </a:p>
        </p:txBody>
      </p:sp>
      <p:pic>
        <p:nvPicPr>
          <p:cNvPr id="4" name="Anti-Comintern Pact 1936" descr="И. фон Риббентроп и посол Японии К. Мусянокодзи подписывают Антикоминтерновский пакт, Берлин, 25 ноября 1936 г.">
            <a:extLst>
              <a:ext uri="{FF2B5EF4-FFF2-40B4-BE49-F238E27FC236}">
                <a16:creationId xmlns:a16="http://schemas.microsoft.com/office/drawing/2014/main" id="{F058891C-11E3-A0F8-72FA-806B22F9035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20800"/>
            <a:ext cx="4724400" cy="3022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 top">
            <a:extLst>
              <a:ext uri="{FF2B5EF4-FFF2-40B4-BE49-F238E27FC236}">
                <a16:creationId xmlns:a16="http://schemas.microsoft.com/office/drawing/2014/main" id="{EF36D6CB-1180-298C-6CF4-AC251FC08837}"/>
              </a:ext>
            </a:extLst>
          </p:cNvPr>
          <p:cNvCxnSpPr/>
          <p:nvPr/>
        </p:nvCxnSpPr>
        <p:spPr>
          <a:xfrm>
            <a:off x="609600" y="5130800"/>
            <a:ext cx="109728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 bottom">
            <a:extLst>
              <a:ext uri="{FF2B5EF4-FFF2-40B4-BE49-F238E27FC236}">
                <a16:creationId xmlns:a16="http://schemas.microsoft.com/office/drawing/2014/main" id="{B00E1E7D-1013-2697-C76E-0420CE51013F}"/>
              </a:ext>
            </a:extLst>
          </p:cNvPr>
          <p:cNvCxnSpPr/>
          <p:nvPr/>
        </p:nvCxnSpPr>
        <p:spPr>
          <a:xfrm>
            <a:off x="609600" y="5969000"/>
            <a:ext cx="109728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">
            <a:extLst>
              <a:ext uri="{FF2B5EF4-FFF2-40B4-BE49-F238E27FC236}">
                <a16:creationId xmlns:a16="http://schemas.microsoft.com/office/drawing/2014/main" id="{11989988-336C-3AC5-F6F5-C1B5C894E1E4}"/>
              </a:ext>
            </a:extLst>
          </p:cNvPr>
          <p:cNvCxnSpPr/>
          <p:nvPr/>
        </p:nvCxnSpPr>
        <p:spPr>
          <a:xfrm>
            <a:off x="736600" y="88919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DAF5476B-0535-E5C6-1DC6-6CFAE8C6532A}"/>
              </a:ext>
            </a:extLst>
          </p:cNvPr>
          <p:cNvSpPr/>
          <p:nvPr/>
        </p:nvSpPr>
        <p:spPr>
          <a:xfrm>
            <a:off x="609600" y="85109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Rectangle 10">
            <a:extLst>
              <a:ext uri="{FF2B5EF4-FFF2-40B4-BE49-F238E27FC236}">
                <a16:creationId xmlns:a16="http://schemas.microsoft.com/office/drawing/2014/main" id="{662E9E9D-D91F-65E1-6A6A-5C4F27316D19}"/>
              </a:ext>
            </a:extLst>
          </p:cNvPr>
          <p:cNvSpPr txBox="1"/>
          <p:nvPr/>
        </p:nvSpPr>
        <p:spPr>
          <a:xfrm>
            <a:off x="609600" y="1117792"/>
            <a:ext cx="5842000" cy="1717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Рост военной мощи Германии: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Восстановление всеобщей воинской повинности.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Увеличение военного производства </a:t>
            </a:r>
            <a:r>
              <a:rPr lang="ru-RU" sz="2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 10 раз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с 1933 по 1938 год.</a:t>
            </a:r>
          </a:p>
        </p:txBody>
      </p:sp>
      <p:sp>
        <p:nvSpPr>
          <p:cNvPr id="10" name="Text Diagram 5">
            <a:extLst>
              <a:ext uri="{FF2B5EF4-FFF2-40B4-BE49-F238E27FC236}">
                <a16:creationId xmlns:a16="http://schemas.microsoft.com/office/drawing/2014/main" id="{B5B73F34-EC02-7362-9D3F-0FBE5360AC61}"/>
              </a:ext>
            </a:extLst>
          </p:cNvPr>
          <p:cNvSpPr txBox="1"/>
          <p:nvPr/>
        </p:nvSpPr>
        <p:spPr>
          <a:xfrm>
            <a:off x="609600" y="3038032"/>
            <a:ext cx="5842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Антикоминтерновский пакт: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1936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Германия и Япония подписали пакт против СССР.</a:t>
            </a:r>
          </a:p>
          <a:p>
            <a:pPr marL="279400" indent="-279400">
              <a:spcAft>
                <a:spcPts val="4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1937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к пакту присоединилась Италия.</a:t>
            </a:r>
          </a:p>
        </p:txBody>
      </p:sp>
      <p:sp>
        <p:nvSpPr>
          <p:cNvPr id="11" name="Text Rectangle 8">
            <a:extLst>
              <a:ext uri="{FF2B5EF4-FFF2-40B4-BE49-F238E27FC236}">
                <a16:creationId xmlns:a16="http://schemas.microsoft.com/office/drawing/2014/main" id="{DD3A712F-1EB3-B2A0-6BFD-FC112C5B82D9}"/>
              </a:ext>
            </a:extLst>
          </p:cNvPr>
          <p:cNvSpPr txBox="1"/>
          <p:nvPr/>
        </p:nvSpPr>
        <p:spPr>
          <a:xfrm>
            <a:off x="609600" y="5232400"/>
            <a:ext cx="10972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34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Формирование блока </a:t>
            </a: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Берлин — Рим — Токио.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492FB614-ED6D-3AB2-0FE3-EFB51C3233E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5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0ADDC9-E8DA-4ACC-F3F4-2DFEEA758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065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Нарастание международной напряжённости в конце 1930‐х гг.</a:t>
            </a:r>
          </a:p>
        </p:txBody>
      </p:sp>
      <p:sp>
        <p:nvSpPr>
          <p:cNvPr id="3" name="Madrid poster 1937 mount">
            <a:extLst>
              <a:ext uri="{FF2B5EF4-FFF2-40B4-BE49-F238E27FC236}">
                <a16:creationId xmlns:a16="http://schemas.microsoft.com/office/drawing/2014/main" id="{6264E0F3-CB29-3203-015D-3C149024A56C}"/>
              </a:ext>
            </a:extLst>
          </p:cNvPr>
          <p:cNvSpPr/>
          <p:nvPr/>
        </p:nvSpPr>
        <p:spPr>
          <a:xfrm>
            <a:off x="8166100" y="1130300"/>
            <a:ext cx="2209800" cy="31115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drid poster 1937" descr="Плакат Испанской Республики «What are you doing to prevent this? Madrid», 1937 г. Национальная библиотека Франции">
            <a:extLst>
              <a:ext uri="{FF2B5EF4-FFF2-40B4-BE49-F238E27FC236}">
                <a16:creationId xmlns:a16="http://schemas.microsoft.com/office/drawing/2014/main" id="{AEBBCCF6-8656-1015-E87B-D7C1EE36242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1244600"/>
            <a:ext cx="1981200" cy="2882900"/>
          </a:xfrm>
          <a:prstGeom prst="rect">
            <a:avLst/>
          </a:prstGeom>
        </p:spPr>
      </p:pic>
      <p:sp>
        <p:nvSpPr>
          <p:cNvPr id="6" name="Map before Anschluss mount">
            <a:extLst>
              <a:ext uri="{FF2B5EF4-FFF2-40B4-BE49-F238E27FC236}">
                <a16:creationId xmlns:a16="http://schemas.microsoft.com/office/drawing/2014/main" id="{1346E533-AD9A-8797-9430-D5531DAB1F78}"/>
              </a:ext>
            </a:extLst>
          </p:cNvPr>
          <p:cNvSpPr/>
          <p:nvPr/>
        </p:nvSpPr>
        <p:spPr>
          <a:xfrm>
            <a:off x="7340600" y="4648200"/>
            <a:ext cx="2133600" cy="16764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Map before Anschluss" descr="Германия (красным) и Австрия (жёлтым) до марта 1938 г. Основа — карта Европы 1921–1938 гг. (Wikimedia Commons), цветовое выделение — 100ballnik.com">
            <a:extLst>
              <a:ext uri="{FF2B5EF4-FFF2-40B4-BE49-F238E27FC236}">
                <a16:creationId xmlns:a16="http://schemas.microsoft.com/office/drawing/2014/main" id="{BB881168-EF1C-7789-7627-BCEE602456F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4724400"/>
            <a:ext cx="1981200" cy="1524000"/>
          </a:xfrm>
          <a:prstGeom prst="rect">
            <a:avLst/>
          </a:prstGeom>
        </p:spPr>
      </p:pic>
      <p:sp>
        <p:nvSpPr>
          <p:cNvPr id="9" name="Map after Anschluss mount">
            <a:extLst>
              <a:ext uri="{FF2B5EF4-FFF2-40B4-BE49-F238E27FC236}">
                <a16:creationId xmlns:a16="http://schemas.microsoft.com/office/drawing/2014/main" id="{9D559339-FF12-B266-116A-9A1B090D8704}"/>
              </a:ext>
            </a:extLst>
          </p:cNvPr>
          <p:cNvSpPr/>
          <p:nvPr/>
        </p:nvSpPr>
        <p:spPr>
          <a:xfrm>
            <a:off x="9525000" y="4648200"/>
            <a:ext cx="2133600" cy="16764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Map after Anschluss" descr="Германия после присоединения Австрии, март 1938 г. Та же картографическая основа 1921–1938 гг. и тот же масштаб">
            <a:extLst>
              <a:ext uri="{FF2B5EF4-FFF2-40B4-BE49-F238E27FC236}">
                <a16:creationId xmlns:a16="http://schemas.microsoft.com/office/drawing/2014/main" id="{E031AC42-041C-C4CF-40F4-E5D60992BCA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724400"/>
            <a:ext cx="1981200" cy="1524000"/>
          </a:xfrm>
          <a:prstGeom prst="rect">
            <a:avLst/>
          </a:prstGeom>
        </p:spPr>
      </p:pic>
      <p:cxnSp>
        <p:nvCxnSpPr>
          <p:cNvPr id="12" name="Arrow">
            <a:extLst>
              <a:ext uri="{FF2B5EF4-FFF2-40B4-BE49-F238E27FC236}">
                <a16:creationId xmlns:a16="http://schemas.microsoft.com/office/drawing/2014/main" id="{C534F379-CCE9-EA60-C2B9-9CD567FA6290}"/>
              </a:ext>
            </a:extLst>
          </p:cNvPr>
          <p:cNvCxnSpPr/>
          <p:nvPr/>
        </p:nvCxnSpPr>
        <p:spPr>
          <a:xfrm>
            <a:off x="9423400" y="5486400"/>
            <a:ext cx="152400" cy="0"/>
          </a:xfrm>
          <a:prstGeom prst="line">
            <a:avLst/>
          </a:prstGeom>
          <a:ln w="19050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ule">
            <a:extLst>
              <a:ext uri="{FF2B5EF4-FFF2-40B4-BE49-F238E27FC236}">
                <a16:creationId xmlns:a16="http://schemas.microsoft.com/office/drawing/2014/main" id="{D5A2A037-B439-4F0A-66E3-186EBFA2EDB3}"/>
              </a:ext>
            </a:extLst>
          </p:cNvPr>
          <p:cNvCxnSpPr/>
          <p:nvPr/>
        </p:nvCxnSpPr>
        <p:spPr>
          <a:xfrm>
            <a:off x="736600" y="88919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ule lozenge">
            <a:extLst>
              <a:ext uri="{FF2B5EF4-FFF2-40B4-BE49-F238E27FC236}">
                <a16:creationId xmlns:a16="http://schemas.microsoft.com/office/drawing/2014/main" id="{63AF444B-71EF-ED20-2293-478D1A5691FA}"/>
              </a:ext>
            </a:extLst>
          </p:cNvPr>
          <p:cNvSpPr/>
          <p:nvPr/>
        </p:nvSpPr>
        <p:spPr>
          <a:xfrm>
            <a:off x="609600" y="85109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 Rectangle 10">
            <a:extLst>
              <a:ext uri="{FF2B5EF4-FFF2-40B4-BE49-F238E27FC236}">
                <a16:creationId xmlns:a16="http://schemas.microsoft.com/office/drawing/2014/main" id="{A87FE9C0-930E-83AC-7769-5F33520E00CA}"/>
              </a:ext>
            </a:extLst>
          </p:cNvPr>
          <p:cNvSpPr txBox="1"/>
          <p:nvPr/>
        </p:nvSpPr>
        <p:spPr>
          <a:xfrm>
            <a:off x="609600" y="1092392"/>
            <a:ext cx="68580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Внешняя политика СССР: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Сотрудничество с западными демократиями.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Подписание договоров о взаимопомощи с Францией и Чехословакией 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1935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6" name="Text Rectangle 8">
            <a:extLst>
              <a:ext uri="{FF2B5EF4-FFF2-40B4-BE49-F238E27FC236}">
                <a16:creationId xmlns:a16="http://schemas.microsoft.com/office/drawing/2014/main" id="{F1FC06EA-6646-F5F3-E8B9-B69266ABB1B6}"/>
              </a:ext>
            </a:extLst>
          </p:cNvPr>
          <p:cNvSpPr txBox="1"/>
          <p:nvPr/>
        </p:nvSpPr>
        <p:spPr>
          <a:xfrm>
            <a:off x="609600" y="2590992"/>
            <a:ext cx="68580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000" dirty="0">
                <a:solidFill>
                  <a:srgbClr val="E09A9F"/>
                </a:solidFill>
                <a:latin typeface="Bahnschrift SemiBold" panose="020B0502040204020203" pitchFamily="34" charset="0"/>
              </a:rPr>
              <a:t>Гражданская война в Испании: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Германия и Италия поддержали Франко.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СССР помогал республиканскому правительству.</a:t>
            </a:r>
          </a:p>
        </p:txBody>
      </p:sp>
      <p:sp>
        <p:nvSpPr>
          <p:cNvPr id="17" name="Text Rectangle 11">
            <a:extLst>
              <a:ext uri="{FF2B5EF4-FFF2-40B4-BE49-F238E27FC236}">
                <a16:creationId xmlns:a16="http://schemas.microsoft.com/office/drawing/2014/main" id="{BEAA2B4E-705E-E1BC-256A-605D49A7289A}"/>
              </a:ext>
            </a:extLst>
          </p:cNvPr>
          <p:cNvSpPr txBox="1"/>
          <p:nvPr/>
        </p:nvSpPr>
        <p:spPr>
          <a:xfrm>
            <a:off x="609600" y="3784792"/>
            <a:ext cx="66040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Аншлюс Австрии: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1938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Германия присоединила Австрию.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Англия и Франция не вмешались.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06306CFE-66DC-D926-374D-DCB2E4CBB0D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40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FE13BA3-B1D9-94F3-3A6A-71F2C4FF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59690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Мюнхенский сговор</a:t>
            </a:r>
          </a:p>
        </p:txBody>
      </p:sp>
      <p:sp>
        <p:nvSpPr>
          <p:cNvPr id="3" name="Czechoslovakia map mount">
            <a:extLst>
              <a:ext uri="{FF2B5EF4-FFF2-40B4-BE49-F238E27FC236}">
                <a16:creationId xmlns:a16="http://schemas.microsoft.com/office/drawing/2014/main" id="{DECE267C-3C94-6F2E-B462-EB8CC86230FC}"/>
              </a:ext>
            </a:extLst>
          </p:cNvPr>
          <p:cNvSpPr/>
          <p:nvPr/>
        </p:nvSpPr>
        <p:spPr>
          <a:xfrm>
            <a:off x="6743700" y="1130300"/>
            <a:ext cx="4953000" cy="39878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zechoslovakia map" descr="Карта раздела Чехословакии в 1938–1939 гг. из исходной презентации">
            <a:extLst>
              <a:ext uri="{FF2B5EF4-FFF2-40B4-BE49-F238E27FC236}">
                <a16:creationId xmlns:a16="http://schemas.microsoft.com/office/drawing/2014/main" id="{135C584E-61EB-35F5-AEE4-7BF8D5D6398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44600"/>
            <a:ext cx="4724400" cy="3759200"/>
          </a:xfrm>
          <a:prstGeom prst="rect">
            <a:avLst/>
          </a:prstGeom>
        </p:spPr>
      </p:pic>
      <p:sp>
        <p:nvSpPr>
          <p:cNvPr id="6" name="Position card 0">
            <a:extLst>
              <a:ext uri="{FF2B5EF4-FFF2-40B4-BE49-F238E27FC236}">
                <a16:creationId xmlns:a16="http://schemas.microsoft.com/office/drawing/2014/main" id="{AAB7B1A3-2B29-561F-3CBC-AC8844472C89}"/>
              </a:ext>
            </a:extLst>
          </p:cNvPr>
          <p:cNvSpPr/>
          <p:nvPr/>
        </p:nvSpPr>
        <p:spPr>
          <a:xfrm>
            <a:off x="3302000" y="5334000"/>
            <a:ext cx="2616200" cy="116840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osition card 1">
            <a:extLst>
              <a:ext uri="{FF2B5EF4-FFF2-40B4-BE49-F238E27FC236}">
                <a16:creationId xmlns:a16="http://schemas.microsoft.com/office/drawing/2014/main" id="{E1A18B45-A523-1BAB-52B9-99462A8D2653}"/>
              </a:ext>
            </a:extLst>
          </p:cNvPr>
          <p:cNvSpPr/>
          <p:nvPr/>
        </p:nvSpPr>
        <p:spPr>
          <a:xfrm>
            <a:off x="6096000" y="5334000"/>
            <a:ext cx="2616200" cy="116840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osition card 2">
            <a:extLst>
              <a:ext uri="{FF2B5EF4-FFF2-40B4-BE49-F238E27FC236}">
                <a16:creationId xmlns:a16="http://schemas.microsoft.com/office/drawing/2014/main" id="{45D898B6-184A-1E0A-C05B-E85182BAF422}"/>
              </a:ext>
            </a:extLst>
          </p:cNvPr>
          <p:cNvSpPr/>
          <p:nvPr/>
        </p:nvSpPr>
        <p:spPr>
          <a:xfrm>
            <a:off x="8890000" y="5334000"/>
            <a:ext cx="2616200" cy="116840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AF1F0A59-0DA0-D107-F911-8FFC7A1DD26F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ule lozenge">
            <a:extLst>
              <a:ext uri="{FF2B5EF4-FFF2-40B4-BE49-F238E27FC236}">
                <a16:creationId xmlns:a16="http://schemas.microsoft.com/office/drawing/2014/main" id="{BF11A338-F11A-80EA-527C-0036BA276BA5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Rectangle 13">
            <a:extLst>
              <a:ext uri="{FF2B5EF4-FFF2-40B4-BE49-F238E27FC236}">
                <a16:creationId xmlns:a16="http://schemas.microsoft.com/office/drawing/2014/main" id="{F398531D-A261-F56A-AC1D-A0DDD665F2FE}"/>
              </a:ext>
            </a:extLst>
          </p:cNvPr>
          <p:cNvSpPr txBox="1"/>
          <p:nvPr/>
        </p:nvSpPr>
        <p:spPr>
          <a:xfrm>
            <a:off x="609600" y="1241362"/>
            <a:ext cx="5969000" cy="2255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Предпосылки кризиса: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Требования Гитлера: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передача Германии Судетской области Чехословакии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Позиция Чехословакии: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наличие договоров о взаимопомощи с Францией и СССР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Слабость союзников: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неготовность Франции и Великобритании к войне</a:t>
            </a:r>
          </a:p>
        </p:txBody>
      </p:sp>
      <p:sp>
        <p:nvSpPr>
          <p:cNvPr id="12" name="Positions head">
            <a:extLst>
              <a:ext uri="{FF2B5EF4-FFF2-40B4-BE49-F238E27FC236}">
                <a16:creationId xmlns:a16="http://schemas.microsoft.com/office/drawing/2014/main" id="{2C257DC2-FC00-E02B-8C70-B6B6AEEF18D7}"/>
              </a:ext>
            </a:extLst>
          </p:cNvPr>
          <p:cNvSpPr txBox="1"/>
          <p:nvPr/>
        </p:nvSpPr>
        <p:spPr>
          <a:xfrm>
            <a:off x="609600" y="5334000"/>
            <a:ext cx="24892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Позиция западных держав</a:t>
            </a:r>
          </a:p>
        </p:txBody>
      </p:sp>
      <p:sp>
        <p:nvSpPr>
          <p:cNvPr id="13" name="Position 1">
            <a:extLst>
              <a:ext uri="{FF2B5EF4-FFF2-40B4-BE49-F238E27FC236}">
                <a16:creationId xmlns:a16="http://schemas.microsoft.com/office/drawing/2014/main" id="{8B7790A8-64A8-86A5-6138-DE3E73AD8056}"/>
              </a:ext>
            </a:extLst>
          </p:cNvPr>
          <p:cNvSpPr txBox="1"/>
          <p:nvPr/>
        </p:nvSpPr>
        <p:spPr>
          <a:xfrm>
            <a:off x="3454400" y="5435600"/>
            <a:ext cx="23368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8FD0C8"/>
                </a:solidFill>
                <a:latin typeface="Segoe UI Semibold" panose="020B0702040204020203" pitchFamily="34" charset="0"/>
              </a:rPr>
              <a:t>Великобритания: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стремление избежать войны любой ценой</a:t>
            </a:r>
          </a:p>
        </p:txBody>
      </p:sp>
      <p:sp>
        <p:nvSpPr>
          <p:cNvPr id="14" name="Position 2">
            <a:extLst>
              <a:ext uri="{FF2B5EF4-FFF2-40B4-BE49-F238E27FC236}">
                <a16:creationId xmlns:a16="http://schemas.microsoft.com/office/drawing/2014/main" id="{2CF1270E-A202-2AEB-50F7-DA06ABACFBA1}"/>
              </a:ext>
            </a:extLst>
          </p:cNvPr>
          <p:cNvSpPr txBox="1"/>
          <p:nvPr/>
        </p:nvSpPr>
        <p:spPr>
          <a:xfrm>
            <a:off x="6248400" y="5435600"/>
            <a:ext cx="23368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8FD0C8"/>
                </a:solidFill>
                <a:latin typeface="Segoe UI Semibold" panose="020B0702040204020203" pitchFamily="34" charset="0"/>
              </a:rPr>
              <a:t>Франция: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поддержка политики умиротворения</a:t>
            </a:r>
          </a:p>
        </p:txBody>
      </p:sp>
      <p:sp>
        <p:nvSpPr>
          <p:cNvPr id="15" name="Position 3">
            <a:extLst>
              <a:ext uri="{FF2B5EF4-FFF2-40B4-BE49-F238E27FC236}">
                <a16:creationId xmlns:a16="http://schemas.microsoft.com/office/drawing/2014/main" id="{C0C151BA-E31D-B8F5-DEA8-49404D109AB8}"/>
              </a:ext>
            </a:extLst>
          </p:cNvPr>
          <p:cNvSpPr txBox="1"/>
          <p:nvPr/>
        </p:nvSpPr>
        <p:spPr>
          <a:xfrm>
            <a:off x="9042400" y="5435600"/>
            <a:ext cx="23368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8FD0C8"/>
                </a:solidFill>
                <a:latin typeface="Segoe UI Semibold" panose="020B0702040204020203" pitchFamily="34" charset="0"/>
              </a:rPr>
              <a:t>США: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демонстративное невмешательство в европейские дела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7E53934-B1FE-BD25-8451-FC29EC28DD4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08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B626638-99E7-CED7-80E1-E59367F38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55880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Мюнхенский сговор</a:t>
            </a:r>
          </a:p>
        </p:txBody>
      </p:sp>
      <p:pic>
        <p:nvPicPr>
          <p:cNvPr id="4" name="Munich 29 Sep 1938" descr="Н. Чемберлен, Э. Даладье, А. Гитлер, Б. Муссолини и Г. Чиано перед подписанием Мюнхенского соглашения, 29 сентября 1938 г. Федеральный архив Германии, Bild 183-R69173">
            <a:extLst>
              <a:ext uri="{FF2B5EF4-FFF2-40B4-BE49-F238E27FC236}">
                <a16:creationId xmlns:a16="http://schemas.microsoft.com/office/drawing/2014/main" id="{01A4B850-888B-4C1E-3F1D-C7F1AB03BC4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219200"/>
            <a:ext cx="5232400" cy="39243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Zaolzie 1938" descr="Польские войска в Чешском Тешине, октябрь 1938 г. Книжница Цешинская">
            <a:extLst>
              <a:ext uri="{FF2B5EF4-FFF2-40B4-BE49-F238E27FC236}">
                <a16:creationId xmlns:a16="http://schemas.microsoft.com/office/drawing/2014/main" id="{2DB0AA36-15CB-6E5F-D9DC-461F10B29F9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5232400"/>
            <a:ext cx="1905000" cy="13589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7" name="Rule">
            <a:extLst>
              <a:ext uri="{FF2B5EF4-FFF2-40B4-BE49-F238E27FC236}">
                <a16:creationId xmlns:a16="http://schemas.microsoft.com/office/drawing/2014/main" id="{69194048-00A4-DA10-1714-945AAE366D5D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832371F6-6149-BB38-00FF-050B8483386F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Rectangle 3">
            <a:extLst>
              <a:ext uri="{FF2B5EF4-FFF2-40B4-BE49-F238E27FC236}">
                <a16:creationId xmlns:a16="http://schemas.microsoft.com/office/drawing/2014/main" id="{D6164F70-0EA9-4BB9-64C4-EA138E039629}"/>
              </a:ext>
            </a:extLst>
          </p:cNvPr>
          <p:cNvSpPr txBox="1"/>
          <p:nvPr/>
        </p:nvSpPr>
        <p:spPr>
          <a:xfrm>
            <a:off x="609600" y="1215962"/>
            <a:ext cx="5461000" cy="3169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Мюнхенская конференция (29–30 сентября 1938 г.):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Участники: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Гитлер, Даладье, Чемберлен, Муссолини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Решение: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передача </a:t>
            </a:r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1/5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территории Чехословакии Германии</a:t>
            </a:r>
          </a:p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Последствия для Чехословакии: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Потеря четверти населения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Утрата половины тяжёлой промышленности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Потеря укреплений на границе с Германией</a:t>
            </a:r>
          </a:p>
        </p:txBody>
      </p:sp>
      <p:sp>
        <p:nvSpPr>
          <p:cNvPr id="10" name="Text Rectangle 9">
            <a:extLst>
              <a:ext uri="{FF2B5EF4-FFF2-40B4-BE49-F238E27FC236}">
                <a16:creationId xmlns:a16="http://schemas.microsoft.com/office/drawing/2014/main" id="{C1E6EF6A-47C0-B8A1-3170-E07C9E52605F}"/>
              </a:ext>
            </a:extLst>
          </p:cNvPr>
          <p:cNvSpPr txBox="1"/>
          <p:nvPr/>
        </p:nvSpPr>
        <p:spPr>
          <a:xfrm>
            <a:off x="609600" y="4563682"/>
            <a:ext cx="5461000" cy="1234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Действия других стран: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Польша: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захват </a:t>
            </a:r>
            <a:r>
              <a:rPr lang="ru-RU" sz="1900" dirty="0" err="1">
                <a:solidFill>
                  <a:srgbClr val="F2E9D1"/>
                </a:solidFill>
                <a:latin typeface="Segoe UI" panose="020B0502040204020203" pitchFamily="34" charset="0"/>
              </a:rPr>
              <a:t>Тешинской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Силезии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Германия: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получение промышленного потенциала Чехословакии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7F8A2592-AC75-35DA-BE13-B0D6FFE7921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4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CA10ACC-23CF-FE48-0365-DF6AD4451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55880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Мюнхенский сговор</a:t>
            </a:r>
          </a:p>
        </p:txBody>
      </p:sp>
      <p:sp>
        <p:nvSpPr>
          <p:cNvPr id="3" name="Munich cartoon mount">
            <a:extLst>
              <a:ext uri="{FF2B5EF4-FFF2-40B4-BE49-F238E27FC236}">
                <a16:creationId xmlns:a16="http://schemas.microsoft.com/office/drawing/2014/main" id="{BC223A95-C39E-67FA-BAC7-657B724ED946}"/>
              </a:ext>
            </a:extLst>
          </p:cNvPr>
          <p:cNvSpPr/>
          <p:nvPr/>
        </p:nvSpPr>
        <p:spPr>
          <a:xfrm>
            <a:off x="6540500" y="1206500"/>
            <a:ext cx="5105400" cy="38862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unich cartoon" descr="Советская карикатура «Мюнхенское соглашение» из исходной презентации">
            <a:extLst>
              <a:ext uri="{FF2B5EF4-FFF2-40B4-BE49-F238E27FC236}">
                <a16:creationId xmlns:a16="http://schemas.microsoft.com/office/drawing/2014/main" id="{B75C4CDF-A4F0-B2CF-388F-3B8C9A1510A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320800"/>
            <a:ext cx="4876800" cy="3657600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E506F044-C12F-6335-BAD6-ED4DDF97BF2C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6209C223-3C2A-9D08-B4E6-7A7E2C64529B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sults">
            <a:extLst>
              <a:ext uri="{FF2B5EF4-FFF2-40B4-BE49-F238E27FC236}">
                <a16:creationId xmlns:a16="http://schemas.microsoft.com/office/drawing/2014/main" id="{35226B05-5E44-D8EB-EBD0-57945E894FFC}"/>
              </a:ext>
            </a:extLst>
          </p:cNvPr>
          <p:cNvSpPr txBox="1"/>
          <p:nvPr/>
        </p:nvSpPr>
        <p:spPr>
          <a:xfrm>
            <a:off x="609600" y="1190562"/>
            <a:ext cx="5664200" cy="304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8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Итоги Мюнхенского сговора:</a:t>
            </a:r>
          </a:p>
          <a:p>
            <a:pPr>
              <a:spcAft>
                <a:spcPts val="300"/>
              </a:spcAft>
            </a:pPr>
            <a:r>
              <a:rPr lang="ru-RU" sz="1850" dirty="0">
                <a:solidFill>
                  <a:srgbClr val="E09A9F"/>
                </a:solidFill>
                <a:latin typeface="Segoe UI Semibold" panose="020B0702040204020203" pitchFamily="34" charset="0"/>
              </a:rPr>
              <a:t>Катастрофические последствия: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Укрепление позиций нацистской Германии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Получение Германией важного промышленного потенциала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Утрата доверия к политике умиротворения</a:t>
            </a:r>
          </a:p>
          <a:p>
            <a:pPr>
              <a:spcAft>
                <a:spcPts val="300"/>
              </a:spcAft>
            </a:pPr>
            <a:r>
              <a:rPr lang="ru-RU" sz="1850" dirty="0">
                <a:solidFill>
                  <a:srgbClr val="E9BD73"/>
                </a:solidFill>
                <a:latin typeface="Segoe UI Semibold" panose="020B0702040204020203" pitchFamily="34" charset="0"/>
              </a:rPr>
              <a:t>Уверенность Гитлера:</a:t>
            </a: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 осознание слабости западных держав</a:t>
            </a:r>
          </a:p>
          <a:p>
            <a:pPr>
              <a:spcAft>
                <a:spcPts val="300"/>
              </a:spcAft>
            </a:pPr>
            <a:r>
              <a:rPr lang="ru-RU" sz="1850" dirty="0">
                <a:solidFill>
                  <a:srgbClr val="E9BD73"/>
                </a:solidFill>
                <a:latin typeface="Segoe UI Semibold" panose="020B0702040204020203" pitchFamily="34" charset="0"/>
              </a:rPr>
              <a:t>Подготовка к войне:</a:t>
            </a: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 Германия получила возможность усилить военную мощь</a:t>
            </a:r>
          </a:p>
        </p:txBody>
      </p:sp>
      <p:sp>
        <p:nvSpPr>
          <p:cNvPr id="9" name="Meaning">
            <a:extLst>
              <a:ext uri="{FF2B5EF4-FFF2-40B4-BE49-F238E27FC236}">
                <a16:creationId xmlns:a16="http://schemas.microsoft.com/office/drawing/2014/main" id="{B0A10683-A8E6-A7E8-37A8-DCFDF4490FB9}"/>
              </a:ext>
            </a:extLst>
          </p:cNvPr>
          <p:cNvSpPr txBox="1"/>
          <p:nvPr/>
        </p:nvSpPr>
        <p:spPr>
          <a:xfrm>
            <a:off x="609600" y="4416362"/>
            <a:ext cx="5664200" cy="2087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8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Значение событий: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Мюнхенское соглашение стало кульминацией политики умиротворения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Создало предпосылки для начала Второй мировой войны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100000"/>
              <a:buFont typeface="Bahnschrift SemiBold" panose="020B0502040204020203" pitchFamily="34" charset="0"/>
              <a:buAutoNum type="arabicPeriod"/>
            </a:pPr>
            <a:r>
              <a:rPr lang="ru-RU" sz="1850" dirty="0">
                <a:solidFill>
                  <a:srgbClr val="F2E9D1"/>
                </a:solidFill>
                <a:latin typeface="Segoe UI" panose="020B0502040204020203" pitchFamily="34" charset="0"/>
              </a:rPr>
              <a:t>Показало неэффективность системы коллективной безопасности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4903DBC-7771-B523-8DAE-C5D924189C8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62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2269520-1387-8CB8-CC13-4A27C9A06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Предвоенный политический кризис и англо-франко-советские переговоры лета 1939 г.</a:t>
            </a:r>
          </a:p>
        </p:txBody>
      </p:sp>
      <p:sp>
        <p:nvSpPr>
          <p:cNvPr id="3" name="Europe 1 Sep 1939 mount">
            <a:extLst>
              <a:ext uri="{FF2B5EF4-FFF2-40B4-BE49-F238E27FC236}">
                <a16:creationId xmlns:a16="http://schemas.microsoft.com/office/drawing/2014/main" id="{BD5E187E-82B9-6008-3AB0-1A74ADD2B887}"/>
              </a:ext>
            </a:extLst>
          </p:cNvPr>
          <p:cNvSpPr/>
          <p:nvPr/>
        </p:nvSpPr>
        <p:spPr>
          <a:xfrm>
            <a:off x="596900" y="1511300"/>
            <a:ext cx="5308600" cy="45466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Europe 1 Sep 1939" descr="Карта «Европа 1 сентября 1939 г.» из исходной презентации">
            <a:extLst>
              <a:ext uri="{FF2B5EF4-FFF2-40B4-BE49-F238E27FC236}">
                <a16:creationId xmlns:a16="http://schemas.microsoft.com/office/drawing/2014/main" id="{7E7ABA83-0B0D-5CCE-97B0-12315AD3856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625600"/>
            <a:ext cx="5080000" cy="4318000"/>
          </a:xfrm>
          <a:prstGeom prst="rect">
            <a:avLst/>
          </a:prstGeom>
        </p:spPr>
      </p:pic>
      <p:cxnSp>
        <p:nvCxnSpPr>
          <p:cNvPr id="6" name="Timeline">
            <a:extLst>
              <a:ext uri="{FF2B5EF4-FFF2-40B4-BE49-F238E27FC236}">
                <a16:creationId xmlns:a16="http://schemas.microsoft.com/office/drawing/2014/main" id="{AAE9338F-97DC-6939-0507-7CDA09B05C75}"/>
              </a:ext>
            </a:extLst>
          </p:cNvPr>
          <p:cNvCxnSpPr/>
          <p:nvPr/>
        </p:nvCxnSpPr>
        <p:spPr>
          <a:xfrm>
            <a:off x="6299200" y="2108200"/>
            <a:ext cx="0" cy="41910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Memel 1939" descr="Германские войска в Мемеле (Клайпеде), март 1939 г.">
            <a:extLst>
              <a:ext uri="{FF2B5EF4-FFF2-40B4-BE49-F238E27FC236}">
                <a16:creationId xmlns:a16="http://schemas.microsoft.com/office/drawing/2014/main" id="{3026ED4C-D868-5E8E-7BC4-3E4A104AB7A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4775200"/>
            <a:ext cx="1066800" cy="800100"/>
          </a:xfrm>
          <a:prstGeom prst="roundRect">
            <a:avLst>
              <a:gd name="adj" fmla="val 6000"/>
            </a:avLst>
          </a:prstGeom>
          <a:ln w="9525">
            <a:solidFill>
              <a:srgbClr val="B48A47"/>
            </a:solidFill>
          </a:ln>
        </p:spPr>
      </p:pic>
      <p:pic>
        <p:nvPicPr>
          <p:cNvPr id="10" name="Albania 1939" descr="Итальянские солдаты в Албании, 7 апреля 1939 г.">
            <a:extLst>
              <a:ext uri="{FF2B5EF4-FFF2-40B4-BE49-F238E27FC236}">
                <a16:creationId xmlns:a16="http://schemas.microsoft.com/office/drawing/2014/main" id="{B5A8034E-03B1-08B4-0A8F-41FA1851783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5689600"/>
            <a:ext cx="1066800" cy="800100"/>
          </a:xfrm>
          <a:prstGeom prst="roundRect">
            <a:avLst>
              <a:gd name="adj" fmla="val 6000"/>
            </a:avLst>
          </a:prstGeom>
          <a:ln w="9525">
            <a:solidFill>
              <a:srgbClr val="B48A47"/>
            </a:solidFill>
          </a:ln>
        </p:spPr>
      </p:pic>
      <p:cxnSp>
        <p:nvCxnSpPr>
          <p:cNvPr id="11" name="Rule">
            <a:extLst>
              <a:ext uri="{FF2B5EF4-FFF2-40B4-BE49-F238E27FC236}">
                <a16:creationId xmlns:a16="http://schemas.microsoft.com/office/drawing/2014/main" id="{0BE1A3F7-A504-E779-0FFA-7C83687A8132}"/>
              </a:ext>
            </a:extLst>
          </p:cNvPr>
          <p:cNvCxnSpPr/>
          <p:nvPr/>
        </p:nvCxnSpPr>
        <p:spPr>
          <a:xfrm>
            <a:off x="736600" y="1273048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276FB1D9-EC9B-47B7-6F93-EE7538379018}"/>
              </a:ext>
            </a:extLst>
          </p:cNvPr>
          <p:cNvSpPr/>
          <p:nvPr/>
        </p:nvSpPr>
        <p:spPr>
          <a:xfrm>
            <a:off x="609600" y="123494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imeline head">
            <a:extLst>
              <a:ext uri="{FF2B5EF4-FFF2-40B4-BE49-F238E27FC236}">
                <a16:creationId xmlns:a16="http://schemas.microsoft.com/office/drawing/2014/main" id="{DED06384-10A2-B66D-C071-0BAE0F7132E8}"/>
              </a:ext>
            </a:extLst>
          </p:cNvPr>
          <p:cNvSpPr txBox="1"/>
          <p:nvPr/>
        </p:nvSpPr>
        <p:spPr>
          <a:xfrm>
            <a:off x="6299200" y="1476248"/>
            <a:ext cx="52832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Агрессия Германии после Мюнхена</a:t>
            </a:r>
          </a:p>
        </p:txBody>
      </p:sp>
      <p:sp>
        <p:nvSpPr>
          <p:cNvPr id="14" name="Event 1">
            <a:extLst>
              <a:ext uri="{FF2B5EF4-FFF2-40B4-BE49-F238E27FC236}">
                <a16:creationId xmlns:a16="http://schemas.microsoft.com/office/drawing/2014/main" id="{926FDBDA-327D-4942-DA0A-A05196A12801}"/>
              </a:ext>
            </a:extLst>
          </p:cNvPr>
          <p:cNvSpPr txBox="1"/>
          <p:nvPr/>
        </p:nvSpPr>
        <p:spPr>
          <a:xfrm>
            <a:off x="6553200" y="1938528"/>
            <a:ext cx="50292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09A9F"/>
                </a:solidFill>
                <a:latin typeface="Segoe UI Semibold" panose="020B0702040204020203" pitchFamily="34" charset="0"/>
              </a:rPr>
              <a:t>Март 1939: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оккупация Чехословакии</a:t>
            </a:r>
          </a:p>
        </p:txBody>
      </p:sp>
      <p:sp>
        <p:nvSpPr>
          <p:cNvPr id="15" name="Event 2">
            <a:extLst>
              <a:ext uri="{FF2B5EF4-FFF2-40B4-BE49-F238E27FC236}">
                <a16:creationId xmlns:a16="http://schemas.microsoft.com/office/drawing/2014/main" id="{B50358D8-EC8B-A0E4-0264-523A341F48AD}"/>
              </a:ext>
            </a:extLst>
          </p:cNvPr>
          <p:cNvSpPr txBox="1"/>
          <p:nvPr/>
        </p:nvSpPr>
        <p:spPr>
          <a:xfrm>
            <a:off x="6553200" y="2327148"/>
            <a:ext cx="50292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Создание протектората: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Богемии и Моравии</a:t>
            </a:r>
          </a:p>
        </p:txBody>
      </p:sp>
      <p:sp>
        <p:nvSpPr>
          <p:cNvPr id="16" name="Event 3">
            <a:extLst>
              <a:ext uri="{FF2B5EF4-FFF2-40B4-BE49-F238E27FC236}">
                <a16:creationId xmlns:a16="http://schemas.microsoft.com/office/drawing/2014/main" id="{BD6D9692-DFAD-045A-CC4B-BDAEF8C12E2D}"/>
              </a:ext>
            </a:extLst>
          </p:cNvPr>
          <p:cNvSpPr txBox="1"/>
          <p:nvPr/>
        </p:nvSpPr>
        <p:spPr>
          <a:xfrm>
            <a:off x="6553200" y="2715768"/>
            <a:ext cx="50292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Словакия: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провозглашена «независимым» фашистским государством</a:t>
            </a:r>
          </a:p>
        </p:txBody>
      </p:sp>
      <p:sp>
        <p:nvSpPr>
          <p:cNvPr id="17" name="Event 4">
            <a:extLst>
              <a:ext uri="{FF2B5EF4-FFF2-40B4-BE49-F238E27FC236}">
                <a16:creationId xmlns:a16="http://schemas.microsoft.com/office/drawing/2014/main" id="{582E4A5F-562C-4C0B-55E7-017B0CD25600}"/>
              </a:ext>
            </a:extLst>
          </p:cNvPr>
          <p:cNvSpPr txBox="1"/>
          <p:nvPr/>
        </p:nvSpPr>
        <p:spPr>
          <a:xfrm>
            <a:off x="6553200" y="3378708"/>
            <a:ext cx="3810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Литва: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потеряла район Мемеля (Клайпеды)</a:t>
            </a:r>
          </a:p>
        </p:txBody>
      </p:sp>
      <p:sp>
        <p:nvSpPr>
          <p:cNvPr id="18" name="Event 5">
            <a:extLst>
              <a:ext uri="{FF2B5EF4-FFF2-40B4-BE49-F238E27FC236}">
                <a16:creationId xmlns:a16="http://schemas.microsoft.com/office/drawing/2014/main" id="{31EE79EB-BDC3-ACA0-1AA8-19B5535051FB}"/>
              </a:ext>
            </a:extLst>
          </p:cNvPr>
          <p:cNvSpPr txBox="1"/>
          <p:nvPr/>
        </p:nvSpPr>
        <p:spPr>
          <a:xfrm>
            <a:off x="6553200" y="4041648"/>
            <a:ext cx="3810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Румыния: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вынуждена подписать кабальное экономическое соглашение</a:t>
            </a:r>
          </a:p>
        </p:txBody>
      </p:sp>
      <p:sp>
        <p:nvSpPr>
          <p:cNvPr id="19" name="Event 6">
            <a:extLst>
              <a:ext uri="{FF2B5EF4-FFF2-40B4-BE49-F238E27FC236}">
                <a16:creationId xmlns:a16="http://schemas.microsoft.com/office/drawing/2014/main" id="{40ED1949-F5A2-492A-0F61-CB3DFDDCC2F4}"/>
              </a:ext>
            </a:extLst>
          </p:cNvPr>
          <p:cNvSpPr txBox="1"/>
          <p:nvPr/>
        </p:nvSpPr>
        <p:spPr>
          <a:xfrm>
            <a:off x="6553200" y="4978908"/>
            <a:ext cx="3810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Албания: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оккупирована Италией</a:t>
            </a:r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DD56CF24-CC69-0370-BA00-AE42D67AE506}"/>
              </a:ext>
            </a:extLst>
          </p:cNvPr>
          <p:cNvSpPr/>
          <p:nvPr/>
        </p:nvSpPr>
        <p:spPr>
          <a:xfrm>
            <a:off x="6242050" y="2033778"/>
            <a:ext cx="114300" cy="114300"/>
          </a:xfrm>
          <a:prstGeom prst="ellipse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6A3743C0-11CC-B097-8B19-22106F2B934E}"/>
              </a:ext>
            </a:extLst>
          </p:cNvPr>
          <p:cNvSpPr/>
          <p:nvPr/>
        </p:nvSpPr>
        <p:spPr>
          <a:xfrm>
            <a:off x="6242050" y="2422398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Marker">
            <a:extLst>
              <a:ext uri="{FF2B5EF4-FFF2-40B4-BE49-F238E27FC236}">
                <a16:creationId xmlns:a16="http://schemas.microsoft.com/office/drawing/2014/main" id="{F3A2566B-D930-78A9-56CF-ECCB28C6C15E}"/>
              </a:ext>
            </a:extLst>
          </p:cNvPr>
          <p:cNvSpPr/>
          <p:nvPr/>
        </p:nvSpPr>
        <p:spPr>
          <a:xfrm>
            <a:off x="6242050" y="2811018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Marker">
            <a:extLst>
              <a:ext uri="{FF2B5EF4-FFF2-40B4-BE49-F238E27FC236}">
                <a16:creationId xmlns:a16="http://schemas.microsoft.com/office/drawing/2014/main" id="{52127AA7-4865-B751-14DE-FCA0CCED11BF}"/>
              </a:ext>
            </a:extLst>
          </p:cNvPr>
          <p:cNvSpPr/>
          <p:nvPr/>
        </p:nvSpPr>
        <p:spPr>
          <a:xfrm>
            <a:off x="6242050" y="3473958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arker">
            <a:extLst>
              <a:ext uri="{FF2B5EF4-FFF2-40B4-BE49-F238E27FC236}">
                <a16:creationId xmlns:a16="http://schemas.microsoft.com/office/drawing/2014/main" id="{64435038-ADF5-9204-8F2A-B7D87758F845}"/>
              </a:ext>
            </a:extLst>
          </p:cNvPr>
          <p:cNvSpPr/>
          <p:nvPr/>
        </p:nvSpPr>
        <p:spPr>
          <a:xfrm>
            <a:off x="6242050" y="4136898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Marker">
            <a:extLst>
              <a:ext uri="{FF2B5EF4-FFF2-40B4-BE49-F238E27FC236}">
                <a16:creationId xmlns:a16="http://schemas.microsoft.com/office/drawing/2014/main" id="{2101DCE2-AF61-7EFF-9559-6EBDD78F539C}"/>
              </a:ext>
            </a:extLst>
          </p:cNvPr>
          <p:cNvSpPr/>
          <p:nvPr/>
        </p:nvSpPr>
        <p:spPr>
          <a:xfrm>
            <a:off x="6242050" y="5074158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8A19DADB-D807-40D2-5E86-AB79405BC2A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0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67303B8-F0F7-0A16-7594-FE44CFD7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Предвоенный политический кризис и англо-франко-советские переговоры лета 1939 г.</a:t>
            </a:r>
          </a:p>
        </p:txBody>
      </p:sp>
      <p:sp>
        <p:nvSpPr>
          <p:cNvPr id="3" name="Danzig map mount">
            <a:extLst>
              <a:ext uri="{FF2B5EF4-FFF2-40B4-BE49-F238E27FC236}">
                <a16:creationId xmlns:a16="http://schemas.microsoft.com/office/drawing/2014/main" id="{D99D20B8-DA65-9D77-DD84-0D32E5E7B5B7}"/>
              </a:ext>
            </a:extLst>
          </p:cNvPr>
          <p:cNvSpPr/>
          <p:nvPr/>
        </p:nvSpPr>
        <p:spPr>
          <a:xfrm>
            <a:off x="7658100" y="1257300"/>
            <a:ext cx="4038600" cy="26924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Danzig map" descr="Положение Вольного города Данциг в 1923–1939 гг. (карта-схема, Wikimedia Commons)">
            <a:extLst>
              <a:ext uri="{FF2B5EF4-FFF2-40B4-BE49-F238E27FC236}">
                <a16:creationId xmlns:a16="http://schemas.microsoft.com/office/drawing/2014/main" id="{DEE65E67-D60C-8904-09A1-6F078034AA2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71600"/>
            <a:ext cx="3810000" cy="2463800"/>
          </a:xfrm>
          <a:prstGeom prst="rect">
            <a:avLst/>
          </a:prstGeom>
        </p:spPr>
      </p:pic>
      <p:sp>
        <p:nvSpPr>
          <p:cNvPr id="6" name="USSR card">
            <a:extLst>
              <a:ext uri="{FF2B5EF4-FFF2-40B4-BE49-F238E27FC236}">
                <a16:creationId xmlns:a16="http://schemas.microsoft.com/office/drawing/2014/main" id="{B9C1F0B3-6D40-E9ED-C9FD-A590D8BE597B}"/>
              </a:ext>
            </a:extLst>
          </p:cNvPr>
          <p:cNvSpPr/>
          <p:nvPr/>
        </p:nvSpPr>
        <p:spPr>
          <a:xfrm>
            <a:off x="609600" y="3987800"/>
            <a:ext cx="5334000" cy="25400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USSR bar">
            <a:extLst>
              <a:ext uri="{FF2B5EF4-FFF2-40B4-BE49-F238E27FC236}">
                <a16:creationId xmlns:a16="http://schemas.microsoft.com/office/drawing/2014/main" id="{390C2CB5-6519-C67D-4BF9-206A62BD4FBF}"/>
              </a:ext>
            </a:extLst>
          </p:cNvPr>
          <p:cNvSpPr/>
          <p:nvPr/>
        </p:nvSpPr>
        <p:spPr>
          <a:xfrm>
            <a:off x="609600" y="3987800"/>
            <a:ext cx="5334000" cy="635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alition card">
            <a:extLst>
              <a:ext uri="{FF2B5EF4-FFF2-40B4-BE49-F238E27FC236}">
                <a16:creationId xmlns:a16="http://schemas.microsoft.com/office/drawing/2014/main" id="{FCD6F13D-5BC2-0777-A100-34552B8204C3}"/>
              </a:ext>
            </a:extLst>
          </p:cNvPr>
          <p:cNvSpPr/>
          <p:nvPr/>
        </p:nvSpPr>
        <p:spPr>
          <a:xfrm>
            <a:off x="6248400" y="3987800"/>
            <a:ext cx="5334000" cy="25400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alition bar">
            <a:extLst>
              <a:ext uri="{FF2B5EF4-FFF2-40B4-BE49-F238E27FC236}">
                <a16:creationId xmlns:a16="http://schemas.microsoft.com/office/drawing/2014/main" id="{F5AE09DE-0D75-03CF-BB75-2E4D56A9B22C}"/>
              </a:ext>
            </a:extLst>
          </p:cNvPr>
          <p:cNvSpPr/>
          <p:nvPr/>
        </p:nvSpPr>
        <p:spPr>
          <a:xfrm>
            <a:off x="6248400" y="3987800"/>
            <a:ext cx="5334000" cy="635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9187A76C-8D69-79CA-3F08-DB2F4BF394B1}"/>
              </a:ext>
            </a:extLst>
          </p:cNvPr>
          <p:cNvCxnSpPr/>
          <p:nvPr/>
        </p:nvCxnSpPr>
        <p:spPr>
          <a:xfrm>
            <a:off x="736600" y="1273048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ule lozenge">
            <a:extLst>
              <a:ext uri="{FF2B5EF4-FFF2-40B4-BE49-F238E27FC236}">
                <a16:creationId xmlns:a16="http://schemas.microsoft.com/office/drawing/2014/main" id="{C4AD2126-02EE-7816-91E6-F94C6F1477EE}"/>
              </a:ext>
            </a:extLst>
          </p:cNvPr>
          <p:cNvSpPr/>
          <p:nvPr/>
        </p:nvSpPr>
        <p:spPr>
          <a:xfrm>
            <a:off x="609600" y="123494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Rectangle 2">
            <a:extLst>
              <a:ext uri="{FF2B5EF4-FFF2-40B4-BE49-F238E27FC236}">
                <a16:creationId xmlns:a16="http://schemas.microsoft.com/office/drawing/2014/main" id="{C2BC25C0-1D97-86EB-5D3C-CB54939B8005}"/>
              </a:ext>
            </a:extLst>
          </p:cNvPr>
          <p:cNvSpPr txBox="1"/>
          <p:nvPr/>
        </p:nvSpPr>
        <p:spPr>
          <a:xfrm>
            <a:off x="609600" y="1450848"/>
            <a:ext cx="6858000" cy="1747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Подготовка к войне против Польши: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Требования Германии: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возвращение Данцига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Гарантии Англии и Франции: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Польше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План «Вайс»: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утверждение Гитлером плана нападения на Польшу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Цели Германии: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уничтожение Польского государства</a:t>
            </a:r>
          </a:p>
        </p:txBody>
      </p:sp>
      <p:sp>
        <p:nvSpPr>
          <p:cNvPr id="13" name="Text Rectangle 3">
            <a:extLst>
              <a:ext uri="{FF2B5EF4-FFF2-40B4-BE49-F238E27FC236}">
                <a16:creationId xmlns:a16="http://schemas.microsoft.com/office/drawing/2014/main" id="{89F82D27-2E45-BC06-A1B8-8F029B053C27}"/>
              </a:ext>
            </a:extLst>
          </p:cNvPr>
          <p:cNvSpPr txBox="1"/>
          <p:nvPr/>
        </p:nvSpPr>
        <p:spPr>
          <a:xfrm>
            <a:off x="812800" y="4191000"/>
            <a:ext cx="4953000" cy="19278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700" dirty="0">
                <a:solidFill>
                  <a:srgbClr val="E09A9F"/>
                </a:solidFill>
                <a:latin typeface="Segoe UI Semibold" panose="020B0702040204020203" pitchFamily="34" charset="0"/>
              </a:rPr>
              <a:t>Угроза для СССР: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E09A9F"/>
                </a:solidFill>
                <a:latin typeface="Segoe UI Semibold" panose="020B0702040204020203" pitchFamily="34" charset="0"/>
              </a:rPr>
              <a:t>Опасения Москвы: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возможная агрессия против Прибалтики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E09A9F"/>
                </a:solidFill>
                <a:latin typeface="Segoe UI Semibold" panose="020B0702040204020203" pitchFamily="34" charset="0"/>
              </a:rPr>
              <a:t>Ситуация в Латвии: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подготовка германской агрессии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E09A9F"/>
                </a:solidFill>
                <a:latin typeface="Segoe UI Semibold" panose="020B0702040204020203" pitchFamily="34" charset="0"/>
              </a:rPr>
              <a:t>Эстония: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прогерманские настроения в правящих кругах</a:t>
            </a:r>
          </a:p>
        </p:txBody>
      </p:sp>
      <p:sp>
        <p:nvSpPr>
          <p:cNvPr id="14" name="Text Rectangle 5">
            <a:extLst>
              <a:ext uri="{FF2B5EF4-FFF2-40B4-BE49-F238E27FC236}">
                <a16:creationId xmlns:a16="http://schemas.microsoft.com/office/drawing/2014/main" id="{FAE6556C-F955-9AA9-2F1A-A7BCD09D75A4}"/>
              </a:ext>
            </a:extLst>
          </p:cNvPr>
          <p:cNvSpPr txBox="1"/>
          <p:nvPr/>
        </p:nvSpPr>
        <p:spPr>
          <a:xfrm>
            <a:off x="6451600" y="4191000"/>
            <a:ext cx="4953000" cy="2174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700" dirty="0">
                <a:solidFill>
                  <a:srgbClr val="8FD0C8"/>
                </a:solidFill>
                <a:latin typeface="Segoe UI Semibold" panose="020B0702040204020203" pitchFamily="34" charset="0"/>
              </a:rPr>
              <a:t>Попытки создания антигитлеровской коалиции: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8FD0C8"/>
                </a:solidFill>
                <a:latin typeface="Segoe UI Semibold" panose="020B0702040204020203" pitchFamily="34" charset="0"/>
              </a:rPr>
              <a:t>Советские предложения: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организация совместной обороны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8FD0C8"/>
                </a:solidFill>
                <a:latin typeface="Segoe UI Semibold" panose="020B0702040204020203" pitchFamily="34" charset="0"/>
              </a:rPr>
              <a:t>Переговоры в Москве: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август 1939 года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8FD0C8"/>
                </a:solidFill>
                <a:latin typeface="Segoe UI Semibold" panose="020B0702040204020203" pitchFamily="34" charset="0"/>
              </a:rPr>
              <a:t>Позиция СССР: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требование реальных военных обязательств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8FD0C8"/>
                </a:solidFill>
                <a:latin typeface="Segoe UI Semibold" panose="020B0702040204020203" pitchFamily="34" charset="0"/>
              </a:rPr>
              <a:t>Условия Москвы: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пропуск Красной Армии через Польшу и Румынию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FD301AF-2302-4E7A-EEAF-A0C2AAD0476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47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55FCB2-F58C-C2F6-BDB8-F6986A752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Предвоенный политический кризис и англо-франко-советские переговоры лета 1939 г.</a:t>
            </a:r>
          </a:p>
        </p:txBody>
      </p:sp>
      <p:pic>
        <p:nvPicPr>
          <p:cNvPr id="4" name="Pact signing 1939" descr="В. М. Молотов подписывает советско-германский договор о ненападении, Москва, 23 августа 1939 г. Фотография из исходной презентации">
            <a:extLst>
              <a:ext uri="{FF2B5EF4-FFF2-40B4-BE49-F238E27FC236}">
                <a16:creationId xmlns:a16="http://schemas.microsoft.com/office/drawing/2014/main" id="{829D135A-16AD-0509-E5E0-2C98B80AA0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461000" cy="36449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act page 1 mount">
            <a:extLst>
              <a:ext uri="{FF2B5EF4-FFF2-40B4-BE49-F238E27FC236}">
                <a16:creationId xmlns:a16="http://schemas.microsoft.com/office/drawing/2014/main" id="{EAFD690C-58D8-DD42-B3F0-5DB7E86A5F55}"/>
              </a:ext>
            </a:extLst>
          </p:cNvPr>
          <p:cNvSpPr/>
          <p:nvPr/>
        </p:nvSpPr>
        <p:spPr>
          <a:xfrm>
            <a:off x="4902200" y="3962400"/>
            <a:ext cx="1676400" cy="24384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act page 1" descr="Первая страница договора о ненападении между Германией и СССР, 23 августа 1939 г.">
            <a:extLst>
              <a:ext uri="{FF2B5EF4-FFF2-40B4-BE49-F238E27FC236}">
                <a16:creationId xmlns:a16="http://schemas.microsoft.com/office/drawing/2014/main" id="{04A48740-2BAC-A3E6-BDDD-E21735830A9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4038600"/>
            <a:ext cx="1524000" cy="2286000"/>
          </a:xfrm>
          <a:prstGeom prst="rect">
            <a:avLst/>
          </a:prstGeom>
        </p:spPr>
      </p:pic>
      <p:cxnSp>
        <p:nvCxnSpPr>
          <p:cNvPr id="8" name="Rule">
            <a:extLst>
              <a:ext uri="{FF2B5EF4-FFF2-40B4-BE49-F238E27FC236}">
                <a16:creationId xmlns:a16="http://schemas.microsoft.com/office/drawing/2014/main" id="{C2620E43-A63E-FCB2-897E-D3D3003C61E8}"/>
              </a:ext>
            </a:extLst>
          </p:cNvPr>
          <p:cNvCxnSpPr/>
          <p:nvPr/>
        </p:nvCxnSpPr>
        <p:spPr>
          <a:xfrm>
            <a:off x="736600" y="1273048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933EE6DF-8D30-4984-FD6C-5FC2FAD7FE4E}"/>
              </a:ext>
            </a:extLst>
          </p:cNvPr>
          <p:cNvSpPr/>
          <p:nvPr/>
        </p:nvSpPr>
        <p:spPr>
          <a:xfrm>
            <a:off x="609600" y="123494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Rectangle 2">
            <a:extLst>
              <a:ext uri="{FF2B5EF4-FFF2-40B4-BE49-F238E27FC236}">
                <a16:creationId xmlns:a16="http://schemas.microsoft.com/office/drawing/2014/main" id="{2CF65CC6-84E1-5B4A-2628-AAABA04573F8}"/>
              </a:ext>
            </a:extLst>
          </p:cNvPr>
          <p:cNvSpPr txBox="1"/>
          <p:nvPr/>
        </p:nvSpPr>
        <p:spPr>
          <a:xfrm>
            <a:off x="6959600" y="1501648"/>
            <a:ext cx="4622800" cy="1851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Провал переговоров: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Британская делегация: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отсутствие полномочий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Французская миссия: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неспособность принять решения</a:t>
            </a:r>
          </a:p>
          <a:p>
            <a:pPr marL="279400" indent="-279400">
              <a:spcAft>
                <a:spcPts val="300"/>
              </a:spcAft>
              <a:buClr>
                <a:srgbClr val="E09A9F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09A9F"/>
                </a:solidFill>
                <a:latin typeface="Segoe UI Semibold" panose="020B0702040204020203" pitchFamily="34" charset="0"/>
              </a:rPr>
              <a:t>Результат: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тупик в переговорах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A9D053C-CBE3-7950-9196-1C6C4D020C4A}"/>
              </a:ext>
            </a:extLst>
          </p:cNvPr>
          <p:cNvCxnSpPr/>
          <p:nvPr/>
        </p:nvCxnSpPr>
        <p:spPr>
          <a:xfrm>
            <a:off x="6959600" y="3467608"/>
            <a:ext cx="4622800" cy="0"/>
          </a:xfrm>
          <a:prstGeom prst="line">
            <a:avLst/>
          </a:prstGeom>
          <a:ln w="9525">
            <a:solidFill>
              <a:srgbClr val="2C5B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Rectangle 9">
            <a:extLst>
              <a:ext uri="{FF2B5EF4-FFF2-40B4-BE49-F238E27FC236}">
                <a16:creationId xmlns:a16="http://schemas.microsoft.com/office/drawing/2014/main" id="{FB8C1F2C-B922-169C-2D02-E8A0B8EE0EBD}"/>
              </a:ext>
            </a:extLst>
          </p:cNvPr>
          <p:cNvSpPr txBox="1"/>
          <p:nvPr/>
        </p:nvSpPr>
        <p:spPr>
          <a:xfrm>
            <a:off x="6959600" y="3581908"/>
            <a:ext cx="4622800" cy="2720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Последствия: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Договор с Германией: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подписание пакта о ненападении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23 августа 1939 года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Нападение на Польшу: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запланированное на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1 сентября 1939 года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Начало Второй мировой войны: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неизбежность военного конфликта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37193C57-C57E-4894-B2D9-045C2D318F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674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92A"/>
      </a:dk1>
      <a:lt1>
        <a:srgbClr val="F2E9D1"/>
      </a:lt1>
      <a:dk2>
        <a:srgbClr val="10342D"/>
      </a:dk2>
      <a:lt2>
        <a:srgbClr val="EFE4C8"/>
      </a:lt2>
      <a:accent1>
        <a:srgbClr val="E9BD73"/>
      </a:accent1>
      <a:accent2>
        <a:srgbClr val="8C2F3A"/>
      </a:accent2>
      <a:accent3>
        <a:srgbClr val="4FA7A0"/>
      </a:accent3>
      <a:accent4>
        <a:srgbClr val="1F3A57"/>
      </a:accent4>
      <a:accent5>
        <a:srgbClr val="C46A45"/>
      </a:accent5>
      <a:accent6>
        <a:srgbClr val="6F8A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</Words>
  <Application>Microsoft Office PowerPoint</Application>
  <PresentationFormat>Произвольный</PresentationFormat>
  <Paragraphs>149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Bahnschrift SemiBold</vt:lpstr>
      <vt:lpstr>Segoe UI</vt:lpstr>
      <vt:lpstr>Segoe UI Semibold</vt:lpstr>
      <vt:lpstr>Wingdings</vt:lpstr>
      <vt:lpstr>Тема Office</vt:lpstr>
      <vt:lpstr>Международные отношения в 1930-е гг.</vt:lpstr>
      <vt:lpstr>Основные термины</vt:lpstr>
      <vt:lpstr>Причины Второй мировой войны и цели агрессоров</vt:lpstr>
      <vt:lpstr>Причины Второй мировой войны и цели агрессоров</vt:lpstr>
      <vt:lpstr>Причины Второй мировой войны и цели агрессоров</vt:lpstr>
      <vt:lpstr>Причины Второй мировой войны и цели агрессоров</vt:lpstr>
      <vt:lpstr>Нарастание международной напряжённости в конце 1930‐х гг.</vt:lpstr>
      <vt:lpstr>Нарастание международной напряжённости в конце 1930‐х гг.</vt:lpstr>
      <vt:lpstr>Нарастание международной напряжённости в конце 1930‐х гг.</vt:lpstr>
      <vt:lpstr>Мюнхенский сговор</vt:lpstr>
      <vt:lpstr>Мюнхенский сговор</vt:lpstr>
      <vt:lpstr>Мюнхенский сговор</vt:lpstr>
      <vt:lpstr>Предвоенный политический кризис и англо-франко-советские переговоры лета 1939 г.</vt:lpstr>
      <vt:lpstr>Предвоенный политический кризис и англо-франко-советские переговоры лета 1939 г.</vt:lpstr>
      <vt:lpstr>Предвоенный политический кризис и англо-франко-советские переговоры лета 1939 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отношения в 1930-е гг.</dc:title>
  <dc:creator>100ballnik.com</dc:creator>
  <cp:lastModifiedBy>Mendal</cp:lastModifiedBy>
  <cp:revision>1</cp:revision>
  <dcterms:created xsi:type="dcterms:W3CDTF">2026-10-20T21:46:22Z</dcterms:created>
  <dcterms:modified xsi:type="dcterms:W3CDTF">2026-10-20T21:46:22Z</dcterms:modified>
</cp:coreProperties>
</file>