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4191DFF-2B95-4581-A298-AD3BB31B1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52D5A025-49BD-427C-90B8-53578DA47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F194D2C-6AB1-42E3-9AA3-C8EA60137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EB6440E-D6E0-4FDA-83C3-2FAE3F364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417DDFC0-FD7E-4133-921C-45E36D6EF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5B1856B-C20E-45B7-8748-9834BE8E8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E7CC943-2635-4E54-9AE7-74FC5B5B9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FCE2595A-6CBF-4023-B982-8053022C73E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4E041A5-ABEB-4543-BD02-186F873C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6DB18A5-A6C2-4DDE-9265-BA2901CFF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79897C8-D9C2-47F3-ABEE-3656BCE05156}"/>
              </a:ext>
            </a:extLst>
          </p:cNvPr>
          <p:cNvSpPr>
            <a:spLocks noGrp="1"/>
          </p:cNvSpPr>
          <p:nvPr/>
        </p:nvSpPr>
        <p:spPr>
          <a:xfrm>
            <a:off x="6591300" y="0"/>
            <a:ext cx="5600700" cy="6858000"/>
          </a:xfrm>
          <a:prstGeom prst="rect">
            <a:avLst/>
          </a:prstGeom>
          <a:solidFill>
            <a:srgbClr val="0D1B23"/>
          </a:solidFill>
          <a:ln w="0">
            <a:noFill/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6ED625-0944-49CF-BAC6-0FD7EAA0D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27385" y="400050"/>
            <a:ext cx="4709480" cy="5810250"/>
          </a:xfrm>
          <a:prstGeom prst="rect">
            <a:avLst/>
          </a:prstGeom>
        </p:spPr>
      </p:pic>
      <p:sp>
        <p:nvSpPr>
          <p:cNvPr id="3" name="text-1-1">
            <a:extLst>
              <a:ext uri="{FF2B5EF4-FFF2-40B4-BE49-F238E27FC236}">
                <a16:creationId xmlns:a16="http://schemas.microsoft.com/office/drawing/2014/main" id="{CFCC6155-FCE1-4B98-AE52-EE9E5BD84A37}"/>
              </a:ext>
            </a:extLst>
          </p:cNvPr>
          <p:cNvSpPr>
            <a:spLocks noGrp="1"/>
          </p:cNvSpPr>
          <p:nvPr/>
        </p:nvSpPr>
        <p:spPr>
          <a:xfrm>
            <a:off x="523875" y="1238250"/>
            <a:ext cx="5619750" cy="2952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87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487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4875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Культура XVII в.: барокко и классицизм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C085585-19D6-48E9-8E5E-C57083B6DB55}"/>
              </a:ext>
            </a:extLst>
          </p:cNvPr>
          <p:cNvSpPr>
            <a:spLocks noGrp="1"/>
          </p:cNvSpPr>
          <p:nvPr/>
        </p:nvSpPr>
        <p:spPr>
          <a:xfrm>
            <a:off x="533400" y="876300"/>
            <a:ext cx="14287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5" name="text-1-3">
            <a:extLst>
              <a:ext uri="{FF2B5EF4-FFF2-40B4-BE49-F238E27FC236}">
                <a16:creationId xmlns:a16="http://schemas.microsoft.com/office/drawing/2014/main" id="{68202273-803F-4871-8714-361E49F8AC46}"/>
              </a:ext>
            </a:extLst>
          </p:cNvPr>
          <p:cNvSpPr>
            <a:spLocks noGrp="1"/>
          </p:cNvSpPr>
          <p:nvPr/>
        </p:nvSpPr>
        <p:spPr>
          <a:xfrm>
            <a:off x="552450" y="5286375"/>
            <a:ext cx="51435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История, 7 класс</a:t>
            </a:r>
          </a:p>
        </p:txBody>
      </p:sp>
      <p:sp>
        <p:nvSpPr>
          <p:cNvPr id="6" name="text-1-4">
            <a:extLst>
              <a:ext uri="{FF2B5EF4-FFF2-40B4-BE49-F238E27FC236}">
                <a16:creationId xmlns:a16="http://schemas.microsoft.com/office/drawing/2014/main" id="{ECFE2B7B-7C6D-4E04-BA53-A91C44466E34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7242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2-0">
            <a:extLst>
              <a:ext uri="{FF2B5EF4-FFF2-40B4-BE49-F238E27FC236}">
                <a16:creationId xmlns:a16="http://schemas.microsoft.com/office/drawing/2014/main" id="{DAC36421-3B28-4101-827E-77A2AB25A798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450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52D43"/>
                </a:solidFill>
                <a:latin typeface="Georgia"/>
                <a:ea typeface="Georgia"/>
                <a:cs typeface="Georgia"/>
              </a:rPr>
              <a:t>Введение: Что происходило в XVII веке?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E8AD57-CBA7-4568-97EB-01189275BECE}"/>
              </a:ext>
            </a:extLst>
          </p:cNvPr>
          <p:cNvSpPr>
            <a:spLocks noGrp="1"/>
          </p:cNvSpPr>
          <p:nvPr/>
        </p:nvSpPr>
        <p:spPr>
          <a:xfrm>
            <a:off x="7572375" y="1323975"/>
            <a:ext cx="4619625" cy="4876800"/>
          </a:xfrm>
          <a:prstGeom prst="rect">
            <a:avLst/>
          </a:prstGeom>
          <a:solidFill>
            <a:srgbClr val="174A47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5AC3BF5-754F-4441-95DD-17C32F483C90}"/>
              </a:ext>
            </a:extLst>
          </p:cNvPr>
          <p:cNvSpPr>
            <a:spLocks noGrp="1"/>
          </p:cNvSpPr>
          <p:nvPr/>
        </p:nvSpPr>
        <p:spPr>
          <a:xfrm>
            <a:off x="7715250" y="1433356"/>
            <a:ext cx="4114800" cy="4591362"/>
          </a:xfrm>
          <a:prstGeom prst="rect">
            <a:avLst/>
          </a:prstGeom>
          <a:solidFill>
            <a:srgbClr val="174A47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13964E4-13CA-44C2-933A-23ACFA6F121F}"/>
              </a:ext>
            </a:extLst>
          </p:cNvPr>
          <p:cNvSpPr>
            <a:spLocks noGrp="1"/>
          </p:cNvSpPr>
          <p:nvPr/>
        </p:nvSpPr>
        <p:spPr>
          <a:xfrm>
            <a:off x="7696200" y="1414306"/>
            <a:ext cx="4152900" cy="4629462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A05F65-BEF6-4944-9C23-9D0A9A86B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72400" y="1490506"/>
            <a:ext cx="4000500" cy="4477062"/>
          </a:xfrm>
          <a:prstGeom prst="rect">
            <a:avLst/>
          </a:prstGeom>
        </p:spPr>
      </p:pic>
      <p:sp>
        <p:nvSpPr>
          <p:cNvPr id="6" name="text-2-4">
            <a:extLst>
              <a:ext uri="{FF2B5EF4-FFF2-40B4-BE49-F238E27FC236}">
                <a16:creationId xmlns:a16="http://schemas.microsoft.com/office/drawing/2014/main" id="{692DFF5B-487C-423E-93A5-6BC88E9E918F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6543675" cy="1933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475" b="1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XVII век</a:t>
            </a:r>
            <a:r>
              <a:rPr sz="2475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 был эпохой противоречий, когда старые идеалы эпохи Возрождения переосмысливались, а на смену им приходили два новых стиля: пышное </a:t>
            </a:r>
            <a:r>
              <a:rPr sz="2475" b="1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барокко</a:t>
            </a:r>
            <a:r>
              <a:rPr sz="2475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 и строгий </a:t>
            </a:r>
            <a:r>
              <a:rPr sz="2475" b="1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классицизм</a:t>
            </a:r>
            <a:r>
              <a:rPr sz="2475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A63BCC7-9DB7-4F3A-A709-BA16A3FA4CAF}"/>
              </a:ext>
            </a:extLst>
          </p:cNvPr>
          <p:cNvSpPr>
            <a:spLocks noGrp="1"/>
          </p:cNvSpPr>
          <p:nvPr/>
        </p:nvSpPr>
        <p:spPr>
          <a:xfrm>
            <a:off x="514350" y="3657600"/>
            <a:ext cx="14287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8" name="text-2-6">
            <a:extLst>
              <a:ext uri="{FF2B5EF4-FFF2-40B4-BE49-F238E27FC236}">
                <a16:creationId xmlns:a16="http://schemas.microsoft.com/office/drawing/2014/main" id="{4907A6E9-4579-4359-9A2C-89FA094FC873}"/>
              </a:ext>
            </a:extLst>
          </p:cNvPr>
          <p:cNvSpPr>
            <a:spLocks noGrp="1"/>
          </p:cNvSpPr>
          <p:nvPr/>
        </p:nvSpPr>
        <p:spPr>
          <a:xfrm>
            <a:off x="514350" y="3933825"/>
            <a:ext cx="6543675" cy="2219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В XVII веке люди начали по-другому смотреть на мир и на себя. Их интересовало, </a:t>
            </a:r>
            <a:r>
              <a:rPr sz="2325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кто же управляет жизнью</a:t>
            </a:r>
            <a:r>
              <a: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: сам человек или какие-то высшие силы? Это время </a:t>
            </a:r>
            <a:r>
              <a:rPr sz="2325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войн</a:t>
            </a:r>
            <a:r>
              <a: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, укрепления </a:t>
            </a:r>
            <a:r>
              <a:rPr sz="2325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королевской власти</a:t>
            </a:r>
            <a:r>
              <a: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и великих географических открытий. Всё это нашло отражение в искусстве, литературе и архитектуре.</a:t>
            </a:r>
          </a:p>
        </p:txBody>
      </p:sp>
      <p:sp>
        <p:nvSpPr>
          <p:cNvPr id="9" name="text-2-7">
            <a:extLst>
              <a:ext uri="{FF2B5EF4-FFF2-40B4-BE49-F238E27FC236}">
                <a16:creationId xmlns:a16="http://schemas.microsoft.com/office/drawing/2014/main" id="{63649FDA-19FE-4103-9808-8E2A61F8FD7B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9295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3-0">
            <a:extLst>
              <a:ext uri="{FF2B5EF4-FFF2-40B4-BE49-F238E27FC236}">
                <a16:creationId xmlns:a16="http://schemas.microsoft.com/office/drawing/2014/main" id="{3516D945-A2B7-478E-8EC7-114BF61C6E30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22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Наследие Возрождения: Шекспир и Сервантес</a:t>
            </a:r>
          </a:p>
        </p:txBody>
      </p:sp>
      <p:sp>
        <p:nvSpPr>
          <p:cNvPr id="2" name="text-3-1">
            <a:extLst>
              <a:ext uri="{FF2B5EF4-FFF2-40B4-BE49-F238E27FC236}">
                <a16:creationId xmlns:a16="http://schemas.microsoft.com/office/drawing/2014/main" id="{0F4CEB64-D6D2-44C1-B243-BCD91CE3581C}"/>
              </a:ext>
            </a:extLst>
          </p:cNvPr>
          <p:cNvSpPr>
            <a:spLocks noGrp="1"/>
          </p:cNvSpPr>
          <p:nvPr/>
        </p:nvSpPr>
        <p:spPr>
          <a:xfrm>
            <a:off x="514350" y="1390650"/>
            <a:ext cx="111633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Творчество Шекспира и Сервантеса всё ещё проникнуто </a:t>
            </a:r>
            <a:r>
              <a:rPr sz="240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гуманизмом</a:t>
            </a: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, но в нём уже появляются </a:t>
            </a:r>
            <a:r>
              <a:rPr sz="240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сомнения и трагизм</a:t>
            </a: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F916503-3F07-487B-869D-57B43FC1D4BA}"/>
              </a:ext>
            </a:extLst>
          </p:cNvPr>
          <p:cNvSpPr>
            <a:spLocks noGrp="1"/>
          </p:cNvSpPr>
          <p:nvPr/>
        </p:nvSpPr>
        <p:spPr>
          <a:xfrm>
            <a:off x="6096000" y="2381250"/>
            <a:ext cx="9525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849908-FAE5-4908-8D5E-B2244B0D4D7D}"/>
              </a:ext>
            </a:extLst>
          </p:cNvPr>
          <p:cNvSpPr>
            <a:spLocks noGrp="1"/>
          </p:cNvSpPr>
          <p:nvPr/>
        </p:nvSpPr>
        <p:spPr>
          <a:xfrm>
            <a:off x="6076950" y="2343150"/>
            <a:ext cx="14288" cy="3048000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D98973E-BEA0-4410-A51C-178027A2C9B2}"/>
              </a:ext>
            </a:extLst>
          </p:cNvPr>
          <p:cNvSpPr>
            <a:spLocks noGrp="1"/>
          </p:cNvSpPr>
          <p:nvPr/>
        </p:nvSpPr>
        <p:spPr>
          <a:xfrm>
            <a:off x="495300" y="2437581"/>
            <a:ext cx="1781175" cy="2249538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D6034C-E284-4D00-BDA6-37951523D02E}"/>
              </a:ext>
            </a:extLst>
          </p:cNvPr>
          <p:cNvSpPr>
            <a:spLocks noGrp="1"/>
          </p:cNvSpPr>
          <p:nvPr/>
        </p:nvSpPr>
        <p:spPr>
          <a:xfrm>
            <a:off x="476250" y="2418531"/>
            <a:ext cx="1819275" cy="2287638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9F2277-CEE9-4716-A62E-6F1248237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2450" y="2494731"/>
            <a:ext cx="1666875" cy="2135238"/>
          </a:xfrm>
          <a:prstGeom prst="rect">
            <a:avLst/>
          </a:prstGeom>
        </p:spPr>
      </p:pic>
      <p:sp>
        <p:nvSpPr>
          <p:cNvPr id="8" name="text-3-6">
            <a:extLst>
              <a:ext uri="{FF2B5EF4-FFF2-40B4-BE49-F238E27FC236}">
                <a16:creationId xmlns:a16="http://schemas.microsoft.com/office/drawing/2014/main" id="{93C8C8FC-913C-4D82-AAAC-A2256AB714E3}"/>
              </a:ext>
            </a:extLst>
          </p:cNvPr>
          <p:cNvSpPr>
            <a:spLocks noGrp="1"/>
          </p:cNvSpPr>
          <p:nvPr/>
        </p:nvSpPr>
        <p:spPr>
          <a:xfrm>
            <a:off x="2457450" y="2447925"/>
            <a:ext cx="3257550" cy="2581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325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Уильям Шекспир</a:t>
            </a:r>
            <a:r>
              <a: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в своих пьесах («Гамлет», «Ромео и Джульетта») задавался сложными вопросами о судьбе, любви и долге.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078409-FA93-4A66-9EBA-D420F29DBA80}"/>
              </a:ext>
            </a:extLst>
          </p:cNvPr>
          <p:cNvSpPr>
            <a:spLocks noGrp="1"/>
          </p:cNvSpPr>
          <p:nvPr/>
        </p:nvSpPr>
        <p:spPr>
          <a:xfrm>
            <a:off x="6390136" y="2314575"/>
            <a:ext cx="1669152" cy="2495550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0CC46EC-D001-4ABC-BFB9-CD2CB58BE978}"/>
              </a:ext>
            </a:extLst>
          </p:cNvPr>
          <p:cNvSpPr>
            <a:spLocks noGrp="1"/>
          </p:cNvSpPr>
          <p:nvPr/>
        </p:nvSpPr>
        <p:spPr>
          <a:xfrm>
            <a:off x="6371086" y="2295525"/>
            <a:ext cx="1707252" cy="2533650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5147AB-DBB8-474B-B51E-A0D3508BD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47286" y="2371725"/>
            <a:ext cx="1554852" cy="2381250"/>
          </a:xfrm>
          <a:prstGeom prst="rect">
            <a:avLst/>
          </a:prstGeom>
        </p:spPr>
      </p:pic>
      <p:sp>
        <p:nvSpPr>
          <p:cNvPr id="12" name="text-3-9">
            <a:extLst>
              <a:ext uri="{FF2B5EF4-FFF2-40B4-BE49-F238E27FC236}">
                <a16:creationId xmlns:a16="http://schemas.microsoft.com/office/drawing/2014/main" id="{F51EADE6-00EF-4B09-A925-2BD404D9D6B8}"/>
              </a:ext>
            </a:extLst>
          </p:cNvPr>
          <p:cNvSpPr>
            <a:spLocks noGrp="1"/>
          </p:cNvSpPr>
          <p:nvPr/>
        </p:nvSpPr>
        <p:spPr>
          <a:xfrm>
            <a:off x="8315325" y="2447925"/>
            <a:ext cx="3352800" cy="2933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325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Мигель де Сервантес</a:t>
            </a:r>
            <a:r>
              <a:rPr sz="232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в романе «Дон Кихот» с добротой и юмором показал человека, который пытается бороться с несправедливостью, но часто выглядит смешным.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D0D4EFE-CC0A-4BCB-8146-E6DF922AEC60}"/>
              </a:ext>
            </a:extLst>
          </p:cNvPr>
          <p:cNvSpPr>
            <a:spLocks noGrp="1"/>
          </p:cNvSpPr>
          <p:nvPr/>
        </p:nvSpPr>
        <p:spPr>
          <a:xfrm>
            <a:off x="514350" y="5686425"/>
            <a:ext cx="111442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4" name="text-3-11">
            <a:extLst>
              <a:ext uri="{FF2B5EF4-FFF2-40B4-BE49-F238E27FC236}">
                <a16:creationId xmlns:a16="http://schemas.microsoft.com/office/drawing/2014/main" id="{D3D7E808-9721-4232-B163-11A7C0AC0D7E}"/>
              </a:ext>
            </a:extLst>
          </p:cNvPr>
          <p:cNvSpPr>
            <a:spLocks noGrp="1"/>
          </p:cNvSpPr>
          <p:nvPr/>
        </p:nvSpPr>
        <p:spPr>
          <a:xfrm>
            <a:off x="514350" y="5838825"/>
            <a:ext cx="111633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Их герои — живые, сложные личности, что является главной чертой гуманизма.</a:t>
            </a:r>
          </a:p>
        </p:txBody>
      </p:sp>
      <p:sp>
        <p:nvSpPr>
          <p:cNvPr id="15" name="text-3-12">
            <a:extLst>
              <a:ext uri="{FF2B5EF4-FFF2-40B4-BE49-F238E27FC236}">
                <a16:creationId xmlns:a16="http://schemas.microsoft.com/office/drawing/2014/main" id="{A4A878B5-29C3-4D15-B24F-3E10F8046883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30158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4-0">
            <a:extLst>
              <a:ext uri="{FF2B5EF4-FFF2-40B4-BE49-F238E27FC236}">
                <a16:creationId xmlns:a16="http://schemas.microsoft.com/office/drawing/2014/main" id="{417CA54E-7ABC-4EB9-B334-AE3EC0BACCBE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6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Стиль Барокко: Что это такое?</a:t>
            </a:r>
          </a:p>
        </p:txBody>
      </p:sp>
      <p:sp>
        <p:nvSpPr>
          <p:cNvPr id="2" name="text-4-1">
            <a:extLst>
              <a:ext uri="{FF2B5EF4-FFF2-40B4-BE49-F238E27FC236}">
                <a16:creationId xmlns:a16="http://schemas.microsoft.com/office/drawing/2014/main" id="{D9B23839-18A8-487F-862E-82BEEB71BD58}"/>
              </a:ext>
            </a:extLst>
          </p:cNvPr>
          <p:cNvSpPr>
            <a:spLocks noGrp="1"/>
          </p:cNvSpPr>
          <p:nvPr/>
        </p:nvSpPr>
        <p:spPr>
          <a:xfrm>
            <a:off x="514350" y="1381125"/>
            <a:ext cx="68389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Барокко</a:t>
            </a:r>
            <a:r>
              <a: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 — это стиль, который стремился поразить воображение, обратиться к чувствам человека и показать могущество Церкви и монархов.</a:t>
            </a:r>
          </a:p>
        </p:txBody>
      </p:sp>
      <p:sp>
        <p:nvSpPr>
          <p:cNvPr id="3" name="text-4-2">
            <a:extLst>
              <a:ext uri="{FF2B5EF4-FFF2-40B4-BE49-F238E27FC236}">
                <a16:creationId xmlns:a16="http://schemas.microsoft.com/office/drawing/2014/main" id="{45D038AF-5512-421D-BA0F-5E1B6A633054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6572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325" b="1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2325" b="1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Стиль барокко родился в Италии. Для него характерны: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1F1F1D-4AE0-4BAB-AD82-6F845D2065E4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19050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5" name="text-4-4">
            <a:extLst>
              <a:ext uri="{FF2B5EF4-FFF2-40B4-BE49-F238E27FC236}">
                <a16:creationId xmlns:a16="http://schemas.microsoft.com/office/drawing/2014/main" id="{42744E43-AA6F-4E0C-B5FC-7162229EE2D2}"/>
              </a:ext>
            </a:extLst>
          </p:cNvPr>
          <p:cNvSpPr>
            <a:spLocks noGrp="1"/>
          </p:cNvSpPr>
          <p:nvPr/>
        </p:nvSpPr>
        <p:spPr>
          <a:xfrm>
            <a:off x="876300" y="3838575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Плавные, изогнутые линии.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746EC8-3370-4693-B2FB-14B29CA45881}"/>
              </a:ext>
            </a:extLst>
          </p:cNvPr>
          <p:cNvSpPr>
            <a:spLocks noGrp="1"/>
          </p:cNvSpPr>
          <p:nvPr/>
        </p:nvSpPr>
        <p:spPr>
          <a:xfrm>
            <a:off x="514350" y="4438650"/>
            <a:ext cx="19050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7" name="text-4-6">
            <a:extLst>
              <a:ext uri="{FF2B5EF4-FFF2-40B4-BE49-F238E27FC236}">
                <a16:creationId xmlns:a16="http://schemas.microsoft.com/office/drawing/2014/main" id="{AB69695C-6D9E-4DC2-B5C9-C8C657869B7E}"/>
              </a:ext>
            </a:extLst>
          </p:cNvPr>
          <p:cNvSpPr>
            <a:spLocks noGrp="1"/>
          </p:cNvSpPr>
          <p:nvPr/>
        </p:nvSpPr>
        <p:spPr>
          <a:xfrm>
            <a:off x="876300" y="4324350"/>
            <a:ext cx="59531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Богатый, даже пышный декор (золото, лепнина, росписи).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B2B3AB7-8A82-4D9C-A540-C42248E2AF86}"/>
              </a:ext>
            </a:extLst>
          </p:cNvPr>
          <p:cNvSpPr>
            <a:spLocks noGrp="1"/>
          </p:cNvSpPr>
          <p:nvPr/>
        </p:nvSpPr>
        <p:spPr>
          <a:xfrm>
            <a:off x="514350" y="5133975"/>
            <a:ext cx="19050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9" name="text-4-8">
            <a:extLst>
              <a:ext uri="{FF2B5EF4-FFF2-40B4-BE49-F238E27FC236}">
                <a16:creationId xmlns:a16="http://schemas.microsoft.com/office/drawing/2014/main" id="{56271B93-4BC5-4633-B871-A00CC4BD7777}"/>
              </a:ext>
            </a:extLst>
          </p:cNvPr>
          <p:cNvSpPr>
            <a:spLocks noGrp="1"/>
          </p:cNvSpPr>
          <p:nvPr/>
        </p:nvSpPr>
        <p:spPr>
          <a:xfrm>
            <a:off x="876300" y="5019675"/>
            <a:ext cx="5953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Сложные архитектурные формы, создающие ощущение движения.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58034D5-97C6-4B53-94D1-FC1B1B25AD2E}"/>
              </a:ext>
            </a:extLst>
          </p:cNvPr>
          <p:cNvSpPr>
            <a:spLocks noGrp="1"/>
          </p:cNvSpPr>
          <p:nvPr/>
        </p:nvSpPr>
        <p:spPr>
          <a:xfrm>
            <a:off x="514350" y="5838825"/>
            <a:ext cx="19050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1" name="text-4-10">
            <a:extLst>
              <a:ext uri="{FF2B5EF4-FFF2-40B4-BE49-F238E27FC236}">
                <a16:creationId xmlns:a16="http://schemas.microsoft.com/office/drawing/2014/main" id="{6503E34B-98C9-4E4E-9DD7-F25C9A669692}"/>
              </a:ext>
            </a:extLst>
          </p:cNvPr>
          <p:cNvSpPr>
            <a:spLocks noGrp="1"/>
          </p:cNvSpPr>
          <p:nvPr/>
        </p:nvSpPr>
        <p:spPr>
          <a:xfrm>
            <a:off x="876300" y="5724525"/>
            <a:ext cx="595312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Игра света и тени.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E3537EB-4F06-4F79-AC64-F6513500262E}"/>
              </a:ext>
            </a:extLst>
          </p:cNvPr>
          <p:cNvSpPr>
            <a:spLocks noGrp="1"/>
          </p:cNvSpPr>
          <p:nvPr/>
        </p:nvSpPr>
        <p:spPr>
          <a:xfrm>
            <a:off x="7938190" y="1400175"/>
            <a:ext cx="3545094" cy="4667250"/>
          </a:xfrm>
          <a:prstGeom prst="rect">
            <a:avLst/>
          </a:prstGeom>
          <a:solidFill>
            <a:srgbClr val="672A3A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8F00B69-AC4F-4607-8CEB-E671EFB3893E}"/>
              </a:ext>
            </a:extLst>
          </p:cNvPr>
          <p:cNvSpPr>
            <a:spLocks noGrp="1"/>
          </p:cNvSpPr>
          <p:nvPr/>
        </p:nvSpPr>
        <p:spPr>
          <a:xfrm>
            <a:off x="7919140" y="1381125"/>
            <a:ext cx="3583194" cy="4705350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3B8F38-9385-48A6-9A70-F47437B7C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95340" y="1457325"/>
            <a:ext cx="3430794" cy="4552950"/>
          </a:xfrm>
          <a:prstGeom prst="rect">
            <a:avLst/>
          </a:prstGeom>
        </p:spPr>
      </p:pic>
      <p:sp>
        <p:nvSpPr>
          <p:cNvPr id="15" name="text-4-13">
            <a:extLst>
              <a:ext uri="{FF2B5EF4-FFF2-40B4-BE49-F238E27FC236}">
                <a16:creationId xmlns:a16="http://schemas.microsoft.com/office/drawing/2014/main" id="{01F49AFC-BD3A-43A3-A2C5-8960E3295BE6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98269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5-0">
            <a:extLst>
              <a:ext uri="{FF2B5EF4-FFF2-40B4-BE49-F238E27FC236}">
                <a16:creationId xmlns:a16="http://schemas.microsoft.com/office/drawing/2014/main" id="{5D9C1F82-3B45-4F69-8C43-54201B8AF2E4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750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Главные черты Барокко</a:t>
            </a:r>
          </a:p>
        </p:txBody>
      </p:sp>
      <p:sp>
        <p:nvSpPr>
          <p:cNvPr id="2" name="text-5-1">
            <a:extLst>
              <a:ext uri="{FF2B5EF4-FFF2-40B4-BE49-F238E27FC236}">
                <a16:creationId xmlns:a16="http://schemas.microsoft.com/office/drawing/2014/main" id="{E790007B-F1D9-4EEE-B733-E7E691F6CE40}"/>
              </a:ext>
            </a:extLst>
          </p:cNvPr>
          <p:cNvSpPr>
            <a:spLocks noGrp="1"/>
          </p:cNvSpPr>
          <p:nvPr/>
        </p:nvSpPr>
        <p:spPr>
          <a:xfrm>
            <a:off x="533400" y="1019175"/>
            <a:ext cx="111442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pPr>
            <a:r>
              <a:rPr sz="2175" b="0" i="0">
                <a:solidFill>
                  <a:srgbClr val="736657"/>
                </a:solidFill>
                <a:latin typeface="Georgia"/>
                <a:ea typeface="Georgia"/>
                <a:cs typeface="Georgia"/>
              </a:rPr>
              <a:t>Барокко: основные идеи и черты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0F7EC5-77F9-4666-9389-815481357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70019" y="1552575"/>
            <a:ext cx="2612912" cy="20859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A2873F-8424-4DB2-AD9B-7BE07B664FD9}"/>
              </a:ext>
            </a:extLst>
          </p:cNvPr>
          <p:cNvSpPr>
            <a:spLocks noGrp="1"/>
          </p:cNvSpPr>
          <p:nvPr/>
        </p:nvSpPr>
        <p:spPr>
          <a:xfrm>
            <a:off x="514350" y="3914775"/>
            <a:ext cx="35242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5" name="text-5-3">
            <a:extLst>
              <a:ext uri="{FF2B5EF4-FFF2-40B4-BE49-F238E27FC236}">
                <a16:creationId xmlns:a16="http://schemas.microsoft.com/office/drawing/2014/main" id="{37327837-939A-4500-96E9-5EBBE4C2517E}"/>
              </a:ext>
            </a:extLst>
          </p:cNvPr>
          <p:cNvSpPr>
            <a:spLocks noGrp="1"/>
          </p:cNvSpPr>
          <p:nvPr/>
        </p:nvSpPr>
        <p:spPr>
          <a:xfrm>
            <a:off x="514350" y="4095750"/>
            <a:ext cx="35242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Архитектура</a:t>
            </a:r>
          </a:p>
        </p:txBody>
      </p:sp>
      <p:sp>
        <p:nvSpPr>
          <p:cNvPr id="6" name="text-5-4">
            <a:extLst>
              <a:ext uri="{FF2B5EF4-FFF2-40B4-BE49-F238E27FC236}">
                <a16:creationId xmlns:a16="http://schemas.microsoft.com/office/drawing/2014/main" id="{30806C7B-FDF4-4B4D-B8EB-1170DC6931F5}"/>
              </a:ext>
            </a:extLst>
          </p:cNvPr>
          <p:cNvSpPr>
            <a:spLocks noGrp="1"/>
          </p:cNvSpPr>
          <p:nvPr/>
        </p:nvSpPr>
        <p:spPr>
          <a:xfrm>
            <a:off x="514350" y="4667250"/>
            <a:ext cx="35242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Изогнутые линии, движение</a:t>
            </a:r>
          </a:p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Пышный декор, золото</a:t>
            </a:r>
          </a:p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Пример: Собор Св. Петра (Бернини)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84AF0D-8955-47C9-8F4B-6B0A18B2C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440377" y="1552575"/>
            <a:ext cx="1292197" cy="20859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F77C134-5B54-42DE-A23C-1B861CC37FB9}"/>
              </a:ext>
            </a:extLst>
          </p:cNvPr>
          <p:cNvSpPr>
            <a:spLocks noGrp="1"/>
          </p:cNvSpPr>
          <p:nvPr/>
        </p:nvSpPr>
        <p:spPr>
          <a:xfrm>
            <a:off x="4324350" y="3914775"/>
            <a:ext cx="35242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9" name="text-5-6">
            <a:extLst>
              <a:ext uri="{FF2B5EF4-FFF2-40B4-BE49-F238E27FC236}">
                <a16:creationId xmlns:a16="http://schemas.microsoft.com/office/drawing/2014/main" id="{C962F8CE-5B47-4622-BF84-1E9C2574AFFF}"/>
              </a:ext>
            </a:extLst>
          </p:cNvPr>
          <p:cNvSpPr>
            <a:spLocks noGrp="1"/>
          </p:cNvSpPr>
          <p:nvPr/>
        </p:nvSpPr>
        <p:spPr>
          <a:xfrm>
            <a:off x="4324350" y="4095750"/>
            <a:ext cx="35242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Литература</a:t>
            </a:r>
          </a:p>
        </p:txBody>
      </p:sp>
      <p:sp>
        <p:nvSpPr>
          <p:cNvPr id="10" name="text-5-7">
            <a:extLst>
              <a:ext uri="{FF2B5EF4-FFF2-40B4-BE49-F238E27FC236}">
                <a16:creationId xmlns:a16="http://schemas.microsoft.com/office/drawing/2014/main" id="{7562ABD7-5409-4665-BAD7-FD673C566A29}"/>
              </a:ext>
            </a:extLst>
          </p:cNvPr>
          <p:cNvSpPr>
            <a:spLocks noGrp="1"/>
          </p:cNvSpPr>
          <p:nvPr/>
        </p:nvSpPr>
        <p:spPr>
          <a:xfrm>
            <a:off x="4324350" y="4667250"/>
            <a:ext cx="35242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Человек в борьбе с судьбой</a:t>
            </a:r>
          </a:p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Противоречия в душе героя</a:t>
            </a:r>
          </a:p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Пример: Образ Дон Жуана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E218E-B460-44A9-A936-49F40890AB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016155" y="1552575"/>
            <a:ext cx="1760639" cy="208597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EB1C3AD-D106-4444-B34B-A7E09DED2670}"/>
              </a:ext>
            </a:extLst>
          </p:cNvPr>
          <p:cNvSpPr>
            <a:spLocks noGrp="1"/>
          </p:cNvSpPr>
          <p:nvPr/>
        </p:nvSpPr>
        <p:spPr>
          <a:xfrm>
            <a:off x="8134350" y="3914775"/>
            <a:ext cx="35242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3" name="text-5-9">
            <a:extLst>
              <a:ext uri="{FF2B5EF4-FFF2-40B4-BE49-F238E27FC236}">
                <a16:creationId xmlns:a16="http://schemas.microsoft.com/office/drawing/2014/main" id="{4F9C8EE2-194F-4368-BDA5-98B222F16649}"/>
              </a:ext>
            </a:extLst>
          </p:cNvPr>
          <p:cNvSpPr>
            <a:spLocks noGrp="1"/>
          </p:cNvSpPr>
          <p:nvPr/>
        </p:nvSpPr>
        <p:spPr>
          <a:xfrm>
            <a:off x="8134350" y="4095750"/>
            <a:ext cx="35242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Живопись</a:t>
            </a:r>
          </a:p>
        </p:txBody>
      </p:sp>
      <p:sp>
        <p:nvSpPr>
          <p:cNvPr id="14" name="text-5-10">
            <a:extLst>
              <a:ext uri="{FF2B5EF4-FFF2-40B4-BE49-F238E27FC236}">
                <a16:creationId xmlns:a16="http://schemas.microsoft.com/office/drawing/2014/main" id="{ACBF367F-5D3F-4D38-A730-90F0AFB66957}"/>
              </a:ext>
            </a:extLst>
          </p:cNvPr>
          <p:cNvSpPr>
            <a:spLocks noGrp="1"/>
          </p:cNvSpPr>
          <p:nvPr/>
        </p:nvSpPr>
        <p:spPr>
          <a:xfrm>
            <a:off x="8134350" y="4667250"/>
            <a:ext cx="35242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Яркие краски, динамичные сцены</a:t>
            </a:r>
          </a:p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Драматизм, эмоциональность</a:t>
            </a:r>
          </a:p>
          <a:p>
            <a:pPr algn="l">
              <a:lnSpc>
                <a:spcPct val="104000"/>
              </a:lnSpc>
              <a:buNone/>
              <a:def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· Пример: Картины Рубенса</a:t>
            </a:r>
          </a:p>
        </p:txBody>
      </p:sp>
      <p:sp>
        <p:nvSpPr>
          <p:cNvPr id="15" name="text-5-11">
            <a:extLst>
              <a:ext uri="{FF2B5EF4-FFF2-40B4-BE49-F238E27FC236}">
                <a16:creationId xmlns:a16="http://schemas.microsoft.com/office/drawing/2014/main" id="{046157FB-CB63-46C1-98C4-ABF48D9854E3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13389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6-0">
            <a:extLst>
              <a:ext uri="{FF2B5EF4-FFF2-40B4-BE49-F238E27FC236}">
                <a16:creationId xmlns:a16="http://schemas.microsoft.com/office/drawing/2014/main" id="{3180FCE0-7E8F-4515-BC1D-E4AE83CB98BC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37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3375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Художники эпохи Барокко: Рубенс и Рембрандт</a:t>
            </a:r>
          </a:p>
        </p:txBody>
      </p:sp>
      <p:sp>
        <p:nvSpPr>
          <p:cNvPr id="2" name="text-6-1">
            <a:extLst>
              <a:ext uri="{FF2B5EF4-FFF2-40B4-BE49-F238E27FC236}">
                <a16:creationId xmlns:a16="http://schemas.microsoft.com/office/drawing/2014/main" id="{26876F7C-B9FD-42ED-B739-A0B6DC1617E6}"/>
              </a:ext>
            </a:extLst>
          </p:cNvPr>
          <p:cNvSpPr>
            <a:spLocks noGrp="1"/>
          </p:cNvSpPr>
          <p:nvPr/>
        </p:nvSpPr>
        <p:spPr>
          <a:xfrm>
            <a:off x="514350" y="1323975"/>
            <a:ext cx="11144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Рубенс и Рембрандт — два гения барокко, которые по-разному воплощали идеи этого стиля.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C0BC9A5-7C13-4E86-8AD7-C667855A1A40}"/>
              </a:ext>
            </a:extLst>
          </p:cNvPr>
          <p:cNvSpPr>
            <a:spLocks noGrp="1"/>
          </p:cNvSpPr>
          <p:nvPr/>
        </p:nvSpPr>
        <p:spPr>
          <a:xfrm>
            <a:off x="457200" y="2513360"/>
            <a:ext cx="1924050" cy="2593280"/>
          </a:xfrm>
          <a:prstGeom prst="rect">
            <a:avLst/>
          </a:prstGeom>
          <a:solidFill>
            <a:srgbClr val="152D43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95E5D94-B152-413F-A6CF-B4DDC90C8D18}"/>
              </a:ext>
            </a:extLst>
          </p:cNvPr>
          <p:cNvSpPr>
            <a:spLocks noGrp="1"/>
          </p:cNvSpPr>
          <p:nvPr/>
        </p:nvSpPr>
        <p:spPr>
          <a:xfrm>
            <a:off x="438150" y="2494310"/>
            <a:ext cx="1962150" cy="2631380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3D784B-A4E4-4EB1-BB4B-4994AF4CE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570510"/>
            <a:ext cx="1809750" cy="2478980"/>
          </a:xfrm>
          <a:prstGeom prst="rect">
            <a:avLst/>
          </a:prstGeom>
        </p:spPr>
      </p:pic>
      <p:sp>
        <p:nvSpPr>
          <p:cNvPr id="6" name="text-6-4">
            <a:extLst>
              <a:ext uri="{FF2B5EF4-FFF2-40B4-BE49-F238E27FC236}">
                <a16:creationId xmlns:a16="http://schemas.microsoft.com/office/drawing/2014/main" id="{8435E85D-5331-4413-AEA2-64854D0AF2D0}"/>
              </a:ext>
            </a:extLst>
          </p:cNvPr>
          <p:cNvSpPr>
            <a:spLocks noGrp="1"/>
          </p:cNvSpPr>
          <p:nvPr/>
        </p:nvSpPr>
        <p:spPr>
          <a:xfrm>
            <a:off x="2590800" y="2305050"/>
            <a:ext cx="3190875" cy="3667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Питер Пауль Рубенс:</a:t>
            </a:r>
            <a:r>
              <a: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 Его картины полны жизни, движения и ярких красок. Он часто писал мифологические и аллегорические сцены.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B01DB53-8DC6-4141-ABE7-EBA248CE9323}"/>
              </a:ext>
            </a:extLst>
          </p:cNvPr>
          <p:cNvSpPr>
            <a:spLocks noGrp="1"/>
          </p:cNvSpPr>
          <p:nvPr/>
        </p:nvSpPr>
        <p:spPr>
          <a:xfrm>
            <a:off x="9467850" y="2898458"/>
            <a:ext cx="2276475" cy="2708910"/>
          </a:xfrm>
          <a:prstGeom prst="rect">
            <a:avLst/>
          </a:prstGeom>
          <a:solidFill>
            <a:srgbClr val="152D43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6373B3-6D07-4D7B-91D6-E56E3D301812}"/>
              </a:ext>
            </a:extLst>
          </p:cNvPr>
          <p:cNvSpPr>
            <a:spLocks noGrp="1"/>
          </p:cNvSpPr>
          <p:nvPr/>
        </p:nvSpPr>
        <p:spPr>
          <a:xfrm>
            <a:off x="9448800" y="2879408"/>
            <a:ext cx="2314575" cy="2747010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BB489E-76DB-4D70-BEFC-8A0AB806B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525000" y="2955608"/>
            <a:ext cx="2162175" cy="2594610"/>
          </a:xfrm>
          <a:prstGeom prst="rect">
            <a:avLst/>
          </a:prstGeom>
        </p:spPr>
      </p:pic>
      <p:sp>
        <p:nvSpPr>
          <p:cNvPr id="10" name="text-6-7">
            <a:extLst>
              <a:ext uri="{FF2B5EF4-FFF2-40B4-BE49-F238E27FC236}">
                <a16:creationId xmlns:a16="http://schemas.microsoft.com/office/drawing/2014/main" id="{09BE631F-FE3F-4F70-A9F9-0C5304736A54}"/>
              </a:ext>
            </a:extLst>
          </p:cNvPr>
          <p:cNvSpPr>
            <a:spLocks noGrp="1"/>
          </p:cNvSpPr>
          <p:nvPr/>
        </p:nvSpPr>
        <p:spPr>
          <a:xfrm>
            <a:off x="6191250" y="2238375"/>
            <a:ext cx="3048000" cy="412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Рембрандт ван Рейн:</a:t>
            </a:r>
            <a:r>
              <a:rPr sz="2250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 Великий голландский художник. Он виртуозно владел игрой света и тени. Его картины, даже на библейские сюжеты, очень человечны и проникновенны (например, «Возвращение блудного сына»).</a:t>
            </a:r>
          </a:p>
        </p:txBody>
      </p:sp>
      <p:sp>
        <p:nvSpPr>
          <p:cNvPr id="11" name="text-6-8">
            <a:extLst>
              <a:ext uri="{FF2B5EF4-FFF2-40B4-BE49-F238E27FC236}">
                <a16:creationId xmlns:a16="http://schemas.microsoft.com/office/drawing/2014/main" id="{E5BA9175-3503-4E5C-93D1-05E27AFBA9C3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01211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7-0">
            <a:extLst>
              <a:ext uri="{FF2B5EF4-FFF2-40B4-BE49-F238E27FC236}">
                <a16:creationId xmlns:a16="http://schemas.microsoft.com/office/drawing/2014/main" id="{08044EC1-7948-46A4-BF4F-0F2C8A094329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 i="0">
                <a:solidFill>
                  <a:srgbClr val="174A47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375" b="0" i="0">
                <a:solidFill>
                  <a:srgbClr val="174A47"/>
                </a:solidFill>
                <a:latin typeface="Georgia"/>
                <a:ea typeface="Georgia"/>
                <a:cs typeface="Georgia"/>
              </a:defRPr>
            </a:pPr>
            <a:r>
              <a:rPr sz="3375" b="0" i="0">
                <a:solidFill>
                  <a:srgbClr val="174A47"/>
                </a:solidFill>
                <a:latin typeface="Georgia"/>
                <a:ea typeface="Georgia"/>
                <a:cs typeface="Georgia"/>
              </a:rPr>
              <a:t>Золотой век Голландии: Искусство для горожан</a:t>
            </a:r>
          </a:p>
        </p:txBody>
      </p:sp>
      <p:sp>
        <p:nvSpPr>
          <p:cNvPr id="2" name="text-7-1">
            <a:extLst>
              <a:ext uri="{FF2B5EF4-FFF2-40B4-BE49-F238E27FC236}">
                <a16:creationId xmlns:a16="http://schemas.microsoft.com/office/drawing/2014/main" id="{CEC4BF9F-237E-4270-A5AB-8309D410E926}"/>
              </a:ext>
            </a:extLst>
          </p:cNvPr>
          <p:cNvSpPr>
            <a:spLocks noGrp="1"/>
          </p:cNvSpPr>
          <p:nvPr/>
        </p:nvSpPr>
        <p:spPr>
          <a:xfrm>
            <a:off x="514350" y="1362075"/>
            <a:ext cx="111347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В Голландии художники писали то, что было понятно и близко каждому: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EC0723-B7B6-4BAC-8627-67C40D6E1B8D}"/>
              </a:ext>
            </a:extLst>
          </p:cNvPr>
          <p:cNvSpPr>
            <a:spLocks noGrp="1"/>
          </p:cNvSpPr>
          <p:nvPr/>
        </p:nvSpPr>
        <p:spPr>
          <a:xfrm>
            <a:off x="457200" y="2558375"/>
            <a:ext cx="2743200" cy="3350976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CEDD45-72E3-46C2-848E-4FCFA389749D}"/>
              </a:ext>
            </a:extLst>
          </p:cNvPr>
          <p:cNvSpPr>
            <a:spLocks noGrp="1"/>
          </p:cNvSpPr>
          <p:nvPr/>
        </p:nvSpPr>
        <p:spPr>
          <a:xfrm>
            <a:off x="438150" y="2539325"/>
            <a:ext cx="2781300" cy="3389076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D46B59-14C0-4C7F-8FE8-A48FE1D78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615525"/>
            <a:ext cx="2628900" cy="3236676"/>
          </a:xfrm>
          <a:prstGeom prst="rect">
            <a:avLst/>
          </a:prstGeom>
        </p:spPr>
      </p:pic>
      <p:sp>
        <p:nvSpPr>
          <p:cNvPr id="6" name="text-7-4">
            <a:extLst>
              <a:ext uri="{FF2B5EF4-FFF2-40B4-BE49-F238E27FC236}">
                <a16:creationId xmlns:a16="http://schemas.microsoft.com/office/drawing/2014/main" id="{9D1427AE-E58A-4156-BDE2-AD84ECB78415}"/>
              </a:ext>
            </a:extLst>
          </p:cNvPr>
          <p:cNvSpPr>
            <a:spLocks noGrp="1"/>
          </p:cNvSpPr>
          <p:nvPr/>
        </p:nvSpPr>
        <p:spPr>
          <a:xfrm>
            <a:off x="3562350" y="2447925"/>
            <a:ext cx="80962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Натюрморты</a:t>
            </a: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— красивые композиции из цветов, фруктов, предметов быта.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2729CAE-5BED-4A44-A3DD-F991BE3F82A5}"/>
              </a:ext>
            </a:extLst>
          </p:cNvPr>
          <p:cNvSpPr>
            <a:spLocks noGrp="1"/>
          </p:cNvSpPr>
          <p:nvPr/>
        </p:nvSpPr>
        <p:spPr>
          <a:xfrm>
            <a:off x="3562350" y="3248025"/>
            <a:ext cx="8067675" cy="13335"/>
          </a:xfrm>
          <a:prstGeom prst="rect">
            <a:avLst/>
          </a:prstGeom>
          <a:solidFill>
            <a:srgbClr val="E4D7C4"/>
          </a:solidFill>
          <a:ln w="0">
            <a:noFill/>
            <a:prstDash val="solid"/>
          </a:ln>
        </p:spPr>
      </p:sp>
      <p:sp>
        <p:nvSpPr>
          <p:cNvPr id="8" name="text-7-6">
            <a:extLst>
              <a:ext uri="{FF2B5EF4-FFF2-40B4-BE49-F238E27FC236}">
                <a16:creationId xmlns:a16="http://schemas.microsoft.com/office/drawing/2014/main" id="{037373B2-8E70-41D4-9619-4C418DEB446E}"/>
              </a:ext>
            </a:extLst>
          </p:cNvPr>
          <p:cNvSpPr>
            <a:spLocks noGrp="1"/>
          </p:cNvSpPr>
          <p:nvPr/>
        </p:nvSpPr>
        <p:spPr>
          <a:xfrm>
            <a:off x="3562350" y="3352800"/>
            <a:ext cx="80962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Жанровые сцены</a:t>
            </a: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— изображение повседневной жизни людей.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CFFB7E-BD4C-4960-AF16-1A36EF620145}"/>
              </a:ext>
            </a:extLst>
          </p:cNvPr>
          <p:cNvSpPr>
            <a:spLocks noGrp="1"/>
          </p:cNvSpPr>
          <p:nvPr/>
        </p:nvSpPr>
        <p:spPr>
          <a:xfrm>
            <a:off x="3562350" y="4152900"/>
            <a:ext cx="8067675" cy="13335"/>
          </a:xfrm>
          <a:prstGeom prst="rect">
            <a:avLst/>
          </a:prstGeom>
          <a:solidFill>
            <a:srgbClr val="E4D7C4"/>
          </a:solidFill>
          <a:ln w="0">
            <a:noFill/>
            <a:prstDash val="solid"/>
          </a:ln>
        </p:spPr>
      </p:sp>
      <p:sp>
        <p:nvSpPr>
          <p:cNvPr id="10" name="text-7-8">
            <a:extLst>
              <a:ext uri="{FF2B5EF4-FFF2-40B4-BE49-F238E27FC236}">
                <a16:creationId xmlns:a16="http://schemas.microsoft.com/office/drawing/2014/main" id="{C367A3B6-4E43-4110-A6A1-5CF2D65EAD47}"/>
              </a:ext>
            </a:extLst>
          </p:cNvPr>
          <p:cNvSpPr>
            <a:spLocks noGrp="1"/>
          </p:cNvSpPr>
          <p:nvPr/>
        </p:nvSpPr>
        <p:spPr>
          <a:xfrm>
            <a:off x="3562350" y="4257675"/>
            <a:ext cx="80962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Пейзажи</a:t>
            </a: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— виды родной страны, города, моря.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2CCA22-F453-48A2-8697-664594E9834B}"/>
              </a:ext>
            </a:extLst>
          </p:cNvPr>
          <p:cNvSpPr>
            <a:spLocks noGrp="1"/>
          </p:cNvSpPr>
          <p:nvPr/>
        </p:nvSpPr>
        <p:spPr>
          <a:xfrm>
            <a:off x="3562350" y="5057775"/>
            <a:ext cx="8067675" cy="13335"/>
          </a:xfrm>
          <a:prstGeom prst="rect">
            <a:avLst/>
          </a:prstGeom>
          <a:solidFill>
            <a:srgbClr val="E4D7C4"/>
          </a:solidFill>
          <a:ln w="0">
            <a:noFill/>
            <a:prstDash val="solid"/>
          </a:ln>
        </p:spPr>
      </p:sp>
      <p:sp>
        <p:nvSpPr>
          <p:cNvPr id="12" name="text-7-10">
            <a:extLst>
              <a:ext uri="{FF2B5EF4-FFF2-40B4-BE49-F238E27FC236}">
                <a16:creationId xmlns:a16="http://schemas.microsoft.com/office/drawing/2014/main" id="{00B20EEB-D45A-43EC-90A9-8467731FE63E}"/>
              </a:ext>
            </a:extLst>
          </p:cNvPr>
          <p:cNvSpPr>
            <a:spLocks noGrp="1"/>
          </p:cNvSpPr>
          <p:nvPr/>
        </p:nvSpPr>
        <p:spPr>
          <a:xfrm>
            <a:off x="3562350" y="5162550"/>
            <a:ext cx="80962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Портреты</a:t>
            </a: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— как одиночные, так и групповые (например, членов гильдий).</a:t>
            </a:r>
          </a:p>
        </p:txBody>
      </p:sp>
      <p:sp>
        <p:nvSpPr>
          <p:cNvPr id="13" name="text-7-11">
            <a:extLst>
              <a:ext uri="{FF2B5EF4-FFF2-40B4-BE49-F238E27FC236}">
                <a16:creationId xmlns:a16="http://schemas.microsoft.com/office/drawing/2014/main" id="{42A6BBD9-85F4-40E9-8A52-2B3BE57435B4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82586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8-0">
            <a:extLst>
              <a:ext uri="{FF2B5EF4-FFF2-40B4-BE49-F238E27FC236}">
                <a16:creationId xmlns:a16="http://schemas.microsoft.com/office/drawing/2014/main" id="{0C3C8D25-9200-4994-B209-803DBDFD836F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600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152D43"/>
                </a:solidFill>
                <a:latin typeface="Georgia"/>
                <a:ea typeface="Georgia"/>
                <a:cs typeface="Georgia"/>
              </a:rPr>
              <a:t>Стиль Классицизм: Что это такое?</a:t>
            </a:r>
          </a:p>
        </p:txBody>
      </p:sp>
      <p:sp>
        <p:nvSpPr>
          <p:cNvPr id="2" name="text-8-1">
            <a:extLst>
              <a:ext uri="{FF2B5EF4-FFF2-40B4-BE49-F238E27FC236}">
                <a16:creationId xmlns:a16="http://schemas.microsoft.com/office/drawing/2014/main" id="{89AE9EB4-DDA4-4B30-B97C-90E366E8D0B2}"/>
              </a:ext>
            </a:extLst>
          </p:cNvPr>
          <p:cNvSpPr>
            <a:spLocks noGrp="1"/>
          </p:cNvSpPr>
          <p:nvPr/>
        </p:nvSpPr>
        <p:spPr>
          <a:xfrm>
            <a:off x="514350" y="1304925"/>
            <a:ext cx="11172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52D43"/>
                </a:solidFill>
                <a:latin typeface="Georgia"/>
                <a:ea typeface="Georgia"/>
                <a:cs typeface="Georgia"/>
              </a:rPr>
              <a:t>Классицизм — это стиль, провозглашавший порядок, разум, симметрию и следование античным образцам.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E7CEF3D-0841-4D8A-B9B1-64790ED9AFC2}"/>
              </a:ext>
            </a:extLst>
          </p:cNvPr>
          <p:cNvSpPr>
            <a:spLocks noGrp="1"/>
          </p:cNvSpPr>
          <p:nvPr/>
        </p:nvSpPr>
        <p:spPr>
          <a:xfrm>
            <a:off x="457200" y="2630453"/>
            <a:ext cx="4486275" cy="3235393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42F5287-621A-4129-B9E1-E38A1F138C8B}"/>
              </a:ext>
            </a:extLst>
          </p:cNvPr>
          <p:cNvSpPr>
            <a:spLocks noGrp="1"/>
          </p:cNvSpPr>
          <p:nvPr/>
        </p:nvSpPr>
        <p:spPr>
          <a:xfrm>
            <a:off x="438150" y="2611403"/>
            <a:ext cx="4524375" cy="3273493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81E22A-1387-460F-B067-8E2E672A0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687603"/>
            <a:ext cx="4371975" cy="3121093"/>
          </a:xfrm>
          <a:prstGeom prst="rect">
            <a:avLst/>
          </a:prstGeom>
        </p:spPr>
      </p:pic>
      <p:sp>
        <p:nvSpPr>
          <p:cNvPr id="6" name="text-8-4">
            <a:extLst>
              <a:ext uri="{FF2B5EF4-FFF2-40B4-BE49-F238E27FC236}">
                <a16:creationId xmlns:a16="http://schemas.microsoft.com/office/drawing/2014/main" id="{DC0B2225-FCD7-4B83-A855-51B9E773988A}"/>
              </a:ext>
            </a:extLst>
          </p:cNvPr>
          <p:cNvSpPr>
            <a:spLocks noGrp="1"/>
          </p:cNvSpPr>
          <p:nvPr/>
        </p:nvSpPr>
        <p:spPr>
          <a:xfrm>
            <a:off x="5305425" y="2324100"/>
            <a:ext cx="63627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Классицизм стал популярным </a:t>
            </a:r>
            <a:r>
              <a:rPr sz="225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во Франции</a:t>
            </a:r>
            <a:r>
              <a:rPr sz="225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, где была сильная королевская власть. Его главные черты: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C369558-6924-43C4-9883-37D06878530F}"/>
              </a:ext>
            </a:extLst>
          </p:cNvPr>
          <p:cNvSpPr>
            <a:spLocks noGrp="1"/>
          </p:cNvSpPr>
          <p:nvPr/>
        </p:nvSpPr>
        <p:spPr>
          <a:xfrm>
            <a:off x="5314950" y="3676650"/>
            <a:ext cx="1714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8" name="text-8-6">
            <a:extLst>
              <a:ext uri="{FF2B5EF4-FFF2-40B4-BE49-F238E27FC236}">
                <a16:creationId xmlns:a16="http://schemas.microsoft.com/office/drawing/2014/main" id="{581561FD-9406-45D8-AC66-19880B562A71}"/>
              </a:ext>
            </a:extLst>
          </p:cNvPr>
          <p:cNvSpPr>
            <a:spLocks noGrp="1"/>
          </p:cNvSpPr>
          <p:nvPr/>
        </p:nvSpPr>
        <p:spPr>
          <a:xfrm>
            <a:off x="5676900" y="3552825"/>
            <a:ext cx="6000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Чёткие геометрические формы и симметрия.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3BD8998-893A-41E2-BD36-8015062B7095}"/>
              </a:ext>
            </a:extLst>
          </p:cNvPr>
          <p:cNvSpPr>
            <a:spLocks noGrp="1"/>
          </p:cNvSpPr>
          <p:nvPr/>
        </p:nvSpPr>
        <p:spPr>
          <a:xfrm>
            <a:off x="5314950" y="4210050"/>
            <a:ext cx="1714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0" name="text-8-8">
            <a:extLst>
              <a:ext uri="{FF2B5EF4-FFF2-40B4-BE49-F238E27FC236}">
                <a16:creationId xmlns:a16="http://schemas.microsoft.com/office/drawing/2014/main" id="{5FC74FE0-A7A7-432B-8E35-5E93B35118C8}"/>
              </a:ext>
            </a:extLst>
          </p:cNvPr>
          <p:cNvSpPr>
            <a:spLocks noGrp="1"/>
          </p:cNvSpPr>
          <p:nvPr/>
        </p:nvSpPr>
        <p:spPr>
          <a:xfrm>
            <a:off x="5676900" y="4086225"/>
            <a:ext cx="6000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Строгость, сдержанность, отсутствие лишних деталей.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A733E50-3236-449B-8984-AC6928DDA5A8}"/>
              </a:ext>
            </a:extLst>
          </p:cNvPr>
          <p:cNvSpPr>
            <a:spLocks noGrp="1"/>
          </p:cNvSpPr>
          <p:nvPr/>
        </p:nvSpPr>
        <p:spPr>
          <a:xfrm>
            <a:off x="5314950" y="4953000"/>
            <a:ext cx="1714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2" name="text-8-10">
            <a:extLst>
              <a:ext uri="{FF2B5EF4-FFF2-40B4-BE49-F238E27FC236}">
                <a16:creationId xmlns:a16="http://schemas.microsoft.com/office/drawing/2014/main" id="{9CB2ADF4-B4D1-4743-81A6-80626AEC13D7}"/>
              </a:ext>
            </a:extLst>
          </p:cNvPr>
          <p:cNvSpPr>
            <a:spLocks noGrp="1"/>
          </p:cNvSpPr>
          <p:nvPr/>
        </p:nvSpPr>
        <p:spPr>
          <a:xfrm>
            <a:off x="5676900" y="4829175"/>
            <a:ext cx="6000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Ориентация на искусство Древней Греции и Рима.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A983568-7BC0-4308-A212-10EC88C6C130}"/>
              </a:ext>
            </a:extLst>
          </p:cNvPr>
          <p:cNvSpPr>
            <a:spLocks noGrp="1"/>
          </p:cNvSpPr>
          <p:nvPr/>
        </p:nvSpPr>
        <p:spPr>
          <a:xfrm>
            <a:off x="5314950" y="5695950"/>
            <a:ext cx="17145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4" name="text-8-12">
            <a:extLst>
              <a:ext uri="{FF2B5EF4-FFF2-40B4-BE49-F238E27FC236}">
                <a16:creationId xmlns:a16="http://schemas.microsoft.com/office/drawing/2014/main" id="{7D4C7AA4-9DDB-4944-8419-7A804D8AE0B6}"/>
              </a:ext>
            </a:extLst>
          </p:cNvPr>
          <p:cNvSpPr>
            <a:spLocks noGrp="1"/>
          </p:cNvSpPr>
          <p:nvPr/>
        </p:nvSpPr>
        <p:spPr>
          <a:xfrm>
            <a:off x="5676900" y="5572125"/>
            <a:ext cx="6000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138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Идея о том, что искусство, как и государство, должно подчиняться строгим правилам.</a:t>
            </a:r>
          </a:p>
        </p:txBody>
      </p:sp>
      <p:sp>
        <p:nvSpPr>
          <p:cNvPr id="15" name="text-8-13">
            <a:extLst>
              <a:ext uri="{FF2B5EF4-FFF2-40B4-BE49-F238E27FC236}">
                <a16:creationId xmlns:a16="http://schemas.microsoft.com/office/drawing/2014/main" id="{2136ECF2-EC50-4A66-BD78-FE7A0C7043FF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22792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9-0">
            <a:extLst>
              <a:ext uri="{FF2B5EF4-FFF2-40B4-BE49-F238E27FC236}">
                <a16:creationId xmlns:a16="http://schemas.microsoft.com/office/drawing/2014/main" id="{ABFB6227-D174-45C3-8316-372F86DBDA54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6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Главные черты Классицизма</a:t>
            </a:r>
          </a:p>
        </p:txBody>
      </p:sp>
      <p:sp>
        <p:nvSpPr>
          <p:cNvPr id="2" name="text-9-1">
            <a:extLst>
              <a:ext uri="{FF2B5EF4-FFF2-40B4-BE49-F238E27FC236}">
                <a16:creationId xmlns:a16="http://schemas.microsoft.com/office/drawing/2014/main" id="{FC9C503B-4EA5-4F35-B97C-03D3E8A5E284}"/>
              </a:ext>
            </a:extLst>
          </p:cNvPr>
          <p:cNvSpPr>
            <a:spLocks noGrp="1"/>
          </p:cNvSpPr>
          <p:nvPr/>
        </p:nvSpPr>
        <p:spPr>
          <a:xfrm>
            <a:off x="514350" y="1066800"/>
            <a:ext cx="11144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F4EDDF"/>
                </a:solidFill>
                <a:latin typeface="Georgia"/>
                <a:ea typeface="Georgia"/>
                <a:cs typeface="Georgia"/>
              </a:rPr>
              <a:t>Классицизм: правила и порядок</a:t>
            </a:r>
          </a:p>
        </p:txBody>
      </p:sp>
      <p:sp>
        <p:nvSpPr>
          <p:cNvPr id="3" name="text-9-2">
            <a:extLst>
              <a:ext uri="{FF2B5EF4-FFF2-40B4-BE49-F238E27FC236}">
                <a16:creationId xmlns:a16="http://schemas.microsoft.com/office/drawing/2014/main" id="{ACD1764C-3D68-4E29-8851-3043229B3BA1}"/>
              </a:ext>
            </a:extLst>
          </p:cNvPr>
          <p:cNvSpPr>
            <a:spLocks noGrp="1"/>
          </p:cNvSpPr>
          <p:nvPr/>
        </p:nvSpPr>
        <p:spPr>
          <a:xfrm>
            <a:off x="514350" y="2095500"/>
            <a:ext cx="3048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Архитектура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DE78D4-EAF9-479C-8601-D0BAA1F47223}"/>
              </a:ext>
            </a:extLst>
          </p:cNvPr>
          <p:cNvSpPr>
            <a:spLocks noGrp="1"/>
          </p:cNvSpPr>
          <p:nvPr/>
        </p:nvSpPr>
        <p:spPr>
          <a:xfrm>
            <a:off x="3838575" y="2038350"/>
            <a:ext cx="781050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5" name="text-9-4">
            <a:extLst>
              <a:ext uri="{FF2B5EF4-FFF2-40B4-BE49-F238E27FC236}">
                <a16:creationId xmlns:a16="http://schemas.microsoft.com/office/drawing/2014/main" id="{A9691644-F4D0-4F30-A2A3-1CB543DACC3C}"/>
              </a:ext>
            </a:extLst>
          </p:cNvPr>
          <p:cNvSpPr>
            <a:spLocks noGrp="1"/>
          </p:cNvSpPr>
          <p:nvPr/>
        </p:nvSpPr>
        <p:spPr>
          <a:xfrm>
            <a:off x="4086225" y="2171700"/>
            <a:ext cx="7429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Симметрия, прямые линии</a:t>
            </a:r>
          </a:p>
        </p:txBody>
      </p:sp>
      <p:sp>
        <p:nvSpPr>
          <p:cNvPr id="6" name="text-9-5">
            <a:extLst>
              <a:ext uri="{FF2B5EF4-FFF2-40B4-BE49-F238E27FC236}">
                <a16:creationId xmlns:a16="http://schemas.microsoft.com/office/drawing/2014/main" id="{4083E5DC-8098-49F7-B0F5-C97A3E9B8D35}"/>
              </a:ext>
            </a:extLst>
          </p:cNvPr>
          <p:cNvSpPr>
            <a:spLocks noGrp="1"/>
          </p:cNvSpPr>
          <p:nvPr/>
        </p:nvSpPr>
        <p:spPr>
          <a:xfrm>
            <a:off x="4086225" y="2790825"/>
            <a:ext cx="7429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Строгость, сдержанность</a:t>
            </a:r>
          </a:p>
        </p:txBody>
      </p:sp>
      <p:sp>
        <p:nvSpPr>
          <p:cNvPr id="7" name="text-9-6">
            <a:extLst>
              <a:ext uri="{FF2B5EF4-FFF2-40B4-BE49-F238E27FC236}">
                <a16:creationId xmlns:a16="http://schemas.microsoft.com/office/drawing/2014/main" id="{A9312833-A11D-4048-874C-78DC99E1EA76}"/>
              </a:ext>
            </a:extLst>
          </p:cNvPr>
          <p:cNvSpPr>
            <a:spLocks noGrp="1"/>
          </p:cNvSpPr>
          <p:nvPr/>
        </p:nvSpPr>
        <p:spPr>
          <a:xfrm>
            <a:off x="514350" y="3667125"/>
            <a:ext cx="3048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Иерархия жанров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1870C3E-B990-4FC2-A2FD-AA5EB97637EE}"/>
              </a:ext>
            </a:extLst>
          </p:cNvPr>
          <p:cNvSpPr>
            <a:spLocks noGrp="1"/>
          </p:cNvSpPr>
          <p:nvPr/>
        </p:nvSpPr>
        <p:spPr>
          <a:xfrm>
            <a:off x="3838575" y="3609975"/>
            <a:ext cx="781050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9" name="text-9-8">
            <a:extLst>
              <a:ext uri="{FF2B5EF4-FFF2-40B4-BE49-F238E27FC236}">
                <a16:creationId xmlns:a16="http://schemas.microsoft.com/office/drawing/2014/main" id="{253A31D8-EE1A-4340-848F-A9B6D532216B}"/>
              </a:ext>
            </a:extLst>
          </p:cNvPr>
          <p:cNvSpPr>
            <a:spLocks noGrp="1"/>
          </p:cNvSpPr>
          <p:nvPr/>
        </p:nvSpPr>
        <p:spPr>
          <a:xfrm>
            <a:off x="4086225" y="3743325"/>
            <a:ext cx="7429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Высокие: трагедия, ода, историческая картина</a:t>
            </a:r>
          </a:p>
        </p:txBody>
      </p:sp>
      <p:sp>
        <p:nvSpPr>
          <p:cNvPr id="10" name="text-9-9">
            <a:extLst>
              <a:ext uri="{FF2B5EF4-FFF2-40B4-BE49-F238E27FC236}">
                <a16:creationId xmlns:a16="http://schemas.microsoft.com/office/drawing/2014/main" id="{BFA71051-38CD-4B55-AA80-E439C8620130}"/>
              </a:ext>
            </a:extLst>
          </p:cNvPr>
          <p:cNvSpPr>
            <a:spLocks noGrp="1"/>
          </p:cNvSpPr>
          <p:nvPr/>
        </p:nvSpPr>
        <p:spPr>
          <a:xfrm>
            <a:off x="4086225" y="4362450"/>
            <a:ext cx="7429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Низкие: комедия, басня, натюрморт</a:t>
            </a:r>
          </a:p>
        </p:txBody>
      </p:sp>
      <p:sp>
        <p:nvSpPr>
          <p:cNvPr id="11" name="text-9-10">
            <a:extLst>
              <a:ext uri="{FF2B5EF4-FFF2-40B4-BE49-F238E27FC236}">
                <a16:creationId xmlns:a16="http://schemas.microsoft.com/office/drawing/2014/main" id="{4BB756DC-E8D9-484E-9873-9E1088723C70}"/>
              </a:ext>
            </a:extLst>
          </p:cNvPr>
          <p:cNvSpPr>
            <a:spLocks noGrp="1"/>
          </p:cNvSpPr>
          <p:nvPr/>
        </p:nvSpPr>
        <p:spPr>
          <a:xfrm>
            <a:off x="514350" y="5381625"/>
            <a:ext cx="3048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Театр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E09502-B1C9-4556-BBC9-7FC0991CFBE7}"/>
              </a:ext>
            </a:extLst>
          </p:cNvPr>
          <p:cNvSpPr>
            <a:spLocks noGrp="1"/>
          </p:cNvSpPr>
          <p:nvPr/>
        </p:nvSpPr>
        <p:spPr>
          <a:xfrm>
            <a:off x="3838575" y="5324475"/>
            <a:ext cx="7810500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3" name="text-9-12">
            <a:extLst>
              <a:ext uri="{FF2B5EF4-FFF2-40B4-BE49-F238E27FC236}">
                <a16:creationId xmlns:a16="http://schemas.microsoft.com/office/drawing/2014/main" id="{39BCF554-D369-4242-8494-C55D16A4933B}"/>
              </a:ext>
            </a:extLst>
          </p:cNvPr>
          <p:cNvSpPr>
            <a:spLocks noGrp="1"/>
          </p:cNvSpPr>
          <p:nvPr/>
        </p:nvSpPr>
        <p:spPr>
          <a:xfrm>
            <a:off x="4086225" y="5457825"/>
            <a:ext cx="7429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Правило трёх единств: место, время, действие</a:t>
            </a:r>
          </a:p>
        </p:txBody>
      </p:sp>
      <p:sp>
        <p:nvSpPr>
          <p:cNvPr id="14" name="text-9-13">
            <a:extLst>
              <a:ext uri="{FF2B5EF4-FFF2-40B4-BE49-F238E27FC236}">
                <a16:creationId xmlns:a16="http://schemas.microsoft.com/office/drawing/2014/main" id="{81CDF06D-2CE8-4B1A-80B6-F732492498F6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0081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10-0">
            <a:extLst>
              <a:ext uri="{FF2B5EF4-FFF2-40B4-BE49-F238E27FC236}">
                <a16:creationId xmlns:a16="http://schemas.microsoft.com/office/drawing/2014/main" id="{65941450-B6F7-489F-AFB8-AD2B66EE0C4B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300" b="0" i="0">
                <a:solidFill>
                  <a:srgbClr val="672A3A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672A3A"/>
                </a:solidFill>
                <a:latin typeface="Georgia"/>
                <a:ea typeface="Georgia"/>
                <a:cs typeface="Georgia"/>
              </a:rPr>
              <a:t>Классицизм в театре: Корнель, Расин, Мольер</a:t>
            </a:r>
          </a:p>
        </p:txBody>
      </p:sp>
      <p:sp>
        <p:nvSpPr>
          <p:cNvPr id="2" name="text-10-1">
            <a:extLst>
              <a:ext uri="{FF2B5EF4-FFF2-40B4-BE49-F238E27FC236}">
                <a16:creationId xmlns:a16="http://schemas.microsoft.com/office/drawing/2014/main" id="{9EB55BE4-7E13-477C-B36B-6FEB197B3DB6}"/>
              </a:ext>
            </a:extLst>
          </p:cNvPr>
          <p:cNvSpPr>
            <a:spLocks noGrp="1"/>
          </p:cNvSpPr>
          <p:nvPr/>
        </p:nvSpPr>
        <p:spPr>
          <a:xfrm>
            <a:off x="514350" y="1352550"/>
            <a:ext cx="111442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Драматурги классицизма строго следовали правилам, а их пьесы поднимали важные вопросы о долге и чести.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BBCECA-6466-4303-9509-51E5589403D4}"/>
              </a:ext>
            </a:extLst>
          </p:cNvPr>
          <p:cNvSpPr>
            <a:spLocks noGrp="1"/>
          </p:cNvSpPr>
          <p:nvPr/>
        </p:nvSpPr>
        <p:spPr>
          <a:xfrm>
            <a:off x="457200" y="2333625"/>
            <a:ext cx="1543050" cy="2114550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B0862E-6D7E-4E6D-984A-99C1A50A930F}"/>
              </a:ext>
            </a:extLst>
          </p:cNvPr>
          <p:cNvSpPr>
            <a:spLocks noGrp="1"/>
          </p:cNvSpPr>
          <p:nvPr/>
        </p:nvSpPr>
        <p:spPr>
          <a:xfrm>
            <a:off x="438150" y="2314575"/>
            <a:ext cx="1581150" cy="2152650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90F144-85C3-4087-80E2-FB70BB6A9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390775"/>
            <a:ext cx="1428750" cy="20002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A524B7-53B8-4471-BB65-BCEC20E4F6C0}"/>
              </a:ext>
            </a:extLst>
          </p:cNvPr>
          <p:cNvSpPr>
            <a:spLocks noGrp="1"/>
          </p:cNvSpPr>
          <p:nvPr/>
        </p:nvSpPr>
        <p:spPr>
          <a:xfrm>
            <a:off x="2181225" y="2486940"/>
            <a:ext cx="1552575" cy="1807921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05F2CD-4A85-4649-8E69-5B9458665D61}"/>
              </a:ext>
            </a:extLst>
          </p:cNvPr>
          <p:cNvSpPr>
            <a:spLocks noGrp="1"/>
          </p:cNvSpPr>
          <p:nvPr/>
        </p:nvSpPr>
        <p:spPr>
          <a:xfrm>
            <a:off x="2162175" y="2467890"/>
            <a:ext cx="1590675" cy="1846021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51AFBC-3A58-4C25-82B4-1A71A81DF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238375" y="2544090"/>
            <a:ext cx="1438275" cy="1693621"/>
          </a:xfrm>
          <a:prstGeom prst="rect">
            <a:avLst/>
          </a:prstGeom>
        </p:spPr>
      </p:pic>
      <p:sp>
        <p:nvSpPr>
          <p:cNvPr id="9" name="text-10-6">
            <a:extLst>
              <a:ext uri="{FF2B5EF4-FFF2-40B4-BE49-F238E27FC236}">
                <a16:creationId xmlns:a16="http://schemas.microsoft.com/office/drawing/2014/main" id="{999369C9-9662-4971-851F-4D6D6033A56D}"/>
              </a:ext>
            </a:extLst>
          </p:cNvPr>
          <p:cNvSpPr>
            <a:spLocks noGrp="1"/>
          </p:cNvSpPr>
          <p:nvPr/>
        </p:nvSpPr>
        <p:spPr>
          <a:xfrm>
            <a:off x="4067175" y="2390775"/>
            <a:ext cx="7543800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Пьер Корнель и Жан Расин:</a:t>
            </a: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Писали трагедии («высокий» жанр). Их герои часто мучительно выбирали между личным чувством (любовью) и долгом перед государством.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0062CF-2A22-4A8E-A61F-5F1386B7F4E3}"/>
              </a:ext>
            </a:extLst>
          </p:cNvPr>
          <p:cNvSpPr>
            <a:spLocks noGrp="1"/>
          </p:cNvSpPr>
          <p:nvPr/>
        </p:nvSpPr>
        <p:spPr>
          <a:xfrm>
            <a:off x="4067175" y="4219575"/>
            <a:ext cx="7534275" cy="13335"/>
          </a:xfrm>
          <a:prstGeom prst="rect">
            <a:avLst/>
          </a:prstGeom>
          <a:solidFill>
            <a:srgbClr val="B79A63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BDC1587-53FD-491D-B765-F76741700CFB}"/>
              </a:ext>
            </a:extLst>
          </p:cNvPr>
          <p:cNvSpPr>
            <a:spLocks noGrp="1"/>
          </p:cNvSpPr>
          <p:nvPr/>
        </p:nvSpPr>
        <p:spPr>
          <a:xfrm>
            <a:off x="1991633" y="4591050"/>
            <a:ext cx="1398359" cy="1819275"/>
          </a:xfrm>
          <a:prstGeom prst="rect">
            <a:avLst/>
          </a:prstGeom>
          <a:solidFill>
            <a:srgbClr val="FBF7EF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BE9CFD6-1894-4BA1-AE17-4607DC14A515}"/>
              </a:ext>
            </a:extLst>
          </p:cNvPr>
          <p:cNvSpPr>
            <a:spLocks noGrp="1"/>
          </p:cNvSpPr>
          <p:nvPr/>
        </p:nvSpPr>
        <p:spPr>
          <a:xfrm>
            <a:off x="1972583" y="4572000"/>
            <a:ext cx="1436459" cy="1857375"/>
          </a:xfrm>
          <a:prstGeom prst="rect">
            <a:avLst/>
          </a:prstGeom>
          <a:noFill/>
          <a:ln w="9525">
            <a:solidFill>
              <a:srgbClr val="B79A63"/>
            </a:solidFill>
            <a:prstDash val="solid"/>
          </a:ln>
        </p:spPr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54860A-EC0E-4487-B45D-E3AB8C3697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2048783" y="4648200"/>
            <a:ext cx="1284059" cy="1704975"/>
          </a:xfrm>
          <a:prstGeom prst="rect">
            <a:avLst/>
          </a:prstGeom>
        </p:spPr>
      </p:pic>
      <p:sp>
        <p:nvSpPr>
          <p:cNvPr id="14" name="text-10-10">
            <a:extLst>
              <a:ext uri="{FF2B5EF4-FFF2-40B4-BE49-F238E27FC236}">
                <a16:creationId xmlns:a16="http://schemas.microsoft.com/office/drawing/2014/main" id="{22CC7BE1-637C-4707-8108-59D50DB68052}"/>
              </a:ext>
            </a:extLst>
          </p:cNvPr>
          <p:cNvSpPr>
            <a:spLocks noGrp="1"/>
          </p:cNvSpPr>
          <p:nvPr/>
        </p:nvSpPr>
        <p:spPr>
          <a:xfrm>
            <a:off x="4067175" y="4572000"/>
            <a:ext cx="7591425" cy="1762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Мольер:</a:t>
            </a:r>
            <a:r>
              <a:rPr sz="2400" b="0" i="0">
                <a:solidFill>
                  <a:srgbClr val="262A2B"/>
                </a:solidFill>
                <a:latin typeface="Calibri"/>
                <a:ea typeface="Calibri"/>
                <a:cs typeface="Calibri"/>
              </a:rPr>
              <a:t> Великий комедиограф («низкий» жанр). В своих весёлых и остроумных пьесах («Тартюф», «Мещанин во дворянстве») он высмеивал человеческие пороки: глупость, жадность, лицемерие.</a:t>
            </a:r>
          </a:p>
        </p:txBody>
      </p:sp>
      <p:sp>
        <p:nvSpPr>
          <p:cNvPr id="15" name="text-10-11">
            <a:extLst>
              <a:ext uri="{FF2B5EF4-FFF2-40B4-BE49-F238E27FC236}">
                <a16:creationId xmlns:a16="http://schemas.microsoft.com/office/drawing/2014/main" id="{6588A12D-8646-47DA-B67E-A34A30131647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33937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11-0">
            <a:extLst>
              <a:ext uri="{FF2B5EF4-FFF2-40B4-BE49-F238E27FC236}">
                <a16:creationId xmlns:a16="http://schemas.microsoft.com/office/drawing/2014/main" id="{7A044822-1740-47BD-B3E1-0E3CBC93C6B9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750" b="0" i="0">
                <a:solidFill>
                  <a:srgbClr val="152D43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152D43"/>
                </a:solidFill>
                <a:latin typeface="Georgia"/>
                <a:ea typeface="Georgia"/>
                <a:cs typeface="Georgia"/>
              </a:rPr>
              <a:t>Барокко и Классицизм</a:t>
            </a:r>
          </a:p>
        </p:txBody>
      </p:sp>
      <p:sp>
        <p:nvSpPr>
          <p:cNvPr id="2" name="text-11-1">
            <a:extLst>
              <a:ext uri="{FF2B5EF4-FFF2-40B4-BE49-F238E27FC236}">
                <a16:creationId xmlns:a16="http://schemas.microsoft.com/office/drawing/2014/main" id="{A137F0F7-C595-402F-957C-F1FBCC3D0873}"/>
              </a:ext>
            </a:extLst>
          </p:cNvPr>
          <p:cNvSpPr>
            <a:spLocks noGrp="1"/>
          </p:cNvSpPr>
          <p:nvPr/>
        </p:nvSpPr>
        <p:spPr>
          <a:xfrm>
            <a:off x="514350" y="1076325"/>
            <a:ext cx="111442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736657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736657"/>
                </a:solidFill>
                <a:latin typeface="Georgia"/>
                <a:ea typeface="Georgia"/>
                <a:cs typeface="Georgia"/>
              </a:rPr>
              <a:t>Барокко и Классицизм: два главных стиля XVII века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EC49C4D-CA21-48F7-A9FF-2BC8559AB820}"/>
              </a:ext>
            </a:extLst>
          </p:cNvPr>
          <p:cNvGraphicFramePr/>
          <p:nvPr/>
        </p:nvGraphicFramePr>
        <p:xfrm>
          <a:off x="514350" y="1971675"/>
          <a:ext cx="11163301" cy="4191000"/>
        </p:xfrm>
        <a:graphic>
          <a:graphicData uri="http://schemas.openxmlformats.org/drawingml/2006/table">
            <a:tbl>
              <a:tblPr/>
              <a:tblGrid>
                <a:gridCol w="2567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78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7620">
                      <a:solidFill>
                        <a:srgbClr val="E4D7C4"/>
                      </a:solidFill>
                      <a:prstDash val="soli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>
                      <a:solidFill>
                        <a:srgbClr val="E4D7C4"/>
                      </a:solidFill>
                      <a:prstDash val="soli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152D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1">
                          <a:solidFill>
                            <a:srgbClr val="FBF7EF"/>
                          </a:solidFill>
                          <a:latin typeface="Calibri"/>
                          <a:ea typeface="Calibri"/>
                          <a:cs typeface="Calibri"/>
                        </a:rPr>
                        <a:t>Барокко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>
                      <a:solidFill>
                        <a:srgbClr val="E4D7C4"/>
                      </a:solidFill>
                      <a:prstDash val="soli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672A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1">
                          <a:solidFill>
                            <a:srgbClr val="FBF7EF"/>
                          </a:solidFill>
                          <a:latin typeface="Calibri"/>
                          <a:ea typeface="Calibri"/>
                          <a:cs typeface="Calibri"/>
                        </a:rPr>
                        <a:t>Классицизм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>
                      <a:solidFill>
                        <a:srgbClr val="E4D7C4"/>
                      </a:solidFill>
                      <a:prstDash val="soli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152D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Главная идея</a:t>
                      </a:r>
                    </a:p>
                  </a:txBody>
                  <a:tcPr anchor="ctr">
                    <a:lnL w="7620">
                      <a:solidFill>
                        <a:srgbClr val="E4D7C4"/>
                      </a:solidFill>
                      <a:prstDash val="soli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Обращение к чувствам, поразить зрителя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Обращение к разуму, порядок и гармония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Формы в архитектуре</a:t>
                      </a:r>
                    </a:p>
                  </a:txBody>
                  <a:tcPr anchor="ctr">
                    <a:lnL w="7620">
                      <a:solidFill>
                        <a:srgbClr val="E4D7C4"/>
                      </a:solidFill>
                      <a:prstDash val="soli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Изогнутые, сложные, динамичные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Прямые, чёткие, симметричные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Декор</a:t>
                      </a:r>
                    </a:p>
                  </a:txBody>
                  <a:tcPr anchor="ctr">
                    <a:lnL w="7620">
                      <a:solidFill>
                        <a:srgbClr val="E4D7C4"/>
                      </a:solidFill>
                      <a:prstDash val="soli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Пышный, богатый, много деталей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Строгий, сдержанный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Пример в живописи</a:t>
                      </a:r>
                    </a:p>
                  </a:txBody>
                  <a:tcPr anchor="ctr">
                    <a:lnL w="7620">
                      <a:solidFill>
                        <a:srgbClr val="E4D7C4"/>
                      </a:solidFill>
                      <a:prstDash val="soli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Эмоциональный Рембрандт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Гармоничный Пуссен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1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Пример в архитектуре</a:t>
                      </a:r>
                    </a:p>
                  </a:txBody>
                  <a:tcPr anchor="ctr">
                    <a:lnL w="7620">
                      <a:solidFill>
                        <a:srgbClr val="E4D7C4"/>
                      </a:solidFill>
                      <a:prstDash val="soli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E4D7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Площадь Св. Петра (Бернини)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63" b="0">
                          <a:solidFill>
                            <a:srgbClr val="262A2B"/>
                          </a:solidFill>
                          <a:latin typeface="Calibri"/>
                          <a:ea typeface="Calibri"/>
                          <a:cs typeface="Calibri"/>
                        </a:rPr>
                        <a:t>Версальский дворец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E4D7C4"/>
                      </a:solidFill>
                      <a:prstDash val="solid"/>
                    </a:lnR>
                    <a:lnT w="7620" cap="flat" cmpd="sng" algn="ctr">
                      <a:solidFill>
                        <a:srgbClr val="E4D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E4D7C4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-11-2">
            <a:extLst>
              <a:ext uri="{FF2B5EF4-FFF2-40B4-BE49-F238E27FC236}">
                <a16:creationId xmlns:a16="http://schemas.microsoft.com/office/drawing/2014/main" id="{0241D8A6-7AA3-428C-9D69-E0E916B49860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736657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63558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2-0">
            <a:extLst>
              <a:ext uri="{FF2B5EF4-FFF2-40B4-BE49-F238E27FC236}">
                <a16:creationId xmlns:a16="http://schemas.microsoft.com/office/drawing/2014/main" id="{FE8DBCA6-D5F3-4E38-8E05-F6377266802C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1201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2000"/>
              </a:lnSpc>
              <a:buNone/>
              <a:defRPr sz="367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Итоги: Культура сложного века</a:t>
            </a:r>
          </a:p>
        </p:txBody>
      </p:sp>
      <p:sp>
        <p:nvSpPr>
          <p:cNvPr id="2" name="text-12-1">
            <a:extLst>
              <a:ext uri="{FF2B5EF4-FFF2-40B4-BE49-F238E27FC236}">
                <a16:creationId xmlns:a16="http://schemas.microsoft.com/office/drawing/2014/main" id="{ABDC2142-4B39-4609-B525-A1E16CB3B731}"/>
              </a:ext>
            </a:extLst>
          </p:cNvPr>
          <p:cNvSpPr>
            <a:spLocks noGrp="1"/>
          </p:cNvSpPr>
          <p:nvPr/>
        </p:nvSpPr>
        <p:spPr>
          <a:xfrm>
            <a:off x="514350" y="1352550"/>
            <a:ext cx="111442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4EDDF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F4EDDF"/>
                </a:solidFill>
                <a:latin typeface="Georgia"/>
                <a:ea typeface="Georgia"/>
                <a:cs typeface="Georgia"/>
              </a:rPr>
              <a:t>XVII век оставил нам богатейшее культурное наследие, где переплелись трагизм барокко и упорядоченность классицизма.</a:t>
            </a:r>
          </a:p>
        </p:txBody>
      </p:sp>
      <p:sp>
        <p:nvSpPr>
          <p:cNvPr id="3" name="text-12-2">
            <a:extLst>
              <a:ext uri="{FF2B5EF4-FFF2-40B4-BE49-F238E27FC236}">
                <a16:creationId xmlns:a16="http://schemas.microsoft.com/office/drawing/2014/main" id="{B7A0782E-70C9-4E4D-B215-422AA38C8160}"/>
              </a:ext>
            </a:extLst>
          </p:cNvPr>
          <p:cNvSpPr>
            <a:spLocks noGrp="1"/>
          </p:cNvSpPr>
          <p:nvPr/>
        </p:nvSpPr>
        <p:spPr>
          <a:xfrm>
            <a:off x="514350" y="2571750"/>
            <a:ext cx="11144250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XVII век был эпохой поиска ответов на сложные вопросы. Он породил два противоположных, но одиноково великих стиля: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5B050D-815F-47C4-85B1-4D25BD0ACC14}"/>
              </a:ext>
            </a:extLst>
          </p:cNvPr>
          <p:cNvSpPr>
            <a:spLocks noGrp="1"/>
          </p:cNvSpPr>
          <p:nvPr/>
        </p:nvSpPr>
        <p:spPr>
          <a:xfrm>
            <a:off x="504825" y="3781425"/>
            <a:ext cx="5381625" cy="1581150"/>
          </a:xfrm>
          <a:prstGeom prst="rect">
            <a:avLst/>
          </a:prstGeom>
          <a:solidFill>
            <a:srgbClr val="672A3A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72E4BFA-1917-4927-8EC4-E73A23977A54}"/>
              </a:ext>
            </a:extLst>
          </p:cNvPr>
          <p:cNvSpPr>
            <a:spLocks noGrp="1"/>
          </p:cNvSpPr>
          <p:nvPr/>
        </p:nvSpPr>
        <p:spPr>
          <a:xfrm>
            <a:off x="6172200" y="3781425"/>
            <a:ext cx="5495925" cy="1581150"/>
          </a:xfrm>
          <a:prstGeom prst="rect">
            <a:avLst/>
          </a:prstGeom>
          <a:solidFill>
            <a:srgbClr val="174A47"/>
          </a:solidFill>
          <a:ln w="0">
            <a:noFill/>
            <a:prstDash val="solid"/>
          </a:ln>
        </p:spPr>
      </p:sp>
      <p:sp>
        <p:nvSpPr>
          <p:cNvPr id="6" name="text-12-5">
            <a:extLst>
              <a:ext uri="{FF2B5EF4-FFF2-40B4-BE49-F238E27FC236}">
                <a16:creationId xmlns:a16="http://schemas.microsoft.com/office/drawing/2014/main" id="{9975D996-3824-4CB1-ABDD-4ABB001C897B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491490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Барокко показало всю сложность и драматизм человеческой жизни.</a:t>
            </a:r>
          </a:p>
        </p:txBody>
      </p:sp>
      <p:sp>
        <p:nvSpPr>
          <p:cNvPr id="7" name="text-12-6">
            <a:extLst>
              <a:ext uri="{FF2B5EF4-FFF2-40B4-BE49-F238E27FC236}">
                <a16:creationId xmlns:a16="http://schemas.microsoft.com/office/drawing/2014/main" id="{4BB27960-A9E4-487B-8315-E8937C7AC01C}"/>
              </a:ext>
            </a:extLst>
          </p:cNvPr>
          <p:cNvSpPr>
            <a:spLocks noGrp="1"/>
          </p:cNvSpPr>
          <p:nvPr/>
        </p:nvSpPr>
        <p:spPr>
          <a:xfrm>
            <a:off x="6438900" y="4019550"/>
            <a:ext cx="497205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FBF7EF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FBF7EF"/>
                </a:solidFill>
                <a:latin typeface="Georgia"/>
                <a:ea typeface="Georgia"/>
                <a:cs typeface="Georgia"/>
              </a:rPr>
              <a:t>Классицизм провозгласил идею порядка, разума и долга.</a:t>
            </a:r>
          </a:p>
        </p:txBody>
      </p:sp>
      <p:sp>
        <p:nvSpPr>
          <p:cNvPr id="8" name="text-12-7">
            <a:extLst>
              <a:ext uri="{FF2B5EF4-FFF2-40B4-BE49-F238E27FC236}">
                <a16:creationId xmlns:a16="http://schemas.microsoft.com/office/drawing/2014/main" id="{AD61BFB7-5FC8-4765-A155-4F4FAA2F7184}"/>
              </a:ext>
            </a:extLst>
          </p:cNvPr>
          <p:cNvSpPr>
            <a:spLocks noGrp="1"/>
          </p:cNvSpPr>
          <p:nvPr/>
        </p:nvSpPr>
        <p:spPr>
          <a:xfrm>
            <a:off x="514350" y="5724525"/>
            <a:ext cx="1114425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BF7EF"/>
                </a:solidFill>
                <a:latin typeface="Calibri"/>
                <a:ea typeface="Calibri"/>
                <a:cs typeface="Calibri"/>
              </a:rPr>
              <a:t>Произведения искусства, созданные в это время, до сих пор восхищают людей по всему миру.</a:t>
            </a:r>
          </a:p>
        </p:txBody>
      </p:sp>
      <p:sp>
        <p:nvSpPr>
          <p:cNvPr id="9" name="text-12-8">
            <a:extLst>
              <a:ext uri="{FF2B5EF4-FFF2-40B4-BE49-F238E27FC236}">
                <a16:creationId xmlns:a16="http://schemas.microsoft.com/office/drawing/2014/main" id="{E9671947-4235-4C21-BE52-E0E5337D0B33}"/>
              </a:ext>
            </a:extLst>
          </p:cNvPr>
          <p:cNvSpPr>
            <a:spLocks noGrp="1"/>
          </p:cNvSpPr>
          <p:nvPr/>
        </p:nvSpPr>
        <p:spPr>
          <a:xfrm>
            <a:off x="9772650" y="6505575"/>
            <a:ext cx="1943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4000"/>
              </a:lnSpc>
              <a:buNone/>
              <a:def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F4EDD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757300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854</Words>
  <Application>Microsoft Office PowerPoint</Application>
  <DocSecurity>0</DocSecurity>
  <PresentationFormat>Широкоэкранный</PresentationFormat>
  <Paragraphs>99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2026-10-12T12:04:39Z</dcterms:created>
  <dcterms:modified xsi:type="dcterms:W3CDTF">2026-10-14T17:02:22Z</dcterms:modified>
</cp:coreProperties>
</file>