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3B867F-FF54-1BF5-E369-11C99F9599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AA70C4-3F95-4570-9763-C1748F2B6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3E220F-DB0B-85E4-211B-B3064941F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9D9-866B-4F3E-81D8-5143312B5CC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275F72-FE5E-FF58-97BF-7AB0B79A9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768F4D-8993-EBFA-EC25-9D8FEADEE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E1EB-0152-4182-A639-0694809B4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391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05A562-2EA6-071C-D607-7771C3F49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849CDA-E157-7E1B-E85E-61E474039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7D3DF9-0CE9-44C2-205A-700F006B9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9D9-866B-4F3E-81D8-5143312B5CC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424559-6CAA-4513-B6D8-345B09110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ACDEEC-D37F-AE6D-E0A6-3142CD707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E1EB-0152-4182-A639-0694809B4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55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8C0C26-7D9D-8F8F-A83F-52DB8392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393C1E-2411-D317-18FC-2AE5FA43B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ABB543-C30C-59BF-992D-ED0849D05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9D9-866B-4F3E-81D8-5143312B5CC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A588AB-52B6-1B26-2618-49D36807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F69B09-6C30-A078-28AC-0B46B0360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E1EB-0152-4182-A639-0694809B4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632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55446C-C9A5-A174-F3B6-0819D2354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6B4DB3-F8C0-ADC0-14B4-FA3AB96131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5CB229E-7102-9C3F-578A-FC360F54A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F1D830-0620-B0A7-4385-3E5D8820A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9D9-866B-4F3E-81D8-5143312B5CC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20615E-506B-5DDE-7FD2-5B7827AAD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F20DDA-D0F9-FE1D-7238-928180F9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E1EB-0152-4182-A639-0694809B4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053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59D21-0631-98DE-AC58-A5B0DD81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58BB38-0CCF-1DF9-B4B2-8544C876B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353069-2C35-3947-77F7-651D9475E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4F4FFDE-A377-B21A-343F-B978FD3AF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1AF2786-2D6D-D443-6C37-7712FF33F1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86561DC-4BED-1DFE-8F53-649779B4E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9D9-866B-4F3E-81D8-5143312B5CC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9C5C870-96AC-306B-5E08-D46140EC8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A33EAE0-AA01-0EFF-0F01-C4F131487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E1EB-0152-4182-A639-0694809B4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67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2F7D2A-9BB4-93DC-638B-943994361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BE4A3E-E0A6-53EE-06B1-E43899E64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9D9-866B-4F3E-81D8-5143312B5CC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769B886-2B36-D44A-1AF8-E6ED65199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96BFB7B-D569-5769-3E2B-E8F4B8154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E1EB-0152-4182-A639-0694809B4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450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677AD49-6D67-CCC1-9508-3564888D8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9D9-866B-4F3E-81D8-5143312B5CC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69A8E02-E5EE-AC0F-1147-D8C7712B7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EDA494-B67B-A3A9-B108-2BD48DEBC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E1EB-0152-4182-A639-0694809B4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732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B02119-070B-12A2-4A4A-2EE97E273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1047A5-66D0-12E3-A5B1-45D716C42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7845F9-0CDB-C30D-B1B9-F373D28B3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48659AF-909C-1283-D737-27DD61B3F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9D9-866B-4F3E-81D8-5143312B5CC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AD4C99-AF6E-278D-8ADD-25E1E26A6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C07330-3C9B-5C0C-87E6-5B081EA67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E1EB-0152-4182-A639-0694809B4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055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717B9B-1942-6FA8-D2C8-A29AB619F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27005D1-DFDC-D0E2-E71B-A1565B5694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A0BA79-D928-0538-3097-155A59EDF6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1A573B-42D7-4504-6F72-E5F7E253C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9D9-866B-4F3E-81D8-5143312B5CC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668462-17DD-AC76-2B10-D6350696D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BFCE73F-1900-320C-49AF-DF8C2DE7A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E1EB-0152-4182-A639-0694809B4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49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CE2130-FC41-311E-8664-7985270C2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E1AC2C2-2D5F-A3BD-1716-3B0333B4F0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DAE333-8E81-651C-A63D-D5D5055C6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9D9-866B-4F3E-81D8-5143312B5CC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4ABFC3-349D-AE62-D2DA-AF673612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9B9175-6185-F865-6C32-81F86F1A3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E1EB-0152-4182-A639-0694809B4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950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EA780CC-768A-F4C1-250F-1156048626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70C1A1A-56D4-EB4F-6540-942E82CDA5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7464A9-FFCB-81BD-4671-ED5D924EF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49D9-866B-4F3E-81D8-5143312B5CC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5B4839-246F-433C-3837-220087FF3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6E692A-BC8F-4296-72B4-F6A9391BD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7E1EB-0152-4182-A639-0694809B4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87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4F6191-FD4A-4A29-C44A-6A2420CEF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6FDEE4-6D80-0E82-0759-B24B399C3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4A96F9-B515-8AC3-4051-DE0914A6F3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1049D9-866B-4F3E-81D8-5143312B5CC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E302FA-E89E-C53F-E3AA-6B0B83AE80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D53207-57F2-92E8-D221-F8B8BBD95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57E1EB-0152-4182-A639-0694809B4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840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9006EF1-F00A-8532-D98B-1555D0BA9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68400"/>
            <a:ext cx="3606800" cy="160705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700" b="1" dirty="0">
                <a:solidFill>
                  <a:srgbClr val="F4EDDF"/>
                </a:solidFill>
                <a:latin typeface="Palatino Linotype" panose="02040502050505030304" pitchFamily="18" charset="0"/>
              </a:rPr>
              <a:t>Культура эпохи Возрождения</a:t>
            </a:r>
          </a:p>
        </p:txBody>
      </p:sp>
      <p:pic>
        <p:nvPicPr>
          <p:cNvPr id="4" name="Raphael - School of Athens" descr="Рафаэль. Афинская школа. 1509–1511. Ватикан, Станца делла Сеньятура">
            <a:extLst>
              <a:ext uri="{FF2B5EF4-FFF2-40B4-BE49-F238E27FC236}">
                <a16:creationId xmlns:a16="http://schemas.microsoft.com/office/drawing/2014/main" id="{5E3D63D9-AD18-CC09-4003-B06A42642DC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635000"/>
            <a:ext cx="7200900" cy="5588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D9C08F"/>
            </a:solidFill>
          </a:ln>
        </p:spPr>
      </p:pic>
      <p:sp>
        <p:nvSpPr>
          <p:cNvPr id="5" name="Raphael - School of Athens niche">
            <a:extLst>
              <a:ext uri="{FF2B5EF4-FFF2-40B4-BE49-F238E27FC236}">
                <a16:creationId xmlns:a16="http://schemas.microsoft.com/office/drawing/2014/main" id="{F0D74826-AA2D-ACBC-1EA0-BE2BB49B4D8B}"/>
              </a:ext>
            </a:extLst>
          </p:cNvPr>
          <p:cNvSpPr/>
          <p:nvPr/>
        </p:nvSpPr>
        <p:spPr>
          <a:xfrm>
            <a:off x="4279900" y="533400"/>
            <a:ext cx="7404100" cy="57912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D9C08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Printer rule">
            <a:extLst>
              <a:ext uri="{FF2B5EF4-FFF2-40B4-BE49-F238E27FC236}">
                <a16:creationId xmlns:a16="http://schemas.microsoft.com/office/drawing/2014/main" id="{4E664A1D-7F73-5111-2086-A883359DAFAD}"/>
              </a:ext>
            </a:extLst>
          </p:cNvPr>
          <p:cNvGrpSpPr/>
          <p:nvPr/>
        </p:nvGrpSpPr>
        <p:grpSpPr>
          <a:xfrm>
            <a:off x="609600" y="2959608"/>
            <a:ext cx="1524000" cy="88900"/>
            <a:chOff x="609600" y="2959608"/>
            <a:chExt cx="1524000" cy="88900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9F867177-9126-8231-72A6-72F1DBEC9DE4}"/>
                </a:ext>
              </a:extLst>
            </p:cNvPr>
            <p:cNvCxnSpPr/>
            <p:nvPr/>
          </p:nvCxnSpPr>
          <p:spPr>
            <a:xfrm>
              <a:off x="609600" y="3004058"/>
              <a:ext cx="647700" cy="0"/>
            </a:xfrm>
            <a:prstGeom prst="line">
              <a:avLst/>
            </a:prstGeom>
            <a:ln w="9525">
              <a:solidFill>
                <a:srgbClr val="D9C08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5350B86F-E4A6-6228-E7A3-A46E7261C653}"/>
                </a:ext>
              </a:extLst>
            </p:cNvPr>
            <p:cNvCxnSpPr/>
            <p:nvPr/>
          </p:nvCxnSpPr>
          <p:spPr>
            <a:xfrm>
              <a:off x="1485900" y="3004058"/>
              <a:ext cx="647700" cy="0"/>
            </a:xfrm>
            <a:prstGeom prst="line">
              <a:avLst/>
            </a:prstGeom>
            <a:ln w="9525">
              <a:solidFill>
                <a:srgbClr val="D9C08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Ромб 7">
              <a:extLst>
                <a:ext uri="{FF2B5EF4-FFF2-40B4-BE49-F238E27FC236}">
                  <a16:creationId xmlns:a16="http://schemas.microsoft.com/office/drawing/2014/main" id="{E3010686-CFBB-66C1-0653-417A115FBE14}"/>
                </a:ext>
              </a:extLst>
            </p:cNvPr>
            <p:cNvSpPr/>
            <p:nvPr/>
          </p:nvSpPr>
          <p:spPr>
            <a:xfrm>
              <a:off x="1327150" y="2959608"/>
              <a:ext cx="88900" cy="88900"/>
            </a:xfrm>
            <a:prstGeom prst="diamond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Lesson question">
            <a:extLst>
              <a:ext uri="{FF2B5EF4-FFF2-40B4-BE49-F238E27FC236}">
                <a16:creationId xmlns:a16="http://schemas.microsoft.com/office/drawing/2014/main" id="{A03E9E09-3A4D-268F-2A8C-0CEC1E84E1CA}"/>
              </a:ext>
            </a:extLst>
          </p:cNvPr>
          <p:cNvSpPr txBox="1"/>
          <p:nvPr/>
        </p:nvSpPr>
        <p:spPr>
          <a:xfrm>
            <a:off x="609600" y="3283458"/>
            <a:ext cx="3327400" cy="139452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200" i="1" dirty="0">
                <a:solidFill>
                  <a:srgbClr val="D9C08F"/>
                </a:solidFill>
                <a:latin typeface="Palatino Linotype" panose="02040502050505030304" pitchFamily="18" charset="0"/>
              </a:rPr>
              <a:t>Можно ли эпоху Возрождения назвать революцией в сознании человека?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C7492A8C-7674-8517-A355-980C2F18531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068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17A5980-1714-D91D-EB07-E5C86EE42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7620000" cy="56083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1E3557"/>
                </a:solidFill>
                <a:latin typeface="Palatino Linotype" panose="02040502050505030304" pitchFamily="18" charset="0"/>
              </a:rPr>
              <a:t>План урока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4B82CA5F-C0AA-FCC7-5BB6-4AD983BEB191}"/>
              </a:ext>
            </a:extLst>
          </p:cNvPr>
          <p:cNvCxnSpPr/>
          <p:nvPr/>
        </p:nvCxnSpPr>
        <p:spPr>
          <a:xfrm>
            <a:off x="609600" y="1119632"/>
            <a:ext cx="10972800" cy="0"/>
          </a:xfrm>
          <a:prstGeom prst="line">
            <a:avLst/>
          </a:prstGeom>
          <a:ln w="9525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Plan item 1">
            <a:extLst>
              <a:ext uri="{FF2B5EF4-FFF2-40B4-BE49-F238E27FC236}">
                <a16:creationId xmlns:a16="http://schemas.microsoft.com/office/drawing/2014/main" id="{2D1A62E9-01C7-D4A2-89E8-ABF62D654F34}"/>
              </a:ext>
            </a:extLst>
          </p:cNvPr>
          <p:cNvSpPr txBox="1"/>
          <p:nvPr/>
        </p:nvSpPr>
        <p:spPr>
          <a:xfrm>
            <a:off x="1727200" y="1588103"/>
            <a:ext cx="9855200" cy="35845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400" b="1" dirty="0">
                <a:solidFill>
                  <a:srgbClr val="1E3557"/>
                </a:solidFill>
                <a:latin typeface="Calibri" panose="020F0502020204030204" pitchFamily="34" charset="0"/>
              </a:rPr>
              <a:t>Что такое Возрождение?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 Идеи гуманизма и интерес к Античности.</a:t>
            </a:r>
          </a:p>
        </p:txBody>
      </p:sp>
      <p:sp>
        <p:nvSpPr>
          <p:cNvPr id="5" name="Plan item 2">
            <a:extLst>
              <a:ext uri="{FF2B5EF4-FFF2-40B4-BE49-F238E27FC236}">
                <a16:creationId xmlns:a16="http://schemas.microsoft.com/office/drawing/2014/main" id="{549B305F-7ED0-3554-4E15-FE9546D91FFC}"/>
              </a:ext>
            </a:extLst>
          </p:cNvPr>
          <p:cNvSpPr txBox="1"/>
          <p:nvPr/>
        </p:nvSpPr>
        <p:spPr>
          <a:xfrm>
            <a:off x="1727200" y="2437574"/>
            <a:ext cx="98552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400" b="1" dirty="0">
                <a:solidFill>
                  <a:srgbClr val="1E3557"/>
                </a:solidFill>
                <a:latin typeface="Calibri" panose="020F0502020204030204" pitchFamily="34" charset="0"/>
              </a:rPr>
              <a:t>Итальянское Возрождение.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 Великие мастера: Леонардо, Микеланджело, Рафаэль.</a:t>
            </a:r>
          </a:p>
        </p:txBody>
      </p:sp>
      <p:sp>
        <p:nvSpPr>
          <p:cNvPr id="6" name="Plan item 3">
            <a:extLst>
              <a:ext uri="{FF2B5EF4-FFF2-40B4-BE49-F238E27FC236}">
                <a16:creationId xmlns:a16="http://schemas.microsoft.com/office/drawing/2014/main" id="{B1D9C659-09DE-E040-A281-7E785F00DDB5}"/>
              </a:ext>
            </a:extLst>
          </p:cNvPr>
          <p:cNvSpPr txBox="1"/>
          <p:nvPr/>
        </p:nvSpPr>
        <p:spPr>
          <a:xfrm>
            <a:off x="1727200" y="3466274"/>
            <a:ext cx="98552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400" b="1" dirty="0">
                <a:solidFill>
                  <a:srgbClr val="1E3557"/>
                </a:solidFill>
                <a:latin typeface="Calibri" panose="020F0502020204030204" pitchFamily="34" charset="0"/>
              </a:rPr>
              <a:t>Северное Возрождение.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 Особенности и ключевые фигуры: Дюрер, Брейгель, Эразм Роттердамский.</a:t>
            </a:r>
          </a:p>
        </p:txBody>
      </p:sp>
      <p:sp>
        <p:nvSpPr>
          <p:cNvPr id="7" name="Plan item 4">
            <a:extLst>
              <a:ext uri="{FF2B5EF4-FFF2-40B4-BE49-F238E27FC236}">
                <a16:creationId xmlns:a16="http://schemas.microsoft.com/office/drawing/2014/main" id="{EE0C08C2-A2AF-0211-3325-1ED1C880C27A}"/>
              </a:ext>
            </a:extLst>
          </p:cNvPr>
          <p:cNvSpPr txBox="1"/>
          <p:nvPr/>
        </p:nvSpPr>
        <p:spPr>
          <a:xfrm>
            <a:off x="1727200" y="4674203"/>
            <a:ext cx="9855200" cy="35845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400" b="1" dirty="0">
                <a:solidFill>
                  <a:srgbClr val="1E3557"/>
                </a:solidFill>
                <a:latin typeface="Calibri" panose="020F0502020204030204" pitchFamily="34" charset="0"/>
              </a:rPr>
              <a:t>Новые идеи: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 политика Макиавелли и утопии Мора и Бэкона.</a:t>
            </a:r>
          </a:p>
        </p:txBody>
      </p:sp>
      <p:sp>
        <p:nvSpPr>
          <p:cNvPr id="8" name="Plan item 5">
            <a:extLst>
              <a:ext uri="{FF2B5EF4-FFF2-40B4-BE49-F238E27FC236}">
                <a16:creationId xmlns:a16="http://schemas.microsoft.com/office/drawing/2014/main" id="{38BB8101-19A1-53D8-464B-9F50DDC3E605}"/>
              </a:ext>
            </a:extLst>
          </p:cNvPr>
          <p:cNvSpPr txBox="1"/>
          <p:nvPr/>
        </p:nvSpPr>
        <p:spPr>
          <a:xfrm>
            <a:off x="1727200" y="5702903"/>
            <a:ext cx="9855200" cy="35845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400" b="1" dirty="0">
                <a:solidFill>
                  <a:srgbClr val="1E3557"/>
                </a:solidFill>
                <a:latin typeface="Calibri" panose="020F0502020204030204" pitchFamily="34" charset="0"/>
              </a:rPr>
              <a:t>Народная культура: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 карнавалы и театр.</a:t>
            </a:r>
          </a:p>
        </p:txBody>
      </p:sp>
      <p:pic>
        <p:nvPicPr>
          <p:cNvPr id="10" name="Medal 1" descr="Аполлон Бельведерский (фрагмент)">
            <a:extLst>
              <a:ext uri="{FF2B5EF4-FFF2-40B4-BE49-F238E27FC236}">
                <a16:creationId xmlns:a16="http://schemas.microsoft.com/office/drawing/2014/main" id="{F8C61BA7-AE11-C74C-A23C-B7C68266561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1373632"/>
            <a:ext cx="787400" cy="787400"/>
          </a:xfrm>
          <a:prstGeom prst="ellipse">
            <a:avLst/>
          </a:prstGeom>
          <a:ln w="15875">
            <a:solidFill>
              <a:srgbClr val="B08D57"/>
            </a:solidFill>
          </a:ln>
        </p:spPr>
      </p:pic>
      <p:pic>
        <p:nvPicPr>
          <p:cNvPr id="12" name="Medal 2" descr="Леонардо да Винчи. Джоконда (фрагмент)">
            <a:extLst>
              <a:ext uri="{FF2B5EF4-FFF2-40B4-BE49-F238E27FC236}">
                <a16:creationId xmlns:a16="http://schemas.microsoft.com/office/drawing/2014/main" id="{46AF2EE8-9877-CD56-7CA7-C8149554CAB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2402332"/>
            <a:ext cx="787400" cy="787400"/>
          </a:xfrm>
          <a:prstGeom prst="ellipse">
            <a:avLst/>
          </a:prstGeom>
          <a:ln w="15875">
            <a:solidFill>
              <a:srgbClr val="B08D57"/>
            </a:solidFill>
          </a:ln>
        </p:spPr>
      </p:pic>
      <p:pic>
        <p:nvPicPr>
          <p:cNvPr id="14" name="Medal 3" descr="Альбрехт Дюрер. Автопортрет, 1500 (фрагмент)">
            <a:extLst>
              <a:ext uri="{FF2B5EF4-FFF2-40B4-BE49-F238E27FC236}">
                <a16:creationId xmlns:a16="http://schemas.microsoft.com/office/drawing/2014/main" id="{9F0E02E5-451C-0E24-BAF0-7DB3FD1CB9E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3431032"/>
            <a:ext cx="787400" cy="787400"/>
          </a:xfrm>
          <a:prstGeom prst="ellipse">
            <a:avLst/>
          </a:prstGeom>
          <a:ln w="15875">
            <a:solidFill>
              <a:srgbClr val="B08D57"/>
            </a:solidFill>
          </a:ln>
        </p:spPr>
      </p:pic>
      <p:pic>
        <p:nvPicPr>
          <p:cNvPr id="16" name="Medal 4" descr="Санти ди Тито. Портрет Никколо Макиавелли (фрагмент)">
            <a:extLst>
              <a:ext uri="{FF2B5EF4-FFF2-40B4-BE49-F238E27FC236}">
                <a16:creationId xmlns:a16="http://schemas.microsoft.com/office/drawing/2014/main" id="{2D06118F-B1AD-A17B-6B32-F22EEB087C8D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4459732"/>
            <a:ext cx="787400" cy="787400"/>
          </a:xfrm>
          <a:prstGeom prst="ellipse">
            <a:avLst/>
          </a:prstGeom>
          <a:ln w="15875">
            <a:solidFill>
              <a:srgbClr val="B08D57"/>
            </a:solidFill>
          </a:ln>
        </p:spPr>
      </p:pic>
      <p:pic>
        <p:nvPicPr>
          <p:cNvPr id="18" name="Medal 5" descr="Жак Калло. Капитаны из серии «Балли ди Сфессания» (фрагмент)">
            <a:extLst>
              <a:ext uri="{FF2B5EF4-FFF2-40B4-BE49-F238E27FC236}">
                <a16:creationId xmlns:a16="http://schemas.microsoft.com/office/drawing/2014/main" id="{745BB53C-208A-E24A-7A05-2D579B49CDBB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5488432"/>
            <a:ext cx="787400" cy="787400"/>
          </a:xfrm>
          <a:prstGeom prst="ellipse">
            <a:avLst/>
          </a:prstGeom>
          <a:ln w="15875">
            <a:solidFill>
              <a:srgbClr val="B08D57"/>
            </a:solidFill>
          </a:ln>
        </p:spPr>
      </p:pic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141C09C8-62B7-BD14-53CE-25C9F533A8A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454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apis band">
            <a:extLst>
              <a:ext uri="{FF2B5EF4-FFF2-40B4-BE49-F238E27FC236}">
                <a16:creationId xmlns:a16="http://schemas.microsoft.com/office/drawing/2014/main" id="{8D85B1DA-4CF6-9AFB-3E71-F58CA7E89BC9}"/>
              </a:ext>
            </a:extLst>
          </p:cNvPr>
          <p:cNvSpPr/>
          <p:nvPr/>
        </p:nvSpPr>
        <p:spPr>
          <a:xfrm>
            <a:off x="0" y="5250499"/>
            <a:ext cx="12192000" cy="1048701"/>
          </a:xfrm>
          <a:prstGeom prst="rect">
            <a:avLst/>
          </a:prstGeom>
          <a:solidFill>
            <a:srgbClr val="1E355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A1E60CD-2572-EE93-8A24-7C9663B58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1"/>
            <a:ext cx="71120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1E3557"/>
                </a:solidFill>
                <a:latin typeface="Palatino Linotype" panose="02040502050505030304" pitchFamily="18" charset="0"/>
              </a:rPr>
              <a:t>Что такое Возрождение?</a:t>
            </a:r>
          </a:p>
        </p:txBody>
      </p:sp>
      <p:pic>
        <p:nvPicPr>
          <p:cNvPr id="4" name="Ideal City Urbino" descr="Идеальный город. Ок. 1480–1490. Урбино, Национальная галерея Марке">
            <a:extLst>
              <a:ext uri="{FF2B5EF4-FFF2-40B4-BE49-F238E27FC236}">
                <a16:creationId xmlns:a16="http://schemas.microsoft.com/office/drawing/2014/main" id="{A88C340F-7DA7-5CA9-A44B-ABC0BC348FB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489200"/>
          </a:xfrm>
          <a:prstGeom prst="rect">
            <a:avLst/>
          </a:prstGeom>
        </p:spPr>
      </p:pic>
      <p:cxnSp>
        <p:nvCxnSpPr>
          <p:cNvPr id="5" name="Banner rule">
            <a:extLst>
              <a:ext uri="{FF2B5EF4-FFF2-40B4-BE49-F238E27FC236}">
                <a16:creationId xmlns:a16="http://schemas.microsoft.com/office/drawing/2014/main" id="{0F49BE03-E3CA-8016-D3DB-2FAB97ECF6C6}"/>
              </a:ext>
            </a:extLst>
          </p:cNvPr>
          <p:cNvCxnSpPr/>
          <p:nvPr/>
        </p:nvCxnSpPr>
        <p:spPr>
          <a:xfrm>
            <a:off x="0" y="2501900"/>
            <a:ext cx="12192000" cy="0"/>
          </a:xfrm>
          <a:prstGeom prst="line">
            <a:avLst/>
          </a:prstGeom>
          <a:ln w="15875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title">
            <a:extLst>
              <a:ext uri="{FF2B5EF4-FFF2-40B4-BE49-F238E27FC236}">
                <a16:creationId xmlns:a16="http://schemas.microsoft.com/office/drawing/2014/main" id="{CD011C30-5153-CCE3-B2EE-373603CD044B}"/>
              </a:ext>
            </a:extLst>
          </p:cNvPr>
          <p:cNvSpPr txBox="1"/>
          <p:nvPr/>
        </p:nvSpPr>
        <p:spPr>
          <a:xfrm>
            <a:off x="609600" y="3377566"/>
            <a:ext cx="7112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Новая эпоха в истории Европы</a:t>
            </a:r>
          </a:p>
        </p:txBody>
      </p:sp>
      <p:sp>
        <p:nvSpPr>
          <p:cNvPr id="7" name="Definition">
            <a:extLst>
              <a:ext uri="{FF2B5EF4-FFF2-40B4-BE49-F238E27FC236}">
                <a16:creationId xmlns:a16="http://schemas.microsoft.com/office/drawing/2014/main" id="{517CA931-F6BD-0305-CB66-7EECE2CD559A}"/>
              </a:ext>
            </a:extLst>
          </p:cNvPr>
          <p:cNvSpPr txBox="1"/>
          <p:nvPr/>
        </p:nvSpPr>
        <p:spPr>
          <a:xfrm>
            <a:off x="609600" y="3946526"/>
            <a:ext cx="6858000" cy="107537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Возрождение (Ренессанс)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 — эпоха расцвета культуры на основе интереса к античному наследию.</a:t>
            </a:r>
          </a:p>
        </p:txBody>
      </p:sp>
      <p:cxnSp>
        <p:nvCxnSpPr>
          <p:cNvPr id="8" name="Column rule">
            <a:extLst>
              <a:ext uri="{FF2B5EF4-FFF2-40B4-BE49-F238E27FC236}">
                <a16:creationId xmlns:a16="http://schemas.microsoft.com/office/drawing/2014/main" id="{B40B73B4-C157-3876-962B-A3093BF40A22}"/>
              </a:ext>
            </a:extLst>
          </p:cNvPr>
          <p:cNvCxnSpPr/>
          <p:nvPr/>
        </p:nvCxnSpPr>
        <p:spPr>
          <a:xfrm>
            <a:off x="8026400" y="2895600"/>
            <a:ext cx="0" cy="2006600"/>
          </a:xfrm>
          <a:prstGeom prst="line">
            <a:avLst/>
          </a:prstGeom>
          <a:ln w="9525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ronology">
            <a:extLst>
              <a:ext uri="{FF2B5EF4-FFF2-40B4-BE49-F238E27FC236}">
                <a16:creationId xmlns:a16="http://schemas.microsoft.com/office/drawing/2014/main" id="{E4688C84-F24D-6D1F-351D-DC6561D9B679}"/>
              </a:ext>
            </a:extLst>
          </p:cNvPr>
          <p:cNvSpPr txBox="1"/>
          <p:nvPr/>
        </p:nvSpPr>
        <p:spPr>
          <a:xfrm>
            <a:off x="8382000" y="2997200"/>
            <a:ext cx="32004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B2420"/>
                </a:solidFill>
                <a:latin typeface="Calibri" panose="020F0502020204030204" pitchFamily="34" charset="0"/>
              </a:rPr>
              <a:t>Хронология:</a:t>
            </a:r>
            <a:br>
              <a:rPr lang="ru-RU" sz="2200">
                <a:solidFill>
                  <a:srgbClr val="2B2420"/>
                </a:solidFill>
                <a:latin typeface="Calibri" panose="020F0502020204030204" pitchFamily="34" charset="0"/>
              </a:rPr>
            </a:br>
            <a:r>
              <a:rPr lang="ru-RU" sz="3800" b="1">
                <a:solidFill>
                  <a:srgbClr val="7A1F2B"/>
                </a:solidFill>
                <a:latin typeface="Palatino Linotype" panose="02040502050505030304" pitchFamily="18" charset="0"/>
              </a:rPr>
              <a:t>XIV–XVI вв</a:t>
            </a:r>
            <a:r>
              <a:rPr lang="ru-RU" sz="3800" b="1" dirty="0">
                <a:solidFill>
                  <a:srgbClr val="7A1F2B"/>
                </a:solidFill>
                <a:latin typeface="Palatino Linotype" panose="02040502050505030304" pitchFamily="18" charset="0"/>
              </a:rPr>
              <a:t>.</a:t>
            </a:r>
          </a:p>
        </p:txBody>
      </p:sp>
      <p:sp>
        <p:nvSpPr>
          <p:cNvPr id="11" name="Core idea">
            <a:extLst>
              <a:ext uri="{FF2B5EF4-FFF2-40B4-BE49-F238E27FC236}">
                <a16:creationId xmlns:a16="http://schemas.microsoft.com/office/drawing/2014/main" id="{6EC0F571-8394-A517-9471-4979AFD827EE}"/>
              </a:ext>
            </a:extLst>
          </p:cNvPr>
          <p:cNvSpPr txBox="1"/>
          <p:nvPr/>
        </p:nvSpPr>
        <p:spPr>
          <a:xfrm>
            <a:off x="609600" y="5428300"/>
            <a:ext cx="109728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400" b="1" dirty="0">
                <a:solidFill>
                  <a:srgbClr val="D9C08F"/>
                </a:solidFill>
                <a:latin typeface="Calibri" panose="020F0502020204030204" pitchFamily="34" charset="0"/>
              </a:rPr>
              <a:t>Идейный стержень: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 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гуманизм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 — вера в возможности человека, его разум и свободу.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EBDE1855-9D7E-B987-427D-971D27AD7DA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093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EE9B72B-15E9-BBB0-7E42-4EB82DA33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1"/>
            <a:ext cx="10972800" cy="532765"/>
          </a:xfr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1E3557"/>
                </a:solidFill>
                <a:latin typeface="Palatino Linotype" panose="02040502050505030304" pitchFamily="18" charset="0"/>
              </a:rPr>
              <a:t>Гуманизм – основа эпохи</a:t>
            </a:r>
          </a:p>
        </p:txBody>
      </p:sp>
      <p:sp>
        <p:nvSpPr>
          <p:cNvPr id="3" name="Leonardo - Vitruvian Man mat">
            <a:extLst>
              <a:ext uri="{FF2B5EF4-FFF2-40B4-BE49-F238E27FC236}">
                <a16:creationId xmlns:a16="http://schemas.microsoft.com/office/drawing/2014/main" id="{FB66E7D7-AEA8-C00E-C1C4-DC551315F90B}"/>
              </a:ext>
            </a:extLst>
          </p:cNvPr>
          <p:cNvSpPr/>
          <p:nvPr/>
        </p:nvSpPr>
        <p:spPr>
          <a:xfrm>
            <a:off x="4089400" y="1104266"/>
            <a:ext cx="4013200" cy="53848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Leonardo - Vitruvian Man" descr="Леонардо да Винчи. Витрувианский человек. Ок. 1490. Венеция, Галерея Академии">
            <a:extLst>
              <a:ext uri="{FF2B5EF4-FFF2-40B4-BE49-F238E27FC236}">
                <a16:creationId xmlns:a16="http://schemas.microsoft.com/office/drawing/2014/main" id="{307614E9-6EC5-664F-E30D-70E863EB057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300" y="1193166"/>
            <a:ext cx="3835400" cy="5207000"/>
          </a:xfrm>
          <a:prstGeom prst="rect">
            <a:avLst/>
          </a:prstGeom>
        </p:spPr>
      </p:pic>
      <p:sp>
        <p:nvSpPr>
          <p:cNvPr id="6" name="Subtitle">
            <a:extLst>
              <a:ext uri="{FF2B5EF4-FFF2-40B4-BE49-F238E27FC236}">
                <a16:creationId xmlns:a16="http://schemas.microsoft.com/office/drawing/2014/main" id="{93359D85-50BC-C68E-F35F-55AA80FD346B}"/>
              </a:ext>
            </a:extLst>
          </p:cNvPr>
          <p:cNvSpPr txBox="1"/>
          <p:nvPr/>
        </p:nvSpPr>
        <p:spPr>
          <a:xfrm>
            <a:off x="609600" y="2846388"/>
            <a:ext cx="3175000" cy="853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Человек в центре Вселенной</a:t>
            </a:r>
          </a:p>
        </p:txBody>
      </p:sp>
      <p:sp>
        <p:nvSpPr>
          <p:cNvPr id="7" name="Interest in man">
            <a:extLst>
              <a:ext uri="{FF2B5EF4-FFF2-40B4-BE49-F238E27FC236}">
                <a16:creationId xmlns:a16="http://schemas.microsoft.com/office/drawing/2014/main" id="{4E8F0DDE-97A8-C367-A0B6-50E2FA979E08}"/>
              </a:ext>
            </a:extLst>
          </p:cNvPr>
          <p:cNvSpPr txBox="1"/>
          <p:nvPr/>
        </p:nvSpPr>
        <p:spPr>
          <a:xfrm>
            <a:off x="609600" y="4030029"/>
            <a:ext cx="31750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Интерес к человеку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, его внутреннему миру.</a:t>
            </a:r>
          </a:p>
        </p:txBody>
      </p:sp>
      <p:sp>
        <p:nvSpPr>
          <p:cNvPr id="8" name="Languages">
            <a:extLst>
              <a:ext uri="{FF2B5EF4-FFF2-40B4-BE49-F238E27FC236}">
                <a16:creationId xmlns:a16="http://schemas.microsoft.com/office/drawing/2014/main" id="{07B92CE0-65BE-3043-A707-405DB6A117D2}"/>
              </a:ext>
            </a:extLst>
          </p:cNvPr>
          <p:cNvSpPr txBox="1"/>
          <p:nvPr/>
        </p:nvSpPr>
        <p:spPr>
          <a:xfrm>
            <a:off x="8407400" y="1243966"/>
            <a:ext cx="3175000" cy="186848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200"/>
              </a:spcAft>
            </a:pPr>
            <a:r>
              <a:rPr lang="ru-RU" sz="2400" b="1" dirty="0">
                <a:solidFill>
                  <a:srgbClr val="1E3557"/>
                </a:solidFill>
                <a:latin typeface="Calibri" panose="020F0502020204030204" pitchFamily="34" charset="0"/>
              </a:rPr>
              <a:t>Изучение древних языков:</a:t>
            </a:r>
          </a:p>
          <a:p>
            <a:pPr>
              <a:lnSpc>
                <a:spcPct val="98000"/>
              </a:lnSpc>
              <a:spcAft>
                <a:spcPts val="200"/>
              </a:spcAft>
            </a:pP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латынь,</a:t>
            </a:r>
          </a:p>
          <a:p>
            <a:pPr>
              <a:lnSpc>
                <a:spcPct val="98000"/>
              </a:lnSpc>
              <a:spcAft>
                <a:spcPts val="200"/>
              </a:spcAft>
            </a:pP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греческий,</a:t>
            </a:r>
          </a:p>
          <a:p>
            <a:pPr>
              <a:lnSpc>
                <a:spcPct val="98000"/>
              </a:lnSpc>
              <a:spcAft>
                <a:spcPts val="200"/>
              </a:spcAft>
            </a:pP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древнееврейский.</a:t>
            </a:r>
          </a:p>
        </p:txBody>
      </p:sp>
      <p:sp>
        <p:nvSpPr>
          <p:cNvPr id="9" name="Example">
            <a:extLst>
              <a:ext uri="{FF2B5EF4-FFF2-40B4-BE49-F238E27FC236}">
                <a16:creationId xmlns:a16="http://schemas.microsoft.com/office/drawing/2014/main" id="{4CD40FED-8A03-F42A-D683-106DA6319599}"/>
              </a:ext>
            </a:extLst>
          </p:cNvPr>
          <p:cNvSpPr txBox="1"/>
          <p:nvPr/>
        </p:nvSpPr>
        <p:spPr>
          <a:xfrm>
            <a:off x="8407400" y="3341055"/>
            <a:ext cx="31750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Пример: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 трёхъязычная Библия </a:t>
            </a: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(1522 г.)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0" name="Complutensian Polyglot mat">
            <a:extLst>
              <a:ext uri="{FF2B5EF4-FFF2-40B4-BE49-F238E27FC236}">
                <a16:creationId xmlns:a16="http://schemas.microsoft.com/office/drawing/2014/main" id="{6BF24FA6-0178-A824-B8F4-5FB541BAD119}"/>
              </a:ext>
            </a:extLst>
          </p:cNvPr>
          <p:cNvSpPr/>
          <p:nvPr/>
        </p:nvSpPr>
        <p:spPr>
          <a:xfrm>
            <a:off x="8394700" y="4172270"/>
            <a:ext cx="1498600" cy="216503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Complutensian Polyglot" descr="Комплютенская Полиглотта: страница с текстами на древнееврейском, латыни и греческом. 1514–1517, изд. 1520–1522">
            <a:extLst>
              <a:ext uri="{FF2B5EF4-FFF2-40B4-BE49-F238E27FC236}">
                <a16:creationId xmlns:a16="http://schemas.microsoft.com/office/drawing/2014/main" id="{E96D5118-FB5C-AF7E-2596-8EBE318146C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4235770"/>
            <a:ext cx="1371600" cy="2038030"/>
          </a:xfrm>
          <a:prstGeom prst="rect">
            <a:avLst/>
          </a:prstGeom>
        </p:spPr>
      </p:pic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15346C81-043D-92B2-69B4-FA367546B54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56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5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DE37089-6D1C-9D8D-D80F-B09C59632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0" y="381001"/>
            <a:ext cx="68834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F4EDDF"/>
                </a:solidFill>
                <a:latin typeface="Palatino Linotype" panose="02040502050505030304" pitchFamily="18" charset="0"/>
              </a:rPr>
              <a:t>Возвращение к Античности</a:t>
            </a:r>
          </a:p>
        </p:txBody>
      </p:sp>
      <p:pic>
        <p:nvPicPr>
          <p:cNvPr id="4" name="Apollo Belvedere" descr="Аполлон Бельведерский. Римская копия II в. с греческого оригинала IV в. до н. э. Ватикан, Музеи Пио-Клементино">
            <a:extLst>
              <a:ext uri="{FF2B5EF4-FFF2-40B4-BE49-F238E27FC236}">
                <a16:creationId xmlns:a16="http://schemas.microsoft.com/office/drawing/2014/main" id="{EE9EC365-C75C-726C-E014-A13E1DCBBBC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812800"/>
            <a:ext cx="4025900" cy="6045200"/>
          </a:xfrm>
          <a:prstGeom prst="rect">
            <a:avLst/>
          </a:prstGeom>
        </p:spPr>
      </p:pic>
      <p:sp>
        <p:nvSpPr>
          <p:cNvPr id="5" name="Subtitle">
            <a:extLst>
              <a:ext uri="{FF2B5EF4-FFF2-40B4-BE49-F238E27FC236}">
                <a16:creationId xmlns:a16="http://schemas.microsoft.com/office/drawing/2014/main" id="{4196507B-0332-A32C-6FE5-DB126DE97156}"/>
              </a:ext>
            </a:extLst>
          </p:cNvPr>
          <p:cNvSpPr txBox="1"/>
          <p:nvPr/>
        </p:nvSpPr>
        <p:spPr>
          <a:xfrm>
            <a:off x="4699000" y="964566"/>
            <a:ext cx="68834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D9C08F"/>
                </a:solidFill>
                <a:latin typeface="Palatino Linotype" panose="02040502050505030304" pitchFamily="18" charset="0"/>
              </a:rPr>
              <a:t>Образец для подражания</a:t>
            </a:r>
          </a:p>
        </p:txBody>
      </p:sp>
      <p:sp>
        <p:nvSpPr>
          <p:cNvPr id="6" name="Excavations">
            <a:extLst>
              <a:ext uri="{FF2B5EF4-FFF2-40B4-BE49-F238E27FC236}">
                <a16:creationId xmlns:a16="http://schemas.microsoft.com/office/drawing/2014/main" id="{C6427677-2390-B20E-A872-F39DF1BFABC7}"/>
              </a:ext>
            </a:extLst>
          </p:cNvPr>
          <p:cNvSpPr txBox="1"/>
          <p:nvPr/>
        </p:nvSpPr>
        <p:spPr>
          <a:xfrm>
            <a:off x="4699000" y="1609726"/>
            <a:ext cx="3429000" cy="107537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Археологические раскопки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, коллекционирование.</a:t>
            </a:r>
          </a:p>
        </p:txBody>
      </p:sp>
      <p:sp>
        <p:nvSpPr>
          <p:cNvPr id="7" name="Finds">
            <a:extLst>
              <a:ext uri="{FF2B5EF4-FFF2-40B4-BE49-F238E27FC236}">
                <a16:creationId xmlns:a16="http://schemas.microsoft.com/office/drawing/2014/main" id="{03991C05-E9B8-711D-2EBF-85D83D541785}"/>
              </a:ext>
            </a:extLst>
          </p:cNvPr>
          <p:cNvSpPr txBox="1"/>
          <p:nvPr/>
        </p:nvSpPr>
        <p:spPr>
          <a:xfrm>
            <a:off x="4699000" y="2939099"/>
            <a:ext cx="3429000" cy="14846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200"/>
              </a:spcAft>
            </a:pPr>
            <a:r>
              <a:rPr lang="ru-RU" sz="2400" b="1" dirty="0">
                <a:solidFill>
                  <a:srgbClr val="D9C08F"/>
                </a:solidFill>
                <a:latin typeface="Calibri" panose="020F0502020204030204" pitchFamily="34" charset="0"/>
              </a:rPr>
              <a:t>Примеры находок:</a:t>
            </a:r>
          </a:p>
          <a:p>
            <a:pPr>
              <a:lnSpc>
                <a:spcPct val="98000"/>
              </a:lnSpc>
              <a:spcAft>
                <a:spcPts val="200"/>
              </a:spcAft>
            </a:pPr>
            <a:r>
              <a:rPr lang="ru-RU" sz="2400" i="1" dirty="0">
                <a:solidFill>
                  <a:srgbClr val="FFFFFF"/>
                </a:solidFill>
                <a:latin typeface="Palatino Linotype" panose="02040502050505030304" pitchFamily="18" charset="0"/>
              </a:rPr>
              <a:t>«Аполлон Бельведерский»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,</a:t>
            </a:r>
          </a:p>
          <a:p>
            <a:pPr>
              <a:lnSpc>
                <a:spcPct val="98000"/>
              </a:lnSpc>
              <a:spcAft>
                <a:spcPts val="200"/>
              </a:spcAft>
            </a:pPr>
            <a:r>
              <a:rPr lang="ru-RU" sz="2400" i="1" dirty="0">
                <a:solidFill>
                  <a:srgbClr val="FFFFFF"/>
                </a:solidFill>
                <a:latin typeface="Palatino Linotype" panose="02040502050505030304" pitchFamily="18" charset="0"/>
              </a:rPr>
              <a:t>«Лаокоон»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9" name="Laocoon" descr="Лаокоон и его сыновья. I в. до н. э. – I в. н. э. Ватикан, Музеи Пио-Клементино">
            <a:extLst>
              <a:ext uri="{FF2B5EF4-FFF2-40B4-BE49-F238E27FC236}">
                <a16:creationId xmlns:a16="http://schemas.microsoft.com/office/drawing/2014/main" id="{80204382-7A03-B3F0-42AB-75C0ED741A1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400" y="1660526"/>
            <a:ext cx="3175000" cy="3378200"/>
          </a:xfrm>
          <a:prstGeom prst="rect">
            <a:avLst/>
          </a:prstGeom>
        </p:spPr>
      </p:pic>
      <p:sp>
        <p:nvSpPr>
          <p:cNvPr id="10" name="Laocoon frame">
            <a:extLst>
              <a:ext uri="{FF2B5EF4-FFF2-40B4-BE49-F238E27FC236}">
                <a16:creationId xmlns:a16="http://schemas.microsoft.com/office/drawing/2014/main" id="{1816593E-A1F5-D69D-AE64-849233793FA3}"/>
              </a:ext>
            </a:extLst>
          </p:cNvPr>
          <p:cNvSpPr/>
          <p:nvPr/>
        </p:nvSpPr>
        <p:spPr>
          <a:xfrm>
            <a:off x="8331200" y="1584326"/>
            <a:ext cx="3327400" cy="3530600"/>
          </a:xfrm>
          <a:prstGeom prst="rect">
            <a:avLst/>
          </a:prstGeom>
          <a:noFill/>
          <a:ln w="9525" cap="flat" cmpd="sng" algn="ctr">
            <a:solidFill>
              <a:srgbClr val="B08D5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Printer rule">
            <a:extLst>
              <a:ext uri="{FF2B5EF4-FFF2-40B4-BE49-F238E27FC236}">
                <a16:creationId xmlns:a16="http://schemas.microsoft.com/office/drawing/2014/main" id="{F1F471FA-25C4-9DAD-D32D-8640531CD9B3}"/>
              </a:ext>
            </a:extLst>
          </p:cNvPr>
          <p:cNvGrpSpPr/>
          <p:nvPr/>
        </p:nvGrpSpPr>
        <p:grpSpPr>
          <a:xfrm>
            <a:off x="4699000" y="5273676"/>
            <a:ext cx="6883400" cy="88900"/>
            <a:chOff x="4699000" y="5273676"/>
            <a:chExt cx="6883400" cy="88900"/>
          </a:xfrm>
        </p:grpSpPr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25805D0B-E6BB-19E6-2D2A-6382FDA325CF}"/>
                </a:ext>
              </a:extLst>
            </p:cNvPr>
            <p:cNvCxnSpPr/>
            <p:nvPr/>
          </p:nvCxnSpPr>
          <p:spPr>
            <a:xfrm>
              <a:off x="4699000" y="5318126"/>
              <a:ext cx="3327400" cy="0"/>
            </a:xfrm>
            <a:prstGeom prst="line">
              <a:avLst/>
            </a:prstGeom>
            <a:ln w="9525">
              <a:solidFill>
                <a:srgbClr val="D9C08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4F3B51CF-CE5F-DDAB-1F0C-55C0256702E3}"/>
                </a:ext>
              </a:extLst>
            </p:cNvPr>
            <p:cNvCxnSpPr/>
            <p:nvPr/>
          </p:nvCxnSpPr>
          <p:spPr>
            <a:xfrm>
              <a:off x="8255000" y="5318126"/>
              <a:ext cx="3327400" cy="0"/>
            </a:xfrm>
            <a:prstGeom prst="line">
              <a:avLst/>
            </a:prstGeom>
            <a:ln w="9525">
              <a:solidFill>
                <a:srgbClr val="D9C08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Ромб 12">
              <a:extLst>
                <a:ext uri="{FF2B5EF4-FFF2-40B4-BE49-F238E27FC236}">
                  <a16:creationId xmlns:a16="http://schemas.microsoft.com/office/drawing/2014/main" id="{F8BF36A1-60D8-47DD-1E74-064B9DE52AFF}"/>
                </a:ext>
              </a:extLst>
            </p:cNvPr>
            <p:cNvSpPr/>
            <p:nvPr/>
          </p:nvSpPr>
          <p:spPr>
            <a:xfrm>
              <a:off x="8096250" y="5273676"/>
              <a:ext cx="88900" cy="88900"/>
            </a:xfrm>
            <a:prstGeom prst="diamond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Antiquity as model">
            <a:extLst>
              <a:ext uri="{FF2B5EF4-FFF2-40B4-BE49-F238E27FC236}">
                <a16:creationId xmlns:a16="http://schemas.microsoft.com/office/drawing/2014/main" id="{7E9529F6-0A9D-2149-7E54-5048A0ADF236}"/>
              </a:ext>
            </a:extLst>
          </p:cNvPr>
          <p:cNvSpPr txBox="1"/>
          <p:nvPr/>
        </p:nvSpPr>
        <p:spPr>
          <a:xfrm>
            <a:off x="4699000" y="5521326"/>
            <a:ext cx="68834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F4EDDF"/>
                </a:solidFill>
                <a:latin typeface="Palatino Linotype" panose="02040502050505030304" pitchFamily="18" charset="0"/>
              </a:rPr>
              <a:t>Античность как образец для искусства и архитектуры.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C71625A6-27A1-0E9B-0F37-39D27C88CF8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043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6087520-5B0D-B2F6-44B5-0EE666044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4572000" cy="106553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1E3557"/>
                </a:solidFill>
                <a:latin typeface="Palatino Linotype" panose="02040502050505030304" pitchFamily="18" charset="0"/>
              </a:rPr>
              <a:t>Итальянское Возрождение</a:t>
            </a:r>
          </a:p>
        </p:txBody>
      </p:sp>
      <p:pic>
        <p:nvPicPr>
          <p:cNvPr id="4" name="Florence Duomo" descr="Флоренция: собор Санта-Мария-дель-Фьоре с куполом Брунеллески и колокольня Джотто">
            <a:extLst>
              <a:ext uri="{FF2B5EF4-FFF2-40B4-BE49-F238E27FC236}">
                <a16:creationId xmlns:a16="http://schemas.microsoft.com/office/drawing/2014/main" id="{540428A2-6D2F-ED34-C55E-B4D7532B003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0" y="0"/>
            <a:ext cx="6604000" cy="5080000"/>
          </a:xfrm>
          <a:prstGeom prst="rect">
            <a:avLst/>
          </a:prstGeom>
        </p:spPr>
      </p:pic>
      <p:cxnSp>
        <p:nvCxnSpPr>
          <p:cNvPr id="5" name="Picture rule">
            <a:extLst>
              <a:ext uri="{FF2B5EF4-FFF2-40B4-BE49-F238E27FC236}">
                <a16:creationId xmlns:a16="http://schemas.microsoft.com/office/drawing/2014/main" id="{E272F404-BADD-B605-3597-771AA089E67E}"/>
              </a:ext>
            </a:extLst>
          </p:cNvPr>
          <p:cNvCxnSpPr/>
          <p:nvPr/>
        </p:nvCxnSpPr>
        <p:spPr>
          <a:xfrm>
            <a:off x="5588000" y="5080000"/>
            <a:ext cx="6604000" cy="0"/>
          </a:xfrm>
          <a:prstGeom prst="line">
            <a:avLst/>
          </a:prstGeom>
          <a:ln w="15875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title">
            <a:extLst>
              <a:ext uri="{FF2B5EF4-FFF2-40B4-BE49-F238E27FC236}">
                <a16:creationId xmlns:a16="http://schemas.microsoft.com/office/drawing/2014/main" id="{BA0F6AD9-374B-3AC4-2476-D686004FFCDB}"/>
              </a:ext>
            </a:extLst>
          </p:cNvPr>
          <p:cNvSpPr txBox="1"/>
          <p:nvPr/>
        </p:nvSpPr>
        <p:spPr>
          <a:xfrm>
            <a:off x="609600" y="1497330"/>
            <a:ext cx="4572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Колыбель Ренессанса</a:t>
            </a:r>
          </a:p>
        </p:txBody>
      </p:sp>
      <p:sp>
        <p:nvSpPr>
          <p:cNvPr id="7" name="Centres">
            <a:extLst>
              <a:ext uri="{FF2B5EF4-FFF2-40B4-BE49-F238E27FC236}">
                <a16:creationId xmlns:a16="http://schemas.microsoft.com/office/drawing/2014/main" id="{385F1FAB-AC06-294D-59BA-76EFFE75E389}"/>
              </a:ext>
            </a:extLst>
          </p:cNvPr>
          <p:cNvSpPr txBox="1"/>
          <p:nvPr/>
        </p:nvSpPr>
        <p:spPr>
          <a:xfrm>
            <a:off x="609600" y="2142491"/>
            <a:ext cx="45720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1E3557"/>
                </a:solidFill>
                <a:latin typeface="Calibri" panose="020F0502020204030204" pitchFamily="34" charset="0"/>
              </a:rPr>
              <a:t>Центры: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Флоренция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, </a:t>
            </a: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Рим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, </a:t>
            </a: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Венеция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" name="High Renaissance">
            <a:extLst>
              <a:ext uri="{FF2B5EF4-FFF2-40B4-BE49-F238E27FC236}">
                <a16:creationId xmlns:a16="http://schemas.microsoft.com/office/drawing/2014/main" id="{C6AFF1AB-5115-7C98-9D20-3545C84C5BA5}"/>
              </a:ext>
            </a:extLst>
          </p:cNvPr>
          <p:cNvSpPr txBox="1"/>
          <p:nvPr/>
        </p:nvSpPr>
        <p:spPr>
          <a:xfrm>
            <a:off x="609600" y="3088007"/>
            <a:ext cx="45720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1E3557"/>
                </a:solidFill>
                <a:latin typeface="Calibri" panose="020F0502020204030204" pitchFamily="34" charset="0"/>
              </a:rPr>
              <a:t>Период Высокого Возрождения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(конец XV – начало XVI вв.)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12" name="Printer rule">
            <a:extLst>
              <a:ext uri="{FF2B5EF4-FFF2-40B4-BE49-F238E27FC236}">
                <a16:creationId xmlns:a16="http://schemas.microsoft.com/office/drawing/2014/main" id="{F0B3CFB6-AC96-01BF-44BB-91FCF7D07F8F}"/>
              </a:ext>
            </a:extLst>
          </p:cNvPr>
          <p:cNvGrpSpPr/>
          <p:nvPr/>
        </p:nvGrpSpPr>
        <p:grpSpPr>
          <a:xfrm>
            <a:off x="609600" y="5340350"/>
            <a:ext cx="10972800" cy="88900"/>
            <a:chOff x="609600" y="5340350"/>
            <a:chExt cx="10972800" cy="88900"/>
          </a:xfrm>
        </p:grpSpPr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A98C53B3-0FD6-7978-1622-8BFC778AC941}"/>
                </a:ext>
              </a:extLst>
            </p:cNvPr>
            <p:cNvCxnSpPr/>
            <p:nvPr/>
          </p:nvCxnSpPr>
          <p:spPr>
            <a:xfrm>
              <a:off x="609600" y="5384800"/>
              <a:ext cx="5372100" cy="0"/>
            </a:xfrm>
            <a:prstGeom prst="line">
              <a:avLst/>
            </a:prstGeom>
            <a:ln w="9525">
              <a:solidFill>
                <a:srgbClr val="B08D5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D0FAA2EF-6E3A-703F-1942-C64BC8C48427}"/>
                </a:ext>
              </a:extLst>
            </p:cNvPr>
            <p:cNvCxnSpPr/>
            <p:nvPr/>
          </p:nvCxnSpPr>
          <p:spPr>
            <a:xfrm>
              <a:off x="6210300" y="5384800"/>
              <a:ext cx="5372100" cy="0"/>
            </a:xfrm>
            <a:prstGeom prst="line">
              <a:avLst/>
            </a:prstGeom>
            <a:ln w="9525">
              <a:solidFill>
                <a:srgbClr val="B08D5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Ромб 10">
              <a:extLst>
                <a:ext uri="{FF2B5EF4-FFF2-40B4-BE49-F238E27FC236}">
                  <a16:creationId xmlns:a16="http://schemas.microsoft.com/office/drawing/2014/main" id="{9AFBD382-B5B4-A8C5-F39A-AE6FBED9ECC3}"/>
                </a:ext>
              </a:extLst>
            </p:cNvPr>
            <p:cNvSpPr/>
            <p:nvPr/>
          </p:nvSpPr>
          <p:spPr>
            <a:xfrm>
              <a:off x="6051550" y="5340350"/>
              <a:ext cx="88900" cy="88900"/>
            </a:xfrm>
            <a:prstGeom prst="diamond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Main features">
            <a:extLst>
              <a:ext uri="{FF2B5EF4-FFF2-40B4-BE49-F238E27FC236}">
                <a16:creationId xmlns:a16="http://schemas.microsoft.com/office/drawing/2014/main" id="{DEA9FA4C-983A-3EC6-8AC3-9AD61AC8D8DC}"/>
              </a:ext>
            </a:extLst>
          </p:cNvPr>
          <p:cNvSpPr txBox="1"/>
          <p:nvPr/>
        </p:nvSpPr>
        <p:spPr>
          <a:xfrm>
            <a:off x="609600" y="5588000"/>
            <a:ext cx="10972800" cy="35845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8000"/>
              </a:lnSpc>
            </a:pPr>
            <a:r>
              <a:rPr lang="ru-RU" sz="2400" b="1" dirty="0">
                <a:solidFill>
                  <a:srgbClr val="1E3557"/>
                </a:solidFill>
                <a:latin typeface="Calibri" panose="020F0502020204030204" pitchFamily="34" charset="0"/>
              </a:rPr>
              <a:t>Главные черты: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 </a:t>
            </a:r>
            <a:r>
              <a:rPr lang="ru-RU" sz="2400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реализм, интерес к личности, гармония форм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37DADED1-A73B-4C21-6EED-78B839DC5CB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102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eet">
            <a:extLst>
              <a:ext uri="{FF2B5EF4-FFF2-40B4-BE49-F238E27FC236}">
                <a16:creationId xmlns:a16="http://schemas.microsoft.com/office/drawing/2014/main" id="{321504FD-506B-4C93-AEC4-11D60FB0EA3F}"/>
              </a:ext>
            </a:extLst>
          </p:cNvPr>
          <p:cNvSpPr/>
          <p:nvPr/>
        </p:nvSpPr>
        <p:spPr>
          <a:xfrm>
            <a:off x="5029200" y="381000"/>
            <a:ext cx="6705600" cy="6045200"/>
          </a:xfrm>
          <a:prstGeom prst="rect">
            <a:avLst/>
          </a:prstGeom>
          <a:solidFill>
            <a:srgbClr val="FBF6EA"/>
          </a:solidFill>
          <a:ln w="9525">
            <a:solidFill>
              <a:srgbClr val="B08D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DFD949F5-0956-5A9D-7CB5-F2C16A005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4191000" cy="106553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1E3557"/>
                </a:solidFill>
                <a:latin typeface="Palatino Linotype" panose="02040502050505030304" pitchFamily="18" charset="0"/>
              </a:rPr>
              <a:t>Леонардо да Винчи</a:t>
            </a:r>
          </a:p>
        </p:txBody>
      </p:sp>
      <p:pic>
        <p:nvPicPr>
          <p:cNvPr id="5" name="Leonardo self-portrait" descr="Леонардо да Винчи. Предполагаемый автопортрет. Ок. 1512. Турин, Королевская библиотека">
            <a:extLst>
              <a:ext uri="{FF2B5EF4-FFF2-40B4-BE49-F238E27FC236}">
                <a16:creationId xmlns:a16="http://schemas.microsoft.com/office/drawing/2014/main" id="{A1A18234-27C7-DE9A-E2B0-F8140FA3218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0" y="558800"/>
            <a:ext cx="1943100" cy="3048000"/>
          </a:xfrm>
          <a:prstGeom prst="rect">
            <a:avLst/>
          </a:prstGeom>
        </p:spPr>
      </p:pic>
      <p:pic>
        <p:nvPicPr>
          <p:cNvPr id="7" name="Mona Lisa" descr="Леонардо да Винчи. Джоконда. 1503–1519. Париж, Лувр">
            <a:extLst>
              <a:ext uri="{FF2B5EF4-FFF2-40B4-BE49-F238E27FC236}">
                <a16:creationId xmlns:a16="http://schemas.microsoft.com/office/drawing/2014/main" id="{C1186484-DE94-E56D-377C-D3578BB7D24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900" y="558800"/>
            <a:ext cx="2044700" cy="3048000"/>
          </a:xfrm>
          <a:prstGeom prst="rect">
            <a:avLst/>
          </a:prstGeom>
        </p:spPr>
      </p:pic>
      <p:pic>
        <p:nvPicPr>
          <p:cNvPr id="9" name="Leonardo codex sheet" descr="Леонардо да Винчи. Лист с рисунками машин (Атлантический кодекс). Милан, Амброзианская библиотека">
            <a:extLst>
              <a:ext uri="{FF2B5EF4-FFF2-40B4-BE49-F238E27FC236}">
                <a16:creationId xmlns:a16="http://schemas.microsoft.com/office/drawing/2014/main" id="{E760FBB9-465E-8BE8-2DA0-D54DB4A215B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0" y="558800"/>
            <a:ext cx="2006600" cy="3048000"/>
          </a:xfrm>
          <a:prstGeom prst="rect">
            <a:avLst/>
          </a:prstGeom>
        </p:spPr>
      </p:pic>
      <p:pic>
        <p:nvPicPr>
          <p:cNvPr id="11" name="Last Supper" descr="Леонардо да Винчи. Тайная вечеря. 1495–1498. Милан, трапезная монастыря Санта-Мария-делле-Грацие">
            <a:extLst>
              <a:ext uri="{FF2B5EF4-FFF2-40B4-BE49-F238E27FC236}">
                <a16:creationId xmlns:a16="http://schemas.microsoft.com/office/drawing/2014/main" id="{C1B9A1F6-91DE-1A9C-4863-A279E06434CD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0" y="3784600"/>
            <a:ext cx="6350000" cy="2463800"/>
          </a:xfrm>
          <a:prstGeom prst="rect">
            <a:avLst/>
          </a:prstGeom>
        </p:spPr>
      </p:pic>
      <p:sp>
        <p:nvSpPr>
          <p:cNvPr id="12" name="Subtitle">
            <a:extLst>
              <a:ext uri="{FF2B5EF4-FFF2-40B4-BE49-F238E27FC236}">
                <a16:creationId xmlns:a16="http://schemas.microsoft.com/office/drawing/2014/main" id="{59A5EDC7-D6A3-7ACE-74A9-9856612F677F}"/>
              </a:ext>
            </a:extLst>
          </p:cNvPr>
          <p:cNvSpPr txBox="1"/>
          <p:nvPr/>
        </p:nvSpPr>
        <p:spPr>
          <a:xfrm>
            <a:off x="609600" y="1497330"/>
            <a:ext cx="4191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Универсальный гений</a:t>
            </a:r>
          </a:p>
        </p:txBody>
      </p:sp>
      <p:sp>
        <p:nvSpPr>
          <p:cNvPr id="13" name="Roles">
            <a:extLst>
              <a:ext uri="{FF2B5EF4-FFF2-40B4-BE49-F238E27FC236}">
                <a16:creationId xmlns:a16="http://schemas.microsoft.com/office/drawing/2014/main" id="{B2174F54-9603-5876-E235-07DA63D4D792}"/>
              </a:ext>
            </a:extLst>
          </p:cNvPr>
          <p:cNvSpPr txBox="1"/>
          <p:nvPr/>
        </p:nvSpPr>
        <p:spPr>
          <a:xfrm>
            <a:off x="609600" y="2142491"/>
            <a:ext cx="40640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Учёный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, </a:t>
            </a: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изобретатель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, </a:t>
            </a: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художник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4" name="Masterpieces">
            <a:extLst>
              <a:ext uri="{FF2B5EF4-FFF2-40B4-BE49-F238E27FC236}">
                <a16:creationId xmlns:a16="http://schemas.microsoft.com/office/drawing/2014/main" id="{3DB4A8FD-102B-3986-0BE2-81696F1352FA}"/>
              </a:ext>
            </a:extLst>
          </p:cNvPr>
          <p:cNvSpPr txBox="1"/>
          <p:nvPr/>
        </p:nvSpPr>
        <p:spPr>
          <a:xfrm>
            <a:off x="609600" y="3113406"/>
            <a:ext cx="4064000" cy="112617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200"/>
              </a:spcAft>
            </a:pPr>
            <a:r>
              <a:rPr lang="ru-RU" sz="2400" b="1" dirty="0">
                <a:solidFill>
                  <a:srgbClr val="1E3557"/>
                </a:solidFill>
                <a:latin typeface="Calibri" panose="020F0502020204030204" pitchFamily="34" charset="0"/>
              </a:rPr>
              <a:t>Шедевры:</a:t>
            </a:r>
          </a:p>
          <a:p>
            <a:pPr>
              <a:lnSpc>
                <a:spcPct val="98000"/>
              </a:lnSpc>
              <a:spcAft>
                <a:spcPts val="200"/>
              </a:spcAft>
            </a:pPr>
            <a:r>
              <a:rPr lang="ru-RU" sz="2400" i="1" dirty="0">
                <a:solidFill>
                  <a:srgbClr val="2B2420"/>
                </a:solidFill>
                <a:latin typeface="Palatino Linotype" panose="02040502050505030304" pitchFamily="18" charset="0"/>
              </a:rPr>
              <a:t>«Джоконда»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,</a:t>
            </a:r>
          </a:p>
          <a:p>
            <a:pPr>
              <a:lnSpc>
                <a:spcPct val="98000"/>
              </a:lnSpc>
              <a:spcAft>
                <a:spcPts val="200"/>
              </a:spcAft>
            </a:pPr>
            <a:r>
              <a:rPr lang="ru-RU" sz="2400" i="1" dirty="0">
                <a:solidFill>
                  <a:srgbClr val="2B2420"/>
                </a:solidFill>
                <a:latin typeface="Palatino Linotype" panose="02040502050505030304" pitchFamily="18" charset="0"/>
              </a:rPr>
              <a:t>«Тайная вечеря»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5" name="Interests">
            <a:extLst>
              <a:ext uri="{FF2B5EF4-FFF2-40B4-BE49-F238E27FC236}">
                <a16:creationId xmlns:a16="http://schemas.microsoft.com/office/drawing/2014/main" id="{35196DA2-29DC-F150-6EB5-FCA12B5ADE53}"/>
              </a:ext>
            </a:extLst>
          </p:cNvPr>
          <p:cNvSpPr txBox="1"/>
          <p:nvPr/>
        </p:nvSpPr>
        <p:spPr>
          <a:xfrm>
            <a:off x="609600" y="4493580"/>
            <a:ext cx="40640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Интерес к </a:t>
            </a:r>
            <a:r>
              <a:rPr lang="ru-RU" sz="2400" b="1" dirty="0">
                <a:solidFill>
                  <a:srgbClr val="1E3557"/>
                </a:solidFill>
                <a:latin typeface="Calibri" panose="020F0502020204030204" pitchFamily="34" charset="0"/>
              </a:rPr>
              <a:t>анатомии, механике, природе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FB122986-59D0-0EE6-7FAC-3BFF28614C1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601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D506BDC-5541-8D4D-0899-E3031602F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406401"/>
            <a:ext cx="3429000" cy="953389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F4EDDF"/>
                </a:solidFill>
                <a:latin typeface="Palatino Linotype" panose="02040502050505030304" pitchFamily="18" charset="0"/>
              </a:rPr>
              <a:t>Микеланджело Буонарроти</a:t>
            </a:r>
          </a:p>
        </p:txBody>
      </p:sp>
      <p:pic>
        <p:nvPicPr>
          <p:cNvPr id="4" name="Michelangelo portrait" descr="Якопино дель Конте. Портрет Микеланджело. Ок. 1535. Флоренция, Каза Буонарроти">
            <a:extLst>
              <a:ext uri="{FF2B5EF4-FFF2-40B4-BE49-F238E27FC236}">
                <a16:creationId xmlns:a16="http://schemas.microsoft.com/office/drawing/2014/main" id="{E526F903-CCD3-BF1D-9874-83F0A34CE36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1000"/>
            <a:ext cx="1168400" cy="1168400"/>
          </a:xfrm>
          <a:prstGeom prst="ellipse">
            <a:avLst/>
          </a:prstGeom>
          <a:ln w="15875">
            <a:solidFill>
              <a:srgbClr val="D9C08F"/>
            </a:solidFill>
          </a:ln>
        </p:spPr>
      </p:pic>
      <p:pic>
        <p:nvPicPr>
          <p:cNvPr id="6" name="Pieta" descr="Микеланджело. Пьета. 1498–1499. Рим, собор Святого Петра">
            <a:extLst>
              <a:ext uri="{FF2B5EF4-FFF2-40B4-BE49-F238E27FC236}">
                <a16:creationId xmlns:a16="http://schemas.microsoft.com/office/drawing/2014/main" id="{619D17EE-2994-ED9B-2A14-FD2D459FF15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400" y="508000"/>
            <a:ext cx="5969000" cy="4127500"/>
          </a:xfrm>
          <a:prstGeom prst="rect">
            <a:avLst/>
          </a:prstGeom>
        </p:spPr>
      </p:pic>
      <p:sp>
        <p:nvSpPr>
          <p:cNvPr id="7" name="Pieta frame">
            <a:extLst>
              <a:ext uri="{FF2B5EF4-FFF2-40B4-BE49-F238E27FC236}">
                <a16:creationId xmlns:a16="http://schemas.microsoft.com/office/drawing/2014/main" id="{813F302A-5B1D-5400-0D86-D6936B34B717}"/>
              </a:ext>
            </a:extLst>
          </p:cNvPr>
          <p:cNvSpPr/>
          <p:nvPr/>
        </p:nvSpPr>
        <p:spPr>
          <a:xfrm>
            <a:off x="5537200" y="431800"/>
            <a:ext cx="6121400" cy="4279900"/>
          </a:xfrm>
          <a:prstGeom prst="rect">
            <a:avLst/>
          </a:prstGeom>
          <a:noFill/>
          <a:ln w="9525" cap="flat" cmpd="sng" algn="ctr">
            <a:solidFill>
              <a:srgbClr val="B08D5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FA268C80-3D87-A801-3E3D-F63BC72927A2}"/>
              </a:ext>
            </a:extLst>
          </p:cNvPr>
          <p:cNvSpPr txBox="1"/>
          <p:nvPr/>
        </p:nvSpPr>
        <p:spPr>
          <a:xfrm>
            <a:off x="609600" y="1727200"/>
            <a:ext cx="4699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D9C08F"/>
                </a:solidFill>
                <a:latin typeface="Palatino Linotype" panose="02040502050505030304" pitchFamily="18" charset="0"/>
              </a:rPr>
              <a:t>Титан Возрождения</a:t>
            </a:r>
          </a:p>
        </p:txBody>
      </p:sp>
      <p:sp>
        <p:nvSpPr>
          <p:cNvPr id="9" name="Roles">
            <a:extLst>
              <a:ext uri="{FF2B5EF4-FFF2-40B4-BE49-F238E27FC236}">
                <a16:creationId xmlns:a16="http://schemas.microsoft.com/office/drawing/2014/main" id="{556BD3C8-8FCF-D7C4-BD9C-1DFF22E241C5}"/>
              </a:ext>
            </a:extLst>
          </p:cNvPr>
          <p:cNvSpPr txBox="1"/>
          <p:nvPr/>
        </p:nvSpPr>
        <p:spPr>
          <a:xfrm>
            <a:off x="609600" y="2219960"/>
            <a:ext cx="4699000" cy="35845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Скульптор, художник, архитектор.</a:t>
            </a:r>
          </a:p>
        </p:txBody>
      </p:sp>
      <p:sp>
        <p:nvSpPr>
          <p:cNvPr id="10" name="Works">
            <a:extLst>
              <a:ext uri="{FF2B5EF4-FFF2-40B4-BE49-F238E27FC236}">
                <a16:creationId xmlns:a16="http://schemas.microsoft.com/office/drawing/2014/main" id="{5D5A418C-8715-F4FA-7BD3-2904974F0B50}"/>
              </a:ext>
            </a:extLst>
          </p:cNvPr>
          <p:cNvSpPr txBox="1"/>
          <p:nvPr/>
        </p:nvSpPr>
        <p:spPr>
          <a:xfrm>
            <a:off x="609600" y="2730818"/>
            <a:ext cx="4699000" cy="14719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100"/>
              </a:spcAft>
            </a:pPr>
            <a:r>
              <a:rPr lang="ru-RU" sz="2400" b="1" dirty="0">
                <a:solidFill>
                  <a:srgbClr val="D9C08F"/>
                </a:solidFill>
                <a:latin typeface="Calibri" panose="020F0502020204030204" pitchFamily="34" charset="0"/>
              </a:rPr>
              <a:t>Работы:</a:t>
            </a:r>
          </a:p>
          <a:p>
            <a:pPr>
              <a:lnSpc>
                <a:spcPct val="98000"/>
              </a:lnSpc>
              <a:spcAft>
                <a:spcPts val="100"/>
              </a:spcAft>
            </a:pP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статуя Давида,</a:t>
            </a:r>
          </a:p>
          <a:p>
            <a:pPr>
              <a:lnSpc>
                <a:spcPct val="98000"/>
              </a:lnSpc>
              <a:spcAft>
                <a:spcPts val="100"/>
              </a:spcAft>
            </a:pP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роспись Сикстинской капеллы,</a:t>
            </a:r>
          </a:p>
          <a:p>
            <a:pPr>
              <a:lnSpc>
                <a:spcPct val="98000"/>
              </a:lnSpc>
              <a:spcAft>
                <a:spcPts val="100"/>
              </a:spcAft>
            </a:pP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купол собора Святого Петра.</a:t>
            </a:r>
          </a:p>
        </p:txBody>
      </p:sp>
      <p:pic>
        <p:nvPicPr>
          <p:cNvPr id="12" name="Work 1" descr="Микеланджело. Давид (фрагмент). 1501–1504. Флоренция, Галерея Академии">
            <a:extLst>
              <a:ext uri="{FF2B5EF4-FFF2-40B4-BE49-F238E27FC236}">
                <a16:creationId xmlns:a16="http://schemas.microsoft.com/office/drawing/2014/main" id="{12BCCE5E-19DE-AA56-54EA-C340AB78BBDB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405948"/>
            <a:ext cx="1371600" cy="1371600"/>
          </a:xfrm>
          <a:prstGeom prst="ellipse">
            <a:avLst/>
          </a:prstGeom>
          <a:ln w="15875">
            <a:solidFill>
              <a:srgbClr val="D9C08F"/>
            </a:solidFill>
          </a:ln>
        </p:spPr>
      </p:pic>
      <p:pic>
        <p:nvPicPr>
          <p:cNvPr id="14" name="Work 2" descr="Микеланджело. Роспись свода Сикстинской капеллы. 1508–1512. Ватикан">
            <a:extLst>
              <a:ext uri="{FF2B5EF4-FFF2-40B4-BE49-F238E27FC236}">
                <a16:creationId xmlns:a16="http://schemas.microsoft.com/office/drawing/2014/main" id="{CFA08775-94C1-44FE-38F9-54EF13333DE8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00" y="4405948"/>
            <a:ext cx="1371600" cy="1371600"/>
          </a:xfrm>
          <a:prstGeom prst="ellipse">
            <a:avLst/>
          </a:prstGeom>
          <a:ln w="15875">
            <a:solidFill>
              <a:srgbClr val="D9C08F"/>
            </a:solidFill>
          </a:ln>
        </p:spPr>
      </p:pic>
      <p:pic>
        <p:nvPicPr>
          <p:cNvPr id="16" name="Work 3" descr="Купол собора Святого Петра в Риме изнутри; проект Микеланджело">
            <a:extLst>
              <a:ext uri="{FF2B5EF4-FFF2-40B4-BE49-F238E27FC236}">
                <a16:creationId xmlns:a16="http://schemas.microsoft.com/office/drawing/2014/main" id="{F5F65B38-22B9-B272-CEA1-A4EC0842ED1A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600" y="4405948"/>
            <a:ext cx="1371600" cy="1371600"/>
          </a:xfrm>
          <a:prstGeom prst="ellipse">
            <a:avLst/>
          </a:prstGeom>
          <a:ln w="15875">
            <a:solidFill>
              <a:srgbClr val="D9C08F"/>
            </a:solidFill>
          </a:ln>
        </p:spPr>
      </p:pic>
      <p:sp>
        <p:nvSpPr>
          <p:cNvPr id="17" name="Pieta text">
            <a:extLst>
              <a:ext uri="{FF2B5EF4-FFF2-40B4-BE49-F238E27FC236}">
                <a16:creationId xmlns:a16="http://schemas.microsoft.com/office/drawing/2014/main" id="{FC9485DB-438F-9E1B-7403-43BF32438101}"/>
              </a:ext>
            </a:extLst>
          </p:cNvPr>
          <p:cNvSpPr txBox="1"/>
          <p:nvPr/>
        </p:nvSpPr>
        <p:spPr>
          <a:xfrm>
            <a:off x="5613400" y="4876800"/>
            <a:ext cx="5969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F4EDDF"/>
                </a:solidFill>
                <a:latin typeface="Palatino Linotype" panose="02040502050505030304" pitchFamily="18" charset="0"/>
              </a:rPr>
              <a:t>Скульптура </a:t>
            </a:r>
            <a:r>
              <a:rPr lang="ru-RU" sz="2400" b="1" i="1" dirty="0">
                <a:solidFill>
                  <a:srgbClr val="D9C08F"/>
                </a:solidFill>
                <a:latin typeface="Palatino Linotype" panose="02040502050505030304" pitchFamily="18" charset="0"/>
              </a:rPr>
              <a:t>«Пьета»</a:t>
            </a:r>
            <a:r>
              <a:rPr lang="ru-RU" sz="2400" i="1" dirty="0">
                <a:solidFill>
                  <a:srgbClr val="F4EDDF"/>
                </a:solidFill>
                <a:latin typeface="Palatino Linotype" panose="02040502050505030304" pitchFamily="18" charset="0"/>
              </a:rPr>
              <a:t> — образ скорби и гармонии.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68FD4E04-A52D-EF8C-1A89-E0C29ECEC5D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103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6561434-D8C7-9E9B-0A4A-FDCB87D87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1"/>
            <a:ext cx="109728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1E3557"/>
                </a:solidFill>
                <a:latin typeface="Palatino Linotype" panose="02040502050505030304" pitchFamily="18" charset="0"/>
              </a:rPr>
              <a:t>Рафаэль Санти и Тициан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89B14287-D805-7A3B-47AD-AA153CF0E954}"/>
              </a:ext>
            </a:extLst>
          </p:cNvPr>
          <p:cNvSpPr txBox="1"/>
          <p:nvPr/>
        </p:nvSpPr>
        <p:spPr>
          <a:xfrm>
            <a:off x="609600" y="939166"/>
            <a:ext cx="10972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Мастера гармонии и цвета</a:t>
            </a:r>
          </a:p>
        </p:txBody>
      </p:sp>
      <p:pic>
        <p:nvPicPr>
          <p:cNvPr id="5" name="Raphael - Sistine Madonna" descr="Рафаэль. Сикстинская Мадонна. 1512–1513. Дрезден, Галерея старых мастеров">
            <a:extLst>
              <a:ext uri="{FF2B5EF4-FFF2-40B4-BE49-F238E27FC236}">
                <a16:creationId xmlns:a16="http://schemas.microsoft.com/office/drawing/2014/main" id="{FEC74E20-1F1A-D713-FE79-05CE569C0A2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35126"/>
            <a:ext cx="2489200" cy="34036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B08D57"/>
            </a:solidFill>
          </a:ln>
        </p:spPr>
      </p:pic>
      <p:sp>
        <p:nvSpPr>
          <p:cNvPr id="6" name="Raphael - Sistine Madonna niche">
            <a:extLst>
              <a:ext uri="{FF2B5EF4-FFF2-40B4-BE49-F238E27FC236}">
                <a16:creationId xmlns:a16="http://schemas.microsoft.com/office/drawing/2014/main" id="{83FED38F-6070-E189-B507-D712355EC35B}"/>
              </a:ext>
            </a:extLst>
          </p:cNvPr>
          <p:cNvSpPr/>
          <p:nvPr/>
        </p:nvSpPr>
        <p:spPr>
          <a:xfrm>
            <a:off x="609600" y="1558926"/>
            <a:ext cx="2641600" cy="35560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B08D5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aphael">
            <a:extLst>
              <a:ext uri="{FF2B5EF4-FFF2-40B4-BE49-F238E27FC236}">
                <a16:creationId xmlns:a16="http://schemas.microsoft.com/office/drawing/2014/main" id="{E8CD2F4E-799B-9769-5F15-CA994AFEF5E0}"/>
              </a:ext>
            </a:extLst>
          </p:cNvPr>
          <p:cNvSpPr txBox="1"/>
          <p:nvPr/>
        </p:nvSpPr>
        <p:spPr>
          <a:xfrm>
            <a:off x="3454400" y="1558926"/>
            <a:ext cx="2362200" cy="179228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Рафаэль: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 </a:t>
            </a:r>
            <a:r>
              <a:rPr lang="ru-RU" sz="2400" i="1" dirty="0">
                <a:solidFill>
                  <a:srgbClr val="2B2420"/>
                </a:solidFill>
                <a:latin typeface="Palatino Linotype" panose="02040502050505030304" pitchFamily="18" charset="0"/>
              </a:rPr>
              <a:t>«Сикстинская Мадонна»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, образы Мадонны.</a:t>
            </a:r>
          </a:p>
        </p:txBody>
      </p:sp>
      <p:cxnSp>
        <p:nvCxnSpPr>
          <p:cNvPr id="8" name="Divider">
            <a:extLst>
              <a:ext uri="{FF2B5EF4-FFF2-40B4-BE49-F238E27FC236}">
                <a16:creationId xmlns:a16="http://schemas.microsoft.com/office/drawing/2014/main" id="{C5720C95-E4BF-2DDE-CCD5-30DC868C488F}"/>
              </a:ext>
            </a:extLst>
          </p:cNvPr>
          <p:cNvCxnSpPr/>
          <p:nvPr/>
        </p:nvCxnSpPr>
        <p:spPr>
          <a:xfrm>
            <a:off x="6096000" y="1558926"/>
            <a:ext cx="0" cy="3505200"/>
          </a:xfrm>
          <a:prstGeom prst="line">
            <a:avLst/>
          </a:prstGeom>
          <a:ln w="9525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ian">
            <a:extLst>
              <a:ext uri="{FF2B5EF4-FFF2-40B4-BE49-F238E27FC236}">
                <a16:creationId xmlns:a16="http://schemas.microsoft.com/office/drawing/2014/main" id="{222BBDC3-97BF-A722-0FE5-8EA67BF1F5E0}"/>
              </a:ext>
            </a:extLst>
          </p:cNvPr>
          <p:cNvSpPr txBox="1"/>
          <p:nvPr/>
        </p:nvSpPr>
        <p:spPr>
          <a:xfrm>
            <a:off x="6400800" y="1558927"/>
            <a:ext cx="51816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Тициан: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rgbClr val="1E3557"/>
                </a:solidFill>
                <a:latin typeface="Calibri" panose="020F0502020204030204" pitchFamily="34" charset="0"/>
              </a:rPr>
              <a:t>мастер портрета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, работы для Карла V и папы римского.</a:t>
            </a:r>
          </a:p>
        </p:txBody>
      </p:sp>
      <p:sp>
        <p:nvSpPr>
          <p:cNvPr id="10" name="Titian - Charles V mat">
            <a:extLst>
              <a:ext uri="{FF2B5EF4-FFF2-40B4-BE49-F238E27FC236}">
                <a16:creationId xmlns:a16="http://schemas.microsoft.com/office/drawing/2014/main" id="{44B6A90C-9E13-2CD5-611B-705D6561826D}"/>
              </a:ext>
            </a:extLst>
          </p:cNvPr>
          <p:cNvSpPr/>
          <p:nvPr/>
        </p:nvSpPr>
        <p:spPr>
          <a:xfrm>
            <a:off x="6388100" y="2390142"/>
            <a:ext cx="2374900" cy="2788284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Titian - Charles V" descr="Тициан. Карл V в битве при Мюльберге. 1548. Мадрид, Прадо">
            <a:extLst>
              <a:ext uri="{FF2B5EF4-FFF2-40B4-BE49-F238E27FC236}">
                <a16:creationId xmlns:a16="http://schemas.microsoft.com/office/drawing/2014/main" id="{2F9922A2-5136-8521-9874-C96F0DEECB5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600" y="2453642"/>
            <a:ext cx="2247900" cy="2661284"/>
          </a:xfrm>
          <a:prstGeom prst="rect">
            <a:avLst/>
          </a:prstGeom>
        </p:spPr>
      </p:pic>
      <p:sp>
        <p:nvSpPr>
          <p:cNvPr id="13" name="Titian - Paul III mat">
            <a:extLst>
              <a:ext uri="{FF2B5EF4-FFF2-40B4-BE49-F238E27FC236}">
                <a16:creationId xmlns:a16="http://schemas.microsoft.com/office/drawing/2014/main" id="{61BB6D31-4E54-E6C8-F925-FC1F179E1FB0}"/>
              </a:ext>
            </a:extLst>
          </p:cNvPr>
          <p:cNvSpPr/>
          <p:nvPr/>
        </p:nvSpPr>
        <p:spPr>
          <a:xfrm>
            <a:off x="8915400" y="2390142"/>
            <a:ext cx="2451100" cy="2788284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Titian - Paul III" descr="Тициан. Папа Павел III с внуками. 1546. Неаполь, Музей Каподимонте">
            <a:extLst>
              <a:ext uri="{FF2B5EF4-FFF2-40B4-BE49-F238E27FC236}">
                <a16:creationId xmlns:a16="http://schemas.microsoft.com/office/drawing/2014/main" id="{212A009A-5086-477C-9AFC-FE38E9ADF34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900" y="2453642"/>
            <a:ext cx="2324100" cy="2661284"/>
          </a:xfrm>
          <a:prstGeom prst="rect">
            <a:avLst/>
          </a:prstGeom>
        </p:spPr>
      </p:pic>
      <p:grpSp>
        <p:nvGrpSpPr>
          <p:cNvPr id="19" name="Printer rule">
            <a:extLst>
              <a:ext uri="{FF2B5EF4-FFF2-40B4-BE49-F238E27FC236}">
                <a16:creationId xmlns:a16="http://schemas.microsoft.com/office/drawing/2014/main" id="{1B89A425-93CE-429C-2195-2DE63A1ECD7C}"/>
              </a:ext>
            </a:extLst>
          </p:cNvPr>
          <p:cNvGrpSpPr/>
          <p:nvPr/>
        </p:nvGrpSpPr>
        <p:grpSpPr>
          <a:xfrm>
            <a:off x="3810000" y="5324476"/>
            <a:ext cx="4572000" cy="88900"/>
            <a:chOff x="3810000" y="5324476"/>
            <a:chExt cx="4572000" cy="88900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6706AA69-BED9-EAC2-6708-8407E94E8A2B}"/>
                </a:ext>
              </a:extLst>
            </p:cNvPr>
            <p:cNvCxnSpPr/>
            <p:nvPr/>
          </p:nvCxnSpPr>
          <p:spPr>
            <a:xfrm>
              <a:off x="3810000" y="5368926"/>
              <a:ext cx="2171700" cy="0"/>
            </a:xfrm>
            <a:prstGeom prst="line">
              <a:avLst/>
            </a:prstGeom>
            <a:ln w="9525">
              <a:solidFill>
                <a:srgbClr val="B08D5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573C6E7C-F243-C07B-4564-B97B7848FDB9}"/>
                </a:ext>
              </a:extLst>
            </p:cNvPr>
            <p:cNvCxnSpPr/>
            <p:nvPr/>
          </p:nvCxnSpPr>
          <p:spPr>
            <a:xfrm>
              <a:off x="6210300" y="5368926"/>
              <a:ext cx="2171700" cy="0"/>
            </a:xfrm>
            <a:prstGeom prst="line">
              <a:avLst/>
            </a:prstGeom>
            <a:ln w="9525">
              <a:solidFill>
                <a:srgbClr val="B08D5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Ромб 17">
              <a:extLst>
                <a:ext uri="{FF2B5EF4-FFF2-40B4-BE49-F238E27FC236}">
                  <a16:creationId xmlns:a16="http://schemas.microsoft.com/office/drawing/2014/main" id="{75290E1C-D30B-ACCD-E9D2-C53A35B0AABD}"/>
                </a:ext>
              </a:extLst>
            </p:cNvPr>
            <p:cNvSpPr/>
            <p:nvPr/>
          </p:nvSpPr>
          <p:spPr>
            <a:xfrm>
              <a:off x="6051550" y="5324476"/>
              <a:ext cx="88900" cy="88900"/>
            </a:xfrm>
            <a:prstGeom prst="diamond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0" name="Realism">
            <a:extLst>
              <a:ext uri="{FF2B5EF4-FFF2-40B4-BE49-F238E27FC236}">
                <a16:creationId xmlns:a16="http://schemas.microsoft.com/office/drawing/2014/main" id="{0261078D-F2D5-DECF-45D6-F7FD7F8655BC}"/>
              </a:ext>
            </a:extLst>
          </p:cNvPr>
          <p:cNvSpPr txBox="1"/>
          <p:nvPr/>
        </p:nvSpPr>
        <p:spPr>
          <a:xfrm>
            <a:off x="609600" y="5546726"/>
            <a:ext cx="109728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800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Реализм и одухотворённость в живописи.</a:t>
            </a:r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7EE877FF-D716-513E-C400-3801F75E923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547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D36B7B-3DA6-4B57-A456-263B560F1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00" y="381000"/>
            <a:ext cx="4064000" cy="1009523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E3557"/>
                </a:solidFill>
                <a:latin typeface="Palatino Linotype" panose="02040502050505030304" pitchFamily="18" charset="0"/>
              </a:rPr>
              <a:t>Архитектура Возрождения</a:t>
            </a:r>
          </a:p>
        </p:txBody>
      </p:sp>
      <p:pic>
        <p:nvPicPr>
          <p:cNvPr id="4" name="Villa La Rotonda" descr="Андреа Палладио. Вилла Ла Ротонда близ Виченцы. Начата ок. 1567">
            <a:extLst>
              <a:ext uri="{FF2B5EF4-FFF2-40B4-BE49-F238E27FC236}">
                <a16:creationId xmlns:a16="http://schemas.microsoft.com/office/drawing/2014/main" id="{B7AF19D3-058A-2827-2174-3A0E55C0B64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12000" cy="4826000"/>
          </a:xfrm>
          <a:prstGeom prst="rect">
            <a:avLst/>
          </a:prstGeom>
        </p:spPr>
      </p:pic>
      <p:cxnSp>
        <p:nvCxnSpPr>
          <p:cNvPr id="5" name="Picture rule">
            <a:extLst>
              <a:ext uri="{FF2B5EF4-FFF2-40B4-BE49-F238E27FC236}">
                <a16:creationId xmlns:a16="http://schemas.microsoft.com/office/drawing/2014/main" id="{CEF283C5-0612-51A0-12E9-C2D699E11DDE}"/>
              </a:ext>
            </a:extLst>
          </p:cNvPr>
          <p:cNvCxnSpPr/>
          <p:nvPr/>
        </p:nvCxnSpPr>
        <p:spPr>
          <a:xfrm>
            <a:off x="0" y="4838700"/>
            <a:ext cx="7112000" cy="0"/>
          </a:xfrm>
          <a:prstGeom prst="line">
            <a:avLst/>
          </a:prstGeom>
          <a:ln w="15875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ubtitle">
            <a:extLst>
              <a:ext uri="{FF2B5EF4-FFF2-40B4-BE49-F238E27FC236}">
                <a16:creationId xmlns:a16="http://schemas.microsoft.com/office/drawing/2014/main" id="{DBD87095-3C63-694F-6C26-9B168DEE170E}"/>
              </a:ext>
            </a:extLst>
          </p:cNvPr>
          <p:cNvSpPr txBox="1"/>
          <p:nvPr/>
        </p:nvSpPr>
        <p:spPr>
          <a:xfrm>
            <a:off x="7518400" y="1441323"/>
            <a:ext cx="4064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В поисках идеальных пропорций</a:t>
            </a:r>
          </a:p>
        </p:txBody>
      </p:sp>
      <p:sp>
        <p:nvSpPr>
          <p:cNvPr id="7" name="Antique models">
            <a:extLst>
              <a:ext uri="{FF2B5EF4-FFF2-40B4-BE49-F238E27FC236}">
                <a16:creationId xmlns:a16="http://schemas.microsoft.com/office/drawing/2014/main" id="{2BA8BA44-F6CD-0818-2341-3AA9D069BAC7}"/>
              </a:ext>
            </a:extLst>
          </p:cNvPr>
          <p:cNvSpPr txBox="1"/>
          <p:nvPr/>
        </p:nvSpPr>
        <p:spPr>
          <a:xfrm>
            <a:off x="7518400" y="2401444"/>
            <a:ext cx="40640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Подражание </a:t>
            </a: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античным образцам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" name="Palladio">
            <a:extLst>
              <a:ext uri="{FF2B5EF4-FFF2-40B4-BE49-F238E27FC236}">
                <a16:creationId xmlns:a16="http://schemas.microsoft.com/office/drawing/2014/main" id="{8C8E7DCF-0C9A-E218-1887-A299458855C2}"/>
              </a:ext>
            </a:extLst>
          </p:cNvPr>
          <p:cNvSpPr txBox="1"/>
          <p:nvPr/>
        </p:nvSpPr>
        <p:spPr>
          <a:xfrm>
            <a:off x="7518400" y="3321560"/>
            <a:ext cx="25400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1E3557"/>
                </a:solidFill>
                <a:latin typeface="Calibri" panose="020F0502020204030204" pitchFamily="34" charset="0"/>
              </a:rPr>
              <a:t>Андреа Палладио: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 </a:t>
            </a:r>
            <a:r>
              <a:rPr lang="ru-RU" sz="2400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вилла Ла Ротонда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9" name="Palladio plan mat">
            <a:extLst>
              <a:ext uri="{FF2B5EF4-FFF2-40B4-BE49-F238E27FC236}">
                <a16:creationId xmlns:a16="http://schemas.microsoft.com/office/drawing/2014/main" id="{1A4C3926-BC2F-FD0D-5B3E-B23413DF238D}"/>
              </a:ext>
            </a:extLst>
          </p:cNvPr>
          <p:cNvSpPr/>
          <p:nvPr/>
        </p:nvSpPr>
        <p:spPr>
          <a:xfrm>
            <a:off x="10185400" y="3321559"/>
            <a:ext cx="1447800" cy="14478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alladio plan" descr="Андреа Палладио. План виллы Ротонда. Гравюра из трактата «Четыре книги об архитектуре», 1570">
            <a:extLst>
              <a:ext uri="{FF2B5EF4-FFF2-40B4-BE49-F238E27FC236}">
                <a16:creationId xmlns:a16="http://schemas.microsoft.com/office/drawing/2014/main" id="{19BA19D6-FB2A-A401-4547-59C038EC270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200" y="3372359"/>
            <a:ext cx="1346200" cy="1346200"/>
          </a:xfrm>
          <a:prstGeom prst="rect">
            <a:avLst/>
          </a:prstGeom>
        </p:spPr>
      </p:pic>
      <p:sp>
        <p:nvSpPr>
          <p:cNvPr id="12" name="Influence">
            <a:extLst>
              <a:ext uri="{FF2B5EF4-FFF2-40B4-BE49-F238E27FC236}">
                <a16:creationId xmlns:a16="http://schemas.microsoft.com/office/drawing/2014/main" id="{6D2BEEB2-6656-CAB3-1F55-ABBE13908B68}"/>
              </a:ext>
            </a:extLst>
          </p:cNvPr>
          <p:cNvSpPr txBox="1"/>
          <p:nvPr/>
        </p:nvSpPr>
        <p:spPr>
          <a:xfrm>
            <a:off x="609600" y="5105401"/>
            <a:ext cx="50800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1E3557"/>
                </a:solidFill>
                <a:latin typeface="Calibri" panose="020F0502020204030204" pitchFamily="34" charset="0"/>
              </a:rPr>
              <a:t>Влияние на мировую архитектуру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 (Белый дом, русские усадьбы).</a:t>
            </a:r>
          </a:p>
        </p:txBody>
      </p:sp>
      <p:sp>
        <p:nvSpPr>
          <p:cNvPr id="13" name="White House mat">
            <a:extLst>
              <a:ext uri="{FF2B5EF4-FFF2-40B4-BE49-F238E27FC236}">
                <a16:creationId xmlns:a16="http://schemas.microsoft.com/office/drawing/2014/main" id="{8519655C-CC73-5060-3E92-F0A3862B1482}"/>
              </a:ext>
            </a:extLst>
          </p:cNvPr>
          <p:cNvSpPr/>
          <p:nvPr/>
        </p:nvSpPr>
        <p:spPr>
          <a:xfrm>
            <a:off x="5943600" y="5080000"/>
            <a:ext cx="2133600" cy="12446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White House" descr="Белый дом в Вашингтоне, южный фасад (фото)">
            <a:extLst>
              <a:ext uri="{FF2B5EF4-FFF2-40B4-BE49-F238E27FC236}">
                <a16:creationId xmlns:a16="http://schemas.microsoft.com/office/drawing/2014/main" id="{9C8E1761-28DD-7272-3F4F-9DA247EA71F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5130800"/>
            <a:ext cx="2032000" cy="1143000"/>
          </a:xfrm>
          <a:prstGeom prst="rect">
            <a:avLst/>
          </a:prstGeom>
        </p:spPr>
      </p:pic>
      <p:sp>
        <p:nvSpPr>
          <p:cNvPr id="16" name="Russian estate mat">
            <a:extLst>
              <a:ext uri="{FF2B5EF4-FFF2-40B4-BE49-F238E27FC236}">
                <a16:creationId xmlns:a16="http://schemas.microsoft.com/office/drawing/2014/main" id="{EAC9DF35-EFE7-CB15-ADCD-131820FD6B11}"/>
              </a:ext>
            </a:extLst>
          </p:cNvPr>
          <p:cNvSpPr/>
          <p:nvPr/>
        </p:nvSpPr>
        <p:spPr>
          <a:xfrm>
            <a:off x="8178800" y="5080000"/>
            <a:ext cx="2133600" cy="12446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Russian estate" descr="Усадьба Остафьево под Москвой, главный дом (фото)">
            <a:extLst>
              <a:ext uri="{FF2B5EF4-FFF2-40B4-BE49-F238E27FC236}">
                <a16:creationId xmlns:a16="http://schemas.microsoft.com/office/drawing/2014/main" id="{36C1E485-26DC-890B-E29A-7A9116CC43E8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130800"/>
            <a:ext cx="2032000" cy="1143000"/>
          </a:xfrm>
          <a:prstGeom prst="rect">
            <a:avLst/>
          </a:prstGeom>
        </p:spPr>
      </p:pic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A90AF459-69E1-67F2-45C3-C8CE35DDC5E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194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ald plane">
            <a:extLst>
              <a:ext uri="{FF2B5EF4-FFF2-40B4-BE49-F238E27FC236}">
                <a16:creationId xmlns:a16="http://schemas.microsoft.com/office/drawing/2014/main" id="{00D35B66-228C-ED48-5181-FF8AAFA529A6}"/>
              </a:ext>
            </a:extLst>
          </p:cNvPr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3E6A5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79D40164-F721-086A-C970-5E0461234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381000"/>
            <a:ext cx="3683000" cy="1009523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F4EDDF"/>
                </a:solidFill>
                <a:latin typeface="Palatino Linotype" panose="02040502050505030304" pitchFamily="18" charset="0"/>
              </a:rPr>
              <a:t>Северное Возрождение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7DF2F0C9-C485-143D-CBB2-84FF1044663C}"/>
              </a:ext>
            </a:extLst>
          </p:cNvPr>
          <p:cNvSpPr txBox="1"/>
          <p:nvPr/>
        </p:nvSpPr>
        <p:spPr>
          <a:xfrm>
            <a:off x="508000" y="1441323"/>
            <a:ext cx="3683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D9C08F"/>
                </a:solidFill>
                <a:latin typeface="Palatino Linotype" panose="02040502050505030304" pitchFamily="18" charset="0"/>
              </a:rPr>
              <a:t>Свой путь к обновлению</a:t>
            </a:r>
          </a:p>
        </p:txBody>
      </p:sp>
      <p:sp>
        <p:nvSpPr>
          <p:cNvPr id="5" name="Spread">
            <a:extLst>
              <a:ext uri="{FF2B5EF4-FFF2-40B4-BE49-F238E27FC236}">
                <a16:creationId xmlns:a16="http://schemas.microsoft.com/office/drawing/2014/main" id="{B9E46CB3-9FF1-AC25-248D-4DF73C0C1413}"/>
              </a:ext>
            </a:extLst>
          </p:cNvPr>
          <p:cNvSpPr txBox="1"/>
          <p:nvPr/>
        </p:nvSpPr>
        <p:spPr>
          <a:xfrm>
            <a:off x="508000" y="2086483"/>
            <a:ext cx="3683000" cy="107537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Распространение идей в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Германии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,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Нидерландах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,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Англии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6" name="Reformation">
            <a:extLst>
              <a:ext uri="{FF2B5EF4-FFF2-40B4-BE49-F238E27FC236}">
                <a16:creationId xmlns:a16="http://schemas.microsoft.com/office/drawing/2014/main" id="{E9A4ABAE-BC5A-A010-0956-0E6036D44C48}"/>
              </a:ext>
            </a:extLst>
          </p:cNvPr>
          <p:cNvSpPr txBox="1"/>
          <p:nvPr/>
        </p:nvSpPr>
        <p:spPr>
          <a:xfrm>
            <a:off x="508000" y="3390456"/>
            <a:ext cx="3683000" cy="35845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Влияние </a:t>
            </a:r>
            <a:r>
              <a:rPr lang="ru-RU" sz="2400" b="1" dirty="0">
                <a:solidFill>
                  <a:srgbClr val="D9C08F"/>
                </a:solidFill>
                <a:latin typeface="Calibri" panose="020F0502020204030204" pitchFamily="34" charset="0"/>
              </a:rPr>
              <a:t>Реформации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7" name="National culture">
            <a:extLst>
              <a:ext uri="{FF2B5EF4-FFF2-40B4-BE49-F238E27FC236}">
                <a16:creationId xmlns:a16="http://schemas.microsoft.com/office/drawing/2014/main" id="{8CE7540F-C1DF-221E-5265-280B0B8C5F1E}"/>
              </a:ext>
            </a:extLst>
          </p:cNvPr>
          <p:cNvSpPr txBox="1"/>
          <p:nvPr/>
        </p:nvSpPr>
        <p:spPr>
          <a:xfrm>
            <a:off x="508000" y="3977515"/>
            <a:ext cx="36830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Интерес к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национальной культуре и языку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" name="Luther Bible 1534 mat">
            <a:extLst>
              <a:ext uri="{FF2B5EF4-FFF2-40B4-BE49-F238E27FC236}">
                <a16:creationId xmlns:a16="http://schemas.microsoft.com/office/drawing/2014/main" id="{6EEF4E6A-C900-A6A0-A06C-492B9D42D7A8}"/>
              </a:ext>
            </a:extLst>
          </p:cNvPr>
          <p:cNvSpPr/>
          <p:nvPr/>
        </p:nvSpPr>
        <p:spPr>
          <a:xfrm>
            <a:off x="4876800" y="812800"/>
            <a:ext cx="6807200" cy="52197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Luther Bible 1534" descr="Библия в переводе Мартина Лютера на немецкий язык, издание 1534 года. Виттенберг, Дом-музей Лютера (фото)">
            <a:extLst>
              <a:ext uri="{FF2B5EF4-FFF2-40B4-BE49-F238E27FC236}">
                <a16:creationId xmlns:a16="http://schemas.microsoft.com/office/drawing/2014/main" id="{74C971DA-10C0-251C-9F56-B1082DF272C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400" y="914400"/>
            <a:ext cx="6604000" cy="5016500"/>
          </a:xfrm>
          <a:prstGeom prst="rect">
            <a:avLst/>
          </a:prstGeom>
        </p:spPr>
      </p:pic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587096E9-5FC7-C050-5F26-17853F8649E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72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56624FE-D61C-51A0-A690-833D9E8C8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E3557"/>
                </a:solidFill>
                <a:latin typeface="Palatino Linotype" panose="02040502050505030304" pitchFamily="18" charset="0"/>
              </a:rPr>
              <a:t>Альбрехт Дюрер и Питер Брейгель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256EE115-2992-9B49-5914-7F5B4652B76F}"/>
              </a:ext>
            </a:extLst>
          </p:cNvPr>
          <p:cNvSpPr txBox="1"/>
          <p:nvPr/>
        </p:nvSpPr>
        <p:spPr>
          <a:xfrm>
            <a:off x="609600" y="911162"/>
            <a:ext cx="10972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Художники реальности и символов</a:t>
            </a:r>
          </a:p>
        </p:txBody>
      </p:sp>
      <p:sp>
        <p:nvSpPr>
          <p:cNvPr id="4" name="Durer self-portrait mat">
            <a:extLst>
              <a:ext uri="{FF2B5EF4-FFF2-40B4-BE49-F238E27FC236}">
                <a16:creationId xmlns:a16="http://schemas.microsoft.com/office/drawing/2014/main" id="{FDD7D2F1-BE20-C0E4-1E79-AC304A99943B}"/>
              </a:ext>
            </a:extLst>
          </p:cNvPr>
          <p:cNvSpPr/>
          <p:nvPr/>
        </p:nvSpPr>
        <p:spPr>
          <a:xfrm>
            <a:off x="596900" y="1492822"/>
            <a:ext cx="2362200" cy="32639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Durer self-portrait" descr="Альбрехт Дюрер. Автопортрет в одежде, отороченной мехом. 1500. Мюнхен, Старая пинакотека">
            <a:extLst>
              <a:ext uri="{FF2B5EF4-FFF2-40B4-BE49-F238E27FC236}">
                <a16:creationId xmlns:a16="http://schemas.microsoft.com/office/drawing/2014/main" id="{9528E090-967D-BBDA-3A18-AC5C439F01D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1556322"/>
            <a:ext cx="2235200" cy="3136900"/>
          </a:xfrm>
          <a:prstGeom prst="rect">
            <a:avLst/>
          </a:prstGeom>
        </p:spPr>
      </p:pic>
      <p:sp>
        <p:nvSpPr>
          <p:cNvPr id="7" name="Durer - Adam and Eve mat">
            <a:extLst>
              <a:ext uri="{FF2B5EF4-FFF2-40B4-BE49-F238E27FC236}">
                <a16:creationId xmlns:a16="http://schemas.microsoft.com/office/drawing/2014/main" id="{D013BECE-A7FD-8F5F-479D-34CF9ECAF1C2}"/>
              </a:ext>
            </a:extLst>
          </p:cNvPr>
          <p:cNvSpPr/>
          <p:nvPr/>
        </p:nvSpPr>
        <p:spPr>
          <a:xfrm>
            <a:off x="3060700" y="1492822"/>
            <a:ext cx="2565400" cy="32639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Durer - Adam and Eve" descr="Альбрехт Дюрер. Адам и Ева. Гравюра на меди. 1504">
            <a:extLst>
              <a:ext uri="{FF2B5EF4-FFF2-40B4-BE49-F238E27FC236}">
                <a16:creationId xmlns:a16="http://schemas.microsoft.com/office/drawing/2014/main" id="{5442E0F6-9EDA-F27D-EE2A-91377A08AB5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556322"/>
            <a:ext cx="2438400" cy="3136900"/>
          </a:xfrm>
          <a:prstGeom prst="rect">
            <a:avLst/>
          </a:prstGeom>
        </p:spPr>
      </p:pic>
      <p:sp>
        <p:nvSpPr>
          <p:cNvPr id="10" name="Durer">
            <a:extLst>
              <a:ext uri="{FF2B5EF4-FFF2-40B4-BE49-F238E27FC236}">
                <a16:creationId xmlns:a16="http://schemas.microsoft.com/office/drawing/2014/main" id="{0AEAEBFD-2996-99F5-17F9-0EB3100F3C0F}"/>
              </a:ext>
            </a:extLst>
          </p:cNvPr>
          <p:cNvSpPr txBox="1"/>
          <p:nvPr/>
        </p:nvSpPr>
        <p:spPr>
          <a:xfrm>
            <a:off x="609600" y="4883723"/>
            <a:ext cx="50292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Дюрер: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 гравюры, автопортреты, поиск идеальных пропорций.</a:t>
            </a:r>
          </a:p>
        </p:txBody>
      </p:sp>
      <p:cxnSp>
        <p:nvCxnSpPr>
          <p:cNvPr id="11" name="Divider">
            <a:extLst>
              <a:ext uri="{FF2B5EF4-FFF2-40B4-BE49-F238E27FC236}">
                <a16:creationId xmlns:a16="http://schemas.microsoft.com/office/drawing/2014/main" id="{4A8BE5F0-E5BA-AD1F-AC67-8621D66560E6}"/>
              </a:ext>
            </a:extLst>
          </p:cNvPr>
          <p:cNvCxnSpPr/>
          <p:nvPr/>
        </p:nvCxnSpPr>
        <p:spPr>
          <a:xfrm>
            <a:off x="5969000" y="1505522"/>
            <a:ext cx="0" cy="4191000"/>
          </a:xfrm>
          <a:prstGeom prst="line">
            <a:avLst/>
          </a:prstGeom>
          <a:ln w="9525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Bruegel">
            <a:extLst>
              <a:ext uri="{FF2B5EF4-FFF2-40B4-BE49-F238E27FC236}">
                <a16:creationId xmlns:a16="http://schemas.microsoft.com/office/drawing/2014/main" id="{D432E2B0-7115-2A47-BC8E-8523DBF9E077}"/>
              </a:ext>
            </a:extLst>
          </p:cNvPr>
          <p:cNvSpPr txBox="1"/>
          <p:nvPr/>
        </p:nvSpPr>
        <p:spPr>
          <a:xfrm>
            <a:off x="6299200" y="1505523"/>
            <a:ext cx="52832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Брейгель: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 жанровые сцены, пейзажи, народная жизнь.</a:t>
            </a:r>
          </a:p>
        </p:txBody>
      </p:sp>
      <p:sp>
        <p:nvSpPr>
          <p:cNvPr id="14" name="Bruegel - Netherlandish Proverbs mat">
            <a:extLst>
              <a:ext uri="{FF2B5EF4-FFF2-40B4-BE49-F238E27FC236}">
                <a16:creationId xmlns:a16="http://schemas.microsoft.com/office/drawing/2014/main" id="{F1E2A26D-D531-A454-60BB-60C0E8B55843}"/>
              </a:ext>
            </a:extLst>
          </p:cNvPr>
          <p:cNvSpPr/>
          <p:nvPr/>
        </p:nvSpPr>
        <p:spPr>
          <a:xfrm>
            <a:off x="6737350" y="2336738"/>
            <a:ext cx="4406900" cy="3156647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Bruegel - Netherlandish Proverbs" descr="Питер Брейгель Старший. Нидерландские пословицы. 1559. Берлин, Картинная галерея">
            <a:extLst>
              <a:ext uri="{FF2B5EF4-FFF2-40B4-BE49-F238E27FC236}">
                <a16:creationId xmlns:a16="http://schemas.microsoft.com/office/drawing/2014/main" id="{1F3F2EDF-8313-77DA-5726-EED70CD78D8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2400238"/>
            <a:ext cx="4279900" cy="3029647"/>
          </a:xfrm>
          <a:prstGeom prst="rect">
            <a:avLst/>
          </a:prstGeom>
        </p:spPr>
      </p:pic>
      <p:sp>
        <p:nvSpPr>
          <p:cNvPr id="13" name="Proverbs">
            <a:extLst>
              <a:ext uri="{FF2B5EF4-FFF2-40B4-BE49-F238E27FC236}">
                <a16:creationId xmlns:a16="http://schemas.microsoft.com/office/drawing/2014/main" id="{F7526F6A-1B97-C1F3-EF7B-7689AC9FC2E7}"/>
              </a:ext>
            </a:extLst>
          </p:cNvPr>
          <p:cNvSpPr txBox="1"/>
          <p:nvPr/>
        </p:nvSpPr>
        <p:spPr>
          <a:xfrm>
            <a:off x="6299200" y="5556886"/>
            <a:ext cx="52832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Картина </a:t>
            </a:r>
            <a:r>
              <a:rPr lang="ru-RU" sz="2400" i="1" dirty="0">
                <a:solidFill>
                  <a:srgbClr val="2B2420"/>
                </a:solidFill>
                <a:latin typeface="Palatino Linotype" panose="02040502050505030304" pitchFamily="18" charset="0"/>
              </a:rPr>
              <a:t>«Нидерландские пословицы»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 — </a:t>
            </a:r>
            <a:r>
              <a:rPr lang="ru-RU" sz="2400" b="1" dirty="0">
                <a:solidFill>
                  <a:srgbClr val="1E3557"/>
                </a:solidFill>
                <a:latin typeface="Calibri" panose="020F0502020204030204" pitchFamily="34" charset="0"/>
              </a:rPr>
              <a:t>зашифрованные смыслы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8FFB564C-CFB7-C14A-B3BE-221157FD4C8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385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1F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75E0418-4981-5D37-74FA-42B7BC53C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1422400"/>
            <a:ext cx="53340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F4EDDF"/>
                </a:solidFill>
                <a:latin typeface="Palatino Linotype" panose="02040502050505030304" pitchFamily="18" charset="0"/>
              </a:rPr>
              <a:t>Эразм Роттердамский</a:t>
            </a:r>
          </a:p>
        </p:txBody>
      </p:sp>
      <p:pic>
        <p:nvPicPr>
          <p:cNvPr id="4" name="Holbein - Erasmus" descr="Ганс Гольбейн Младший. Портрет Эразма Роттердамского. 1523. Париж, Лувр">
            <a:extLst>
              <a:ext uri="{FF2B5EF4-FFF2-40B4-BE49-F238E27FC236}">
                <a16:creationId xmlns:a16="http://schemas.microsoft.com/office/drawing/2014/main" id="{472814A4-2BC3-833B-57D6-A2B68F3000E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84200"/>
            <a:ext cx="4305300" cy="5689600"/>
          </a:xfrm>
          <a:prstGeom prst="rect">
            <a:avLst/>
          </a:prstGeom>
        </p:spPr>
      </p:pic>
      <p:sp>
        <p:nvSpPr>
          <p:cNvPr id="5" name="Holbein - Erasmus frame">
            <a:extLst>
              <a:ext uri="{FF2B5EF4-FFF2-40B4-BE49-F238E27FC236}">
                <a16:creationId xmlns:a16="http://schemas.microsoft.com/office/drawing/2014/main" id="{C710F059-7857-3008-1334-5F75E49ACD8C}"/>
              </a:ext>
            </a:extLst>
          </p:cNvPr>
          <p:cNvSpPr/>
          <p:nvPr/>
        </p:nvSpPr>
        <p:spPr>
          <a:xfrm>
            <a:off x="1143000" y="508000"/>
            <a:ext cx="4457700" cy="5842000"/>
          </a:xfrm>
          <a:prstGeom prst="rect">
            <a:avLst/>
          </a:prstGeom>
          <a:noFill/>
          <a:ln w="9525" cap="flat" cmpd="sng" algn="ctr">
            <a:solidFill>
              <a:srgbClr val="B08D5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B4B23498-07E8-8F93-0CDF-6E97319FDB52}"/>
              </a:ext>
            </a:extLst>
          </p:cNvPr>
          <p:cNvSpPr txBox="1"/>
          <p:nvPr/>
        </p:nvSpPr>
        <p:spPr>
          <a:xfrm>
            <a:off x="6248400" y="1977962"/>
            <a:ext cx="5334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D9C08F"/>
                </a:solidFill>
                <a:latin typeface="Palatino Linotype" panose="02040502050505030304" pitchFamily="18" charset="0"/>
              </a:rPr>
              <a:t>Король гуманистов</a:t>
            </a:r>
          </a:p>
        </p:txBody>
      </p:sp>
      <p:grpSp>
        <p:nvGrpSpPr>
          <p:cNvPr id="10" name="Printer rule">
            <a:extLst>
              <a:ext uri="{FF2B5EF4-FFF2-40B4-BE49-F238E27FC236}">
                <a16:creationId xmlns:a16="http://schemas.microsoft.com/office/drawing/2014/main" id="{E02AC4E5-9F6A-3042-BA85-765B8A5724F7}"/>
              </a:ext>
            </a:extLst>
          </p:cNvPr>
          <p:cNvGrpSpPr/>
          <p:nvPr/>
        </p:nvGrpSpPr>
        <p:grpSpPr>
          <a:xfrm>
            <a:off x="6248400" y="2527872"/>
            <a:ext cx="1778000" cy="88900"/>
            <a:chOff x="6248400" y="2527872"/>
            <a:chExt cx="1778000" cy="88900"/>
          </a:xfrm>
        </p:grpSpPr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5FF6589F-A281-CD25-0FE7-B9B97A584FC7}"/>
                </a:ext>
              </a:extLst>
            </p:cNvPr>
            <p:cNvCxnSpPr/>
            <p:nvPr/>
          </p:nvCxnSpPr>
          <p:spPr>
            <a:xfrm>
              <a:off x="6248400" y="2572322"/>
              <a:ext cx="774700" cy="0"/>
            </a:xfrm>
            <a:prstGeom prst="line">
              <a:avLst/>
            </a:prstGeom>
            <a:ln w="9525">
              <a:solidFill>
                <a:srgbClr val="D9C08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231C451B-97B3-4419-1EF8-650784597BE2}"/>
                </a:ext>
              </a:extLst>
            </p:cNvPr>
            <p:cNvCxnSpPr/>
            <p:nvPr/>
          </p:nvCxnSpPr>
          <p:spPr>
            <a:xfrm>
              <a:off x="7251700" y="2572322"/>
              <a:ext cx="774700" cy="0"/>
            </a:xfrm>
            <a:prstGeom prst="line">
              <a:avLst/>
            </a:prstGeom>
            <a:ln w="9525">
              <a:solidFill>
                <a:srgbClr val="D9C08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Ромб 8">
              <a:extLst>
                <a:ext uri="{FF2B5EF4-FFF2-40B4-BE49-F238E27FC236}">
                  <a16:creationId xmlns:a16="http://schemas.microsoft.com/office/drawing/2014/main" id="{0CE71342-701E-6198-B54B-A79408C8BE58}"/>
                </a:ext>
              </a:extLst>
            </p:cNvPr>
            <p:cNvSpPr/>
            <p:nvPr/>
          </p:nvSpPr>
          <p:spPr>
            <a:xfrm>
              <a:off x="7092950" y="2527872"/>
              <a:ext cx="88900" cy="88900"/>
            </a:xfrm>
            <a:prstGeom prst="diamond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King of humanists">
            <a:extLst>
              <a:ext uri="{FF2B5EF4-FFF2-40B4-BE49-F238E27FC236}">
                <a16:creationId xmlns:a16="http://schemas.microsoft.com/office/drawing/2014/main" id="{7A07ED4B-E394-5479-04AC-3145913EC390}"/>
              </a:ext>
            </a:extLst>
          </p:cNvPr>
          <p:cNvSpPr txBox="1"/>
          <p:nvPr/>
        </p:nvSpPr>
        <p:spPr>
          <a:xfrm>
            <a:off x="6248400" y="2775522"/>
            <a:ext cx="5334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i="1" dirty="0">
                <a:solidFill>
                  <a:srgbClr val="FFFFFF"/>
                </a:solidFill>
                <a:latin typeface="Palatino Linotype" panose="02040502050505030304" pitchFamily="18" charset="0"/>
              </a:rPr>
              <a:t>«Король гуманистов».</a:t>
            </a:r>
          </a:p>
        </p:txBody>
      </p:sp>
      <p:sp>
        <p:nvSpPr>
          <p:cNvPr id="12" name="Praise of Folly">
            <a:extLst>
              <a:ext uri="{FF2B5EF4-FFF2-40B4-BE49-F238E27FC236}">
                <a16:creationId xmlns:a16="http://schemas.microsoft.com/office/drawing/2014/main" id="{3090E6F2-873A-4AB7-7B9F-E3DBAFF1912F}"/>
              </a:ext>
            </a:extLst>
          </p:cNvPr>
          <p:cNvSpPr txBox="1"/>
          <p:nvPr/>
        </p:nvSpPr>
        <p:spPr>
          <a:xfrm>
            <a:off x="6248400" y="3456243"/>
            <a:ext cx="53340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Книга </a:t>
            </a:r>
            <a:r>
              <a:rPr lang="ru-RU" sz="2400" b="1" i="1" dirty="0">
                <a:solidFill>
                  <a:srgbClr val="FFFFFF"/>
                </a:solidFill>
                <a:latin typeface="Palatino Linotype" panose="02040502050505030304" pitchFamily="18" charset="0"/>
              </a:rPr>
              <a:t>«Похвала глупости»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 — сатира на общество и церковь.</a:t>
            </a:r>
          </a:p>
        </p:txBody>
      </p:sp>
      <p:sp>
        <p:nvSpPr>
          <p:cNvPr id="13" name="Tolerance">
            <a:extLst>
              <a:ext uri="{FF2B5EF4-FFF2-40B4-BE49-F238E27FC236}">
                <a16:creationId xmlns:a16="http://schemas.microsoft.com/office/drawing/2014/main" id="{B17E99DD-F0B3-2614-297A-C516DE2B9D72}"/>
              </a:ext>
            </a:extLst>
          </p:cNvPr>
          <p:cNvSpPr txBox="1"/>
          <p:nvPr/>
        </p:nvSpPr>
        <p:spPr>
          <a:xfrm>
            <a:off x="6248400" y="4401758"/>
            <a:ext cx="5334000" cy="35845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Идеи </a:t>
            </a:r>
            <a:r>
              <a:rPr lang="ru-RU" sz="2400" b="1" dirty="0">
                <a:solidFill>
                  <a:srgbClr val="D9C08F"/>
                </a:solidFill>
                <a:latin typeface="Calibri" panose="020F0502020204030204" pitchFamily="34" charset="0"/>
              </a:rPr>
              <a:t>веротерпимости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 и </a:t>
            </a:r>
            <a:r>
              <a:rPr lang="ru-RU" sz="2400" b="1" dirty="0">
                <a:solidFill>
                  <a:srgbClr val="D9C08F"/>
                </a:solidFill>
                <a:latin typeface="Calibri" panose="020F0502020204030204" pitchFamily="34" charset="0"/>
              </a:rPr>
              <a:t>образования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C8C67077-0AD2-2BD2-DFFE-E8D4B3F60EB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07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ACF99BE-6CFC-A321-5528-A74CA318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1"/>
            <a:ext cx="109728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1E3557"/>
                </a:solidFill>
                <a:latin typeface="Palatino Linotype" panose="02040502050505030304" pitchFamily="18" charset="0"/>
              </a:rPr>
              <a:t>Политические идеи: Макиавелли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78E7910D-65D7-4160-4B5F-8D9366185444}"/>
              </a:ext>
            </a:extLst>
          </p:cNvPr>
          <p:cNvSpPr txBox="1"/>
          <p:nvPr/>
        </p:nvSpPr>
        <p:spPr>
          <a:xfrm>
            <a:off x="609600" y="939166"/>
            <a:ext cx="10972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Искусство управления государством</a:t>
            </a:r>
          </a:p>
        </p:txBody>
      </p:sp>
      <p:pic>
        <p:nvPicPr>
          <p:cNvPr id="5" name="Machiavelli portrait" descr="Санти ди Тито. Портрет Никколо Макиавелли. Вторая половина XVI в. Флоренция, Палаццо Веккьо">
            <a:extLst>
              <a:ext uri="{FF2B5EF4-FFF2-40B4-BE49-F238E27FC236}">
                <a16:creationId xmlns:a16="http://schemas.microsoft.com/office/drawing/2014/main" id="{CA7B8FBC-9F5C-5D9C-6147-17EC6C62D11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85926"/>
            <a:ext cx="2895600" cy="37211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B08D57"/>
            </a:solidFill>
          </a:ln>
        </p:spPr>
      </p:pic>
      <p:sp>
        <p:nvSpPr>
          <p:cNvPr id="6" name="Machiavelli portrait niche">
            <a:extLst>
              <a:ext uri="{FF2B5EF4-FFF2-40B4-BE49-F238E27FC236}">
                <a16:creationId xmlns:a16="http://schemas.microsoft.com/office/drawing/2014/main" id="{1C014A70-86EE-0FF8-A48C-CCF3E08FEFE0}"/>
              </a:ext>
            </a:extLst>
          </p:cNvPr>
          <p:cNvSpPr/>
          <p:nvPr/>
        </p:nvSpPr>
        <p:spPr>
          <a:xfrm>
            <a:off x="609600" y="1609726"/>
            <a:ext cx="3048000" cy="38735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B08D5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Prince">
            <a:extLst>
              <a:ext uri="{FF2B5EF4-FFF2-40B4-BE49-F238E27FC236}">
                <a16:creationId xmlns:a16="http://schemas.microsoft.com/office/drawing/2014/main" id="{29E029E1-200E-1B9F-3CC6-96AA925B3A42}"/>
              </a:ext>
            </a:extLst>
          </p:cNvPr>
          <p:cNvSpPr txBox="1"/>
          <p:nvPr/>
        </p:nvSpPr>
        <p:spPr>
          <a:xfrm>
            <a:off x="4013200" y="1685926"/>
            <a:ext cx="5080000" cy="44805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600" b="1" dirty="0">
                <a:solidFill>
                  <a:srgbClr val="1E3557"/>
                </a:solidFill>
                <a:latin typeface="Calibri" panose="020F0502020204030204" pitchFamily="34" charset="0"/>
              </a:rPr>
              <a:t>Трактат</a:t>
            </a:r>
            <a:r>
              <a:rPr lang="ru-RU" sz="2600" dirty="0">
                <a:solidFill>
                  <a:srgbClr val="2B2420"/>
                </a:solidFill>
                <a:latin typeface="Calibri" panose="020F0502020204030204" pitchFamily="34" charset="0"/>
              </a:rPr>
              <a:t> </a:t>
            </a:r>
            <a:r>
              <a:rPr lang="ru-RU" sz="3000" b="1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«Государь»</a:t>
            </a:r>
            <a:r>
              <a:rPr lang="ru-RU" sz="2600" dirty="0">
                <a:solidFill>
                  <a:srgbClr val="2B242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" name="Strong ruler">
            <a:extLst>
              <a:ext uri="{FF2B5EF4-FFF2-40B4-BE49-F238E27FC236}">
                <a16:creationId xmlns:a16="http://schemas.microsoft.com/office/drawing/2014/main" id="{2B9543C4-8126-B6C7-B398-B76DE0CCC2DB}"/>
              </a:ext>
            </a:extLst>
          </p:cNvPr>
          <p:cNvSpPr txBox="1"/>
          <p:nvPr/>
        </p:nvSpPr>
        <p:spPr>
          <a:xfrm>
            <a:off x="4013200" y="2337183"/>
            <a:ext cx="50800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Идея </a:t>
            </a:r>
            <a:r>
              <a:rPr lang="ru-RU" sz="2400" b="1" dirty="0">
                <a:solidFill>
                  <a:srgbClr val="1E3557"/>
                </a:solidFill>
                <a:latin typeface="Calibri" panose="020F0502020204030204" pitchFamily="34" charset="0"/>
              </a:rPr>
              <a:t>сильного правителя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, способного объединить страну.</a:t>
            </a:r>
          </a:p>
        </p:txBody>
      </p:sp>
      <p:grpSp>
        <p:nvGrpSpPr>
          <p:cNvPr id="12" name="Printer rule">
            <a:extLst>
              <a:ext uri="{FF2B5EF4-FFF2-40B4-BE49-F238E27FC236}">
                <a16:creationId xmlns:a16="http://schemas.microsoft.com/office/drawing/2014/main" id="{2628A5AA-ECF3-5E6A-EA0D-D644DC78C402}"/>
              </a:ext>
            </a:extLst>
          </p:cNvPr>
          <p:cNvGrpSpPr/>
          <p:nvPr/>
        </p:nvGrpSpPr>
        <p:grpSpPr>
          <a:xfrm>
            <a:off x="4013200" y="3289048"/>
            <a:ext cx="5080000" cy="88900"/>
            <a:chOff x="4013200" y="3289048"/>
            <a:chExt cx="5080000" cy="88900"/>
          </a:xfrm>
        </p:grpSpPr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60D3EAD3-E2BF-0AC8-9176-771901245E15}"/>
                </a:ext>
              </a:extLst>
            </p:cNvPr>
            <p:cNvCxnSpPr/>
            <p:nvPr/>
          </p:nvCxnSpPr>
          <p:spPr>
            <a:xfrm>
              <a:off x="4013200" y="3333498"/>
              <a:ext cx="2425700" cy="0"/>
            </a:xfrm>
            <a:prstGeom prst="line">
              <a:avLst/>
            </a:prstGeom>
            <a:ln w="9525">
              <a:solidFill>
                <a:srgbClr val="B08D5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3B84948E-0A20-0063-0FBA-ADF35C25AAE3}"/>
                </a:ext>
              </a:extLst>
            </p:cNvPr>
            <p:cNvCxnSpPr/>
            <p:nvPr/>
          </p:nvCxnSpPr>
          <p:spPr>
            <a:xfrm>
              <a:off x="6667500" y="3333498"/>
              <a:ext cx="2425700" cy="0"/>
            </a:xfrm>
            <a:prstGeom prst="line">
              <a:avLst/>
            </a:prstGeom>
            <a:ln w="9525">
              <a:solidFill>
                <a:srgbClr val="B08D5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Ромб 10">
              <a:extLst>
                <a:ext uri="{FF2B5EF4-FFF2-40B4-BE49-F238E27FC236}">
                  <a16:creationId xmlns:a16="http://schemas.microsoft.com/office/drawing/2014/main" id="{39E370A5-58C4-3F5C-B688-8C43BA1F48D9}"/>
                </a:ext>
              </a:extLst>
            </p:cNvPr>
            <p:cNvSpPr/>
            <p:nvPr/>
          </p:nvSpPr>
          <p:spPr>
            <a:xfrm>
              <a:off x="6508750" y="3289048"/>
              <a:ext cx="88900" cy="88900"/>
            </a:xfrm>
            <a:prstGeom prst="diamond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Machiavellism">
            <a:extLst>
              <a:ext uri="{FF2B5EF4-FFF2-40B4-BE49-F238E27FC236}">
                <a16:creationId xmlns:a16="http://schemas.microsoft.com/office/drawing/2014/main" id="{50597472-19A8-2EF5-0DAA-A041B6E8AB10}"/>
              </a:ext>
            </a:extLst>
          </p:cNvPr>
          <p:cNvSpPr txBox="1"/>
          <p:nvPr/>
        </p:nvSpPr>
        <p:spPr>
          <a:xfrm>
            <a:off x="4013200" y="3562098"/>
            <a:ext cx="5080000" cy="853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«Макиавеллизм»</a:t>
            </a:r>
            <a:r>
              <a:rPr lang="ru-RU" sz="2800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 — политика, свободная от морали?</a:t>
            </a:r>
          </a:p>
        </p:txBody>
      </p:sp>
      <p:sp>
        <p:nvSpPr>
          <p:cNvPr id="14" name="Il Principe 1532 mat">
            <a:extLst>
              <a:ext uri="{FF2B5EF4-FFF2-40B4-BE49-F238E27FC236}">
                <a16:creationId xmlns:a16="http://schemas.microsoft.com/office/drawing/2014/main" id="{EB8330E3-93D6-F299-E04F-E4AA61C517A4}"/>
              </a:ext>
            </a:extLst>
          </p:cNvPr>
          <p:cNvSpPr/>
          <p:nvPr/>
        </p:nvSpPr>
        <p:spPr>
          <a:xfrm>
            <a:off x="9385300" y="1622426"/>
            <a:ext cx="2260600" cy="34544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Il Principe 1532" descr="Никколо Макиавелли. «Государь». Титульный лист издания 1532 года">
            <a:extLst>
              <a:ext uri="{FF2B5EF4-FFF2-40B4-BE49-F238E27FC236}">
                <a16:creationId xmlns:a16="http://schemas.microsoft.com/office/drawing/2014/main" id="{8D786869-874A-08EB-FFEC-15C63826434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1685926"/>
            <a:ext cx="2133600" cy="3327400"/>
          </a:xfrm>
          <a:prstGeom prst="rect">
            <a:avLst/>
          </a:prstGeom>
        </p:spPr>
      </p:pic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0BD6EA29-D81A-E29C-EC69-D3B314BAE4A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812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2128368-3361-5BAC-EA41-CBEA4135D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E3557"/>
                </a:solidFill>
                <a:latin typeface="Palatino Linotype" panose="02040502050505030304" pitchFamily="18" charset="0"/>
              </a:rPr>
              <a:t>Утопии: Томас Мор и Фрэнсис Бэкон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7378E51F-0D31-0C61-19D1-AFD34EADEDD2}"/>
              </a:ext>
            </a:extLst>
          </p:cNvPr>
          <p:cNvSpPr txBox="1"/>
          <p:nvPr/>
        </p:nvSpPr>
        <p:spPr>
          <a:xfrm>
            <a:off x="609600" y="911162"/>
            <a:ext cx="7874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Мечта о совершенном обществе</a:t>
            </a:r>
          </a:p>
        </p:txBody>
      </p:sp>
      <p:sp>
        <p:nvSpPr>
          <p:cNvPr id="4" name="Utopia woodcut 1518 mat">
            <a:extLst>
              <a:ext uri="{FF2B5EF4-FFF2-40B4-BE49-F238E27FC236}">
                <a16:creationId xmlns:a16="http://schemas.microsoft.com/office/drawing/2014/main" id="{08F94DCC-D83D-6D90-8CBE-B7D6D3A322CD}"/>
              </a:ext>
            </a:extLst>
          </p:cNvPr>
          <p:cNvSpPr/>
          <p:nvPr/>
        </p:nvSpPr>
        <p:spPr>
          <a:xfrm>
            <a:off x="8686800" y="1480122"/>
            <a:ext cx="2997200" cy="38735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Utopia woodcut 1518" descr="Амброзиус Гольбейн. Остров Утопия. Гравюра на дереве из издания «Утопии» Томаса Мора, Базель, 1518">
            <a:extLst>
              <a:ext uri="{FF2B5EF4-FFF2-40B4-BE49-F238E27FC236}">
                <a16:creationId xmlns:a16="http://schemas.microsoft.com/office/drawing/2014/main" id="{D1ED57F9-43FD-2D1F-BCFF-A898FBEB580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400" y="1581722"/>
            <a:ext cx="2794000" cy="3670300"/>
          </a:xfrm>
          <a:prstGeom prst="rect">
            <a:avLst/>
          </a:prstGeom>
        </p:spPr>
      </p:pic>
      <p:sp>
        <p:nvSpPr>
          <p:cNvPr id="7" name="More">
            <a:extLst>
              <a:ext uri="{FF2B5EF4-FFF2-40B4-BE49-F238E27FC236}">
                <a16:creationId xmlns:a16="http://schemas.microsoft.com/office/drawing/2014/main" id="{A67DD4FA-0440-13E9-2879-3508E8C9D6FA}"/>
              </a:ext>
            </a:extLst>
          </p:cNvPr>
          <p:cNvSpPr txBox="1"/>
          <p:nvPr/>
        </p:nvSpPr>
        <p:spPr>
          <a:xfrm>
            <a:off x="2133600" y="1657923"/>
            <a:ext cx="61468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Мор: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 </a:t>
            </a:r>
            <a:r>
              <a:rPr lang="ru-RU" sz="2400" i="1" dirty="0">
                <a:solidFill>
                  <a:srgbClr val="2B2420"/>
                </a:solidFill>
                <a:latin typeface="Palatino Linotype" panose="02040502050505030304" pitchFamily="18" charset="0"/>
              </a:rPr>
              <a:t>«Утопия»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 — общество без частной собственности и денег.</a:t>
            </a:r>
          </a:p>
        </p:txBody>
      </p:sp>
      <p:pic>
        <p:nvPicPr>
          <p:cNvPr id="9" name="Thomas More" descr="Ганс Гольбейн Младший. Портрет Томаса Мора. 1527. Нью-Йорк, Собрание Фрика">
            <a:extLst>
              <a:ext uri="{FF2B5EF4-FFF2-40B4-BE49-F238E27FC236}">
                <a16:creationId xmlns:a16="http://schemas.microsoft.com/office/drawing/2014/main" id="{431A2D54-2EB3-F1EE-30B0-689ED4359A4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81722"/>
            <a:ext cx="1270000" cy="1270000"/>
          </a:xfrm>
          <a:prstGeom prst="ellipse">
            <a:avLst/>
          </a:prstGeom>
          <a:ln w="15875">
            <a:solidFill>
              <a:srgbClr val="B08D57"/>
            </a:solidFill>
          </a:ln>
        </p:spPr>
      </p:pic>
      <p:sp>
        <p:nvSpPr>
          <p:cNvPr id="10" name="Bacon">
            <a:extLst>
              <a:ext uri="{FF2B5EF4-FFF2-40B4-BE49-F238E27FC236}">
                <a16:creationId xmlns:a16="http://schemas.microsoft.com/office/drawing/2014/main" id="{7476881D-C10D-4B56-7F68-748442B0D7F2}"/>
              </a:ext>
            </a:extLst>
          </p:cNvPr>
          <p:cNvSpPr txBox="1"/>
          <p:nvPr/>
        </p:nvSpPr>
        <p:spPr>
          <a:xfrm>
            <a:off x="2133600" y="3207323"/>
            <a:ext cx="61468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Бэкон: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 </a:t>
            </a:r>
            <a:r>
              <a:rPr lang="ru-RU" sz="2400" i="1" dirty="0">
                <a:solidFill>
                  <a:srgbClr val="2B2420"/>
                </a:solidFill>
                <a:latin typeface="Palatino Linotype" panose="02040502050505030304" pitchFamily="18" charset="0"/>
              </a:rPr>
              <a:t>«Новая Атлантида»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 — государство учёных и изобретателей.</a:t>
            </a:r>
          </a:p>
        </p:txBody>
      </p:sp>
      <p:pic>
        <p:nvPicPr>
          <p:cNvPr id="12" name="Francis Bacon" descr="Пауль ван Сомер (мастерская). Портрет Фрэнсиса Бэкона. Ок. 1617">
            <a:extLst>
              <a:ext uri="{FF2B5EF4-FFF2-40B4-BE49-F238E27FC236}">
                <a16:creationId xmlns:a16="http://schemas.microsoft.com/office/drawing/2014/main" id="{F866DBAC-69FC-CF4F-7A5A-8976ECCD371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131122"/>
            <a:ext cx="1270000" cy="1270000"/>
          </a:xfrm>
          <a:prstGeom prst="ellipse">
            <a:avLst/>
          </a:prstGeom>
          <a:ln w="15875">
            <a:solidFill>
              <a:srgbClr val="B08D57"/>
            </a:solidFill>
          </a:ln>
        </p:spPr>
      </p:pic>
      <p:grpSp>
        <p:nvGrpSpPr>
          <p:cNvPr id="16" name="Printer rule">
            <a:extLst>
              <a:ext uri="{FF2B5EF4-FFF2-40B4-BE49-F238E27FC236}">
                <a16:creationId xmlns:a16="http://schemas.microsoft.com/office/drawing/2014/main" id="{2D6A9A3D-8F50-4CC5-B2F1-BFE9B03C3054}"/>
              </a:ext>
            </a:extLst>
          </p:cNvPr>
          <p:cNvGrpSpPr/>
          <p:nvPr/>
        </p:nvGrpSpPr>
        <p:grpSpPr>
          <a:xfrm>
            <a:off x="609600" y="4661472"/>
            <a:ext cx="7670800" cy="88900"/>
            <a:chOff x="609600" y="4661472"/>
            <a:chExt cx="7670800" cy="88900"/>
          </a:xfrm>
        </p:grpSpPr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D7C5D0E1-D0B2-30AC-D145-B4283D23A669}"/>
                </a:ext>
              </a:extLst>
            </p:cNvPr>
            <p:cNvCxnSpPr/>
            <p:nvPr/>
          </p:nvCxnSpPr>
          <p:spPr>
            <a:xfrm>
              <a:off x="609600" y="4705922"/>
              <a:ext cx="3721100" cy="0"/>
            </a:xfrm>
            <a:prstGeom prst="line">
              <a:avLst/>
            </a:prstGeom>
            <a:ln w="9525">
              <a:solidFill>
                <a:srgbClr val="B08D5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2475F7BB-016F-224C-3C58-9A9C5D3EAB4E}"/>
                </a:ext>
              </a:extLst>
            </p:cNvPr>
            <p:cNvCxnSpPr/>
            <p:nvPr/>
          </p:nvCxnSpPr>
          <p:spPr>
            <a:xfrm>
              <a:off x="4559300" y="4705922"/>
              <a:ext cx="3721100" cy="0"/>
            </a:xfrm>
            <a:prstGeom prst="line">
              <a:avLst/>
            </a:prstGeom>
            <a:ln w="9525">
              <a:solidFill>
                <a:srgbClr val="B08D5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Ромб 14">
              <a:extLst>
                <a:ext uri="{FF2B5EF4-FFF2-40B4-BE49-F238E27FC236}">
                  <a16:creationId xmlns:a16="http://schemas.microsoft.com/office/drawing/2014/main" id="{AB028BA6-68A1-1BFF-3930-4938E04B2D76}"/>
                </a:ext>
              </a:extLst>
            </p:cNvPr>
            <p:cNvSpPr/>
            <p:nvPr/>
          </p:nvSpPr>
          <p:spPr>
            <a:xfrm>
              <a:off x="4400550" y="4661472"/>
              <a:ext cx="88900" cy="88900"/>
            </a:xfrm>
            <a:prstGeom prst="diamond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" name="Utopia genre">
            <a:extLst>
              <a:ext uri="{FF2B5EF4-FFF2-40B4-BE49-F238E27FC236}">
                <a16:creationId xmlns:a16="http://schemas.microsoft.com/office/drawing/2014/main" id="{0AA36AE3-3903-1F60-D9FB-96FE5EAF398D}"/>
              </a:ext>
            </a:extLst>
          </p:cNvPr>
          <p:cNvSpPr txBox="1"/>
          <p:nvPr/>
        </p:nvSpPr>
        <p:spPr>
          <a:xfrm>
            <a:off x="609600" y="4909122"/>
            <a:ext cx="76708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i="1" dirty="0">
                <a:solidFill>
                  <a:srgbClr val="1E3557"/>
                </a:solidFill>
                <a:latin typeface="Palatino Linotype" panose="02040502050505030304" pitchFamily="18" charset="0"/>
              </a:rPr>
              <a:t>Утопия как жанр и мечта о </a:t>
            </a:r>
            <a:r>
              <a:rPr lang="ru-RU" sz="2600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справедливом мире</a:t>
            </a:r>
            <a:r>
              <a:rPr lang="ru-RU" sz="2600" i="1" dirty="0">
                <a:solidFill>
                  <a:srgbClr val="1E3557"/>
                </a:solidFill>
                <a:latin typeface="Palatino Linotype" panose="02040502050505030304" pitchFamily="18" charset="0"/>
              </a:rPr>
              <a:t>.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EC409DB2-052B-4124-5EC8-3D02FD2C9EF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625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netian red plane">
            <a:extLst>
              <a:ext uri="{FF2B5EF4-FFF2-40B4-BE49-F238E27FC236}">
                <a16:creationId xmlns:a16="http://schemas.microsoft.com/office/drawing/2014/main" id="{8E25404E-7CEF-A868-7FFB-766B3AF5D740}"/>
              </a:ext>
            </a:extLst>
          </p:cNvPr>
          <p:cNvSpPr/>
          <p:nvPr/>
        </p:nvSpPr>
        <p:spPr>
          <a:xfrm>
            <a:off x="0" y="0"/>
            <a:ext cx="4876800" cy="6858000"/>
          </a:xfrm>
          <a:prstGeom prst="rect">
            <a:avLst/>
          </a:prstGeom>
          <a:solidFill>
            <a:srgbClr val="A637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2E7D9BD-7AAD-B210-3D35-720D0DE29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381000"/>
            <a:ext cx="3987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F4EDDF"/>
                </a:solidFill>
                <a:latin typeface="Palatino Linotype" panose="02040502050505030304" pitchFamily="18" charset="0"/>
              </a:rPr>
              <a:t>Народный театр</a:t>
            </a:r>
          </a:p>
        </p:txBody>
      </p:sp>
      <p:sp>
        <p:nvSpPr>
          <p:cNvPr id="4" name="Commedia dell arte troupe mat">
            <a:extLst>
              <a:ext uri="{FF2B5EF4-FFF2-40B4-BE49-F238E27FC236}">
                <a16:creationId xmlns:a16="http://schemas.microsoft.com/office/drawing/2014/main" id="{F16BB72E-639D-ABDB-5D55-F3847FCEC537}"/>
              </a:ext>
            </a:extLst>
          </p:cNvPr>
          <p:cNvSpPr/>
          <p:nvPr/>
        </p:nvSpPr>
        <p:spPr>
          <a:xfrm>
            <a:off x="5156200" y="355600"/>
            <a:ext cx="6527800" cy="42418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Commedia dell arte troupe" descr="Труппа комедии дель арте «Джелози». Ок. 1580. Париж, музей Карнавале">
            <a:extLst>
              <a:ext uri="{FF2B5EF4-FFF2-40B4-BE49-F238E27FC236}">
                <a16:creationId xmlns:a16="http://schemas.microsoft.com/office/drawing/2014/main" id="{88C91850-77BC-A460-A3E8-768C762D91F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57200"/>
            <a:ext cx="6324600" cy="4038600"/>
          </a:xfrm>
          <a:prstGeom prst="rect">
            <a:avLst/>
          </a:prstGeom>
        </p:spPr>
      </p:pic>
      <p:sp>
        <p:nvSpPr>
          <p:cNvPr id="7" name="Bruegel - Carnival and Lent mat">
            <a:extLst>
              <a:ext uri="{FF2B5EF4-FFF2-40B4-BE49-F238E27FC236}">
                <a16:creationId xmlns:a16="http://schemas.microsoft.com/office/drawing/2014/main" id="{1D37FA34-D6A5-36A5-C523-BDE62B8DA999}"/>
              </a:ext>
            </a:extLst>
          </p:cNvPr>
          <p:cNvSpPr/>
          <p:nvPr/>
        </p:nvSpPr>
        <p:spPr>
          <a:xfrm>
            <a:off x="5156200" y="4622800"/>
            <a:ext cx="4013200" cy="17526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Bruegel - Carnival and Lent" descr="Питер Брейгель Старший. Битва Масленицы и Поста (фрагмент). 1559. Вена, Музей истории искусств">
            <a:extLst>
              <a:ext uri="{FF2B5EF4-FFF2-40B4-BE49-F238E27FC236}">
                <a16:creationId xmlns:a16="http://schemas.microsoft.com/office/drawing/2014/main" id="{30CF9B00-1FF4-385E-87D9-6448AA48B5C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724400"/>
            <a:ext cx="3810000" cy="1549400"/>
          </a:xfrm>
          <a:prstGeom prst="rect">
            <a:avLst/>
          </a:prstGeom>
        </p:spPr>
      </p:pic>
      <p:sp>
        <p:nvSpPr>
          <p:cNvPr id="10" name="Callot - Capitani mat">
            <a:extLst>
              <a:ext uri="{FF2B5EF4-FFF2-40B4-BE49-F238E27FC236}">
                <a16:creationId xmlns:a16="http://schemas.microsoft.com/office/drawing/2014/main" id="{B31D97D4-79A9-B318-53E7-8F5AD00C2224}"/>
              </a:ext>
            </a:extLst>
          </p:cNvPr>
          <p:cNvSpPr/>
          <p:nvPr/>
        </p:nvSpPr>
        <p:spPr>
          <a:xfrm>
            <a:off x="9194800" y="4622800"/>
            <a:ext cx="2489200" cy="17526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Callot - Capitani" descr="Жак Калло. Капитаны из серии «Балли ди Сфессания». Офорт, ок. 1621">
            <a:extLst>
              <a:ext uri="{FF2B5EF4-FFF2-40B4-BE49-F238E27FC236}">
                <a16:creationId xmlns:a16="http://schemas.microsoft.com/office/drawing/2014/main" id="{4B37D4F5-1B8D-140D-59BE-F3BFDE55BED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0" y="4724400"/>
            <a:ext cx="2286000" cy="1549400"/>
          </a:xfrm>
          <a:prstGeom prst="rect">
            <a:avLst/>
          </a:prstGeom>
        </p:spPr>
      </p:pic>
      <p:sp>
        <p:nvSpPr>
          <p:cNvPr id="13" name="Subtitle">
            <a:extLst>
              <a:ext uri="{FF2B5EF4-FFF2-40B4-BE49-F238E27FC236}">
                <a16:creationId xmlns:a16="http://schemas.microsoft.com/office/drawing/2014/main" id="{E00EEC37-450E-CB6C-5BE0-FFFF58561B5C}"/>
              </a:ext>
            </a:extLst>
          </p:cNvPr>
          <p:cNvSpPr txBox="1"/>
          <p:nvPr/>
        </p:nvSpPr>
        <p:spPr>
          <a:xfrm>
            <a:off x="508000" y="936562"/>
            <a:ext cx="3987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D9C08F"/>
                </a:solidFill>
                <a:latin typeface="Palatino Linotype" panose="02040502050505030304" pitchFamily="18" charset="0"/>
              </a:rPr>
              <a:t>Искусство для всех</a:t>
            </a:r>
          </a:p>
        </p:txBody>
      </p:sp>
      <p:sp>
        <p:nvSpPr>
          <p:cNvPr id="14" name="Genres">
            <a:extLst>
              <a:ext uri="{FF2B5EF4-FFF2-40B4-BE49-F238E27FC236}">
                <a16:creationId xmlns:a16="http://schemas.microsoft.com/office/drawing/2014/main" id="{3807169D-FDE1-6109-270A-42CCD6791F2E}"/>
              </a:ext>
            </a:extLst>
          </p:cNvPr>
          <p:cNvSpPr txBox="1"/>
          <p:nvPr/>
        </p:nvSpPr>
        <p:spPr>
          <a:xfrm>
            <a:off x="508000" y="1607122"/>
            <a:ext cx="3987800" cy="118008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  <a:spcAft>
                <a:spcPts val="200"/>
              </a:spcAft>
            </a:pPr>
            <a:r>
              <a:rPr lang="ru-RU" sz="2600" b="1" dirty="0">
                <a:solidFill>
                  <a:srgbClr val="FFFFFF"/>
                </a:solidFill>
                <a:latin typeface="Palatino Linotype" panose="02040502050505030304" pitchFamily="18" charset="0"/>
              </a:rPr>
              <a:t>Карнавалы,</a:t>
            </a:r>
          </a:p>
          <a:p>
            <a:pPr>
              <a:lnSpc>
                <a:spcPct val="95000"/>
              </a:lnSpc>
              <a:spcAft>
                <a:spcPts val="200"/>
              </a:spcAft>
            </a:pPr>
            <a:r>
              <a:rPr lang="ru-RU" sz="2600" b="1" dirty="0">
                <a:solidFill>
                  <a:srgbClr val="FFFFFF"/>
                </a:solidFill>
                <a:latin typeface="Palatino Linotype" panose="02040502050505030304" pitchFamily="18" charset="0"/>
              </a:rPr>
              <a:t>фарсы,</a:t>
            </a:r>
          </a:p>
          <a:p>
            <a:pPr>
              <a:lnSpc>
                <a:spcPct val="95000"/>
              </a:lnSpc>
              <a:spcAft>
                <a:spcPts val="200"/>
              </a:spcAft>
            </a:pPr>
            <a:r>
              <a:rPr lang="ru-RU" sz="2600" b="1" dirty="0">
                <a:solidFill>
                  <a:srgbClr val="FFFFFF"/>
                </a:solidFill>
                <a:latin typeface="Palatino Linotype" panose="02040502050505030304" pitchFamily="18" charset="0"/>
              </a:rPr>
              <a:t>комедия дель арте.</a:t>
            </a:r>
          </a:p>
        </p:txBody>
      </p:sp>
      <p:sp>
        <p:nvSpPr>
          <p:cNvPr id="15" name="Masks">
            <a:extLst>
              <a:ext uri="{FF2B5EF4-FFF2-40B4-BE49-F238E27FC236}">
                <a16:creationId xmlns:a16="http://schemas.microsoft.com/office/drawing/2014/main" id="{748EF1FE-0082-970E-1CE7-81C7011C45B2}"/>
              </a:ext>
            </a:extLst>
          </p:cNvPr>
          <p:cNvSpPr txBox="1"/>
          <p:nvPr/>
        </p:nvSpPr>
        <p:spPr>
          <a:xfrm>
            <a:off x="508000" y="3041207"/>
            <a:ext cx="39878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D9C08F"/>
                </a:solidFill>
                <a:latin typeface="Calibri" panose="020F0502020204030204" pitchFamily="34" charset="0"/>
              </a:rPr>
              <a:t>Маски: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Панталоне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,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Арлекин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,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Капитан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 и другие.</a:t>
            </a:r>
          </a:p>
        </p:txBody>
      </p:sp>
      <p:sp>
        <p:nvSpPr>
          <p:cNvPr id="16" name="Satire">
            <a:extLst>
              <a:ext uri="{FF2B5EF4-FFF2-40B4-BE49-F238E27FC236}">
                <a16:creationId xmlns:a16="http://schemas.microsoft.com/office/drawing/2014/main" id="{B6EB0663-1791-38F5-3275-7407D8605193}"/>
              </a:ext>
            </a:extLst>
          </p:cNvPr>
          <p:cNvSpPr txBox="1"/>
          <p:nvPr/>
        </p:nvSpPr>
        <p:spPr>
          <a:xfrm>
            <a:off x="508000" y="3986723"/>
            <a:ext cx="39878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400"/>
              </a:spcAft>
            </a:pPr>
            <a:r>
              <a:rPr lang="ru-RU" sz="2400" b="1" dirty="0">
                <a:solidFill>
                  <a:srgbClr val="D9C08F"/>
                </a:solidFill>
                <a:latin typeface="Calibri" panose="020F0502020204030204" pitchFamily="34" charset="0"/>
              </a:rPr>
              <a:t>Сатира</a:t>
            </a:r>
            <a:r>
              <a:rPr lang="ru-RU" sz="2400" dirty="0">
                <a:solidFill>
                  <a:srgbClr val="F4EDDF"/>
                </a:solidFill>
                <a:latin typeface="Calibri" panose="020F0502020204030204" pitchFamily="34" charset="0"/>
              </a:rPr>
              <a:t> на власть, церковь, общественные пороки.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BDE665F9-A980-9554-DC40-1B02B18BD46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001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14BA8A5-30A4-4740-B94B-A4EAF0385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1"/>
            <a:ext cx="109728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F4EDDF"/>
                </a:solidFill>
                <a:latin typeface="Palatino Linotype" panose="02040502050505030304" pitchFamily="18" charset="0"/>
              </a:rPr>
              <a:t>Итоги эпохи Возрождения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9875B34-A42E-ECA4-1CDC-6B62FE2DD948}"/>
              </a:ext>
            </a:extLst>
          </p:cNvPr>
          <p:cNvSpPr txBox="1"/>
          <p:nvPr/>
        </p:nvSpPr>
        <p:spPr>
          <a:xfrm>
            <a:off x="609600" y="939166"/>
            <a:ext cx="10972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D9C08F"/>
                </a:solidFill>
                <a:latin typeface="Palatino Linotype" panose="02040502050505030304" pitchFamily="18" charset="0"/>
              </a:rPr>
              <a:t>Наследие, изменившее мир</a:t>
            </a:r>
          </a:p>
        </p:txBody>
      </p:sp>
      <p:pic>
        <p:nvPicPr>
          <p:cNvPr id="5" name="Botticelli - Primavera" descr="Сандро Боттичелли. Весна. Ок. 1480. Флоренция, Галерея Уффици">
            <a:extLst>
              <a:ext uri="{FF2B5EF4-FFF2-40B4-BE49-F238E27FC236}">
                <a16:creationId xmlns:a16="http://schemas.microsoft.com/office/drawing/2014/main" id="{89A93706-03EE-0C16-FFFD-AAF0BEED1D0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35126"/>
            <a:ext cx="6604000" cy="4381500"/>
          </a:xfrm>
          <a:prstGeom prst="rect">
            <a:avLst/>
          </a:prstGeom>
        </p:spPr>
      </p:pic>
      <p:sp>
        <p:nvSpPr>
          <p:cNvPr id="6" name="Botticelli - Primavera frame">
            <a:extLst>
              <a:ext uri="{FF2B5EF4-FFF2-40B4-BE49-F238E27FC236}">
                <a16:creationId xmlns:a16="http://schemas.microsoft.com/office/drawing/2014/main" id="{4E8F6560-9E17-100C-618C-2E116AE1DC70}"/>
              </a:ext>
            </a:extLst>
          </p:cNvPr>
          <p:cNvSpPr/>
          <p:nvPr/>
        </p:nvSpPr>
        <p:spPr>
          <a:xfrm>
            <a:off x="609600" y="1558926"/>
            <a:ext cx="6756400" cy="4533900"/>
          </a:xfrm>
          <a:prstGeom prst="rect">
            <a:avLst/>
          </a:prstGeom>
          <a:noFill/>
          <a:ln w="9525" cap="flat" cmpd="sng" algn="ctr">
            <a:solidFill>
              <a:srgbClr val="B08D5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sult 1">
            <a:extLst>
              <a:ext uri="{FF2B5EF4-FFF2-40B4-BE49-F238E27FC236}">
                <a16:creationId xmlns:a16="http://schemas.microsoft.com/office/drawing/2014/main" id="{BA4D2756-69E4-289C-B8CD-C8307C04276F}"/>
              </a:ext>
            </a:extLst>
          </p:cNvPr>
          <p:cNvSpPr txBox="1"/>
          <p:nvPr/>
        </p:nvSpPr>
        <p:spPr>
          <a:xfrm>
            <a:off x="8128000" y="1635126"/>
            <a:ext cx="34544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F4EDDF"/>
                </a:solidFill>
                <a:latin typeface="Palatino Linotype" panose="02040502050505030304" pitchFamily="18" charset="0"/>
              </a:rPr>
              <a:t>Расцвет искусства, науки, философии.</a:t>
            </a:r>
          </a:p>
        </p:txBody>
      </p:sp>
      <p:sp>
        <p:nvSpPr>
          <p:cNvPr id="8" name="Ромб 7">
            <a:extLst>
              <a:ext uri="{FF2B5EF4-FFF2-40B4-BE49-F238E27FC236}">
                <a16:creationId xmlns:a16="http://schemas.microsoft.com/office/drawing/2014/main" id="{AEC39E0B-F983-BB94-77F2-C1E2F117D03D}"/>
              </a:ext>
            </a:extLst>
          </p:cNvPr>
          <p:cNvSpPr/>
          <p:nvPr/>
        </p:nvSpPr>
        <p:spPr>
          <a:xfrm>
            <a:off x="7893050" y="1793876"/>
            <a:ext cx="114300" cy="114300"/>
          </a:xfrm>
          <a:prstGeom prst="diamond">
            <a:avLst/>
          </a:prstGeom>
          <a:solidFill>
            <a:srgbClr val="D9C0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Hairline">
            <a:extLst>
              <a:ext uri="{FF2B5EF4-FFF2-40B4-BE49-F238E27FC236}">
                <a16:creationId xmlns:a16="http://schemas.microsoft.com/office/drawing/2014/main" id="{F767CD13-9A31-25C5-3B18-44DDEB088E14}"/>
              </a:ext>
            </a:extLst>
          </p:cNvPr>
          <p:cNvCxnSpPr/>
          <p:nvPr/>
        </p:nvCxnSpPr>
        <p:spPr>
          <a:xfrm>
            <a:off x="8128000" y="2605406"/>
            <a:ext cx="3454400" cy="0"/>
          </a:xfrm>
          <a:prstGeom prst="line">
            <a:avLst/>
          </a:prstGeom>
          <a:ln w="6350">
            <a:solidFill>
              <a:srgbClr val="5C64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sult 2">
            <a:extLst>
              <a:ext uri="{FF2B5EF4-FFF2-40B4-BE49-F238E27FC236}">
                <a16:creationId xmlns:a16="http://schemas.microsoft.com/office/drawing/2014/main" id="{6A7D57CA-1B72-CEA3-9968-48DA00368E20}"/>
              </a:ext>
            </a:extLst>
          </p:cNvPr>
          <p:cNvSpPr txBox="1"/>
          <p:nvPr/>
        </p:nvSpPr>
        <p:spPr>
          <a:xfrm>
            <a:off x="8128000" y="2783206"/>
            <a:ext cx="34544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F4EDDF"/>
                </a:solidFill>
                <a:latin typeface="Palatino Linotype" panose="02040502050505030304" pitchFamily="18" charset="0"/>
              </a:rPr>
              <a:t>Утверждение идей гуманизма.</a:t>
            </a:r>
          </a:p>
        </p:txBody>
      </p:sp>
      <p:sp>
        <p:nvSpPr>
          <p:cNvPr id="11" name="Ромб 10">
            <a:extLst>
              <a:ext uri="{FF2B5EF4-FFF2-40B4-BE49-F238E27FC236}">
                <a16:creationId xmlns:a16="http://schemas.microsoft.com/office/drawing/2014/main" id="{37B84DD0-0B2F-2E48-7376-500853F08944}"/>
              </a:ext>
            </a:extLst>
          </p:cNvPr>
          <p:cNvSpPr/>
          <p:nvPr/>
        </p:nvSpPr>
        <p:spPr>
          <a:xfrm>
            <a:off x="7893050" y="2941956"/>
            <a:ext cx="114300" cy="114300"/>
          </a:xfrm>
          <a:prstGeom prst="diamond">
            <a:avLst/>
          </a:prstGeom>
          <a:solidFill>
            <a:srgbClr val="D9C0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Hairline">
            <a:extLst>
              <a:ext uri="{FF2B5EF4-FFF2-40B4-BE49-F238E27FC236}">
                <a16:creationId xmlns:a16="http://schemas.microsoft.com/office/drawing/2014/main" id="{4F7353D5-10A0-F401-5188-2F671AFE5A5C}"/>
              </a:ext>
            </a:extLst>
          </p:cNvPr>
          <p:cNvCxnSpPr/>
          <p:nvPr/>
        </p:nvCxnSpPr>
        <p:spPr>
          <a:xfrm>
            <a:off x="8128000" y="3753486"/>
            <a:ext cx="3454400" cy="0"/>
          </a:xfrm>
          <a:prstGeom prst="line">
            <a:avLst/>
          </a:prstGeom>
          <a:ln w="6350">
            <a:solidFill>
              <a:srgbClr val="5C64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sult 3">
            <a:extLst>
              <a:ext uri="{FF2B5EF4-FFF2-40B4-BE49-F238E27FC236}">
                <a16:creationId xmlns:a16="http://schemas.microsoft.com/office/drawing/2014/main" id="{00C616F7-1778-866B-7F10-37B4C9A65FE4}"/>
              </a:ext>
            </a:extLst>
          </p:cNvPr>
          <p:cNvSpPr txBox="1"/>
          <p:nvPr/>
        </p:nvSpPr>
        <p:spPr>
          <a:xfrm>
            <a:off x="8128000" y="3931286"/>
            <a:ext cx="3454400" cy="1584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F4EDDF"/>
                </a:solidFill>
                <a:latin typeface="Palatino Linotype" panose="02040502050505030304" pitchFamily="18" charset="0"/>
              </a:rPr>
              <a:t>Заложила основы современной европейской культуры.</a:t>
            </a:r>
          </a:p>
        </p:txBody>
      </p:sp>
      <p:sp>
        <p:nvSpPr>
          <p:cNvPr id="14" name="Ромб 13">
            <a:extLst>
              <a:ext uri="{FF2B5EF4-FFF2-40B4-BE49-F238E27FC236}">
                <a16:creationId xmlns:a16="http://schemas.microsoft.com/office/drawing/2014/main" id="{E60B7FA0-D682-0C0A-70E8-70D3D1BA2024}"/>
              </a:ext>
            </a:extLst>
          </p:cNvPr>
          <p:cNvSpPr/>
          <p:nvPr/>
        </p:nvSpPr>
        <p:spPr>
          <a:xfrm>
            <a:off x="7893050" y="4090036"/>
            <a:ext cx="114300" cy="114300"/>
          </a:xfrm>
          <a:prstGeom prst="diamond">
            <a:avLst/>
          </a:prstGeom>
          <a:solidFill>
            <a:srgbClr val="D9C0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C5A5DA80-A053-89F9-EF45-78E6DB071E7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264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800CA57-0288-CB43-1E9C-21507FD40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84124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000" b="1" dirty="0">
                <a:solidFill>
                  <a:srgbClr val="1E3557"/>
                </a:solidFill>
                <a:latin typeface="Palatino Linotype" panose="02040502050505030304" pitchFamily="18" charset="0"/>
              </a:rPr>
              <a:t>Можно ли эпоху Возрождения назвать революцией в сознании человека?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FF110B5-5C3F-7759-85B1-3BD08918DCD9}"/>
              </a:ext>
            </a:extLst>
          </p:cNvPr>
          <p:cNvSpPr txBox="1"/>
          <p:nvPr/>
        </p:nvSpPr>
        <p:spPr>
          <a:xfrm>
            <a:off x="609600" y="1222248"/>
            <a:ext cx="10972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7A1F2B"/>
                </a:solidFill>
                <a:latin typeface="Palatino Linotype" panose="02040502050505030304" pitchFamily="18" charset="0"/>
              </a:rPr>
              <a:t>Ответ на главный вопрос урока</a:t>
            </a:r>
          </a:p>
        </p:txBody>
      </p:sp>
      <p:sp>
        <p:nvSpPr>
          <p:cNvPr id="4" name="Answer">
            <a:extLst>
              <a:ext uri="{FF2B5EF4-FFF2-40B4-BE49-F238E27FC236}">
                <a16:creationId xmlns:a16="http://schemas.microsoft.com/office/drawing/2014/main" id="{5319A5F4-73DA-1BF8-662E-1DB9CC129592}"/>
              </a:ext>
            </a:extLst>
          </p:cNvPr>
          <p:cNvSpPr txBox="1"/>
          <p:nvPr/>
        </p:nvSpPr>
        <p:spPr>
          <a:xfrm>
            <a:off x="609600" y="1765808"/>
            <a:ext cx="109728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000" b="1" dirty="0">
                <a:solidFill>
                  <a:srgbClr val="7A1F2B"/>
                </a:solidFill>
                <a:latin typeface="Palatino Linotype" panose="02040502050505030304" pitchFamily="18" charset="0"/>
              </a:rPr>
              <a:t>ДА</a:t>
            </a:r>
            <a:r>
              <a:rPr lang="ru-RU" sz="3000" dirty="0">
                <a:solidFill>
                  <a:srgbClr val="2B2420"/>
                </a:solidFill>
                <a:latin typeface="Palatino Linotype" panose="02040502050505030304" pitchFamily="18" charset="0"/>
              </a:rPr>
              <a:t>, потому что:</a:t>
            </a:r>
          </a:p>
        </p:txBody>
      </p:sp>
      <p:sp>
        <p:nvSpPr>
          <p:cNvPr id="5" name="Reason 1">
            <a:extLst>
              <a:ext uri="{FF2B5EF4-FFF2-40B4-BE49-F238E27FC236}">
                <a16:creationId xmlns:a16="http://schemas.microsoft.com/office/drawing/2014/main" id="{7D19151C-4362-B407-D2F8-113F77A2E77D}"/>
              </a:ext>
            </a:extLst>
          </p:cNvPr>
          <p:cNvSpPr txBox="1"/>
          <p:nvPr/>
        </p:nvSpPr>
        <p:spPr>
          <a:xfrm>
            <a:off x="1905000" y="2527809"/>
            <a:ext cx="9677400" cy="7169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Человек в центре мира: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 Гуманизм провозгласил ценность личности, разума и свободы.</a:t>
            </a:r>
          </a:p>
        </p:txBody>
      </p:sp>
      <p:pic>
        <p:nvPicPr>
          <p:cNvPr id="7" name="Medal 1" descr="Леонардо да Винчи. Витрувианский человек (фрагмент)">
            <a:extLst>
              <a:ext uri="{FF2B5EF4-FFF2-40B4-BE49-F238E27FC236}">
                <a16:creationId xmlns:a16="http://schemas.microsoft.com/office/drawing/2014/main" id="{0C62A6B7-EA3D-5C7E-26FD-F1C8CAE8835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79866"/>
            <a:ext cx="812800" cy="812800"/>
          </a:xfrm>
          <a:prstGeom prst="ellipse">
            <a:avLst/>
          </a:prstGeom>
          <a:ln w="15875">
            <a:solidFill>
              <a:srgbClr val="B08D57"/>
            </a:solidFill>
          </a:ln>
        </p:spPr>
      </p:pic>
      <p:sp>
        <p:nvSpPr>
          <p:cNvPr id="8" name="Reason 2">
            <a:extLst>
              <a:ext uri="{FF2B5EF4-FFF2-40B4-BE49-F238E27FC236}">
                <a16:creationId xmlns:a16="http://schemas.microsoft.com/office/drawing/2014/main" id="{F4662EF3-73A8-62B0-102D-FDA2F016B6FE}"/>
              </a:ext>
            </a:extLst>
          </p:cNvPr>
          <p:cNvSpPr txBox="1"/>
          <p:nvPr/>
        </p:nvSpPr>
        <p:spPr>
          <a:xfrm>
            <a:off x="1905000" y="3495866"/>
            <a:ext cx="9677400" cy="107537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Критическое мышление: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 Появление утопий, сатиры (Эразм Роттердамский) и политических трактатов (Макиавелли) показывает стремление критически осмыслить устройство общества и власти.</a:t>
            </a:r>
          </a:p>
        </p:txBody>
      </p:sp>
      <p:pic>
        <p:nvPicPr>
          <p:cNvPr id="10" name="Medal 2a" descr="Ганс Гольбейн Младший. Эразм Роттердамский (фрагмент)">
            <a:extLst>
              <a:ext uri="{FF2B5EF4-FFF2-40B4-BE49-F238E27FC236}">
                <a16:creationId xmlns:a16="http://schemas.microsoft.com/office/drawing/2014/main" id="{4C94F770-AC5B-6669-0EE0-41867759E4E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627153"/>
            <a:ext cx="812800" cy="812800"/>
          </a:xfrm>
          <a:prstGeom prst="ellipse">
            <a:avLst/>
          </a:prstGeom>
          <a:ln w="15875">
            <a:solidFill>
              <a:srgbClr val="B08D57"/>
            </a:solidFill>
          </a:ln>
        </p:spPr>
      </p:pic>
      <p:pic>
        <p:nvPicPr>
          <p:cNvPr id="12" name="Medal 2b" descr="Санти ди Тито. Никколо Макиавелли (фрагмент)">
            <a:extLst>
              <a:ext uri="{FF2B5EF4-FFF2-40B4-BE49-F238E27FC236}">
                <a16:creationId xmlns:a16="http://schemas.microsoft.com/office/drawing/2014/main" id="{6D71D01B-2FF2-7842-74C1-B8AFD3FC51E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0" y="3627153"/>
            <a:ext cx="812800" cy="812800"/>
          </a:xfrm>
          <a:prstGeom prst="ellipse">
            <a:avLst/>
          </a:prstGeom>
          <a:ln w="15875">
            <a:solidFill>
              <a:srgbClr val="B08D57"/>
            </a:solidFill>
          </a:ln>
        </p:spPr>
      </p:pic>
      <p:sp>
        <p:nvSpPr>
          <p:cNvPr id="13" name="Reason 3">
            <a:extLst>
              <a:ext uri="{FF2B5EF4-FFF2-40B4-BE49-F238E27FC236}">
                <a16:creationId xmlns:a16="http://schemas.microsoft.com/office/drawing/2014/main" id="{8790F220-989A-F51A-572D-645D4ED6CBC3}"/>
              </a:ext>
            </a:extLst>
          </p:cNvPr>
          <p:cNvSpPr txBox="1"/>
          <p:nvPr/>
        </p:nvSpPr>
        <p:spPr>
          <a:xfrm>
            <a:off x="1905000" y="4774439"/>
            <a:ext cx="9677400" cy="107537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400" b="1" dirty="0">
                <a:solidFill>
                  <a:srgbClr val="7A1F2B"/>
                </a:solidFill>
                <a:latin typeface="Calibri" panose="020F0502020204030204" pitchFamily="34" charset="0"/>
              </a:rPr>
              <a:t>Вера в творчество и знание:</a:t>
            </a: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 Художники и учёные (Леонардо да Винчи) больше не просто «ремесленники», а творцы, исследующие мир через эксперимент и наблюдение.</a:t>
            </a:r>
          </a:p>
        </p:txBody>
      </p:sp>
      <p:pic>
        <p:nvPicPr>
          <p:cNvPr id="15" name="Medal 3" descr="Леонардо да Винчи. Автопортрет (фрагмент)">
            <a:extLst>
              <a:ext uri="{FF2B5EF4-FFF2-40B4-BE49-F238E27FC236}">
                <a16:creationId xmlns:a16="http://schemas.microsoft.com/office/drawing/2014/main" id="{EDC821B9-1334-4B12-8EE1-DBBCB86F057C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05726"/>
            <a:ext cx="812800" cy="812800"/>
          </a:xfrm>
          <a:prstGeom prst="ellipse">
            <a:avLst/>
          </a:prstGeom>
          <a:ln w="15875">
            <a:solidFill>
              <a:srgbClr val="B08D57"/>
            </a:solidFill>
          </a:ln>
        </p:spPr>
      </p:pic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72FB6DB1-F8E5-339F-12FC-85B9F4C1DE9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963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8AC0EBF-B5CC-926E-413B-C32702B1A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12800"/>
            <a:ext cx="6096000" cy="64497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4600" b="1" dirty="0">
                <a:solidFill>
                  <a:srgbClr val="F4EDDF"/>
                </a:solidFill>
                <a:latin typeface="Palatino Linotype" panose="02040502050505030304" pitchFamily="18" charset="0"/>
              </a:rPr>
              <a:t>Выводы</a:t>
            </a:r>
          </a:p>
        </p:txBody>
      </p:sp>
      <p:pic>
        <p:nvPicPr>
          <p:cNvPr id="4" name="Durer - Saint Jerome" descr="Альбрехт Дюрер. Святой Иероним в келье. Гравюра на меди. 1514">
            <a:extLst>
              <a:ext uri="{FF2B5EF4-FFF2-40B4-BE49-F238E27FC236}">
                <a16:creationId xmlns:a16="http://schemas.microsoft.com/office/drawing/2014/main" id="{D170FF91-E912-C31F-FE9C-1AE8140CDAC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600" y="584200"/>
            <a:ext cx="4368800" cy="5689600"/>
          </a:xfrm>
          <a:prstGeom prst="rect">
            <a:avLst/>
          </a:prstGeom>
        </p:spPr>
      </p:pic>
      <p:sp>
        <p:nvSpPr>
          <p:cNvPr id="5" name="Durer - Saint Jerome frame">
            <a:extLst>
              <a:ext uri="{FF2B5EF4-FFF2-40B4-BE49-F238E27FC236}">
                <a16:creationId xmlns:a16="http://schemas.microsoft.com/office/drawing/2014/main" id="{51E030D0-2C63-9693-D839-D058FB37C31C}"/>
              </a:ext>
            </a:extLst>
          </p:cNvPr>
          <p:cNvSpPr/>
          <p:nvPr/>
        </p:nvSpPr>
        <p:spPr>
          <a:xfrm>
            <a:off x="7264400" y="508000"/>
            <a:ext cx="4521200" cy="5842000"/>
          </a:xfrm>
          <a:prstGeom prst="rect">
            <a:avLst/>
          </a:prstGeom>
          <a:noFill/>
          <a:ln w="9525" cap="flat" cmpd="sng" algn="ctr">
            <a:solidFill>
              <a:srgbClr val="B08D5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Printer rule">
            <a:extLst>
              <a:ext uri="{FF2B5EF4-FFF2-40B4-BE49-F238E27FC236}">
                <a16:creationId xmlns:a16="http://schemas.microsoft.com/office/drawing/2014/main" id="{19C294ED-903B-4C98-B9DD-941AC378C343}"/>
              </a:ext>
            </a:extLst>
          </p:cNvPr>
          <p:cNvGrpSpPr/>
          <p:nvPr/>
        </p:nvGrpSpPr>
        <p:grpSpPr>
          <a:xfrm>
            <a:off x="609600" y="1692720"/>
            <a:ext cx="1778000" cy="88900"/>
            <a:chOff x="609600" y="1692720"/>
            <a:chExt cx="1778000" cy="88900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667C11E4-40A8-2DDD-C6CF-18E217173BEE}"/>
                </a:ext>
              </a:extLst>
            </p:cNvPr>
            <p:cNvCxnSpPr/>
            <p:nvPr/>
          </p:nvCxnSpPr>
          <p:spPr>
            <a:xfrm>
              <a:off x="609600" y="1737170"/>
              <a:ext cx="774700" cy="0"/>
            </a:xfrm>
            <a:prstGeom prst="line">
              <a:avLst/>
            </a:prstGeom>
            <a:ln w="9525">
              <a:solidFill>
                <a:srgbClr val="D9C08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8AED6C89-16A8-4D56-D067-87360AAE6E20}"/>
                </a:ext>
              </a:extLst>
            </p:cNvPr>
            <p:cNvCxnSpPr/>
            <p:nvPr/>
          </p:nvCxnSpPr>
          <p:spPr>
            <a:xfrm>
              <a:off x="1612900" y="1737170"/>
              <a:ext cx="774700" cy="0"/>
            </a:xfrm>
            <a:prstGeom prst="line">
              <a:avLst/>
            </a:prstGeom>
            <a:ln w="9525">
              <a:solidFill>
                <a:srgbClr val="D9C08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Ромб 7">
              <a:extLst>
                <a:ext uri="{FF2B5EF4-FFF2-40B4-BE49-F238E27FC236}">
                  <a16:creationId xmlns:a16="http://schemas.microsoft.com/office/drawing/2014/main" id="{9F377F1B-3B45-DBD1-BF3B-826008CCE756}"/>
                </a:ext>
              </a:extLst>
            </p:cNvPr>
            <p:cNvSpPr/>
            <p:nvPr/>
          </p:nvSpPr>
          <p:spPr>
            <a:xfrm>
              <a:off x="1454150" y="1692720"/>
              <a:ext cx="88900" cy="88900"/>
            </a:xfrm>
            <a:prstGeom prst="diamond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Conclusion">
            <a:extLst>
              <a:ext uri="{FF2B5EF4-FFF2-40B4-BE49-F238E27FC236}">
                <a16:creationId xmlns:a16="http://schemas.microsoft.com/office/drawing/2014/main" id="{72602B1A-E9DC-A253-8418-F01ADC84D18B}"/>
              </a:ext>
            </a:extLst>
          </p:cNvPr>
          <p:cNvSpPr txBox="1"/>
          <p:nvPr/>
        </p:nvSpPr>
        <p:spPr>
          <a:xfrm>
            <a:off x="609600" y="2118171"/>
            <a:ext cx="6096000" cy="208324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3200" i="1" dirty="0">
                <a:solidFill>
                  <a:srgbClr val="F4EDDF"/>
                </a:solidFill>
                <a:latin typeface="Palatino Linotype" panose="02040502050505030304" pitchFamily="18" charset="0"/>
              </a:rPr>
              <a:t>Возрождение изменило не искусство, а сам </a:t>
            </a:r>
            <a:r>
              <a:rPr lang="ru-RU" sz="3200" b="1" i="1" dirty="0">
                <a:solidFill>
                  <a:srgbClr val="D9C08F"/>
                </a:solidFill>
                <a:latin typeface="Palatino Linotype" panose="02040502050505030304" pitchFamily="18" charset="0"/>
              </a:rPr>
              <a:t>способ мышления человека</a:t>
            </a:r>
            <a:r>
              <a:rPr lang="ru-RU" sz="3200" i="1" dirty="0">
                <a:solidFill>
                  <a:srgbClr val="F4EDDF"/>
                </a:solidFill>
                <a:latin typeface="Palatino Linotype" panose="02040502050505030304" pitchFamily="18" charset="0"/>
              </a:rPr>
              <a:t>, открыв путь к </a:t>
            </a:r>
            <a:r>
              <a:rPr lang="ru-RU" sz="3200" b="1" i="1" dirty="0">
                <a:solidFill>
                  <a:srgbClr val="D9C08F"/>
                </a:solidFill>
                <a:latin typeface="Palatino Linotype" panose="02040502050505030304" pitchFamily="18" charset="0"/>
              </a:rPr>
              <a:t>Новому времени</a:t>
            </a:r>
            <a:r>
              <a:rPr lang="ru-RU" sz="3200" i="1" dirty="0">
                <a:solidFill>
                  <a:srgbClr val="F4EDDF"/>
                </a:solidFill>
                <a:latin typeface="Palatino Linotype" panose="02040502050505030304" pitchFamily="18" charset="0"/>
              </a:rPr>
              <a:t>.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FDDBF43C-B4FE-B181-540F-BEB47B4B7BF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5269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35FB029-96CF-1083-C4F3-1E1391FED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6083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1E3557"/>
                </a:solidFill>
                <a:latin typeface="Palatino Linotype" panose="02040502050505030304" pitchFamily="18" charset="0"/>
              </a:rPr>
              <a:t>Домашнее задание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22E7F9F8-BEF6-9408-D273-E237B68AC09F}"/>
              </a:ext>
            </a:extLst>
          </p:cNvPr>
          <p:cNvCxnSpPr/>
          <p:nvPr/>
        </p:nvCxnSpPr>
        <p:spPr>
          <a:xfrm>
            <a:off x="609600" y="1119632"/>
            <a:ext cx="10972800" cy="0"/>
          </a:xfrm>
          <a:prstGeom prst="line">
            <a:avLst/>
          </a:prstGeom>
          <a:ln w="9525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Arch card">
            <a:extLst>
              <a:ext uri="{FF2B5EF4-FFF2-40B4-BE49-F238E27FC236}">
                <a16:creationId xmlns:a16="http://schemas.microsoft.com/office/drawing/2014/main" id="{2C9B4222-B2D7-732A-C533-1C3DEF402AA1}"/>
              </a:ext>
            </a:extLst>
          </p:cNvPr>
          <p:cNvSpPr/>
          <p:nvPr/>
        </p:nvSpPr>
        <p:spPr>
          <a:xfrm>
            <a:off x="609600" y="1449832"/>
            <a:ext cx="3810000" cy="48239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BF8F1"/>
          </a:solidFill>
          <a:ln w="9525">
            <a:solidFill>
              <a:srgbClr val="B08D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омб 4">
            <a:extLst>
              <a:ext uri="{FF2B5EF4-FFF2-40B4-BE49-F238E27FC236}">
                <a16:creationId xmlns:a16="http://schemas.microsoft.com/office/drawing/2014/main" id="{A530BF71-E56F-A6AA-BE52-C37E7D4DC63B}"/>
              </a:ext>
            </a:extLst>
          </p:cNvPr>
          <p:cNvSpPr/>
          <p:nvPr/>
        </p:nvSpPr>
        <p:spPr>
          <a:xfrm>
            <a:off x="2438400" y="1805432"/>
            <a:ext cx="152400" cy="152400"/>
          </a:xfrm>
          <a:prstGeom prst="diamond">
            <a:avLst/>
          </a:prstGeom>
          <a:solidFill>
            <a:srgbClr val="B08D5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омб 5">
            <a:extLst>
              <a:ext uri="{FF2B5EF4-FFF2-40B4-BE49-F238E27FC236}">
                <a16:creationId xmlns:a16="http://schemas.microsoft.com/office/drawing/2014/main" id="{2B169CD9-8BA3-602B-35C4-407B782D18E7}"/>
              </a:ext>
            </a:extLst>
          </p:cNvPr>
          <p:cNvSpPr/>
          <p:nvPr/>
        </p:nvSpPr>
        <p:spPr>
          <a:xfrm>
            <a:off x="2438400" y="1805432"/>
            <a:ext cx="152400" cy="152400"/>
          </a:xfrm>
          <a:prstGeom prst="diamond">
            <a:avLst/>
          </a:prstGeom>
          <a:solidFill>
            <a:srgbClr val="B08D5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quired">
            <a:extLst>
              <a:ext uri="{FF2B5EF4-FFF2-40B4-BE49-F238E27FC236}">
                <a16:creationId xmlns:a16="http://schemas.microsoft.com/office/drawing/2014/main" id="{D8E724D6-A559-209A-8166-47339572121E}"/>
              </a:ext>
            </a:extLst>
          </p:cNvPr>
          <p:cNvSpPr txBox="1"/>
          <p:nvPr/>
        </p:nvSpPr>
        <p:spPr>
          <a:xfrm>
            <a:off x="914400" y="3354832"/>
            <a:ext cx="3200400" cy="1066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b="1" dirty="0">
                <a:solidFill>
                  <a:srgbClr val="1E3557"/>
                </a:solidFill>
                <a:latin typeface="Calibri" panose="020F0502020204030204" pitchFamily="34" charset="0"/>
              </a:rPr>
              <a:t>Обязательное:</a:t>
            </a:r>
            <a:br>
              <a:rPr lang="ru-RU" sz="2600" dirty="0">
                <a:solidFill>
                  <a:srgbClr val="2B2420"/>
                </a:solidFill>
                <a:latin typeface="Calibri" panose="020F0502020204030204" pitchFamily="34" charset="0"/>
              </a:rPr>
            </a:br>
            <a:r>
              <a:rPr lang="ru-RU" sz="4400" b="1" dirty="0">
                <a:solidFill>
                  <a:srgbClr val="7A1F2B"/>
                </a:solidFill>
                <a:latin typeface="Palatino Linotype" panose="02040502050505030304" pitchFamily="18" charset="0"/>
              </a:rPr>
              <a:t>§16–17</a:t>
            </a:r>
            <a:r>
              <a:rPr lang="ru-RU" sz="2600" dirty="0">
                <a:solidFill>
                  <a:srgbClr val="2B2420"/>
                </a:solidFill>
                <a:latin typeface="Calibri" panose="020F0502020204030204" pitchFamily="34" charset="0"/>
              </a:rPr>
              <a:t> читать.</a:t>
            </a:r>
          </a:p>
        </p:txBody>
      </p:sp>
      <p:sp>
        <p:nvSpPr>
          <p:cNvPr id="8" name="Creative">
            <a:extLst>
              <a:ext uri="{FF2B5EF4-FFF2-40B4-BE49-F238E27FC236}">
                <a16:creationId xmlns:a16="http://schemas.microsoft.com/office/drawing/2014/main" id="{D4FB6413-D8C4-49FC-5F2C-E346315BD224}"/>
              </a:ext>
            </a:extLst>
          </p:cNvPr>
          <p:cNvSpPr txBox="1"/>
          <p:nvPr/>
        </p:nvSpPr>
        <p:spPr>
          <a:xfrm>
            <a:off x="4876800" y="1449832"/>
            <a:ext cx="67056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1E3557"/>
                </a:solidFill>
                <a:latin typeface="Palatino Linotype" panose="02040502050505030304" pitchFamily="18" charset="0"/>
              </a:rPr>
              <a:t>Творческое (на выбор):</a:t>
            </a:r>
          </a:p>
        </p:txBody>
      </p:sp>
      <p:sp>
        <p:nvSpPr>
          <p:cNvPr id="9" name="Ромб 8">
            <a:extLst>
              <a:ext uri="{FF2B5EF4-FFF2-40B4-BE49-F238E27FC236}">
                <a16:creationId xmlns:a16="http://schemas.microsoft.com/office/drawing/2014/main" id="{600A9399-CD43-ED3D-F4CE-99A61BA5E8E4}"/>
              </a:ext>
            </a:extLst>
          </p:cNvPr>
          <p:cNvSpPr/>
          <p:nvPr/>
        </p:nvSpPr>
        <p:spPr>
          <a:xfrm>
            <a:off x="4914900" y="2181352"/>
            <a:ext cx="127000" cy="127000"/>
          </a:xfrm>
          <a:prstGeom prst="diamond">
            <a:avLst/>
          </a:prstGeom>
          <a:solidFill>
            <a:srgbClr val="7A1F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ask 1">
            <a:extLst>
              <a:ext uri="{FF2B5EF4-FFF2-40B4-BE49-F238E27FC236}">
                <a16:creationId xmlns:a16="http://schemas.microsoft.com/office/drawing/2014/main" id="{5487477C-7053-063A-F1AE-EFE776685FAB}"/>
              </a:ext>
            </a:extLst>
          </p:cNvPr>
          <p:cNvSpPr txBox="1"/>
          <p:nvPr/>
        </p:nvSpPr>
        <p:spPr>
          <a:xfrm>
            <a:off x="5232400" y="2054352"/>
            <a:ext cx="6350000" cy="14338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Представьте, что у Леонардо да Винчи, Эразма Роттердамского или Томаса Мора были бы социальные сети. Создайте макет аккаунта (3-5 постов) на листе А4 или в цифровом формате.</a:t>
            </a:r>
          </a:p>
        </p:txBody>
      </p:sp>
      <p:sp>
        <p:nvSpPr>
          <p:cNvPr id="11" name="Ромб 10">
            <a:extLst>
              <a:ext uri="{FF2B5EF4-FFF2-40B4-BE49-F238E27FC236}">
                <a16:creationId xmlns:a16="http://schemas.microsoft.com/office/drawing/2014/main" id="{6586AEA7-3326-7783-E319-3486EB670ACF}"/>
              </a:ext>
            </a:extLst>
          </p:cNvPr>
          <p:cNvSpPr/>
          <p:nvPr/>
        </p:nvSpPr>
        <p:spPr>
          <a:xfrm>
            <a:off x="4914900" y="3843782"/>
            <a:ext cx="127000" cy="127000"/>
          </a:xfrm>
          <a:prstGeom prst="diamond">
            <a:avLst/>
          </a:prstGeom>
          <a:solidFill>
            <a:srgbClr val="7A1F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ask 2">
            <a:extLst>
              <a:ext uri="{FF2B5EF4-FFF2-40B4-BE49-F238E27FC236}">
                <a16:creationId xmlns:a16="http://schemas.microsoft.com/office/drawing/2014/main" id="{49D0A418-1FFC-684A-9305-086B16DBABBB}"/>
              </a:ext>
            </a:extLst>
          </p:cNvPr>
          <p:cNvSpPr txBox="1"/>
          <p:nvPr/>
        </p:nvSpPr>
        <p:spPr>
          <a:xfrm>
            <a:off x="5232400" y="3716782"/>
            <a:ext cx="6350000" cy="107537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400" dirty="0">
                <a:solidFill>
                  <a:srgbClr val="2B2420"/>
                </a:solidFill>
                <a:latin typeface="Calibri" panose="020F0502020204030204" pitchFamily="34" charset="0"/>
              </a:rPr>
              <a:t>Напишите текст или запишите короткое видео-интервью (на 2-3 минуты) с одним из деятелей Возрождения.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BECC578E-BDA4-C52E-FF1B-6FFE14B7491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1640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B2420"/>
      </a:dk1>
      <a:lt1>
        <a:srgbClr val="FFFFFF"/>
      </a:lt1>
      <a:dk2>
        <a:srgbClr val="1E3557"/>
      </a:dk2>
      <a:lt2>
        <a:srgbClr val="F5EFE3"/>
      </a:lt2>
      <a:accent1>
        <a:srgbClr val="1E3557"/>
      </a:accent1>
      <a:accent2>
        <a:srgbClr val="7A1F2B"/>
      </a:accent2>
      <a:accent3>
        <a:srgbClr val="A6372C"/>
      </a:accent3>
      <a:accent4>
        <a:srgbClr val="2F5F8F"/>
      </a:accent4>
      <a:accent5>
        <a:srgbClr val="B08D57"/>
      </a:accent5>
      <a:accent6>
        <a:srgbClr val="3E6A57"/>
      </a:accent6>
      <a:hlink>
        <a:srgbClr val="467886"/>
      </a:hlink>
      <a:folHlink>
        <a:srgbClr val="96607D"/>
      </a:folHlink>
    </a:clrScheme>
    <a:fontScheme name="Стандартная">
      <a:majorFont>
        <a:latin typeface="Palatino Linotype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792</Words>
  <Application>Microsoft Office PowerPoint</Application>
  <PresentationFormat>Произвольный</PresentationFormat>
  <Paragraphs>128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Palatino Linotype</vt:lpstr>
      <vt:lpstr>Тема Office</vt:lpstr>
      <vt:lpstr>Культура эпохи Возрождения</vt:lpstr>
      <vt:lpstr>План урока</vt:lpstr>
      <vt:lpstr>Что такое Возрождение?</vt:lpstr>
      <vt:lpstr>Гуманизм – основа эпохи</vt:lpstr>
      <vt:lpstr>Возвращение к Античности</vt:lpstr>
      <vt:lpstr>Итальянское Возрождение</vt:lpstr>
      <vt:lpstr>Леонардо да Винчи</vt:lpstr>
      <vt:lpstr>Микеланджело Буонарроти</vt:lpstr>
      <vt:lpstr>Рафаэль Санти и Тициан</vt:lpstr>
      <vt:lpstr>Архитектура Возрождения</vt:lpstr>
      <vt:lpstr>Северное Возрождение</vt:lpstr>
      <vt:lpstr>Альбрехт Дюрер и Питер Брейгель</vt:lpstr>
      <vt:lpstr>Эразм Роттердамский</vt:lpstr>
      <vt:lpstr>Политические идеи: Макиавелли</vt:lpstr>
      <vt:lpstr>Утопии: Томас Мор и Фрэнсис Бэкон</vt:lpstr>
      <vt:lpstr>Народный театр</vt:lpstr>
      <vt:lpstr>Итоги эпохи Возрождения</vt:lpstr>
      <vt:lpstr>Можно ли эпоху Возрождения назвать революцией в сознании человека?</vt:lpstr>
      <vt:lpstr>Выводы</vt:lpstr>
      <vt:lpstr>Домашнее задание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Культура эпохи Возрождения</dc:title>
  <dc:creator>100ballnik.com</dc:creator>
  <cp:lastModifiedBy>Mendal</cp:lastModifiedBy>
  <cp:revision>1</cp:revision>
  <dcterms:created xsi:type="dcterms:W3CDTF">2026-10-09T11:38:12Z</dcterms:created>
  <dcterms:modified xsi:type="dcterms:W3CDTF">2026-10-09T11:38:12Z</dcterms:modified>
</cp:coreProperties>
</file>