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7FB19-404B-8DFC-F4BD-C8B664E94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8DEE92-E290-3558-4A28-12B461554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BCC004-8C27-1A8E-B51A-AB3AC25DB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EC294A-20B8-8F69-FBC8-0C82D459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869920-47B4-17A8-451D-65EE6A9BD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53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27D1B-906C-BEAB-67D6-E6EDD44AB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DA197F-9182-912F-1643-C7884BEE5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90C5C6-8BFD-4E33-D39B-162B721F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D17444-2DAC-0703-D81E-C64C12B53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393FDC-DB49-0F29-CCDD-6A1CB72C4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7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0319B-8CCE-73F8-9562-DEA55EC86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EFB34C-A5EF-BE24-C5A1-AE6D5E5B5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D661CE-2D66-898C-380A-F9B66D8F7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E63042-8526-2AFA-C0A9-7F68BE01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1D2BD0-B43C-9CA9-1044-9B3F9E7AE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96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3F8FD-A2B3-FDD0-3A1C-3976D0DA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F941B-CDA3-F4D6-D650-1AC8497A27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52D675-FDC0-EDEF-35BB-DB12E8D70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7F4218-B999-76D5-ACB1-34A9C5CAE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670CED-0344-69C4-ECB9-66852376E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B0B740-743B-9D42-BFE6-414D948F0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441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80C508-BA27-A56E-43A4-7B18FC29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9B712A-7EF9-135B-332F-AF2D5E992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19850B-FBA5-9602-B4C6-8BC94F3CF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978430-BEFB-837A-D069-1675F9BF2D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C48556-8CB7-48ED-D160-E54E7248FA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B7E0103-A7EA-617F-CCD0-504CBA69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BFA964-6E5D-0B31-0926-1B440E41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23DA2C0-EF8D-825D-2BCC-CB7EA9A31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89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552BF-AD15-604E-A1E9-4D1430A16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5A4517-3031-6989-E47B-54F8E1B54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1CA24E-AEBC-CFA1-0E70-2895F8AB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6D3B41D-EFE8-8FF4-E00A-7EED1BBC9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14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C4CDE8-1EDC-293C-677C-87BE46E14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4A51D7-C911-A611-089D-DCF46256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4D0808-0EBB-0755-E3CC-8A80C27CC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371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A9325-BC5C-E169-F658-320B5A97D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2BEA69-E97B-E719-74AC-7BF322067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ED2FC1-6E01-A53D-6413-A30D72E4F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CE526D-5BBD-F8F9-4060-A92DCDD5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94969E-07E4-1494-FDFD-545F7594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D86F9D-E862-540A-2497-844B4DA5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62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CAEDA2-8AE4-A605-0DE2-A8ADAE7F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231F9D7-8A96-CC2B-E7D7-0F4634224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01CEC3-1B38-C869-0200-653F5D1B9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FEA0D5-0E5C-6EA7-DCD7-EDE99B01F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26B233-4521-2897-B850-7E8ACA3DB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7DF546-8DC1-66BA-E3FB-E95650C2D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3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3A2CB1-E2F8-CA94-6C82-87E92912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6C677C-5DAB-BFC5-2743-F3B1DD8BB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08171-AAD4-13D8-E67B-B162FC498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2C7980-0B9D-D680-43A8-7CC1870EA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DFDBA9-363B-91E9-B4A0-A23C78EFA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588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F54E57-E7E4-4645-4661-0913928CBF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8451EB-FF9E-3011-100D-ACB4D032A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7DA5D9-E092-25A9-9508-5F72844B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681044-87CF-B97B-2BAC-90368CFC3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79F441-A861-742E-44F2-F4BD535C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33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AE5F3-6D5B-7E0F-6820-87B1D6E55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D13FD7-1CF4-5922-6883-E61A82C25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F92D60-C857-6225-8031-CF54D46FFE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6BDB75-E063-444B-90A0-81ABE7A13D98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5051F9-1FCC-2ECF-27BB-950174C09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ABB545-785A-ABB7-C9F3-51F480EC62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E3BFDF-2C7F-47D0-84D1-E558B014D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99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Cover graticule">
            <a:extLst>
              <a:ext uri="{FF2B5EF4-FFF2-40B4-BE49-F238E27FC236}">
                <a16:creationId xmlns:a16="http://schemas.microsoft.com/office/drawing/2014/main" id="{7EC6C7E0-3E91-057D-AF13-05C2FC24E0B8}"/>
              </a:ext>
            </a:extLst>
          </p:cNvPr>
          <p:cNvGrpSpPr/>
          <p:nvPr/>
        </p:nvGrpSpPr>
        <p:grpSpPr>
          <a:xfrm>
            <a:off x="0" y="0"/>
            <a:ext cx="4597400" cy="6858000"/>
            <a:chOff x="0" y="0"/>
            <a:chExt cx="4597400" cy="6858000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1CE7ED06-3382-290A-8AA4-18BAE3A1E5C4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135AC393-1B1C-A775-A0A0-C3B4419797F6}"/>
                </a:ext>
              </a:extLst>
            </p:cNvPr>
            <p:cNvCxnSpPr/>
            <p:nvPr/>
          </p:nvCxnSpPr>
          <p:spPr>
            <a:xfrm>
              <a:off x="4572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8123C2DE-406D-E13F-52C7-FEF57CF4081E}"/>
                </a:ext>
              </a:extLst>
            </p:cNvPr>
            <p:cNvCxnSpPr/>
            <p:nvPr/>
          </p:nvCxnSpPr>
          <p:spPr>
            <a:xfrm>
              <a:off x="9144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AA658546-68E3-18DA-2133-AC0A822D3160}"/>
                </a:ext>
              </a:extLst>
            </p:cNvPr>
            <p:cNvCxnSpPr/>
            <p:nvPr/>
          </p:nvCxnSpPr>
          <p:spPr>
            <a:xfrm>
              <a:off x="13716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1208874D-6D8D-3902-2FFC-9051307A1C90}"/>
                </a:ext>
              </a:extLst>
            </p:cNvPr>
            <p:cNvCxnSpPr/>
            <p:nvPr/>
          </p:nvCxnSpPr>
          <p:spPr>
            <a:xfrm>
              <a:off x="18288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822F93B3-2C25-F05F-E182-C07F1EF49212}"/>
                </a:ext>
              </a:extLst>
            </p:cNvPr>
            <p:cNvCxnSpPr/>
            <p:nvPr/>
          </p:nvCxnSpPr>
          <p:spPr>
            <a:xfrm>
              <a:off x="22860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6A5E5DA3-7BA4-1C26-7C79-5AF33B78DBCC}"/>
                </a:ext>
              </a:extLst>
            </p:cNvPr>
            <p:cNvCxnSpPr/>
            <p:nvPr/>
          </p:nvCxnSpPr>
          <p:spPr>
            <a:xfrm>
              <a:off x="27432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0D1FBFB2-136D-BAC6-C2E9-55ED3CA4DAED}"/>
                </a:ext>
              </a:extLst>
            </p:cNvPr>
            <p:cNvCxnSpPr/>
            <p:nvPr/>
          </p:nvCxnSpPr>
          <p:spPr>
            <a:xfrm>
              <a:off x="32004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7A5EA80E-27D4-CF78-AFCC-CA00CD857CFB}"/>
                </a:ext>
              </a:extLst>
            </p:cNvPr>
            <p:cNvCxnSpPr/>
            <p:nvPr/>
          </p:nvCxnSpPr>
          <p:spPr>
            <a:xfrm>
              <a:off x="36576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D4E6FCC0-D6F7-7B4F-4A91-39F3446D97C5}"/>
                </a:ext>
              </a:extLst>
            </p:cNvPr>
            <p:cNvCxnSpPr/>
            <p:nvPr/>
          </p:nvCxnSpPr>
          <p:spPr>
            <a:xfrm>
              <a:off x="41148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1153B93-626D-AAE3-1575-78CE52133D88}"/>
                </a:ext>
              </a:extLst>
            </p:cNvPr>
            <p:cNvCxnSpPr/>
            <p:nvPr/>
          </p:nvCxnSpPr>
          <p:spPr>
            <a:xfrm>
              <a:off x="4572000" y="0"/>
              <a:ext cx="0" cy="685800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F3CD7AD1-B40A-078A-20BB-AD4F29EEB789}"/>
                </a:ext>
              </a:extLst>
            </p:cNvPr>
            <p:cNvCxnSpPr/>
            <p:nvPr/>
          </p:nvCxnSpPr>
          <p:spPr>
            <a:xfrm>
              <a:off x="0" y="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3366D941-842D-3A02-F8D8-EE7976B17BDE}"/>
                </a:ext>
              </a:extLst>
            </p:cNvPr>
            <p:cNvCxnSpPr/>
            <p:nvPr/>
          </p:nvCxnSpPr>
          <p:spPr>
            <a:xfrm>
              <a:off x="0" y="4572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4237DD32-E923-F6CC-7629-4403E2AEBFA7}"/>
                </a:ext>
              </a:extLst>
            </p:cNvPr>
            <p:cNvCxnSpPr/>
            <p:nvPr/>
          </p:nvCxnSpPr>
          <p:spPr>
            <a:xfrm>
              <a:off x="0" y="9144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79F412AD-A56A-E445-E579-B4EA9985B854}"/>
                </a:ext>
              </a:extLst>
            </p:cNvPr>
            <p:cNvCxnSpPr/>
            <p:nvPr/>
          </p:nvCxnSpPr>
          <p:spPr>
            <a:xfrm>
              <a:off x="0" y="13716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72A6259A-7354-BD5B-0145-120C8C1A2CC1}"/>
                </a:ext>
              </a:extLst>
            </p:cNvPr>
            <p:cNvCxnSpPr/>
            <p:nvPr/>
          </p:nvCxnSpPr>
          <p:spPr>
            <a:xfrm>
              <a:off x="0" y="18288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22C9BED2-83CD-E014-A956-412939839CD6}"/>
                </a:ext>
              </a:extLst>
            </p:cNvPr>
            <p:cNvCxnSpPr/>
            <p:nvPr/>
          </p:nvCxnSpPr>
          <p:spPr>
            <a:xfrm>
              <a:off x="0" y="22860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5660E2AF-EA5F-6C1C-54FE-536877DC66B4}"/>
                </a:ext>
              </a:extLst>
            </p:cNvPr>
            <p:cNvCxnSpPr/>
            <p:nvPr/>
          </p:nvCxnSpPr>
          <p:spPr>
            <a:xfrm>
              <a:off x="0" y="27432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79BBB85B-FDC1-912E-1B20-B5D62A77ED3D}"/>
                </a:ext>
              </a:extLst>
            </p:cNvPr>
            <p:cNvCxnSpPr/>
            <p:nvPr/>
          </p:nvCxnSpPr>
          <p:spPr>
            <a:xfrm>
              <a:off x="0" y="32004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7798D785-A455-55F2-236F-55790F3AEF83}"/>
                </a:ext>
              </a:extLst>
            </p:cNvPr>
            <p:cNvCxnSpPr/>
            <p:nvPr/>
          </p:nvCxnSpPr>
          <p:spPr>
            <a:xfrm>
              <a:off x="0" y="36576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D27539F7-BC56-02E9-F75D-E08682DD15FA}"/>
                </a:ext>
              </a:extLst>
            </p:cNvPr>
            <p:cNvCxnSpPr/>
            <p:nvPr/>
          </p:nvCxnSpPr>
          <p:spPr>
            <a:xfrm>
              <a:off x="0" y="41148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3C73CDB4-484D-49E0-FEAE-6C71F00FEE30}"/>
                </a:ext>
              </a:extLst>
            </p:cNvPr>
            <p:cNvCxnSpPr/>
            <p:nvPr/>
          </p:nvCxnSpPr>
          <p:spPr>
            <a:xfrm>
              <a:off x="0" y="45720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0335E60F-B841-48C9-1A25-F70051C13D9C}"/>
                </a:ext>
              </a:extLst>
            </p:cNvPr>
            <p:cNvCxnSpPr/>
            <p:nvPr/>
          </p:nvCxnSpPr>
          <p:spPr>
            <a:xfrm>
              <a:off x="0" y="50292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95C2DE88-1C0A-6777-579E-D35361352979}"/>
                </a:ext>
              </a:extLst>
            </p:cNvPr>
            <p:cNvCxnSpPr/>
            <p:nvPr/>
          </p:nvCxnSpPr>
          <p:spPr>
            <a:xfrm>
              <a:off x="0" y="54864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29743704-F75C-F417-9F68-98F6AE324129}"/>
                </a:ext>
              </a:extLst>
            </p:cNvPr>
            <p:cNvCxnSpPr/>
            <p:nvPr/>
          </p:nvCxnSpPr>
          <p:spPr>
            <a:xfrm>
              <a:off x="0" y="59436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B22F9A0D-7D28-1818-D884-84F6D7000841}"/>
                </a:ext>
              </a:extLst>
            </p:cNvPr>
            <p:cNvCxnSpPr/>
            <p:nvPr/>
          </p:nvCxnSpPr>
          <p:spPr>
            <a:xfrm>
              <a:off x="0" y="64008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060F6499-B1E3-09CC-4FCE-1A8E7F6180A9}"/>
                </a:ext>
              </a:extLst>
            </p:cNvPr>
            <p:cNvCxnSpPr/>
            <p:nvPr/>
          </p:nvCxnSpPr>
          <p:spPr>
            <a:xfrm>
              <a:off x="0" y="6858000"/>
              <a:ext cx="4597400" cy="0"/>
            </a:xfrm>
            <a:prstGeom prst="line">
              <a:avLst/>
            </a:prstGeom>
            <a:ln w="6350">
              <a:solidFill>
                <a:srgbClr val="2A3A4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Stalingrad 1943" descr="Центр Сталинграда после освобождения, 1943 г. РИА Новости, архив 602161">
            <a:extLst>
              <a:ext uri="{FF2B5EF4-FFF2-40B4-BE49-F238E27FC236}">
                <a16:creationId xmlns:a16="http://schemas.microsoft.com/office/drawing/2014/main" id="{255217AE-20E6-DD6D-CC97-47145D3B227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7620000" cy="6858000"/>
          </a:xfrm>
          <a:prstGeom prst="rect">
            <a:avLst/>
          </a:prstGeom>
        </p:spPr>
      </p:pic>
      <p:sp>
        <p:nvSpPr>
          <p:cNvPr id="5" name="Cover veil">
            <a:extLst>
              <a:ext uri="{FF2B5EF4-FFF2-40B4-BE49-F238E27FC236}">
                <a16:creationId xmlns:a16="http://schemas.microsoft.com/office/drawing/2014/main" id="{1125AA9E-CBB2-2DF3-389B-24F808566804}"/>
              </a:ext>
            </a:extLst>
          </p:cNvPr>
          <p:cNvSpPr/>
          <p:nvPr/>
        </p:nvSpPr>
        <p:spPr>
          <a:xfrm>
            <a:off x="4572000" y="0"/>
            <a:ext cx="3302000" cy="6858000"/>
          </a:xfrm>
          <a:prstGeom prst="rect">
            <a:avLst/>
          </a:prstGeom>
          <a:gradFill flip="none" rotWithShape="1">
            <a:gsLst>
              <a:gs pos="0">
                <a:srgbClr val="1D2A3A"/>
              </a:gs>
              <a:gs pos="100000">
                <a:srgbClr val="1D2A3A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panel">
            <a:extLst>
              <a:ext uri="{FF2B5EF4-FFF2-40B4-BE49-F238E27FC236}">
                <a16:creationId xmlns:a16="http://schemas.microsoft.com/office/drawing/2014/main" id="{46EE624A-E122-EBE3-96E2-6A6FEE0D2645}"/>
              </a:ext>
            </a:extLst>
          </p:cNvPr>
          <p:cNvSpPr/>
          <p:nvPr/>
        </p:nvSpPr>
        <p:spPr>
          <a:xfrm>
            <a:off x="0" y="0"/>
            <a:ext cx="4597400" cy="6858000"/>
          </a:xfrm>
          <a:prstGeom prst="rect">
            <a:avLst/>
          </a:prstGeom>
          <a:solidFill>
            <a:srgbClr val="1D2A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Kicker">
            <a:extLst>
              <a:ext uri="{FF2B5EF4-FFF2-40B4-BE49-F238E27FC236}">
                <a16:creationId xmlns:a16="http://schemas.microsoft.com/office/drawing/2014/main" id="{E21F53AA-3039-457A-E409-4DEB19E2412D}"/>
              </a:ext>
            </a:extLst>
          </p:cNvPr>
          <p:cNvSpPr txBox="1"/>
          <p:nvPr/>
        </p:nvSpPr>
        <p:spPr>
          <a:xfrm>
            <a:off x="609600" y="1524000"/>
            <a:ext cx="5588000" cy="40995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90" spc="200" dirty="0">
                <a:solidFill>
                  <a:srgbClr val="D9C08A"/>
                </a:solidFill>
                <a:latin typeface="Franklin Gothic Medium" panose="020B0603020102020204" pitchFamily="34" charset="0"/>
              </a:rPr>
              <a:t>вторая мировая война</a:t>
            </a:r>
          </a:p>
        </p:txBody>
      </p:sp>
      <p:sp>
        <p:nvSpPr>
          <p:cNvPr id="36" name="Cover title">
            <a:extLst>
              <a:ext uri="{FF2B5EF4-FFF2-40B4-BE49-F238E27FC236}">
                <a16:creationId xmlns:a16="http://schemas.microsoft.com/office/drawing/2014/main" id="{C951B552-A864-012C-E11E-BCC680CADF9B}"/>
              </a:ext>
            </a:extLst>
          </p:cNvPr>
          <p:cNvSpPr txBox="1"/>
          <p:nvPr/>
        </p:nvSpPr>
        <p:spPr>
          <a:xfrm>
            <a:off x="609600" y="2133600"/>
            <a:ext cx="5969000" cy="27233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6270" dirty="0">
                <a:solidFill>
                  <a:srgbClr val="F4EFE4"/>
                </a:solidFill>
                <a:latin typeface="Franklin Gothic Medium" panose="020B0603020102020204" pitchFamily="34" charset="0"/>
              </a:rPr>
              <a:t>ИСТОРИЯ НОВЕЙШЕГО ВРЕМЕНИ</a:t>
            </a:r>
          </a:p>
        </p:txBody>
      </p:sp>
      <p:sp>
        <p:nvSpPr>
          <p:cNvPr id="37" name="Cover rule">
            <a:extLst>
              <a:ext uri="{FF2B5EF4-FFF2-40B4-BE49-F238E27FC236}">
                <a16:creationId xmlns:a16="http://schemas.microsoft.com/office/drawing/2014/main" id="{F933E080-F175-FB3C-F7AA-8A17842DDD7B}"/>
              </a:ext>
            </a:extLst>
          </p:cNvPr>
          <p:cNvSpPr/>
          <p:nvPr/>
        </p:nvSpPr>
        <p:spPr>
          <a:xfrm>
            <a:off x="635000" y="5187188"/>
            <a:ext cx="1016000" cy="63500"/>
          </a:xfrm>
          <a:prstGeom prst="rect">
            <a:avLst/>
          </a:prstGeom>
          <a:solidFill>
            <a:srgbClr val="B326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Cover rule">
            <a:extLst>
              <a:ext uri="{FF2B5EF4-FFF2-40B4-BE49-F238E27FC236}">
                <a16:creationId xmlns:a16="http://schemas.microsoft.com/office/drawing/2014/main" id="{EA5F6EF3-45FD-5BDC-2FD1-16DF2AAEE5B2}"/>
              </a:ext>
            </a:extLst>
          </p:cNvPr>
          <p:cNvSpPr/>
          <p:nvPr/>
        </p:nvSpPr>
        <p:spPr>
          <a:xfrm>
            <a:off x="1701800" y="5187188"/>
            <a:ext cx="508000" cy="63500"/>
          </a:xfrm>
          <a:prstGeom prst="rect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Cover rule">
            <a:extLst>
              <a:ext uri="{FF2B5EF4-FFF2-40B4-BE49-F238E27FC236}">
                <a16:creationId xmlns:a16="http://schemas.microsoft.com/office/drawing/2014/main" id="{4044D9C6-3E78-2307-D150-A80822B1EF3C}"/>
              </a:ext>
            </a:extLst>
          </p:cNvPr>
          <p:cNvSpPr/>
          <p:nvPr/>
        </p:nvSpPr>
        <p:spPr>
          <a:xfrm>
            <a:off x="2260600" y="5187188"/>
            <a:ext cx="304800" cy="63500"/>
          </a:xfrm>
          <a:prstGeom prst="rect">
            <a:avLst/>
          </a:prstGeom>
          <a:solidFill>
            <a:srgbClr val="B988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Signature 100ballnik.com">
            <a:extLst>
              <a:ext uri="{FF2B5EF4-FFF2-40B4-BE49-F238E27FC236}">
                <a16:creationId xmlns:a16="http://schemas.microsoft.com/office/drawing/2014/main" id="{623D25B0-132D-B4A5-297D-33132C56210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B9B3A4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B9B3A4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858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1FD957A9-95E0-3E27-5746-C9B023417138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КОРЕННОЙ ПЕРЕЛОМ в </a:t>
            </a:r>
            <a:r>
              <a:rPr lang="ru-RU" sz="3600" dirty="0" err="1">
                <a:solidFill>
                  <a:srgbClr val="1D2A3A"/>
                </a:solidFill>
                <a:latin typeface="Franklin Gothic Medium" panose="020B0603020102020204" pitchFamily="34" charset="0"/>
              </a:rPr>
              <a:t>ВОв</a:t>
            </a:r>
            <a:endParaRPr lang="ru-RU" sz="3600" dirty="0">
              <a:solidFill>
                <a:srgbClr val="1D2A3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44606CDA-BBE2-F6C5-804E-040E500C40EA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B326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E1C588FA-EB0B-7BD5-65DD-7E350BC5426E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mmer 1942">
            <a:extLst>
              <a:ext uri="{FF2B5EF4-FFF2-40B4-BE49-F238E27FC236}">
                <a16:creationId xmlns:a16="http://schemas.microsoft.com/office/drawing/2014/main" id="{4AA67D43-AD8D-38E4-2A95-E96F973FB0F9}"/>
              </a:ext>
            </a:extLst>
          </p:cNvPr>
          <p:cNvSpPr txBox="1"/>
          <p:nvPr/>
        </p:nvSpPr>
        <p:spPr>
          <a:xfrm>
            <a:off x="609600" y="1054608"/>
            <a:ext cx="5969000" cy="9738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30" i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Летом 1942 г. немецкие войска смогли организовать масштабное наступление на южном участке фронта</a:t>
            </a:r>
          </a:p>
        </p:txBody>
      </p:sp>
      <p:sp>
        <p:nvSpPr>
          <p:cNvPr id="7" name="Stalingrad head">
            <a:extLst>
              <a:ext uri="{FF2B5EF4-FFF2-40B4-BE49-F238E27FC236}">
                <a16:creationId xmlns:a16="http://schemas.microsoft.com/office/drawing/2014/main" id="{3A4E1C5F-50E8-CF3D-3350-A8443BFAF2CD}"/>
              </a:ext>
            </a:extLst>
          </p:cNvPr>
          <p:cNvSpPr txBox="1"/>
          <p:nvPr/>
        </p:nvSpPr>
        <p:spPr>
          <a:xfrm>
            <a:off x="609600" y="2180844"/>
            <a:ext cx="5969000" cy="4434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910" dirty="0">
                <a:solidFill>
                  <a:srgbClr val="B3261E"/>
                </a:solidFill>
                <a:latin typeface="Franklin Gothic Medium" panose="020B0603020102020204" pitchFamily="34" charset="0"/>
              </a:rPr>
              <a:t>СТАЛИНГРАДСКАЯ БИТВА</a:t>
            </a:r>
          </a:p>
        </p:txBody>
      </p:sp>
      <p:sp>
        <p:nvSpPr>
          <p:cNvPr id="8" name="Counteroffensive">
            <a:extLst>
              <a:ext uri="{FF2B5EF4-FFF2-40B4-BE49-F238E27FC236}">
                <a16:creationId xmlns:a16="http://schemas.microsoft.com/office/drawing/2014/main" id="{A739D7FE-FC50-27E0-10C8-8F9556848534}"/>
              </a:ext>
            </a:extLst>
          </p:cNvPr>
          <p:cNvSpPr txBox="1"/>
          <p:nvPr/>
        </p:nvSpPr>
        <p:spPr>
          <a:xfrm>
            <a:off x="609600" y="2675128"/>
            <a:ext cx="5969000" cy="9738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30" b="1" dirty="0">
                <a:solidFill>
                  <a:srgbClr val="B3261E"/>
                </a:solidFill>
                <a:latin typeface="Franklin Gothic Book" panose="020B0503020102020204" pitchFamily="34" charset="0"/>
              </a:rPr>
              <a:t>19 ноября 1942 г.</a:t>
            </a:r>
            <a:r>
              <a:rPr lang="ru-RU" sz="2130" dirty="0">
                <a:solidFill>
                  <a:srgbClr val="1D2A3A"/>
                </a:solidFill>
                <a:latin typeface="Franklin Gothic Book" panose="020B0503020102020204" pitchFamily="34" charset="0"/>
              </a:rPr>
              <a:t>, отразив все попытки немецкой армии овладеть Сталинградом, Красная Армия перешла в </a:t>
            </a:r>
            <a:r>
              <a:rPr lang="ru-RU" sz="2130" b="1" dirty="0">
                <a:solidFill>
                  <a:srgbClr val="B3261E"/>
                </a:solidFill>
                <a:latin typeface="Franklin Gothic Book" panose="020B0503020102020204" pitchFamily="34" charset="0"/>
              </a:rPr>
              <a:t>контрнаступление</a:t>
            </a:r>
            <a:r>
              <a:rPr lang="ru-RU" sz="2130" dirty="0">
                <a:solidFill>
                  <a:srgbClr val="1D2A3A"/>
                </a:solidFill>
                <a:latin typeface="Franklin Gothic Book" panose="020B0503020102020204" pitchFamily="34" charset="0"/>
              </a:rPr>
              <a:t>...</a:t>
            </a:r>
          </a:p>
        </p:txBody>
      </p:sp>
      <p:sp>
        <p:nvSpPr>
          <p:cNvPr id="9" name="Stalingrad map mount">
            <a:extLst>
              <a:ext uri="{FF2B5EF4-FFF2-40B4-BE49-F238E27FC236}">
                <a16:creationId xmlns:a16="http://schemas.microsoft.com/office/drawing/2014/main" id="{D5A9B0F2-E3C3-E06D-644A-2F578413B37C}"/>
              </a:ext>
            </a:extLst>
          </p:cNvPr>
          <p:cNvSpPr/>
          <p:nvPr/>
        </p:nvSpPr>
        <p:spPr>
          <a:xfrm>
            <a:off x="609600" y="3826764"/>
            <a:ext cx="4331655" cy="259943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Stalingrad map" descr="Схема 6. Контрнаступление советских войск под Сталинградом 19–30 ноября 1942 г. (из исходной презентации)">
            <a:extLst>
              <a:ext uri="{FF2B5EF4-FFF2-40B4-BE49-F238E27FC236}">
                <a16:creationId xmlns:a16="http://schemas.microsoft.com/office/drawing/2014/main" id="{A6FD5D09-9104-B436-C96C-C6A6E84C3AA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3928364"/>
            <a:ext cx="4128455" cy="2396236"/>
          </a:xfrm>
          <a:prstGeom prst="rect">
            <a:avLst/>
          </a:prstGeom>
        </p:spPr>
      </p:pic>
      <p:cxnSp>
        <p:nvCxnSpPr>
          <p:cNvPr id="12" name="Corner">
            <a:extLst>
              <a:ext uri="{FF2B5EF4-FFF2-40B4-BE49-F238E27FC236}">
                <a16:creationId xmlns:a16="http://schemas.microsoft.com/office/drawing/2014/main" id="{FA54E01D-5C56-A801-B8A1-A4808487687F}"/>
              </a:ext>
            </a:extLst>
          </p:cNvPr>
          <p:cNvCxnSpPr/>
          <p:nvPr/>
        </p:nvCxnSpPr>
        <p:spPr>
          <a:xfrm>
            <a:off x="609600" y="3826764"/>
            <a:ext cx="177800" cy="0"/>
          </a:xfrm>
          <a:prstGeom prst="line">
            <a:avLst/>
          </a:prstGeom>
          <a:ln w="28575">
            <a:solidFill>
              <a:srgbClr val="B326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rner">
            <a:extLst>
              <a:ext uri="{FF2B5EF4-FFF2-40B4-BE49-F238E27FC236}">
                <a16:creationId xmlns:a16="http://schemas.microsoft.com/office/drawing/2014/main" id="{C706DD92-C60E-6E2E-58DC-84BBBEEA6CC7}"/>
              </a:ext>
            </a:extLst>
          </p:cNvPr>
          <p:cNvCxnSpPr/>
          <p:nvPr/>
        </p:nvCxnSpPr>
        <p:spPr>
          <a:xfrm>
            <a:off x="609600" y="3826764"/>
            <a:ext cx="0" cy="177800"/>
          </a:xfrm>
          <a:prstGeom prst="line">
            <a:avLst/>
          </a:prstGeom>
          <a:ln w="28575">
            <a:solidFill>
              <a:srgbClr val="B326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rner">
            <a:extLst>
              <a:ext uri="{FF2B5EF4-FFF2-40B4-BE49-F238E27FC236}">
                <a16:creationId xmlns:a16="http://schemas.microsoft.com/office/drawing/2014/main" id="{B31F7F3F-3912-1928-C3C6-9FF43950A78D}"/>
              </a:ext>
            </a:extLst>
          </p:cNvPr>
          <p:cNvCxnSpPr/>
          <p:nvPr/>
        </p:nvCxnSpPr>
        <p:spPr>
          <a:xfrm flipH="1">
            <a:off x="4763455" y="6426200"/>
            <a:ext cx="177800" cy="0"/>
          </a:xfrm>
          <a:prstGeom prst="line">
            <a:avLst/>
          </a:prstGeom>
          <a:ln w="28575">
            <a:solidFill>
              <a:srgbClr val="B326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rner">
            <a:extLst>
              <a:ext uri="{FF2B5EF4-FFF2-40B4-BE49-F238E27FC236}">
                <a16:creationId xmlns:a16="http://schemas.microsoft.com/office/drawing/2014/main" id="{5DCD79D3-B38F-7BC5-7C6B-876BB05279AD}"/>
              </a:ext>
            </a:extLst>
          </p:cNvPr>
          <p:cNvCxnSpPr/>
          <p:nvPr/>
        </p:nvCxnSpPr>
        <p:spPr>
          <a:xfrm flipV="1">
            <a:off x="4941255" y="6248400"/>
            <a:ext cx="0" cy="177800"/>
          </a:xfrm>
          <a:prstGeom prst="line">
            <a:avLst/>
          </a:prstGeom>
          <a:ln w="28575">
            <a:solidFill>
              <a:srgbClr val="B326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ing panel">
            <a:extLst>
              <a:ext uri="{FF2B5EF4-FFF2-40B4-BE49-F238E27FC236}">
                <a16:creationId xmlns:a16="http://schemas.microsoft.com/office/drawing/2014/main" id="{117352BF-F8C8-7EB9-E29E-9164FDC400C6}"/>
              </a:ext>
            </a:extLst>
          </p:cNvPr>
          <p:cNvSpPr/>
          <p:nvPr/>
        </p:nvSpPr>
        <p:spPr>
          <a:xfrm>
            <a:off x="6959600" y="1054608"/>
            <a:ext cx="4622800" cy="5371592"/>
          </a:xfrm>
          <a:prstGeom prst="roundRect">
            <a:avLst>
              <a:gd name="adj" fmla="val 3000"/>
            </a:avLst>
          </a:prstGeom>
          <a:solidFill>
            <a:srgbClr val="1D2A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ing">
            <a:extLst>
              <a:ext uri="{FF2B5EF4-FFF2-40B4-BE49-F238E27FC236}">
                <a16:creationId xmlns:a16="http://schemas.microsoft.com/office/drawing/2014/main" id="{BF2F3957-1991-13B6-4B2D-6D09E6BFB4DB}"/>
              </a:ext>
            </a:extLst>
          </p:cNvPr>
          <p:cNvSpPr txBox="1"/>
          <p:nvPr/>
        </p:nvSpPr>
        <p:spPr>
          <a:xfrm>
            <a:off x="7213600" y="1207008"/>
            <a:ext cx="4191000" cy="4785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140" dirty="0">
                <a:solidFill>
                  <a:srgbClr val="D9C08A"/>
                </a:solidFill>
                <a:latin typeface="Franklin Gothic Medium" panose="020B0603020102020204" pitchFamily="34" charset="0"/>
              </a:rPr>
              <a:t>//КОЛЬЦО</a:t>
            </a:r>
          </a:p>
        </p:txBody>
      </p:sp>
      <p:pic>
        <p:nvPicPr>
          <p:cNvPr id="19" name="Paulus surrender" descr="Генерал-фельдмаршал Ф. Паулюс и офицеры 6-й армии после капитуляции, Сталинград, 31 января 1943 г.">
            <a:extLst>
              <a:ext uri="{FF2B5EF4-FFF2-40B4-BE49-F238E27FC236}">
                <a16:creationId xmlns:a16="http://schemas.microsoft.com/office/drawing/2014/main" id="{C20D4AF1-E6E3-6303-2974-6F47E082679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1812544"/>
            <a:ext cx="2794000" cy="2108200"/>
          </a:xfrm>
          <a:prstGeom prst="roundRect">
            <a:avLst>
              <a:gd name="adj" fmla="val 4000"/>
            </a:avLst>
          </a:prstGeom>
          <a:ln w="12700">
            <a:solidFill>
              <a:srgbClr val="5B6A80"/>
            </a:solidFill>
          </a:ln>
        </p:spPr>
      </p:pic>
      <p:sp>
        <p:nvSpPr>
          <p:cNvPr id="20" name="Ultimatum">
            <a:extLst>
              <a:ext uri="{FF2B5EF4-FFF2-40B4-BE49-F238E27FC236}">
                <a16:creationId xmlns:a16="http://schemas.microsoft.com/office/drawing/2014/main" id="{06503844-6A98-B426-1BF5-4952B788806D}"/>
              </a:ext>
            </a:extLst>
          </p:cNvPr>
          <p:cNvSpPr txBox="1"/>
          <p:nvPr/>
        </p:nvSpPr>
        <p:spPr>
          <a:xfrm>
            <a:off x="7213600" y="4098544"/>
            <a:ext cx="4191000" cy="11247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60" i="1" dirty="0">
                <a:solidFill>
                  <a:srgbClr val="F4EFE4"/>
                </a:solidFill>
                <a:latin typeface="Franklin Gothic Book" panose="020B0503020102020204" pitchFamily="34" charset="0"/>
              </a:rPr>
              <a:t>жизнь, безопасность, мундиры и ордена</a:t>
            </a:r>
          </a:p>
          <a:p>
            <a:r>
              <a:rPr lang="ru-RU" sz="2460" i="1" dirty="0">
                <a:solidFill>
                  <a:srgbClr val="F4EFE4"/>
                </a:solidFill>
                <a:latin typeface="Franklin Gothic Book" panose="020B0503020102020204" pitchFamily="34" charset="0"/>
              </a:rPr>
              <a:t>вам сохраняются...</a:t>
            </a:r>
          </a:p>
        </p:txBody>
      </p:sp>
      <p:sp>
        <p:nvSpPr>
          <p:cNvPr id="21" name="Poster plate">
            <a:extLst>
              <a:ext uri="{FF2B5EF4-FFF2-40B4-BE49-F238E27FC236}">
                <a16:creationId xmlns:a16="http://schemas.microsoft.com/office/drawing/2014/main" id="{C9EABA6A-85FB-032F-0CAB-4F3B0ECC7251}"/>
              </a:ext>
            </a:extLst>
          </p:cNvPr>
          <p:cNvSpPr/>
          <p:nvPr/>
        </p:nvSpPr>
        <p:spPr>
          <a:xfrm>
            <a:off x="10109200" y="1812544"/>
            <a:ext cx="1320800" cy="2108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Kukryniksy mount">
            <a:extLst>
              <a:ext uri="{FF2B5EF4-FFF2-40B4-BE49-F238E27FC236}">
                <a16:creationId xmlns:a16="http://schemas.microsoft.com/office/drawing/2014/main" id="{0389CAD5-14C5-552D-130E-3BA62DD5F8A4}"/>
              </a:ext>
            </a:extLst>
          </p:cNvPr>
          <p:cNvSpPr/>
          <p:nvPr/>
        </p:nvSpPr>
        <p:spPr>
          <a:xfrm>
            <a:off x="10109200" y="2003044"/>
            <a:ext cx="1320800" cy="1727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Kukryniksy" descr="Кукрыниксы. «Потеряла я колечко…» Плакат, 1943 г. (фрагмент, из исходной презентации)">
            <a:extLst>
              <a:ext uri="{FF2B5EF4-FFF2-40B4-BE49-F238E27FC236}">
                <a16:creationId xmlns:a16="http://schemas.microsoft.com/office/drawing/2014/main" id="{7BB4A09D-6861-7EA9-F4F7-318279EE29E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0" y="2053844"/>
            <a:ext cx="1219200" cy="1625600"/>
          </a:xfrm>
          <a:prstGeom prst="rect">
            <a:avLst/>
          </a:prstGeom>
        </p:spPr>
      </p:pic>
      <p:sp>
        <p:nvSpPr>
          <p:cNvPr id="25" name="Kukryniksy caption">
            <a:extLst>
              <a:ext uri="{FF2B5EF4-FFF2-40B4-BE49-F238E27FC236}">
                <a16:creationId xmlns:a16="http://schemas.microsoft.com/office/drawing/2014/main" id="{EFADCFAD-4EDD-6D93-406D-8A879287BB1B}"/>
              </a:ext>
            </a:extLst>
          </p:cNvPr>
          <p:cNvSpPr txBox="1"/>
          <p:nvPr/>
        </p:nvSpPr>
        <p:spPr>
          <a:xfrm>
            <a:off x="7213600" y="5426456"/>
            <a:ext cx="4191000" cy="6492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30" dirty="0">
                <a:solidFill>
                  <a:srgbClr val="D9C08A"/>
                </a:solidFill>
                <a:latin typeface="Franklin Gothic Book" panose="020B0503020102020204" pitchFamily="34" charset="0"/>
              </a:rPr>
              <a:t>“потеряла я колечко...”</a:t>
            </a:r>
          </a:p>
          <a:p>
            <a:r>
              <a:rPr lang="ru-RU" sz="2130" dirty="0">
                <a:solidFill>
                  <a:srgbClr val="D9C08A"/>
                </a:solidFill>
                <a:latin typeface="Franklin Gothic Book" panose="020B0503020102020204" pitchFamily="34" charset="0"/>
              </a:rPr>
              <a:t>//Кукрыниксы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5E321F22-E8AA-562C-8541-2A806B3F98F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72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aticule">
            <a:extLst>
              <a:ext uri="{FF2B5EF4-FFF2-40B4-BE49-F238E27FC236}">
                <a16:creationId xmlns:a16="http://schemas.microsoft.com/office/drawing/2014/main" id="{EAD6CDB6-EDDC-CCC2-92DD-D7CD13CFDB00}"/>
              </a:ext>
            </a:extLst>
          </p:cNvPr>
          <p:cNvGrpSpPr/>
          <p:nvPr/>
        </p:nvGrpSpPr>
        <p:grpSpPr>
          <a:xfrm>
            <a:off x="6350000" y="5245608"/>
            <a:ext cx="5232400" cy="1104392"/>
            <a:chOff x="6350000" y="5245608"/>
            <a:chExt cx="5232400" cy="1104392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5450AA2-A8A8-DCBB-63BE-4BBEB9737366}"/>
                </a:ext>
              </a:extLst>
            </p:cNvPr>
            <p:cNvCxnSpPr/>
            <p:nvPr/>
          </p:nvCxnSpPr>
          <p:spPr>
            <a:xfrm>
              <a:off x="63500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D0C6C988-29E8-7828-9EAB-53460E71C919}"/>
                </a:ext>
              </a:extLst>
            </p:cNvPr>
            <p:cNvCxnSpPr/>
            <p:nvPr/>
          </p:nvCxnSpPr>
          <p:spPr>
            <a:xfrm>
              <a:off x="66802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AC438319-1A6E-D9CA-39B8-E56FDC31FA20}"/>
                </a:ext>
              </a:extLst>
            </p:cNvPr>
            <p:cNvCxnSpPr/>
            <p:nvPr/>
          </p:nvCxnSpPr>
          <p:spPr>
            <a:xfrm>
              <a:off x="70104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BF90E2DB-7846-481E-3FFB-EA354CD16A83}"/>
                </a:ext>
              </a:extLst>
            </p:cNvPr>
            <p:cNvCxnSpPr/>
            <p:nvPr/>
          </p:nvCxnSpPr>
          <p:spPr>
            <a:xfrm>
              <a:off x="73406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B61F6E19-8A9F-D8D0-B0D6-5E439C89487C}"/>
                </a:ext>
              </a:extLst>
            </p:cNvPr>
            <p:cNvCxnSpPr/>
            <p:nvPr/>
          </p:nvCxnSpPr>
          <p:spPr>
            <a:xfrm>
              <a:off x="76708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8AA32500-84A2-A0DD-779A-48EE02FB6117}"/>
                </a:ext>
              </a:extLst>
            </p:cNvPr>
            <p:cNvCxnSpPr/>
            <p:nvPr/>
          </p:nvCxnSpPr>
          <p:spPr>
            <a:xfrm>
              <a:off x="80010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99054B1F-A928-25F1-479C-9DA20EB80D27}"/>
                </a:ext>
              </a:extLst>
            </p:cNvPr>
            <p:cNvCxnSpPr/>
            <p:nvPr/>
          </p:nvCxnSpPr>
          <p:spPr>
            <a:xfrm>
              <a:off x="83312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F31E49B0-EABF-7CF2-4344-024EDAE6D222}"/>
                </a:ext>
              </a:extLst>
            </p:cNvPr>
            <p:cNvCxnSpPr/>
            <p:nvPr/>
          </p:nvCxnSpPr>
          <p:spPr>
            <a:xfrm>
              <a:off x="86614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77340F11-2932-749F-3D31-F0BB534D2D1A}"/>
                </a:ext>
              </a:extLst>
            </p:cNvPr>
            <p:cNvCxnSpPr/>
            <p:nvPr/>
          </p:nvCxnSpPr>
          <p:spPr>
            <a:xfrm>
              <a:off x="89916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65BA74E5-AE1D-02A5-7F54-865D76968180}"/>
                </a:ext>
              </a:extLst>
            </p:cNvPr>
            <p:cNvCxnSpPr/>
            <p:nvPr/>
          </p:nvCxnSpPr>
          <p:spPr>
            <a:xfrm>
              <a:off x="93218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64B84B90-211B-5FCD-8853-6E585500D3F8}"/>
                </a:ext>
              </a:extLst>
            </p:cNvPr>
            <p:cNvCxnSpPr/>
            <p:nvPr/>
          </p:nvCxnSpPr>
          <p:spPr>
            <a:xfrm>
              <a:off x="96520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3B89B35C-E3DC-6E3A-E5F8-96F145F9241D}"/>
                </a:ext>
              </a:extLst>
            </p:cNvPr>
            <p:cNvCxnSpPr/>
            <p:nvPr/>
          </p:nvCxnSpPr>
          <p:spPr>
            <a:xfrm>
              <a:off x="99822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EF3B19EC-1DFD-44D0-B56E-8077B969B132}"/>
                </a:ext>
              </a:extLst>
            </p:cNvPr>
            <p:cNvCxnSpPr/>
            <p:nvPr/>
          </p:nvCxnSpPr>
          <p:spPr>
            <a:xfrm>
              <a:off x="103124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0E1BBBC6-EFFB-F808-6A4A-0D0537B7C890}"/>
                </a:ext>
              </a:extLst>
            </p:cNvPr>
            <p:cNvCxnSpPr/>
            <p:nvPr/>
          </p:nvCxnSpPr>
          <p:spPr>
            <a:xfrm>
              <a:off x="106426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F281249B-B417-8FBA-5B85-E1D72EAD365C}"/>
                </a:ext>
              </a:extLst>
            </p:cNvPr>
            <p:cNvCxnSpPr/>
            <p:nvPr/>
          </p:nvCxnSpPr>
          <p:spPr>
            <a:xfrm>
              <a:off x="109728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15400ED6-CEE3-4F96-548C-533BEF0E5EFB}"/>
                </a:ext>
              </a:extLst>
            </p:cNvPr>
            <p:cNvCxnSpPr/>
            <p:nvPr/>
          </p:nvCxnSpPr>
          <p:spPr>
            <a:xfrm>
              <a:off x="11303000" y="5245608"/>
              <a:ext cx="0" cy="1104392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E761AD78-FCC1-BE77-AA26-847F1E424ECF}"/>
                </a:ext>
              </a:extLst>
            </p:cNvPr>
            <p:cNvCxnSpPr/>
            <p:nvPr/>
          </p:nvCxnSpPr>
          <p:spPr>
            <a:xfrm>
              <a:off x="6350000" y="5245608"/>
              <a:ext cx="5232400" cy="0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E2D875CB-9BC7-C0D2-E67B-1220B458B52E}"/>
                </a:ext>
              </a:extLst>
            </p:cNvPr>
            <p:cNvCxnSpPr/>
            <p:nvPr/>
          </p:nvCxnSpPr>
          <p:spPr>
            <a:xfrm>
              <a:off x="6350000" y="5575808"/>
              <a:ext cx="5232400" cy="0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F0F0FB5B-8670-7018-0DD9-4039E4EB52C4}"/>
                </a:ext>
              </a:extLst>
            </p:cNvPr>
            <p:cNvCxnSpPr/>
            <p:nvPr/>
          </p:nvCxnSpPr>
          <p:spPr>
            <a:xfrm>
              <a:off x="6350000" y="5906008"/>
              <a:ext cx="5232400" cy="0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0AD34A09-4C8D-8445-67C1-A304A675402B}"/>
                </a:ext>
              </a:extLst>
            </p:cNvPr>
            <p:cNvCxnSpPr/>
            <p:nvPr/>
          </p:nvCxnSpPr>
          <p:spPr>
            <a:xfrm>
              <a:off x="6350000" y="6236208"/>
              <a:ext cx="5232400" cy="0"/>
            </a:xfrm>
            <a:prstGeom prst="line">
              <a:avLst/>
            </a:prstGeom>
            <a:ln w="6350">
              <a:solidFill>
                <a:srgbClr val="E3D9C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Date 4 tag">
            <a:extLst>
              <a:ext uri="{FF2B5EF4-FFF2-40B4-BE49-F238E27FC236}">
                <a16:creationId xmlns:a16="http://schemas.microsoft.com/office/drawing/2014/main" id="{A6907864-9957-D9D8-85DA-5B1C52F9EE4E}"/>
              </a:ext>
            </a:extLst>
          </p:cNvPr>
          <p:cNvSpPr/>
          <p:nvPr/>
        </p:nvSpPr>
        <p:spPr>
          <a:xfrm>
            <a:off x="1168400" y="5070602"/>
            <a:ext cx="1815726" cy="476504"/>
          </a:xfrm>
          <a:prstGeom prst="roundRect">
            <a:avLst>
              <a:gd name="adj" fmla="val 50000"/>
            </a:avLst>
          </a:prstGeom>
          <a:solidFill>
            <a:srgbClr val="A47C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Date 3 tag">
            <a:extLst>
              <a:ext uri="{FF2B5EF4-FFF2-40B4-BE49-F238E27FC236}">
                <a16:creationId xmlns:a16="http://schemas.microsoft.com/office/drawing/2014/main" id="{DE4AA4F2-6B12-31C8-A09B-A0F2A78474A6}"/>
              </a:ext>
            </a:extLst>
          </p:cNvPr>
          <p:cNvSpPr/>
          <p:nvPr/>
        </p:nvSpPr>
        <p:spPr>
          <a:xfrm>
            <a:off x="1168400" y="3791204"/>
            <a:ext cx="2179609" cy="476504"/>
          </a:xfrm>
          <a:prstGeom prst="roundRect">
            <a:avLst>
              <a:gd name="adj" fmla="val 50000"/>
            </a:avLst>
          </a:prstGeom>
          <a:solidFill>
            <a:srgbClr val="A47C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Date 2 tag">
            <a:extLst>
              <a:ext uri="{FF2B5EF4-FFF2-40B4-BE49-F238E27FC236}">
                <a16:creationId xmlns:a16="http://schemas.microsoft.com/office/drawing/2014/main" id="{DB420EB8-1CDC-0313-56DB-A370DDFC8C2B}"/>
              </a:ext>
            </a:extLst>
          </p:cNvPr>
          <p:cNvSpPr/>
          <p:nvPr/>
        </p:nvSpPr>
        <p:spPr>
          <a:xfrm>
            <a:off x="1168400" y="2511806"/>
            <a:ext cx="2826516" cy="476504"/>
          </a:xfrm>
          <a:prstGeom prst="roundRect">
            <a:avLst>
              <a:gd name="adj" fmla="val 50000"/>
            </a:avLst>
          </a:prstGeom>
          <a:solidFill>
            <a:srgbClr val="B326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Date 1 tag">
            <a:extLst>
              <a:ext uri="{FF2B5EF4-FFF2-40B4-BE49-F238E27FC236}">
                <a16:creationId xmlns:a16="http://schemas.microsoft.com/office/drawing/2014/main" id="{9F3A9527-F9C9-0569-CC45-4249A9BFDF89}"/>
              </a:ext>
            </a:extLst>
          </p:cNvPr>
          <p:cNvSpPr/>
          <p:nvPr/>
        </p:nvSpPr>
        <p:spPr>
          <a:xfrm>
            <a:off x="1168400" y="1232408"/>
            <a:ext cx="1955188" cy="476504"/>
          </a:xfrm>
          <a:prstGeom prst="roundRect">
            <a:avLst>
              <a:gd name="adj" fmla="val 50000"/>
            </a:avLst>
          </a:prstGeom>
          <a:solidFill>
            <a:srgbClr val="A47C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Heading">
            <a:extLst>
              <a:ext uri="{FF2B5EF4-FFF2-40B4-BE49-F238E27FC236}">
                <a16:creationId xmlns:a16="http://schemas.microsoft.com/office/drawing/2014/main" id="{31676267-1D57-2B9D-97CF-49B7801B8E5B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КОРЕННОЙ ПЕРЕЛОМ в </a:t>
            </a:r>
            <a:r>
              <a:rPr lang="ru-RU" sz="3600" dirty="0" err="1">
                <a:solidFill>
                  <a:srgbClr val="1D2A3A"/>
                </a:solidFill>
                <a:latin typeface="Franklin Gothic Medium" panose="020B0603020102020204" pitchFamily="34" charset="0"/>
              </a:rPr>
              <a:t>ВОв</a:t>
            </a:r>
            <a:endParaRPr lang="ru-RU" sz="3600" dirty="0">
              <a:solidFill>
                <a:srgbClr val="1D2A3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DBCF91E0-1963-038A-CCDF-6F3B881A177F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B326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D58E58F8-1B36-CC2B-9ACB-6458049E24F4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meline">
            <a:extLst>
              <a:ext uri="{FF2B5EF4-FFF2-40B4-BE49-F238E27FC236}">
                <a16:creationId xmlns:a16="http://schemas.microsoft.com/office/drawing/2014/main" id="{E5572FA7-5AA2-EFB2-F755-36E310DD5E18}"/>
              </a:ext>
            </a:extLst>
          </p:cNvPr>
          <p:cNvCxnSpPr/>
          <p:nvPr/>
        </p:nvCxnSpPr>
        <p:spPr>
          <a:xfrm>
            <a:off x="838200" y="1410208"/>
            <a:ext cx="0" cy="3838194"/>
          </a:xfrm>
          <a:prstGeom prst="line">
            <a:avLst/>
          </a:prstGeom>
          <a:ln w="25400">
            <a:solidFill>
              <a:srgbClr val="B326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meline dot">
            <a:extLst>
              <a:ext uri="{FF2B5EF4-FFF2-40B4-BE49-F238E27FC236}">
                <a16:creationId xmlns:a16="http://schemas.microsoft.com/office/drawing/2014/main" id="{78016521-BF3D-AA01-BE53-21729B051DBC}"/>
              </a:ext>
            </a:extLst>
          </p:cNvPr>
          <p:cNvSpPr/>
          <p:nvPr/>
        </p:nvSpPr>
        <p:spPr>
          <a:xfrm>
            <a:off x="723900" y="1295908"/>
            <a:ext cx="228600" cy="2286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B326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Date 1">
            <a:extLst>
              <a:ext uri="{FF2B5EF4-FFF2-40B4-BE49-F238E27FC236}">
                <a16:creationId xmlns:a16="http://schemas.microsoft.com/office/drawing/2014/main" id="{3722CA0C-E214-3D39-E54A-8901C695B50A}"/>
              </a:ext>
            </a:extLst>
          </p:cNvPr>
          <p:cNvSpPr txBox="1"/>
          <p:nvPr/>
        </p:nvSpPr>
        <p:spPr>
          <a:xfrm>
            <a:off x="1320800" y="1270508"/>
            <a:ext cx="1650388" cy="378565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46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янв. 1943 г.</a:t>
            </a:r>
          </a:p>
        </p:txBody>
      </p:sp>
      <p:sp>
        <p:nvSpPr>
          <p:cNvPr id="10" name="Event 1">
            <a:extLst>
              <a:ext uri="{FF2B5EF4-FFF2-40B4-BE49-F238E27FC236}">
                <a16:creationId xmlns:a16="http://schemas.microsoft.com/office/drawing/2014/main" id="{40AC7448-CA99-7760-FE4F-9CF0A95D299F}"/>
              </a:ext>
            </a:extLst>
          </p:cNvPr>
          <p:cNvSpPr txBox="1"/>
          <p:nvPr/>
        </p:nvSpPr>
        <p:spPr>
          <a:xfrm>
            <a:off x="1168400" y="1765808"/>
            <a:ext cx="4826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прорыв блокады Ленинграда</a:t>
            </a:r>
          </a:p>
        </p:txBody>
      </p:sp>
      <p:sp>
        <p:nvSpPr>
          <p:cNvPr id="11" name="Timeline dot">
            <a:extLst>
              <a:ext uri="{FF2B5EF4-FFF2-40B4-BE49-F238E27FC236}">
                <a16:creationId xmlns:a16="http://schemas.microsoft.com/office/drawing/2014/main" id="{9BA9A128-F179-EBB7-D366-62A244722536}"/>
              </a:ext>
            </a:extLst>
          </p:cNvPr>
          <p:cNvSpPr/>
          <p:nvPr/>
        </p:nvSpPr>
        <p:spPr>
          <a:xfrm>
            <a:off x="723900" y="2575306"/>
            <a:ext cx="228600" cy="2286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B326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Date 2">
            <a:extLst>
              <a:ext uri="{FF2B5EF4-FFF2-40B4-BE49-F238E27FC236}">
                <a16:creationId xmlns:a16="http://schemas.microsoft.com/office/drawing/2014/main" id="{F73C0F2B-1C96-4A44-545D-AAA495FC953B}"/>
              </a:ext>
            </a:extLst>
          </p:cNvPr>
          <p:cNvSpPr txBox="1"/>
          <p:nvPr/>
        </p:nvSpPr>
        <p:spPr>
          <a:xfrm>
            <a:off x="1320800" y="2549906"/>
            <a:ext cx="2521716" cy="378565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46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июль - авг. 1943 г.</a:t>
            </a:r>
          </a:p>
        </p:txBody>
      </p:sp>
      <p:sp>
        <p:nvSpPr>
          <p:cNvPr id="14" name="Event 2">
            <a:extLst>
              <a:ext uri="{FF2B5EF4-FFF2-40B4-BE49-F238E27FC236}">
                <a16:creationId xmlns:a16="http://schemas.microsoft.com/office/drawing/2014/main" id="{D7FC5900-6DB1-5880-A6C9-CB5D76BEEF42}"/>
              </a:ext>
            </a:extLst>
          </p:cNvPr>
          <p:cNvSpPr txBox="1"/>
          <p:nvPr/>
        </p:nvSpPr>
        <p:spPr>
          <a:xfrm>
            <a:off x="1168400" y="3045206"/>
            <a:ext cx="4826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победа СССР в Курской битве</a:t>
            </a:r>
          </a:p>
        </p:txBody>
      </p:sp>
      <p:sp>
        <p:nvSpPr>
          <p:cNvPr id="15" name="Timeline dot">
            <a:extLst>
              <a:ext uri="{FF2B5EF4-FFF2-40B4-BE49-F238E27FC236}">
                <a16:creationId xmlns:a16="http://schemas.microsoft.com/office/drawing/2014/main" id="{B1CAB397-C5AB-7E10-E744-840DBBD36D48}"/>
              </a:ext>
            </a:extLst>
          </p:cNvPr>
          <p:cNvSpPr/>
          <p:nvPr/>
        </p:nvSpPr>
        <p:spPr>
          <a:xfrm>
            <a:off x="723900" y="3854704"/>
            <a:ext cx="228600" cy="2286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B326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Date 3">
            <a:extLst>
              <a:ext uri="{FF2B5EF4-FFF2-40B4-BE49-F238E27FC236}">
                <a16:creationId xmlns:a16="http://schemas.microsoft.com/office/drawing/2014/main" id="{3025121F-69C0-E44E-963A-6A880B1D3D27}"/>
              </a:ext>
            </a:extLst>
          </p:cNvPr>
          <p:cNvSpPr txBox="1"/>
          <p:nvPr/>
        </p:nvSpPr>
        <p:spPr>
          <a:xfrm>
            <a:off x="1320800" y="3829304"/>
            <a:ext cx="1874809" cy="378565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46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осень 1943 г.</a:t>
            </a:r>
          </a:p>
        </p:txBody>
      </p:sp>
      <p:sp>
        <p:nvSpPr>
          <p:cNvPr id="18" name="Event 3">
            <a:extLst>
              <a:ext uri="{FF2B5EF4-FFF2-40B4-BE49-F238E27FC236}">
                <a16:creationId xmlns:a16="http://schemas.microsoft.com/office/drawing/2014/main" id="{D74D837B-D8B8-5805-45F1-4DBA44896795}"/>
              </a:ext>
            </a:extLst>
          </p:cNvPr>
          <p:cNvSpPr txBox="1"/>
          <p:nvPr/>
        </p:nvSpPr>
        <p:spPr>
          <a:xfrm>
            <a:off x="1168400" y="4324604"/>
            <a:ext cx="4826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Битва за Днепр</a:t>
            </a:r>
          </a:p>
        </p:txBody>
      </p:sp>
      <p:sp>
        <p:nvSpPr>
          <p:cNvPr id="19" name="Timeline dot">
            <a:extLst>
              <a:ext uri="{FF2B5EF4-FFF2-40B4-BE49-F238E27FC236}">
                <a16:creationId xmlns:a16="http://schemas.microsoft.com/office/drawing/2014/main" id="{DF417A9E-AFEF-B4B5-4C2B-629F97797BA7}"/>
              </a:ext>
            </a:extLst>
          </p:cNvPr>
          <p:cNvSpPr/>
          <p:nvPr/>
        </p:nvSpPr>
        <p:spPr>
          <a:xfrm>
            <a:off x="723900" y="5134102"/>
            <a:ext cx="228600" cy="2286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B326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Date 4">
            <a:extLst>
              <a:ext uri="{FF2B5EF4-FFF2-40B4-BE49-F238E27FC236}">
                <a16:creationId xmlns:a16="http://schemas.microsoft.com/office/drawing/2014/main" id="{66603A7D-E104-4B5F-70D6-B51617CE2DC1}"/>
              </a:ext>
            </a:extLst>
          </p:cNvPr>
          <p:cNvSpPr txBox="1"/>
          <p:nvPr/>
        </p:nvSpPr>
        <p:spPr>
          <a:xfrm>
            <a:off x="1320800" y="5108702"/>
            <a:ext cx="1510926" cy="378565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460" dirty="0" err="1">
                <a:solidFill>
                  <a:srgbClr val="FFFFFF"/>
                </a:solidFill>
                <a:latin typeface="Franklin Gothic Medium" panose="020B0603020102020204" pitchFamily="34" charset="0"/>
              </a:rPr>
              <a:t>окт</a:t>
            </a:r>
            <a:r>
              <a:rPr lang="ru-RU" sz="246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 1943 г.</a:t>
            </a:r>
          </a:p>
        </p:txBody>
      </p:sp>
      <p:sp>
        <p:nvSpPr>
          <p:cNvPr id="22" name="Event 4">
            <a:extLst>
              <a:ext uri="{FF2B5EF4-FFF2-40B4-BE49-F238E27FC236}">
                <a16:creationId xmlns:a16="http://schemas.microsoft.com/office/drawing/2014/main" id="{76EAA57E-A82E-9FDD-8B12-D504EE9EFDB6}"/>
              </a:ext>
            </a:extLst>
          </p:cNvPr>
          <p:cNvSpPr txBox="1"/>
          <p:nvPr/>
        </p:nvSpPr>
        <p:spPr>
          <a:xfrm>
            <a:off x="1168400" y="5604002"/>
            <a:ext cx="4826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Окончание Битвы за Кавказ</a:t>
            </a:r>
          </a:p>
        </p:txBody>
      </p:sp>
      <p:pic>
        <p:nvPicPr>
          <p:cNvPr id="24" name="Kursk 1943" descr="Бронебойщики на Курской дуге, 1943 г. РИА Новости, архив 4408">
            <a:extLst>
              <a:ext uri="{FF2B5EF4-FFF2-40B4-BE49-F238E27FC236}">
                <a16:creationId xmlns:a16="http://schemas.microsoft.com/office/drawing/2014/main" id="{923C6015-3E62-B792-B6C4-03B78D871F3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232408"/>
            <a:ext cx="5232400" cy="3810000"/>
          </a:xfrm>
          <a:prstGeom prst="roundRect">
            <a:avLst>
              <a:gd name="adj" fmla="val 4000"/>
            </a:avLst>
          </a:prstGeom>
          <a:ln w="12700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46" name="Signature 100ballnik.com">
            <a:extLst>
              <a:ext uri="{FF2B5EF4-FFF2-40B4-BE49-F238E27FC236}">
                <a16:creationId xmlns:a16="http://schemas.microsoft.com/office/drawing/2014/main" id="{A1A1C8E1-B40B-2562-E18A-74DFC485AAE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617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2 tag">
            <a:extLst>
              <a:ext uri="{FF2B5EF4-FFF2-40B4-BE49-F238E27FC236}">
                <a16:creationId xmlns:a16="http://schemas.microsoft.com/office/drawing/2014/main" id="{5EA424E8-2B13-8F36-C1A3-77117C0DB6F2}"/>
              </a:ext>
            </a:extLst>
          </p:cNvPr>
          <p:cNvSpPr/>
          <p:nvPr/>
        </p:nvSpPr>
        <p:spPr>
          <a:xfrm>
            <a:off x="3911600" y="4940808"/>
            <a:ext cx="2194100" cy="442976"/>
          </a:xfrm>
          <a:prstGeom prst="roundRect">
            <a:avLst>
              <a:gd name="adj" fmla="val 50000"/>
            </a:avLst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Date 1 tag">
            <a:extLst>
              <a:ext uri="{FF2B5EF4-FFF2-40B4-BE49-F238E27FC236}">
                <a16:creationId xmlns:a16="http://schemas.microsoft.com/office/drawing/2014/main" id="{2F91C60E-6F73-9054-B68E-22EC94BE3445}"/>
              </a:ext>
            </a:extLst>
          </p:cNvPr>
          <p:cNvSpPr/>
          <p:nvPr/>
        </p:nvSpPr>
        <p:spPr>
          <a:xfrm>
            <a:off x="609600" y="4940808"/>
            <a:ext cx="1747439" cy="442976"/>
          </a:xfrm>
          <a:prstGeom prst="roundRect">
            <a:avLst>
              <a:gd name="adj" fmla="val 50000"/>
            </a:avLst>
          </a:prstGeom>
          <a:solidFill>
            <a:srgbClr val="B988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Heading">
            <a:extLst>
              <a:ext uri="{FF2B5EF4-FFF2-40B4-BE49-F238E27FC236}">
                <a16:creationId xmlns:a16="http://schemas.microsoft.com/office/drawing/2014/main" id="{CDC57380-B59B-7F0B-811D-E52A0ACAE1E4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СЕВЕРНАЯ АФРИКА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6C8944E4-120D-D87E-D004-6670EE5338D6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B988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92BC9AB5-0236-60F3-26A8-796AA26022DC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Africa map mount">
            <a:extLst>
              <a:ext uri="{FF2B5EF4-FFF2-40B4-BE49-F238E27FC236}">
                <a16:creationId xmlns:a16="http://schemas.microsoft.com/office/drawing/2014/main" id="{EB961A68-837A-6BD9-269B-EF59412BFD66}"/>
              </a:ext>
            </a:extLst>
          </p:cNvPr>
          <p:cNvSpPr/>
          <p:nvPr/>
        </p:nvSpPr>
        <p:spPr>
          <a:xfrm>
            <a:off x="609600" y="1105408"/>
            <a:ext cx="5539458" cy="3683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Africa map" descr="Боевые действия в Северной Африке, 1942–1943 гг. Карта (из исходной презентации)">
            <a:extLst>
              <a:ext uri="{FF2B5EF4-FFF2-40B4-BE49-F238E27FC236}">
                <a16:creationId xmlns:a16="http://schemas.microsoft.com/office/drawing/2014/main" id="{E6B2E049-F98E-6A53-A6D5-7C23F60F7D2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207008"/>
            <a:ext cx="5336258" cy="3479800"/>
          </a:xfrm>
          <a:prstGeom prst="rect">
            <a:avLst/>
          </a:prstGeom>
        </p:spPr>
      </p:pic>
      <p:cxnSp>
        <p:nvCxnSpPr>
          <p:cNvPr id="9" name="Corner">
            <a:extLst>
              <a:ext uri="{FF2B5EF4-FFF2-40B4-BE49-F238E27FC236}">
                <a16:creationId xmlns:a16="http://schemas.microsoft.com/office/drawing/2014/main" id="{BD848011-1FA0-337A-7037-BECB05C89CA7}"/>
              </a:ext>
            </a:extLst>
          </p:cNvPr>
          <p:cNvCxnSpPr/>
          <p:nvPr/>
        </p:nvCxnSpPr>
        <p:spPr>
          <a:xfrm>
            <a:off x="609600" y="1105408"/>
            <a:ext cx="177800" cy="0"/>
          </a:xfrm>
          <a:prstGeom prst="line">
            <a:avLst/>
          </a:prstGeom>
          <a:ln w="28575">
            <a:solidFill>
              <a:srgbClr val="B988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rner">
            <a:extLst>
              <a:ext uri="{FF2B5EF4-FFF2-40B4-BE49-F238E27FC236}">
                <a16:creationId xmlns:a16="http://schemas.microsoft.com/office/drawing/2014/main" id="{8A811D8D-00C7-7E75-469C-DEB5747C81D9}"/>
              </a:ext>
            </a:extLst>
          </p:cNvPr>
          <p:cNvCxnSpPr/>
          <p:nvPr/>
        </p:nvCxnSpPr>
        <p:spPr>
          <a:xfrm>
            <a:off x="609600" y="1105408"/>
            <a:ext cx="0" cy="177800"/>
          </a:xfrm>
          <a:prstGeom prst="line">
            <a:avLst/>
          </a:prstGeom>
          <a:ln w="28575">
            <a:solidFill>
              <a:srgbClr val="B988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rner">
            <a:extLst>
              <a:ext uri="{FF2B5EF4-FFF2-40B4-BE49-F238E27FC236}">
                <a16:creationId xmlns:a16="http://schemas.microsoft.com/office/drawing/2014/main" id="{D8C72EE5-46EE-F6AE-EC5F-8A0E2F725E10}"/>
              </a:ext>
            </a:extLst>
          </p:cNvPr>
          <p:cNvCxnSpPr/>
          <p:nvPr/>
        </p:nvCxnSpPr>
        <p:spPr>
          <a:xfrm flipH="1">
            <a:off x="5971258" y="4788408"/>
            <a:ext cx="177800" cy="0"/>
          </a:xfrm>
          <a:prstGeom prst="line">
            <a:avLst/>
          </a:prstGeom>
          <a:ln w="28575">
            <a:solidFill>
              <a:srgbClr val="B988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rner">
            <a:extLst>
              <a:ext uri="{FF2B5EF4-FFF2-40B4-BE49-F238E27FC236}">
                <a16:creationId xmlns:a16="http://schemas.microsoft.com/office/drawing/2014/main" id="{4710FCD1-34AD-75CE-85C1-F80192280B49}"/>
              </a:ext>
            </a:extLst>
          </p:cNvPr>
          <p:cNvCxnSpPr/>
          <p:nvPr/>
        </p:nvCxnSpPr>
        <p:spPr>
          <a:xfrm flipV="1">
            <a:off x="6149058" y="4610608"/>
            <a:ext cx="0" cy="177800"/>
          </a:xfrm>
          <a:prstGeom prst="line">
            <a:avLst/>
          </a:prstGeom>
          <a:ln w="28575">
            <a:solidFill>
              <a:srgbClr val="B988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ate 1">
            <a:extLst>
              <a:ext uri="{FF2B5EF4-FFF2-40B4-BE49-F238E27FC236}">
                <a16:creationId xmlns:a16="http://schemas.microsoft.com/office/drawing/2014/main" id="{E8D75E22-720E-CEA9-5D00-DB0C9416EEC7}"/>
              </a:ext>
            </a:extLst>
          </p:cNvPr>
          <p:cNvSpPr txBox="1"/>
          <p:nvPr/>
        </p:nvSpPr>
        <p:spPr>
          <a:xfrm>
            <a:off x="762000" y="4978908"/>
            <a:ext cx="1442639" cy="34471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24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окт. 1942 г.</a:t>
            </a:r>
          </a:p>
        </p:txBody>
      </p:sp>
      <p:sp>
        <p:nvSpPr>
          <p:cNvPr id="15" name="Event 1">
            <a:extLst>
              <a:ext uri="{FF2B5EF4-FFF2-40B4-BE49-F238E27FC236}">
                <a16:creationId xmlns:a16="http://schemas.microsoft.com/office/drawing/2014/main" id="{558277DC-64F2-852D-DBA3-FA96D443C93D}"/>
              </a:ext>
            </a:extLst>
          </p:cNvPr>
          <p:cNvSpPr txBox="1"/>
          <p:nvPr/>
        </p:nvSpPr>
        <p:spPr>
          <a:xfrm>
            <a:off x="609600" y="5398008"/>
            <a:ext cx="31115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наступление британской армии. Битва при Эль-Аламейне</a:t>
            </a:r>
          </a:p>
        </p:txBody>
      </p:sp>
      <p:sp>
        <p:nvSpPr>
          <p:cNvPr id="16" name="Date 2">
            <a:extLst>
              <a:ext uri="{FF2B5EF4-FFF2-40B4-BE49-F238E27FC236}">
                <a16:creationId xmlns:a16="http://schemas.microsoft.com/office/drawing/2014/main" id="{A4314375-301E-750A-1987-B57A1867BD0E}"/>
              </a:ext>
            </a:extLst>
          </p:cNvPr>
          <p:cNvSpPr txBox="1"/>
          <p:nvPr/>
        </p:nvSpPr>
        <p:spPr>
          <a:xfrm>
            <a:off x="4064000" y="4978908"/>
            <a:ext cx="1889300" cy="34471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24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ноябрь 1942 г.</a:t>
            </a:r>
          </a:p>
        </p:txBody>
      </p:sp>
      <p:sp>
        <p:nvSpPr>
          <p:cNvPr id="18" name="Event 2">
            <a:extLst>
              <a:ext uri="{FF2B5EF4-FFF2-40B4-BE49-F238E27FC236}">
                <a16:creationId xmlns:a16="http://schemas.microsoft.com/office/drawing/2014/main" id="{075E6035-7924-9788-D3DC-D0C399EF02AB}"/>
              </a:ext>
            </a:extLst>
          </p:cNvPr>
          <p:cNvSpPr txBox="1"/>
          <p:nvPr/>
        </p:nvSpPr>
        <p:spPr>
          <a:xfrm>
            <a:off x="3911600" y="5398008"/>
            <a:ext cx="31115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1D2A3A"/>
                </a:solidFill>
                <a:latin typeface="Franklin Gothic Book" panose="020B0503020102020204" pitchFamily="34" charset="0"/>
              </a:rPr>
              <a:t>совместное наступление союзников в Африке</a:t>
            </a:r>
          </a:p>
        </p:txBody>
      </p:sp>
      <p:pic>
        <p:nvPicPr>
          <p:cNvPr id="20" name="Portrait 1" descr="Э. Роммель, 1942 г. Федеральный архив Германии, Bild 146-1977-018-13A">
            <a:extLst>
              <a:ext uri="{FF2B5EF4-FFF2-40B4-BE49-F238E27FC236}">
                <a16:creationId xmlns:a16="http://schemas.microsoft.com/office/drawing/2014/main" id="{46E5D437-0F8D-02DD-A211-E44B5981EBC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1156208"/>
            <a:ext cx="812800" cy="990600"/>
          </a:xfrm>
          <a:prstGeom prst="ellipse">
            <a:avLst/>
          </a:prstGeom>
          <a:ln w="15875">
            <a:solidFill>
              <a:srgbClr val="6A665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Portrait 1 ring">
            <a:extLst>
              <a:ext uri="{FF2B5EF4-FFF2-40B4-BE49-F238E27FC236}">
                <a16:creationId xmlns:a16="http://schemas.microsoft.com/office/drawing/2014/main" id="{D7398E93-0E86-B47D-5BBA-D21F5FC5C5AE}"/>
              </a:ext>
            </a:extLst>
          </p:cNvPr>
          <p:cNvSpPr/>
          <p:nvPr/>
        </p:nvSpPr>
        <p:spPr>
          <a:xfrm>
            <a:off x="7366000" y="1105408"/>
            <a:ext cx="914400" cy="1092200"/>
          </a:xfrm>
          <a:prstGeom prst="ellipse">
            <a:avLst/>
          </a:prstGeom>
          <a:noFill/>
          <a:ln w="9525" cap="flat" cmpd="sng" algn="ctr">
            <a:solidFill>
              <a:srgbClr val="6A665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Name 1">
            <a:extLst>
              <a:ext uri="{FF2B5EF4-FFF2-40B4-BE49-F238E27FC236}">
                <a16:creationId xmlns:a16="http://schemas.microsoft.com/office/drawing/2014/main" id="{C9518C20-33BB-6C19-F142-2BC2D7F68A81}"/>
              </a:ext>
            </a:extLst>
          </p:cNvPr>
          <p:cNvSpPr txBox="1"/>
          <p:nvPr/>
        </p:nvSpPr>
        <p:spPr>
          <a:xfrm>
            <a:off x="8432800" y="1181608"/>
            <a:ext cx="3149600" cy="358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50" dirty="0">
                <a:solidFill>
                  <a:srgbClr val="6A6655"/>
                </a:solidFill>
                <a:latin typeface="Franklin Gothic Medium" panose="020B0603020102020204" pitchFamily="34" charset="0"/>
              </a:rPr>
              <a:t>Э. Роммель</a:t>
            </a:r>
          </a:p>
        </p:txBody>
      </p:sp>
      <p:sp>
        <p:nvSpPr>
          <p:cNvPr id="23" name="Role 1">
            <a:extLst>
              <a:ext uri="{FF2B5EF4-FFF2-40B4-BE49-F238E27FC236}">
                <a16:creationId xmlns:a16="http://schemas.microsoft.com/office/drawing/2014/main" id="{32B95B10-0E46-764F-F3B7-C24F6910B35B}"/>
              </a:ext>
            </a:extLst>
          </p:cNvPr>
          <p:cNvSpPr txBox="1"/>
          <p:nvPr/>
        </p:nvSpPr>
        <p:spPr>
          <a:xfrm>
            <a:off x="8432800" y="1565148"/>
            <a:ext cx="3149600" cy="5303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40" b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ком. гр. </a:t>
            </a:r>
            <a:r>
              <a:rPr lang="ru-RU" sz="1740" b="1" dirty="0" err="1">
                <a:solidFill>
                  <a:srgbClr val="4C5766"/>
                </a:solidFill>
                <a:latin typeface="Franklin Gothic Book" panose="020B0503020102020204" pitchFamily="34" charset="0"/>
              </a:rPr>
              <a:t>арм</a:t>
            </a:r>
            <a:r>
              <a:rPr lang="ru-RU" sz="1740" b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. “Африка”</a:t>
            </a:r>
          </a:p>
          <a:p>
            <a:r>
              <a:rPr lang="ru-RU" sz="1740" b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“Лис пустыни”</a:t>
            </a:r>
          </a:p>
        </p:txBody>
      </p:sp>
      <p:pic>
        <p:nvPicPr>
          <p:cNvPr id="25" name="Portrait 2" descr="Б. Монтгомери у Эль-Аламейна, 5 ноября 1942 г. Имперский военный музей (IWM E 18980)">
            <a:extLst>
              <a:ext uri="{FF2B5EF4-FFF2-40B4-BE49-F238E27FC236}">
                <a16:creationId xmlns:a16="http://schemas.microsoft.com/office/drawing/2014/main" id="{629B8381-9B6D-8360-FC6D-ED68B2A3AF8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2375408"/>
            <a:ext cx="812800" cy="990600"/>
          </a:xfrm>
          <a:prstGeom prst="ellipse">
            <a:avLst/>
          </a:prstGeom>
          <a:ln w="15875">
            <a:solidFill>
              <a:srgbClr val="2E5E8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6" name="Portrait 2 ring">
            <a:extLst>
              <a:ext uri="{FF2B5EF4-FFF2-40B4-BE49-F238E27FC236}">
                <a16:creationId xmlns:a16="http://schemas.microsoft.com/office/drawing/2014/main" id="{C2277B36-03E2-7833-C11C-F7E99628B4A5}"/>
              </a:ext>
            </a:extLst>
          </p:cNvPr>
          <p:cNvSpPr/>
          <p:nvPr/>
        </p:nvSpPr>
        <p:spPr>
          <a:xfrm>
            <a:off x="7366000" y="2324608"/>
            <a:ext cx="914400" cy="1092200"/>
          </a:xfrm>
          <a:prstGeom prst="ellipse">
            <a:avLst/>
          </a:prstGeom>
          <a:noFill/>
          <a:ln w="9525" cap="flat" cmpd="sng" algn="ctr">
            <a:solidFill>
              <a:srgbClr val="2E5E8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Name 2">
            <a:extLst>
              <a:ext uri="{FF2B5EF4-FFF2-40B4-BE49-F238E27FC236}">
                <a16:creationId xmlns:a16="http://schemas.microsoft.com/office/drawing/2014/main" id="{ACA8821C-3411-C06B-7559-DD3FEE2A7B5F}"/>
              </a:ext>
            </a:extLst>
          </p:cNvPr>
          <p:cNvSpPr txBox="1"/>
          <p:nvPr/>
        </p:nvSpPr>
        <p:spPr>
          <a:xfrm>
            <a:off x="8432800" y="2400808"/>
            <a:ext cx="3149600" cy="358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5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Б. Монтгомери</a:t>
            </a:r>
          </a:p>
        </p:txBody>
      </p:sp>
      <p:sp>
        <p:nvSpPr>
          <p:cNvPr id="28" name="Role 2">
            <a:extLst>
              <a:ext uri="{FF2B5EF4-FFF2-40B4-BE49-F238E27FC236}">
                <a16:creationId xmlns:a16="http://schemas.microsoft.com/office/drawing/2014/main" id="{5385089B-6290-7627-FD05-E367F565B682}"/>
              </a:ext>
            </a:extLst>
          </p:cNvPr>
          <p:cNvSpPr txBox="1"/>
          <p:nvPr/>
        </p:nvSpPr>
        <p:spPr>
          <a:xfrm>
            <a:off x="8432800" y="2784348"/>
            <a:ext cx="3149600" cy="2651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40" b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британский военачальник</a:t>
            </a:r>
          </a:p>
        </p:txBody>
      </p:sp>
      <p:pic>
        <p:nvPicPr>
          <p:cNvPr id="30" name="Portrait 3" descr="Д. Эйзенхауэр в Северной Африке. Национальный архив США">
            <a:extLst>
              <a:ext uri="{FF2B5EF4-FFF2-40B4-BE49-F238E27FC236}">
                <a16:creationId xmlns:a16="http://schemas.microsoft.com/office/drawing/2014/main" id="{C9A69554-C0F6-4BC9-3F2B-4D7E068338C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3594608"/>
            <a:ext cx="812800" cy="990600"/>
          </a:xfrm>
          <a:prstGeom prst="ellipse">
            <a:avLst/>
          </a:prstGeom>
          <a:ln w="15875">
            <a:solidFill>
              <a:srgbClr val="2E5E8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1" name="Portrait 3 ring">
            <a:extLst>
              <a:ext uri="{FF2B5EF4-FFF2-40B4-BE49-F238E27FC236}">
                <a16:creationId xmlns:a16="http://schemas.microsoft.com/office/drawing/2014/main" id="{031D2054-F914-8396-1933-ED4E94DE973D}"/>
              </a:ext>
            </a:extLst>
          </p:cNvPr>
          <p:cNvSpPr/>
          <p:nvPr/>
        </p:nvSpPr>
        <p:spPr>
          <a:xfrm>
            <a:off x="7366000" y="3543808"/>
            <a:ext cx="914400" cy="1092200"/>
          </a:xfrm>
          <a:prstGeom prst="ellipse">
            <a:avLst/>
          </a:prstGeom>
          <a:noFill/>
          <a:ln w="9525" cap="flat" cmpd="sng" algn="ctr">
            <a:solidFill>
              <a:srgbClr val="2E5E8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Name 3">
            <a:extLst>
              <a:ext uri="{FF2B5EF4-FFF2-40B4-BE49-F238E27FC236}">
                <a16:creationId xmlns:a16="http://schemas.microsoft.com/office/drawing/2014/main" id="{A2C58278-0E96-8C66-2FA9-7BD4274BBBDC}"/>
              </a:ext>
            </a:extLst>
          </p:cNvPr>
          <p:cNvSpPr txBox="1"/>
          <p:nvPr/>
        </p:nvSpPr>
        <p:spPr>
          <a:xfrm>
            <a:off x="8432800" y="3620008"/>
            <a:ext cx="3149600" cy="358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5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Д. Эйзенхауэр</a:t>
            </a:r>
          </a:p>
        </p:txBody>
      </p:sp>
      <p:sp>
        <p:nvSpPr>
          <p:cNvPr id="33" name="Role 3">
            <a:extLst>
              <a:ext uri="{FF2B5EF4-FFF2-40B4-BE49-F238E27FC236}">
                <a16:creationId xmlns:a16="http://schemas.microsoft.com/office/drawing/2014/main" id="{3FD3D86E-7A15-AD8F-CAE5-CF1CB124BE59}"/>
              </a:ext>
            </a:extLst>
          </p:cNvPr>
          <p:cNvSpPr txBox="1"/>
          <p:nvPr/>
        </p:nvSpPr>
        <p:spPr>
          <a:xfrm>
            <a:off x="8432800" y="4003548"/>
            <a:ext cx="3149600" cy="2651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40" b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американский военачальник</a:t>
            </a:r>
          </a:p>
        </p:txBody>
      </p:sp>
      <p:sp>
        <p:nvSpPr>
          <p:cNvPr id="34" name="Torch card">
            <a:extLst>
              <a:ext uri="{FF2B5EF4-FFF2-40B4-BE49-F238E27FC236}">
                <a16:creationId xmlns:a16="http://schemas.microsoft.com/office/drawing/2014/main" id="{95E34777-B33A-053D-46D1-15916625A351}"/>
              </a:ext>
            </a:extLst>
          </p:cNvPr>
          <p:cNvSpPr/>
          <p:nvPr/>
        </p:nvSpPr>
        <p:spPr>
          <a:xfrm>
            <a:off x="7315200" y="4839208"/>
            <a:ext cx="4267200" cy="1586992"/>
          </a:xfrm>
          <a:prstGeom prst="roundRect">
            <a:avLst>
              <a:gd name="adj" fmla="val 5000"/>
            </a:avLst>
          </a:prstGeom>
          <a:solidFill>
            <a:srgbClr val="E0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orch bar">
            <a:extLst>
              <a:ext uri="{FF2B5EF4-FFF2-40B4-BE49-F238E27FC236}">
                <a16:creationId xmlns:a16="http://schemas.microsoft.com/office/drawing/2014/main" id="{468FCCC0-94CD-4B7C-8075-2BE281E5B321}"/>
              </a:ext>
            </a:extLst>
          </p:cNvPr>
          <p:cNvSpPr/>
          <p:nvPr/>
        </p:nvSpPr>
        <p:spPr>
          <a:xfrm>
            <a:off x="7315200" y="4966208"/>
            <a:ext cx="63500" cy="1332992"/>
          </a:xfrm>
          <a:prstGeom prst="rect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Operation">
            <a:extLst>
              <a:ext uri="{FF2B5EF4-FFF2-40B4-BE49-F238E27FC236}">
                <a16:creationId xmlns:a16="http://schemas.microsoft.com/office/drawing/2014/main" id="{31C111FF-B05E-46D3-8861-61548CAC17D4}"/>
              </a:ext>
            </a:extLst>
          </p:cNvPr>
          <p:cNvSpPr txBox="1"/>
          <p:nvPr/>
        </p:nvSpPr>
        <p:spPr>
          <a:xfrm>
            <a:off x="7569200" y="4940808"/>
            <a:ext cx="3810000" cy="2727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90" b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операция</a:t>
            </a:r>
          </a:p>
        </p:txBody>
      </p:sp>
      <p:sp>
        <p:nvSpPr>
          <p:cNvPr id="37" name="Torch">
            <a:extLst>
              <a:ext uri="{FF2B5EF4-FFF2-40B4-BE49-F238E27FC236}">
                <a16:creationId xmlns:a16="http://schemas.microsoft.com/office/drawing/2014/main" id="{582ED97D-D789-C744-B851-60C806D415A1}"/>
              </a:ext>
            </a:extLst>
          </p:cNvPr>
          <p:cNvSpPr txBox="1"/>
          <p:nvPr/>
        </p:nvSpPr>
        <p:spPr>
          <a:xfrm>
            <a:off x="7569200" y="5239004"/>
            <a:ext cx="3810000" cy="40995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9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ТОРЧ (ФАКЕЛ)</a:t>
            </a:r>
          </a:p>
        </p:txBody>
      </p:sp>
      <p:sp>
        <p:nvSpPr>
          <p:cNvPr id="38" name="Torch text">
            <a:extLst>
              <a:ext uri="{FF2B5EF4-FFF2-40B4-BE49-F238E27FC236}">
                <a16:creationId xmlns:a16="http://schemas.microsoft.com/office/drawing/2014/main" id="{707A76A5-3689-8C09-0254-80500641ED91}"/>
              </a:ext>
            </a:extLst>
          </p:cNvPr>
          <p:cNvSpPr txBox="1"/>
          <p:nvPr/>
        </p:nvSpPr>
        <p:spPr>
          <a:xfrm>
            <a:off x="7569200" y="5699760"/>
            <a:ext cx="3810000" cy="54559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9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американское и английское наступление в ноябре 1942 г.</a:t>
            </a:r>
          </a:p>
        </p:txBody>
      </p:sp>
      <p:sp>
        <p:nvSpPr>
          <p:cNvPr id="39" name="Signature 100ballnik.com">
            <a:extLst>
              <a:ext uri="{FF2B5EF4-FFF2-40B4-BE49-F238E27FC236}">
                <a16:creationId xmlns:a16="http://schemas.microsoft.com/office/drawing/2014/main" id="{EE977B97-9FEF-6990-FD94-FD11F8577A0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04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9564AF4-A147-6A57-3D29-F88AD5B7CD96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СОЛДАТЫ СВОБОДЫ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71C06A65-7518-A964-DB43-FDB18FFB9564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B3261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B009AC5B-D4FB-26DC-5783-A9587FF5F2F5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D38E0214-8F35-6750-BABC-9D660B52B7A6}"/>
              </a:ext>
            </a:extLst>
          </p:cNvPr>
          <p:cNvSpPr txBox="1"/>
          <p:nvPr/>
        </p:nvSpPr>
        <p:spPr>
          <a:xfrm>
            <a:off x="609600" y="1054608"/>
            <a:ext cx="5334000" cy="9738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30" i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В ходе Великой Отечественной войны на территории СССР создавались иностранные воинские части</a:t>
            </a:r>
          </a:p>
        </p:txBody>
      </p:sp>
      <p:sp>
        <p:nvSpPr>
          <p:cNvPr id="7" name="Year">
            <a:extLst>
              <a:ext uri="{FF2B5EF4-FFF2-40B4-BE49-F238E27FC236}">
                <a16:creationId xmlns:a16="http://schemas.microsoft.com/office/drawing/2014/main" id="{D9809192-6ECD-4A32-EC81-38B2E9C9786E}"/>
              </a:ext>
            </a:extLst>
          </p:cNvPr>
          <p:cNvSpPr txBox="1"/>
          <p:nvPr/>
        </p:nvSpPr>
        <p:spPr>
          <a:xfrm>
            <a:off x="6350000" y="978408"/>
            <a:ext cx="1905000" cy="9220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6050" dirty="0">
                <a:solidFill>
                  <a:srgbClr val="B3261E"/>
                </a:solidFill>
                <a:latin typeface="Franklin Gothic Medium" panose="020B0603020102020204" pitchFamily="34" charset="0"/>
              </a:rPr>
              <a:t>1944</a:t>
            </a:r>
          </a:p>
        </p:txBody>
      </p:sp>
      <p:sp>
        <p:nvSpPr>
          <p:cNvPr id="8" name="Year word">
            <a:extLst>
              <a:ext uri="{FF2B5EF4-FFF2-40B4-BE49-F238E27FC236}">
                <a16:creationId xmlns:a16="http://schemas.microsoft.com/office/drawing/2014/main" id="{DD47C61E-55F0-7FD9-C746-02E7C144D17C}"/>
              </a:ext>
            </a:extLst>
          </p:cNvPr>
          <p:cNvSpPr txBox="1"/>
          <p:nvPr/>
        </p:nvSpPr>
        <p:spPr>
          <a:xfrm>
            <a:off x="6350000" y="1849628"/>
            <a:ext cx="1905000" cy="3749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60" dirty="0">
                <a:solidFill>
                  <a:srgbClr val="B3261E"/>
                </a:solidFill>
                <a:latin typeface="Franklin Gothic Medium" panose="020B0603020102020204" pitchFamily="34" charset="0"/>
              </a:rPr>
              <a:t>год</a:t>
            </a:r>
          </a:p>
        </p:txBody>
      </p:sp>
      <p:sp>
        <p:nvSpPr>
          <p:cNvPr id="9" name="Added units">
            <a:extLst>
              <a:ext uri="{FF2B5EF4-FFF2-40B4-BE49-F238E27FC236}">
                <a16:creationId xmlns:a16="http://schemas.microsoft.com/office/drawing/2014/main" id="{FC026506-4602-8B66-B277-A6BB9DC80D01}"/>
              </a:ext>
            </a:extLst>
          </p:cNvPr>
          <p:cNvSpPr txBox="1"/>
          <p:nvPr/>
        </p:nvSpPr>
        <p:spPr>
          <a:xfrm>
            <a:off x="8483600" y="1105408"/>
            <a:ext cx="3098800" cy="123139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20" b="1" i="1" dirty="0">
                <a:solidFill>
                  <a:srgbClr val="1D2A3A"/>
                </a:solidFill>
                <a:latin typeface="Franklin Gothic Book" panose="020B0503020102020204" pitchFamily="34" charset="0"/>
              </a:rPr>
              <a:t>к иностранным частям добавились соединения из Румынии, Болгарии и Финляндии</a:t>
            </a:r>
          </a:p>
        </p:txBody>
      </p:sp>
      <p:sp>
        <p:nvSpPr>
          <p:cNvPr id="10" name="Oath band">
            <a:extLst>
              <a:ext uri="{FF2B5EF4-FFF2-40B4-BE49-F238E27FC236}">
                <a16:creationId xmlns:a16="http://schemas.microsoft.com/office/drawing/2014/main" id="{820C18F9-6ED0-10D1-8563-7C71ECB7BB0E}"/>
              </a:ext>
            </a:extLst>
          </p:cNvPr>
          <p:cNvSpPr/>
          <p:nvPr/>
        </p:nvSpPr>
        <p:spPr>
          <a:xfrm>
            <a:off x="609600" y="2514600"/>
            <a:ext cx="10972800" cy="685800"/>
          </a:xfrm>
          <a:prstGeom prst="rect">
            <a:avLst/>
          </a:prstGeom>
          <a:solidFill>
            <a:srgbClr val="1D2A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ath">
            <a:extLst>
              <a:ext uri="{FF2B5EF4-FFF2-40B4-BE49-F238E27FC236}">
                <a16:creationId xmlns:a16="http://schemas.microsoft.com/office/drawing/2014/main" id="{B70590F5-5E04-229E-996D-C9E0CDADF183}"/>
              </a:ext>
            </a:extLst>
          </p:cNvPr>
          <p:cNvSpPr txBox="1"/>
          <p:nvPr/>
        </p:nvSpPr>
        <p:spPr>
          <a:xfrm>
            <a:off x="889000" y="2514600"/>
            <a:ext cx="104140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i="1" dirty="0">
                <a:solidFill>
                  <a:srgbClr val="F4EFE4"/>
                </a:solidFill>
                <a:latin typeface="Franklin Gothic Medium" panose="020B0603020102020204" pitchFamily="34" charset="0"/>
              </a:rPr>
              <a:t>клянемся сохранить братство оружия с союзной Красной Армией</a:t>
            </a:r>
          </a:p>
        </p:txBody>
      </p:sp>
      <p:sp>
        <p:nvSpPr>
          <p:cNvPr id="12" name="Unit card 1">
            <a:extLst>
              <a:ext uri="{FF2B5EF4-FFF2-40B4-BE49-F238E27FC236}">
                <a16:creationId xmlns:a16="http://schemas.microsoft.com/office/drawing/2014/main" id="{F0DDBBBF-1337-08E1-84AD-7E0B980630EE}"/>
              </a:ext>
            </a:extLst>
          </p:cNvPr>
          <p:cNvSpPr/>
          <p:nvPr/>
        </p:nvSpPr>
        <p:spPr>
          <a:xfrm>
            <a:off x="609600" y="3403600"/>
            <a:ext cx="5384800" cy="3022600"/>
          </a:xfrm>
          <a:prstGeom prst="roundRect">
            <a:avLst>
              <a:gd name="adj" fmla="val 4000"/>
            </a:avLst>
          </a:prstGeom>
          <a:solidFill>
            <a:srgbClr val="E0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ortrait plate 1">
            <a:extLst>
              <a:ext uri="{FF2B5EF4-FFF2-40B4-BE49-F238E27FC236}">
                <a16:creationId xmlns:a16="http://schemas.microsoft.com/office/drawing/2014/main" id="{675004D5-98A8-B1DB-42F2-5C4736DDD210}"/>
              </a:ext>
            </a:extLst>
          </p:cNvPr>
          <p:cNvSpPr/>
          <p:nvPr/>
        </p:nvSpPr>
        <p:spPr>
          <a:xfrm>
            <a:off x="762000" y="3556000"/>
            <a:ext cx="1778000" cy="2717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ortrait 1 mount">
            <a:extLst>
              <a:ext uri="{FF2B5EF4-FFF2-40B4-BE49-F238E27FC236}">
                <a16:creationId xmlns:a16="http://schemas.microsoft.com/office/drawing/2014/main" id="{5495343C-FBF0-8ED0-CEEB-88676324FB21}"/>
              </a:ext>
            </a:extLst>
          </p:cNvPr>
          <p:cNvSpPr/>
          <p:nvPr/>
        </p:nvSpPr>
        <p:spPr>
          <a:xfrm>
            <a:off x="762000" y="3939258"/>
            <a:ext cx="1778000" cy="233454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ortrait 1" descr="Л. Свобода (из исходной презентации)">
            <a:extLst>
              <a:ext uri="{FF2B5EF4-FFF2-40B4-BE49-F238E27FC236}">
                <a16:creationId xmlns:a16="http://schemas.microsoft.com/office/drawing/2014/main" id="{1F645A4E-8ACA-73FC-A736-D58B5EDDB36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3964658"/>
            <a:ext cx="1727200" cy="2283742"/>
          </a:xfrm>
          <a:prstGeom prst="rect">
            <a:avLst/>
          </a:prstGeom>
        </p:spPr>
      </p:pic>
      <p:sp>
        <p:nvSpPr>
          <p:cNvPr id="17" name="Unit 1">
            <a:extLst>
              <a:ext uri="{FF2B5EF4-FFF2-40B4-BE49-F238E27FC236}">
                <a16:creationId xmlns:a16="http://schemas.microsoft.com/office/drawing/2014/main" id="{CD8BB11B-0BF5-4B4D-2C71-1B1D3C60D26C}"/>
              </a:ext>
            </a:extLst>
          </p:cNvPr>
          <p:cNvSpPr txBox="1"/>
          <p:nvPr/>
        </p:nvSpPr>
        <p:spPr>
          <a:xfrm>
            <a:off x="2717800" y="3581400"/>
            <a:ext cx="3098800" cy="12298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9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1-й ЧЕХОСЛОВАЦКИЙ БАТАЛЬОН</a:t>
            </a:r>
          </a:p>
        </p:txBody>
      </p:sp>
      <p:sp>
        <p:nvSpPr>
          <p:cNvPr id="18" name="Commander 1">
            <a:extLst>
              <a:ext uri="{FF2B5EF4-FFF2-40B4-BE49-F238E27FC236}">
                <a16:creationId xmlns:a16="http://schemas.microsoft.com/office/drawing/2014/main" id="{F36CEB59-9251-CB5C-EDD9-FE0C3BD2958D}"/>
              </a:ext>
            </a:extLst>
          </p:cNvPr>
          <p:cNvSpPr txBox="1"/>
          <p:nvPr/>
        </p:nvSpPr>
        <p:spPr>
          <a:xfrm>
            <a:off x="2717800" y="4989068"/>
            <a:ext cx="3098800" cy="3749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6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Людвиг СВОБОДА</a:t>
            </a:r>
          </a:p>
        </p:txBody>
      </p:sp>
      <p:sp>
        <p:nvSpPr>
          <p:cNvPr id="19" name="Commander role 1">
            <a:extLst>
              <a:ext uri="{FF2B5EF4-FFF2-40B4-BE49-F238E27FC236}">
                <a16:creationId xmlns:a16="http://schemas.microsoft.com/office/drawing/2014/main" id="{0AD4B2E1-20B9-BF34-9EEA-C5C8EB093F1C}"/>
              </a:ext>
            </a:extLst>
          </p:cNvPr>
          <p:cNvSpPr txBox="1"/>
          <p:nvPr/>
        </p:nvSpPr>
        <p:spPr>
          <a:xfrm>
            <a:off x="2717800" y="5414772"/>
            <a:ext cx="3098800" cy="6156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20" b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командир Чехословацкого корпуса. Президент ЧХСЛ.</a:t>
            </a:r>
          </a:p>
        </p:txBody>
      </p:sp>
      <p:sp>
        <p:nvSpPr>
          <p:cNvPr id="20" name="Unit card 2">
            <a:extLst>
              <a:ext uri="{FF2B5EF4-FFF2-40B4-BE49-F238E27FC236}">
                <a16:creationId xmlns:a16="http://schemas.microsoft.com/office/drawing/2014/main" id="{1B2135A8-FC6C-1D40-507E-2EA21CA447AC}"/>
              </a:ext>
            </a:extLst>
          </p:cNvPr>
          <p:cNvSpPr/>
          <p:nvPr/>
        </p:nvSpPr>
        <p:spPr>
          <a:xfrm>
            <a:off x="6197600" y="3403600"/>
            <a:ext cx="5384800" cy="3022600"/>
          </a:xfrm>
          <a:prstGeom prst="roundRect">
            <a:avLst>
              <a:gd name="adj" fmla="val 4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ortrait plate 2">
            <a:extLst>
              <a:ext uri="{FF2B5EF4-FFF2-40B4-BE49-F238E27FC236}">
                <a16:creationId xmlns:a16="http://schemas.microsoft.com/office/drawing/2014/main" id="{19643F59-FE06-5912-5B0B-5216D5675967}"/>
              </a:ext>
            </a:extLst>
          </p:cNvPr>
          <p:cNvSpPr/>
          <p:nvPr/>
        </p:nvSpPr>
        <p:spPr>
          <a:xfrm>
            <a:off x="6350000" y="3556000"/>
            <a:ext cx="1778000" cy="2717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Portrait 2 mount">
            <a:extLst>
              <a:ext uri="{FF2B5EF4-FFF2-40B4-BE49-F238E27FC236}">
                <a16:creationId xmlns:a16="http://schemas.microsoft.com/office/drawing/2014/main" id="{822B36A8-BD82-B5E3-3844-46FDC8319245}"/>
              </a:ext>
            </a:extLst>
          </p:cNvPr>
          <p:cNvSpPr/>
          <p:nvPr/>
        </p:nvSpPr>
        <p:spPr>
          <a:xfrm>
            <a:off x="6350000" y="4715933"/>
            <a:ext cx="1778000" cy="155786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ortrait 2" descr="З. Берлинг (из исходной презентации)">
            <a:extLst>
              <a:ext uri="{FF2B5EF4-FFF2-40B4-BE49-F238E27FC236}">
                <a16:creationId xmlns:a16="http://schemas.microsoft.com/office/drawing/2014/main" id="{69704156-CC85-253A-094B-9BFC415C7AB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4741333"/>
            <a:ext cx="1727200" cy="1507067"/>
          </a:xfrm>
          <a:prstGeom prst="rect">
            <a:avLst/>
          </a:prstGeom>
        </p:spPr>
      </p:pic>
      <p:sp>
        <p:nvSpPr>
          <p:cNvPr id="25" name="Unit 2">
            <a:extLst>
              <a:ext uri="{FF2B5EF4-FFF2-40B4-BE49-F238E27FC236}">
                <a16:creationId xmlns:a16="http://schemas.microsoft.com/office/drawing/2014/main" id="{DF381F9D-39BB-24D6-BAC0-CB02D65F4136}"/>
              </a:ext>
            </a:extLst>
          </p:cNvPr>
          <p:cNvSpPr txBox="1"/>
          <p:nvPr/>
        </p:nvSpPr>
        <p:spPr>
          <a:xfrm>
            <a:off x="8305800" y="3581400"/>
            <a:ext cx="3098800" cy="8199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90" dirty="0">
                <a:solidFill>
                  <a:srgbClr val="B3261E"/>
                </a:solidFill>
                <a:latin typeface="Franklin Gothic Medium" panose="020B0603020102020204" pitchFamily="34" charset="0"/>
              </a:rPr>
              <a:t>1-я ПОЛЬСКАЯ АРМИЯ</a:t>
            </a:r>
          </a:p>
        </p:txBody>
      </p:sp>
      <p:sp>
        <p:nvSpPr>
          <p:cNvPr id="26" name="Commander 2">
            <a:extLst>
              <a:ext uri="{FF2B5EF4-FFF2-40B4-BE49-F238E27FC236}">
                <a16:creationId xmlns:a16="http://schemas.microsoft.com/office/drawing/2014/main" id="{9DBDDF5B-B545-EB2B-9CB9-DAB297364DA3}"/>
              </a:ext>
            </a:extLst>
          </p:cNvPr>
          <p:cNvSpPr txBox="1"/>
          <p:nvPr/>
        </p:nvSpPr>
        <p:spPr>
          <a:xfrm>
            <a:off x="8305800" y="4579112"/>
            <a:ext cx="3098800" cy="3749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6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З. </a:t>
            </a:r>
            <a:r>
              <a:rPr lang="ru-RU" sz="2460" dirty="0" err="1">
                <a:solidFill>
                  <a:srgbClr val="1D2A3A"/>
                </a:solidFill>
                <a:latin typeface="Franklin Gothic Medium" panose="020B0603020102020204" pitchFamily="34" charset="0"/>
              </a:rPr>
              <a:t>Берлинг</a:t>
            </a:r>
            <a:endParaRPr lang="ru-RU" sz="2460" dirty="0">
              <a:solidFill>
                <a:srgbClr val="1D2A3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7" name="Commander role 2">
            <a:extLst>
              <a:ext uri="{FF2B5EF4-FFF2-40B4-BE49-F238E27FC236}">
                <a16:creationId xmlns:a16="http://schemas.microsoft.com/office/drawing/2014/main" id="{4CAABF43-00F3-D520-1A5B-49524BA96357}"/>
              </a:ext>
            </a:extLst>
          </p:cNvPr>
          <p:cNvSpPr txBox="1"/>
          <p:nvPr/>
        </p:nvSpPr>
        <p:spPr>
          <a:xfrm>
            <a:off x="8305800" y="5004816"/>
            <a:ext cx="3098800" cy="3078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20" b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ком. 1-й польской армии</a:t>
            </a:r>
          </a:p>
        </p:txBody>
      </p: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BC3D62A5-A62F-B812-52AA-507679DB843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073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8C84C0B1-8905-6F06-560A-EC68A4009F4F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НОРМАНДИЯ-НЕМАН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B850DC1B-499C-EB09-7F16-1226734C650C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AB4060AD-D3AC-0F0F-D6F9-F64177D2634E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6590623A-1B17-8DAB-8A5A-1FC0F4D5B86E}"/>
              </a:ext>
            </a:extLst>
          </p:cNvPr>
          <p:cNvSpPr txBox="1"/>
          <p:nvPr/>
        </p:nvSpPr>
        <p:spPr>
          <a:xfrm>
            <a:off x="609600" y="1080008"/>
            <a:ext cx="10972800" cy="716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50" i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на советско-германском фронте сражалась французская эскадрилья, развернутая затем в авиационный полк</a:t>
            </a:r>
          </a:p>
        </p:txBody>
      </p:sp>
      <p:sp>
        <p:nvSpPr>
          <p:cNvPr id="7" name="Number card 1">
            <a:extLst>
              <a:ext uri="{FF2B5EF4-FFF2-40B4-BE49-F238E27FC236}">
                <a16:creationId xmlns:a16="http://schemas.microsoft.com/office/drawing/2014/main" id="{FDCA28F6-3A4F-43C0-60F2-B1013D9C1308}"/>
              </a:ext>
            </a:extLst>
          </p:cNvPr>
          <p:cNvSpPr/>
          <p:nvPr/>
        </p:nvSpPr>
        <p:spPr>
          <a:xfrm>
            <a:off x="609600" y="2075688"/>
            <a:ext cx="4572000" cy="2073656"/>
          </a:xfrm>
          <a:prstGeom prst="roundRect">
            <a:avLst>
              <a:gd name="adj" fmla="val 6000"/>
            </a:avLst>
          </a:prstGeom>
          <a:solidFill>
            <a:srgbClr val="E0E9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Number 1">
            <a:extLst>
              <a:ext uri="{FF2B5EF4-FFF2-40B4-BE49-F238E27FC236}">
                <a16:creationId xmlns:a16="http://schemas.microsoft.com/office/drawing/2014/main" id="{A17DED2C-3172-AE78-171A-19C4D48ECB62}"/>
              </a:ext>
            </a:extLst>
          </p:cNvPr>
          <p:cNvSpPr txBox="1"/>
          <p:nvPr/>
        </p:nvSpPr>
        <p:spPr>
          <a:xfrm>
            <a:off x="838200" y="2075688"/>
            <a:ext cx="1905000" cy="207365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640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300</a:t>
            </a:r>
          </a:p>
        </p:txBody>
      </p:sp>
      <p:sp>
        <p:nvSpPr>
          <p:cNvPr id="9" name="Number label 1">
            <a:extLst>
              <a:ext uri="{FF2B5EF4-FFF2-40B4-BE49-F238E27FC236}">
                <a16:creationId xmlns:a16="http://schemas.microsoft.com/office/drawing/2014/main" id="{F26DFCFE-21AE-2CEE-5F17-83B97A48BBF0}"/>
              </a:ext>
            </a:extLst>
          </p:cNvPr>
          <p:cNvSpPr txBox="1"/>
          <p:nvPr/>
        </p:nvSpPr>
        <p:spPr>
          <a:xfrm>
            <a:off x="2616200" y="2075688"/>
            <a:ext cx="2362200" cy="207365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i="1" dirty="0">
                <a:solidFill>
                  <a:srgbClr val="1D2A3A"/>
                </a:solidFill>
                <a:latin typeface="Franklin Gothic Book" panose="020B0503020102020204" pitchFamily="34" charset="0"/>
              </a:rPr>
              <a:t>сбитых немецких</a:t>
            </a:r>
          </a:p>
          <a:p>
            <a:r>
              <a:rPr lang="ru-RU" sz="2000" b="1" i="1" dirty="0">
                <a:solidFill>
                  <a:srgbClr val="1D2A3A"/>
                </a:solidFill>
                <a:latin typeface="Franklin Gothic Book" panose="020B0503020102020204" pitchFamily="34" charset="0"/>
              </a:rPr>
              <a:t>самолетов</a:t>
            </a:r>
          </a:p>
        </p:txBody>
      </p:sp>
      <p:sp>
        <p:nvSpPr>
          <p:cNvPr id="10" name="Number card 2">
            <a:extLst>
              <a:ext uri="{FF2B5EF4-FFF2-40B4-BE49-F238E27FC236}">
                <a16:creationId xmlns:a16="http://schemas.microsoft.com/office/drawing/2014/main" id="{D644DC7C-5F76-72F1-090D-F7CCE7BE5075}"/>
              </a:ext>
            </a:extLst>
          </p:cNvPr>
          <p:cNvSpPr/>
          <p:nvPr/>
        </p:nvSpPr>
        <p:spPr>
          <a:xfrm>
            <a:off x="609600" y="4352544"/>
            <a:ext cx="4572000" cy="2073656"/>
          </a:xfrm>
          <a:prstGeom prst="roundRect">
            <a:avLst>
              <a:gd name="adj" fmla="val 6000"/>
            </a:avLst>
          </a:prstGeom>
          <a:solidFill>
            <a:srgbClr val="F5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umber 2">
            <a:extLst>
              <a:ext uri="{FF2B5EF4-FFF2-40B4-BE49-F238E27FC236}">
                <a16:creationId xmlns:a16="http://schemas.microsoft.com/office/drawing/2014/main" id="{99A589B7-459F-CA6B-F252-B47B7CA44704}"/>
              </a:ext>
            </a:extLst>
          </p:cNvPr>
          <p:cNvSpPr txBox="1"/>
          <p:nvPr/>
        </p:nvSpPr>
        <p:spPr>
          <a:xfrm>
            <a:off x="838200" y="4352544"/>
            <a:ext cx="1905000" cy="207365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6400" dirty="0">
                <a:solidFill>
                  <a:srgbClr val="B3261E"/>
                </a:solidFill>
                <a:latin typeface="Franklin Gothic Medium" panose="020B0603020102020204" pitchFamily="34" charset="0"/>
              </a:rPr>
              <a:t>4</a:t>
            </a:r>
          </a:p>
        </p:txBody>
      </p:sp>
      <p:sp>
        <p:nvSpPr>
          <p:cNvPr id="12" name="Number label 2">
            <a:extLst>
              <a:ext uri="{FF2B5EF4-FFF2-40B4-BE49-F238E27FC236}">
                <a16:creationId xmlns:a16="http://schemas.microsoft.com/office/drawing/2014/main" id="{A601CD9D-DDA2-1378-631C-F2D67B6806AA}"/>
              </a:ext>
            </a:extLst>
          </p:cNvPr>
          <p:cNvSpPr txBox="1"/>
          <p:nvPr/>
        </p:nvSpPr>
        <p:spPr>
          <a:xfrm>
            <a:off x="2616200" y="4352544"/>
            <a:ext cx="2362200" cy="2073656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i="1" dirty="0">
                <a:solidFill>
                  <a:srgbClr val="1D2A3A"/>
                </a:solidFill>
                <a:latin typeface="Franklin Gothic Book" panose="020B0503020102020204" pitchFamily="34" charset="0"/>
              </a:rPr>
              <a:t>летчика были удостоены звания героя Советского Союза</a:t>
            </a:r>
          </a:p>
        </p:txBody>
      </p:sp>
      <p:sp>
        <p:nvSpPr>
          <p:cNvPr id="13" name="Stamp mount">
            <a:extLst>
              <a:ext uri="{FF2B5EF4-FFF2-40B4-BE49-F238E27FC236}">
                <a16:creationId xmlns:a16="http://schemas.microsoft.com/office/drawing/2014/main" id="{F22CF662-5E96-8752-F37B-AF31F1CE6FB2}"/>
              </a:ext>
            </a:extLst>
          </p:cNvPr>
          <p:cNvSpPr/>
          <p:nvPr/>
        </p:nvSpPr>
        <p:spPr>
          <a:xfrm>
            <a:off x="5461000" y="2886795"/>
            <a:ext cx="6121400" cy="272829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Stamp" descr="Почтовая марка Франции «Полк „Нормандия — Неман“ 1942–2017», 2017 г. (из исходной презентации)">
            <a:extLst>
              <a:ext uri="{FF2B5EF4-FFF2-40B4-BE49-F238E27FC236}">
                <a16:creationId xmlns:a16="http://schemas.microsoft.com/office/drawing/2014/main" id="{2C55178A-ACE3-AF15-93EE-555BAF35D9C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988395"/>
            <a:ext cx="5918200" cy="2525099"/>
          </a:xfrm>
          <a:prstGeom prst="rect">
            <a:avLst/>
          </a:prstGeom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FD97698B-E7DD-9EE5-18E4-B3078077A3B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79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tag">
            <a:extLst>
              <a:ext uri="{FF2B5EF4-FFF2-40B4-BE49-F238E27FC236}">
                <a16:creationId xmlns:a16="http://schemas.microsoft.com/office/drawing/2014/main" id="{833FCE4E-7C79-E6E3-FE41-B9B8A387759F}"/>
              </a:ext>
            </a:extLst>
          </p:cNvPr>
          <p:cNvSpPr/>
          <p:nvPr/>
        </p:nvSpPr>
        <p:spPr>
          <a:xfrm>
            <a:off x="6908800" y="1907032"/>
            <a:ext cx="2373571" cy="476504"/>
          </a:xfrm>
          <a:prstGeom prst="roundRect">
            <a:avLst>
              <a:gd name="adj" fmla="val 50000"/>
            </a:avLst>
          </a:prstGeom>
          <a:solidFill>
            <a:srgbClr val="A47C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Heading">
            <a:extLst>
              <a:ext uri="{FF2B5EF4-FFF2-40B4-BE49-F238E27FC236}">
                <a16:creationId xmlns:a16="http://schemas.microsoft.com/office/drawing/2014/main" id="{4FA481C4-096B-FAF3-121C-86D9417AEE06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ТЕГЕРАНСКАЯ КОНФЕРЕНЦИЯ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EB290D07-0772-617C-D664-EA82723787EE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C9C75A77-F1F3-9132-1FDF-EDF2B099B346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681FC3B3-9635-122B-D386-4CBE5F81FF74}"/>
              </a:ext>
            </a:extLst>
          </p:cNvPr>
          <p:cNvSpPr txBox="1"/>
          <p:nvPr/>
        </p:nvSpPr>
        <p:spPr>
          <a:xfrm>
            <a:off x="609600" y="1054608"/>
            <a:ext cx="10972800" cy="6492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30" i="1" dirty="0">
                <a:solidFill>
                  <a:srgbClr val="4C5766"/>
                </a:solidFill>
                <a:latin typeface="Franklin Gothic Book" panose="020B0503020102020204" pitchFamily="34" charset="0"/>
              </a:rPr>
              <a:t>в конце 1943 г. лидеры трех ведущих государств антигитлеровской коалиции (“Большая тройка”) договорились встретиться лично</a:t>
            </a:r>
          </a:p>
        </p:txBody>
      </p:sp>
      <p:pic>
        <p:nvPicPr>
          <p:cNvPr id="8" name="Tehran 1943" descr="И. В. Сталин, Ф. Рузвельт и У. Черчилль на веранде советского посольства, Тегеранская конференция, 28 ноября — 1 декабря 1943 г. Национальный архив США">
            <a:extLst>
              <a:ext uri="{FF2B5EF4-FFF2-40B4-BE49-F238E27FC236}">
                <a16:creationId xmlns:a16="http://schemas.microsoft.com/office/drawing/2014/main" id="{C4240FB8-136F-33FF-2C1C-A533B71EE13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7032"/>
            <a:ext cx="5969000" cy="4519168"/>
          </a:xfrm>
          <a:prstGeom prst="roundRect">
            <a:avLst>
              <a:gd name="adj" fmla="val 4000"/>
            </a:avLst>
          </a:prstGeom>
          <a:ln w="12700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Date">
            <a:extLst>
              <a:ext uri="{FF2B5EF4-FFF2-40B4-BE49-F238E27FC236}">
                <a16:creationId xmlns:a16="http://schemas.microsoft.com/office/drawing/2014/main" id="{A8BEDAD4-55E2-16F1-BC68-3B4A04B3BD6E}"/>
              </a:ext>
            </a:extLst>
          </p:cNvPr>
          <p:cNvSpPr txBox="1"/>
          <p:nvPr/>
        </p:nvSpPr>
        <p:spPr>
          <a:xfrm>
            <a:off x="7061200" y="1945132"/>
            <a:ext cx="2068771" cy="378565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46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ноябрь 1943 г.</a:t>
            </a:r>
          </a:p>
        </p:txBody>
      </p:sp>
      <p:sp>
        <p:nvSpPr>
          <p:cNvPr id="11" name="Place">
            <a:extLst>
              <a:ext uri="{FF2B5EF4-FFF2-40B4-BE49-F238E27FC236}">
                <a16:creationId xmlns:a16="http://schemas.microsoft.com/office/drawing/2014/main" id="{921F9EC4-1146-EED8-2B4A-A4F8B3ED20AE}"/>
              </a:ext>
            </a:extLst>
          </p:cNvPr>
          <p:cNvSpPr txBox="1"/>
          <p:nvPr/>
        </p:nvSpPr>
        <p:spPr>
          <a:xfrm>
            <a:off x="6908800" y="2447036"/>
            <a:ext cx="4673600" cy="358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5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конференция в Тегеране</a:t>
            </a:r>
          </a:p>
        </p:txBody>
      </p:sp>
      <p:sp>
        <p:nvSpPr>
          <p:cNvPr id="12" name="Leaders">
            <a:extLst>
              <a:ext uri="{FF2B5EF4-FFF2-40B4-BE49-F238E27FC236}">
                <a16:creationId xmlns:a16="http://schemas.microsoft.com/office/drawing/2014/main" id="{B245D09E-6089-87A8-2F50-B5E0AEBD20D2}"/>
              </a:ext>
            </a:extLst>
          </p:cNvPr>
          <p:cNvSpPr txBox="1"/>
          <p:nvPr/>
        </p:nvSpPr>
        <p:spPr>
          <a:xfrm>
            <a:off x="6908800" y="2830576"/>
            <a:ext cx="46736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СТАЛИН_РУЗВЕЛЬТ_ЧЕРЧИЛЛЬ</a:t>
            </a:r>
          </a:p>
        </p:txBody>
      </p:sp>
      <p:sp>
        <p:nvSpPr>
          <p:cNvPr id="13" name="Decisions">
            <a:extLst>
              <a:ext uri="{FF2B5EF4-FFF2-40B4-BE49-F238E27FC236}">
                <a16:creationId xmlns:a16="http://schemas.microsoft.com/office/drawing/2014/main" id="{3DB12156-89DB-D188-A6F4-465019A87B33}"/>
              </a:ext>
            </a:extLst>
          </p:cNvPr>
          <p:cNvSpPr txBox="1"/>
          <p:nvPr/>
        </p:nvSpPr>
        <p:spPr>
          <a:xfrm>
            <a:off x="6908800" y="3348736"/>
            <a:ext cx="4673600" cy="3749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6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РЕШЕНИЯ:</a:t>
            </a:r>
          </a:p>
        </p:txBody>
      </p:sp>
      <p:sp>
        <p:nvSpPr>
          <p:cNvPr id="14" name="Decision 1">
            <a:extLst>
              <a:ext uri="{FF2B5EF4-FFF2-40B4-BE49-F238E27FC236}">
                <a16:creationId xmlns:a16="http://schemas.microsoft.com/office/drawing/2014/main" id="{C9C70947-7C14-B140-0478-6F86E1176B4C}"/>
              </a:ext>
            </a:extLst>
          </p:cNvPr>
          <p:cNvSpPr txBox="1"/>
          <p:nvPr/>
        </p:nvSpPr>
        <p:spPr>
          <a:xfrm>
            <a:off x="7264400" y="3825240"/>
            <a:ext cx="4318000" cy="3413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4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отказ от “балканской стратегии”</a:t>
            </a:r>
          </a:p>
        </p:txBody>
      </p:sp>
      <p:sp>
        <p:nvSpPr>
          <p:cNvPr id="15" name="Decision marker">
            <a:extLst>
              <a:ext uri="{FF2B5EF4-FFF2-40B4-BE49-F238E27FC236}">
                <a16:creationId xmlns:a16="http://schemas.microsoft.com/office/drawing/2014/main" id="{322FCEB6-B410-D6E4-258A-889519C52E73}"/>
              </a:ext>
            </a:extLst>
          </p:cNvPr>
          <p:cNvSpPr/>
          <p:nvPr/>
        </p:nvSpPr>
        <p:spPr>
          <a:xfrm>
            <a:off x="6959600" y="3901440"/>
            <a:ext cx="127000" cy="127000"/>
          </a:xfrm>
          <a:prstGeom prst="diamond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Decision 2">
            <a:extLst>
              <a:ext uri="{FF2B5EF4-FFF2-40B4-BE49-F238E27FC236}">
                <a16:creationId xmlns:a16="http://schemas.microsoft.com/office/drawing/2014/main" id="{B2945E7D-C523-0496-C1D6-F6572256CB97}"/>
              </a:ext>
            </a:extLst>
          </p:cNvPr>
          <p:cNvSpPr txBox="1"/>
          <p:nvPr/>
        </p:nvSpPr>
        <p:spPr>
          <a:xfrm>
            <a:off x="7264400" y="4293616"/>
            <a:ext cx="4318000" cy="6827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4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Открытие второго фронта в Северной Франции в мае 1944 г.</a:t>
            </a:r>
          </a:p>
        </p:txBody>
      </p:sp>
      <p:sp>
        <p:nvSpPr>
          <p:cNvPr id="17" name="Decision marker">
            <a:extLst>
              <a:ext uri="{FF2B5EF4-FFF2-40B4-BE49-F238E27FC236}">
                <a16:creationId xmlns:a16="http://schemas.microsoft.com/office/drawing/2014/main" id="{A3C6D812-8D89-35C0-4FE2-B20874367CEA}"/>
              </a:ext>
            </a:extLst>
          </p:cNvPr>
          <p:cNvSpPr/>
          <p:nvPr/>
        </p:nvSpPr>
        <p:spPr>
          <a:xfrm>
            <a:off x="6959600" y="4369816"/>
            <a:ext cx="127000" cy="127000"/>
          </a:xfrm>
          <a:prstGeom prst="diamond">
            <a:avLst/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lanned front">
            <a:extLst>
              <a:ext uri="{FF2B5EF4-FFF2-40B4-BE49-F238E27FC236}">
                <a16:creationId xmlns:a16="http://schemas.microsoft.com/office/drawing/2014/main" id="{3A87DDA4-EF51-7180-3372-0BD9797EED4F}"/>
              </a:ext>
            </a:extLst>
          </p:cNvPr>
          <p:cNvSpPr/>
          <p:nvPr/>
        </p:nvSpPr>
        <p:spPr>
          <a:xfrm>
            <a:off x="6908800" y="5154168"/>
            <a:ext cx="4673600" cy="584200"/>
          </a:xfrm>
          <a:prstGeom prst="roundRect">
            <a:avLst>
              <a:gd name="adj" fmla="val 20000"/>
            </a:avLst>
          </a:prstGeom>
          <a:noFill/>
          <a:ln w="22225" cap="flat" cmpd="sng" algn="ctr">
            <a:solidFill>
              <a:srgbClr val="2E5E8E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econd front">
            <a:extLst>
              <a:ext uri="{FF2B5EF4-FFF2-40B4-BE49-F238E27FC236}">
                <a16:creationId xmlns:a16="http://schemas.microsoft.com/office/drawing/2014/main" id="{E4198E8E-671A-E1B5-B785-470ED4B857CD}"/>
              </a:ext>
            </a:extLst>
          </p:cNvPr>
          <p:cNvSpPr txBox="1"/>
          <p:nvPr/>
        </p:nvSpPr>
        <p:spPr>
          <a:xfrm>
            <a:off x="6908800" y="5154168"/>
            <a:ext cx="46736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ВТОРОЙ ФРОНТ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D72916A8-C917-98B6-4631-2BA44EFE11A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356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tag">
            <a:extLst>
              <a:ext uri="{FF2B5EF4-FFF2-40B4-BE49-F238E27FC236}">
                <a16:creationId xmlns:a16="http://schemas.microsoft.com/office/drawing/2014/main" id="{A70B8DB0-D072-EF31-7BA1-71CDAF1B275D}"/>
              </a:ext>
            </a:extLst>
          </p:cNvPr>
          <p:cNvSpPr/>
          <p:nvPr/>
        </p:nvSpPr>
        <p:spPr>
          <a:xfrm>
            <a:off x="609600" y="1105408"/>
            <a:ext cx="3059657" cy="476504"/>
          </a:xfrm>
          <a:prstGeom prst="roundRect">
            <a:avLst>
              <a:gd name="adj" fmla="val 50000"/>
            </a:avLst>
          </a:prstGeom>
          <a:solidFill>
            <a:srgbClr val="2E5E8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Heading">
            <a:extLst>
              <a:ext uri="{FF2B5EF4-FFF2-40B4-BE49-F238E27FC236}">
                <a16:creationId xmlns:a16="http://schemas.microsoft.com/office/drawing/2014/main" id="{98912635-137F-972D-87E1-549242B3253B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КРАХ МУССОЛИНИ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D83FB17F-668A-E18F-2226-9C3E32E552E0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6A665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913B41C8-F04A-982D-4257-921C405A08C6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Date">
            <a:extLst>
              <a:ext uri="{FF2B5EF4-FFF2-40B4-BE49-F238E27FC236}">
                <a16:creationId xmlns:a16="http://schemas.microsoft.com/office/drawing/2014/main" id="{F0D24A19-EF7D-CE53-1780-B6A91F45E71A}"/>
              </a:ext>
            </a:extLst>
          </p:cNvPr>
          <p:cNvSpPr txBox="1"/>
          <p:nvPr/>
        </p:nvSpPr>
        <p:spPr>
          <a:xfrm>
            <a:off x="762000" y="1143508"/>
            <a:ext cx="2754857" cy="378565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46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июнь - июль 1943 г.</a:t>
            </a:r>
          </a:p>
        </p:txBody>
      </p:sp>
      <p:sp>
        <p:nvSpPr>
          <p:cNvPr id="8" name="Sicily">
            <a:extLst>
              <a:ext uri="{FF2B5EF4-FFF2-40B4-BE49-F238E27FC236}">
                <a16:creationId xmlns:a16="http://schemas.microsoft.com/office/drawing/2014/main" id="{79A30BCF-8D17-7F25-FD8C-86F20549CD43}"/>
              </a:ext>
            </a:extLst>
          </p:cNvPr>
          <p:cNvSpPr txBox="1"/>
          <p:nvPr/>
        </p:nvSpPr>
        <p:spPr>
          <a:xfrm>
            <a:off x="609600" y="1645412"/>
            <a:ext cx="5334000" cy="9738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30" dirty="0">
                <a:solidFill>
                  <a:srgbClr val="1D2A3A"/>
                </a:solidFill>
                <a:latin typeface="Franklin Gothic Book" panose="020B0503020102020204" pitchFamily="34" charset="0"/>
              </a:rPr>
              <a:t>союзные войска высадились на острове Сицилия и выбили оттуда итало-германский войска</a:t>
            </a:r>
          </a:p>
        </p:txBody>
      </p:sp>
      <p:sp>
        <p:nvSpPr>
          <p:cNvPr id="9" name="Sicily map mount">
            <a:extLst>
              <a:ext uri="{FF2B5EF4-FFF2-40B4-BE49-F238E27FC236}">
                <a16:creationId xmlns:a16="http://schemas.microsoft.com/office/drawing/2014/main" id="{97CD559D-1F41-6836-4E1C-1EB96B58C27D}"/>
              </a:ext>
            </a:extLst>
          </p:cNvPr>
          <p:cNvSpPr/>
          <p:nvPr/>
        </p:nvSpPr>
        <p:spPr>
          <a:xfrm>
            <a:off x="609600" y="2771648"/>
            <a:ext cx="3810000" cy="270951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Sicily map" descr="Высадка союзников в Сицилии, июль 1943 г. Карта (из исходной презентации)">
            <a:extLst>
              <a:ext uri="{FF2B5EF4-FFF2-40B4-BE49-F238E27FC236}">
                <a16:creationId xmlns:a16="http://schemas.microsoft.com/office/drawing/2014/main" id="{D0680CAE-CF8B-7153-5797-40194C70DF6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873248"/>
            <a:ext cx="3606800" cy="2506313"/>
          </a:xfrm>
          <a:prstGeom prst="rect">
            <a:avLst/>
          </a:prstGeom>
        </p:spPr>
      </p:pic>
      <p:cxnSp>
        <p:nvCxnSpPr>
          <p:cNvPr id="12" name="Corner">
            <a:extLst>
              <a:ext uri="{FF2B5EF4-FFF2-40B4-BE49-F238E27FC236}">
                <a16:creationId xmlns:a16="http://schemas.microsoft.com/office/drawing/2014/main" id="{595E5F9C-04B2-5D9D-57CA-4314A82B9827}"/>
              </a:ext>
            </a:extLst>
          </p:cNvPr>
          <p:cNvCxnSpPr/>
          <p:nvPr/>
        </p:nvCxnSpPr>
        <p:spPr>
          <a:xfrm>
            <a:off x="609600" y="2771648"/>
            <a:ext cx="177800" cy="0"/>
          </a:xfrm>
          <a:prstGeom prst="line">
            <a:avLst/>
          </a:prstGeom>
          <a:ln w="28575">
            <a:solidFill>
              <a:srgbClr val="2E5E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rner">
            <a:extLst>
              <a:ext uri="{FF2B5EF4-FFF2-40B4-BE49-F238E27FC236}">
                <a16:creationId xmlns:a16="http://schemas.microsoft.com/office/drawing/2014/main" id="{C76819E2-150C-B20D-241A-5327EDE96050}"/>
              </a:ext>
            </a:extLst>
          </p:cNvPr>
          <p:cNvCxnSpPr/>
          <p:nvPr/>
        </p:nvCxnSpPr>
        <p:spPr>
          <a:xfrm>
            <a:off x="609600" y="2771648"/>
            <a:ext cx="0" cy="177800"/>
          </a:xfrm>
          <a:prstGeom prst="line">
            <a:avLst/>
          </a:prstGeom>
          <a:ln w="28575">
            <a:solidFill>
              <a:srgbClr val="2E5E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rner">
            <a:extLst>
              <a:ext uri="{FF2B5EF4-FFF2-40B4-BE49-F238E27FC236}">
                <a16:creationId xmlns:a16="http://schemas.microsoft.com/office/drawing/2014/main" id="{EDF89747-C870-E4C2-0D11-CF5A885B9AF6}"/>
              </a:ext>
            </a:extLst>
          </p:cNvPr>
          <p:cNvCxnSpPr/>
          <p:nvPr/>
        </p:nvCxnSpPr>
        <p:spPr>
          <a:xfrm flipH="1">
            <a:off x="4241800" y="5481160"/>
            <a:ext cx="177800" cy="0"/>
          </a:xfrm>
          <a:prstGeom prst="line">
            <a:avLst/>
          </a:prstGeom>
          <a:ln w="28575">
            <a:solidFill>
              <a:srgbClr val="2E5E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rner">
            <a:extLst>
              <a:ext uri="{FF2B5EF4-FFF2-40B4-BE49-F238E27FC236}">
                <a16:creationId xmlns:a16="http://schemas.microsoft.com/office/drawing/2014/main" id="{FA6AE70F-DF12-3D90-26EA-5519281BDE80}"/>
              </a:ext>
            </a:extLst>
          </p:cNvPr>
          <p:cNvCxnSpPr/>
          <p:nvPr/>
        </p:nvCxnSpPr>
        <p:spPr>
          <a:xfrm flipV="1">
            <a:off x="4419600" y="5303360"/>
            <a:ext cx="0" cy="177800"/>
          </a:xfrm>
          <a:prstGeom prst="line">
            <a:avLst/>
          </a:prstGeom>
          <a:ln w="28575">
            <a:solidFill>
              <a:srgbClr val="2E5E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Sicily landing" descr="Высадка союзников в Сицилии, июль 1943 г. Имперский военный музей (IWM NA 4184)">
            <a:extLst>
              <a:ext uri="{FF2B5EF4-FFF2-40B4-BE49-F238E27FC236}">
                <a16:creationId xmlns:a16="http://schemas.microsoft.com/office/drawing/2014/main" id="{5025A8B0-1FDB-8E50-F0ED-C97CFF7F0C2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2771648"/>
            <a:ext cx="1524000" cy="3654552"/>
          </a:xfrm>
          <a:prstGeom prst="roundRect">
            <a:avLst>
              <a:gd name="adj" fmla="val 4000"/>
            </a:avLst>
          </a:prstGeom>
          <a:ln w="12700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Italy card">
            <a:extLst>
              <a:ext uri="{FF2B5EF4-FFF2-40B4-BE49-F238E27FC236}">
                <a16:creationId xmlns:a16="http://schemas.microsoft.com/office/drawing/2014/main" id="{B5925BCF-DC0D-ED44-3A19-A5565FA260E0}"/>
              </a:ext>
            </a:extLst>
          </p:cNvPr>
          <p:cNvSpPr/>
          <p:nvPr/>
        </p:nvSpPr>
        <p:spPr>
          <a:xfrm>
            <a:off x="6477000" y="1105408"/>
            <a:ext cx="5105400" cy="5320792"/>
          </a:xfrm>
          <a:prstGeom prst="roundRect">
            <a:avLst>
              <a:gd name="adj" fmla="val 4000"/>
            </a:avLst>
          </a:prstGeom>
          <a:solidFill>
            <a:srgbClr val="E9E7E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Portrait plate">
            <a:extLst>
              <a:ext uri="{FF2B5EF4-FFF2-40B4-BE49-F238E27FC236}">
                <a16:creationId xmlns:a16="http://schemas.microsoft.com/office/drawing/2014/main" id="{03CCCAF6-AEC0-8D43-F1D9-C19885E52612}"/>
              </a:ext>
            </a:extLst>
          </p:cNvPr>
          <p:cNvSpPr/>
          <p:nvPr/>
        </p:nvSpPr>
        <p:spPr>
          <a:xfrm>
            <a:off x="9906000" y="1283208"/>
            <a:ext cx="1498600" cy="1651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ussolini mount">
            <a:extLst>
              <a:ext uri="{FF2B5EF4-FFF2-40B4-BE49-F238E27FC236}">
                <a16:creationId xmlns:a16="http://schemas.microsoft.com/office/drawing/2014/main" id="{F0583BCE-7920-D965-B42A-C2697C8F8EA5}"/>
              </a:ext>
            </a:extLst>
          </p:cNvPr>
          <p:cNvSpPr/>
          <p:nvPr/>
        </p:nvSpPr>
        <p:spPr>
          <a:xfrm>
            <a:off x="9906000" y="1435608"/>
            <a:ext cx="1498600" cy="1498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Mussolini" descr="Б. Муссолини (из исходной презентации)">
            <a:extLst>
              <a:ext uri="{FF2B5EF4-FFF2-40B4-BE49-F238E27FC236}">
                <a16:creationId xmlns:a16="http://schemas.microsoft.com/office/drawing/2014/main" id="{AEDDC713-5A4B-99E3-6BAD-973EB319B79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400" y="1461008"/>
            <a:ext cx="1447800" cy="1447800"/>
          </a:xfrm>
          <a:prstGeom prst="rect">
            <a:avLst/>
          </a:prstGeom>
        </p:spPr>
      </p:pic>
      <p:sp>
        <p:nvSpPr>
          <p:cNvPr id="23" name="Plot">
            <a:extLst>
              <a:ext uri="{FF2B5EF4-FFF2-40B4-BE49-F238E27FC236}">
                <a16:creationId xmlns:a16="http://schemas.microsoft.com/office/drawing/2014/main" id="{CEA72C7A-D259-681D-C089-DC57CE9B91E4}"/>
              </a:ext>
            </a:extLst>
          </p:cNvPr>
          <p:cNvSpPr txBox="1"/>
          <p:nvPr/>
        </p:nvSpPr>
        <p:spPr>
          <a:xfrm>
            <a:off x="6731000" y="1334008"/>
            <a:ext cx="3048000" cy="4434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910" dirty="0">
                <a:solidFill>
                  <a:srgbClr val="6A6655"/>
                </a:solidFill>
                <a:latin typeface="Franklin Gothic Medium" panose="020B0603020102020204" pitchFamily="34" charset="0"/>
              </a:rPr>
              <a:t>ЗАГОВОР</a:t>
            </a:r>
          </a:p>
        </p:txBody>
      </p:sp>
      <p:cxnSp>
        <p:nvCxnSpPr>
          <p:cNvPr id="24" name="Arrow">
            <a:extLst>
              <a:ext uri="{FF2B5EF4-FFF2-40B4-BE49-F238E27FC236}">
                <a16:creationId xmlns:a16="http://schemas.microsoft.com/office/drawing/2014/main" id="{1C5AC2EB-23C5-F654-5374-070838FB50E8}"/>
              </a:ext>
            </a:extLst>
          </p:cNvPr>
          <p:cNvCxnSpPr/>
          <p:nvPr/>
        </p:nvCxnSpPr>
        <p:spPr>
          <a:xfrm>
            <a:off x="6908800" y="1828292"/>
            <a:ext cx="0" cy="279400"/>
          </a:xfrm>
          <a:prstGeom prst="line">
            <a:avLst/>
          </a:prstGeom>
          <a:ln w="25400">
            <a:solidFill>
              <a:srgbClr val="6A66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Arrest">
            <a:extLst>
              <a:ext uri="{FF2B5EF4-FFF2-40B4-BE49-F238E27FC236}">
                <a16:creationId xmlns:a16="http://schemas.microsoft.com/office/drawing/2014/main" id="{6B5B6C1C-EB80-461B-4832-348A1BB80094}"/>
              </a:ext>
            </a:extLst>
          </p:cNvPr>
          <p:cNvSpPr txBox="1"/>
          <p:nvPr/>
        </p:nvSpPr>
        <p:spPr>
          <a:xfrm>
            <a:off x="6731000" y="2133092"/>
            <a:ext cx="3048000" cy="4434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910" dirty="0">
                <a:solidFill>
                  <a:srgbClr val="B3261E"/>
                </a:solidFill>
                <a:latin typeface="Franklin Gothic Medium" panose="020B0603020102020204" pitchFamily="34" charset="0"/>
              </a:rPr>
              <a:t>АРЕСТ</a:t>
            </a:r>
          </a:p>
        </p:txBody>
      </p:sp>
      <p:sp>
        <p:nvSpPr>
          <p:cNvPr id="26" name="Italy">
            <a:extLst>
              <a:ext uri="{FF2B5EF4-FFF2-40B4-BE49-F238E27FC236}">
                <a16:creationId xmlns:a16="http://schemas.microsoft.com/office/drawing/2014/main" id="{42CCA952-1782-328C-50B4-4084439202B0}"/>
              </a:ext>
            </a:extLst>
          </p:cNvPr>
          <p:cNvSpPr txBox="1"/>
          <p:nvPr/>
        </p:nvSpPr>
        <p:spPr>
          <a:xfrm>
            <a:off x="6731000" y="2855976"/>
            <a:ext cx="3048000" cy="4434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91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ИТАЛИЯ</a:t>
            </a:r>
          </a:p>
        </p:txBody>
      </p:sp>
      <p:sp>
        <p:nvSpPr>
          <p:cNvPr id="27" name="Armistice">
            <a:extLst>
              <a:ext uri="{FF2B5EF4-FFF2-40B4-BE49-F238E27FC236}">
                <a16:creationId xmlns:a16="http://schemas.microsoft.com/office/drawing/2014/main" id="{B5C6E4F6-B874-D054-C2D6-DB2B34B19AE8}"/>
              </a:ext>
            </a:extLst>
          </p:cNvPr>
          <p:cNvSpPr txBox="1"/>
          <p:nvPr/>
        </p:nvSpPr>
        <p:spPr>
          <a:xfrm>
            <a:off x="6731000" y="3426460"/>
            <a:ext cx="2222500" cy="6827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4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08 сент 43</a:t>
            </a:r>
          </a:p>
          <a:p>
            <a:r>
              <a:rPr lang="ru-RU" sz="224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перемирие</a:t>
            </a:r>
          </a:p>
        </p:txBody>
      </p:sp>
      <p:sp>
        <p:nvSpPr>
          <p:cNvPr id="28" name="War on Germany">
            <a:extLst>
              <a:ext uri="{FF2B5EF4-FFF2-40B4-BE49-F238E27FC236}">
                <a16:creationId xmlns:a16="http://schemas.microsoft.com/office/drawing/2014/main" id="{50C7AEDA-C088-F276-8926-526FA7409E0F}"/>
              </a:ext>
            </a:extLst>
          </p:cNvPr>
          <p:cNvSpPr txBox="1"/>
          <p:nvPr/>
        </p:nvSpPr>
        <p:spPr>
          <a:xfrm>
            <a:off x="9080500" y="3426460"/>
            <a:ext cx="2349500" cy="6827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40" dirty="0">
                <a:solidFill>
                  <a:srgbClr val="B3261E"/>
                </a:solidFill>
                <a:latin typeface="Franklin Gothic Medium" panose="020B0603020102020204" pitchFamily="34" charset="0"/>
              </a:rPr>
              <a:t>13 сент. 43</a:t>
            </a:r>
          </a:p>
          <a:p>
            <a:r>
              <a:rPr lang="ru-RU" sz="2240" dirty="0">
                <a:solidFill>
                  <a:srgbClr val="B3261E"/>
                </a:solidFill>
                <a:latin typeface="Franklin Gothic Medium" panose="020B0603020102020204" pitchFamily="34" charset="0"/>
              </a:rPr>
              <a:t>война -  Германии</a:t>
            </a:r>
          </a:p>
        </p:txBody>
      </p:sp>
      <p:cxnSp>
        <p:nvCxnSpPr>
          <p:cNvPr id="29" name="Divider">
            <a:extLst>
              <a:ext uri="{FF2B5EF4-FFF2-40B4-BE49-F238E27FC236}">
                <a16:creationId xmlns:a16="http://schemas.microsoft.com/office/drawing/2014/main" id="{D1DC4F6E-4237-91D0-522B-5F8CF3D3C4BF}"/>
              </a:ext>
            </a:extLst>
          </p:cNvPr>
          <p:cNvCxnSpPr/>
          <p:nvPr/>
        </p:nvCxnSpPr>
        <p:spPr>
          <a:xfrm>
            <a:off x="6731000" y="4312412"/>
            <a:ext cx="45974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prisals">
            <a:extLst>
              <a:ext uri="{FF2B5EF4-FFF2-40B4-BE49-F238E27FC236}">
                <a16:creationId xmlns:a16="http://schemas.microsoft.com/office/drawing/2014/main" id="{016814F6-BAAB-E620-2A57-DCCB5B4E2DCD}"/>
              </a:ext>
            </a:extLst>
          </p:cNvPr>
          <p:cNvSpPr txBox="1"/>
          <p:nvPr/>
        </p:nvSpPr>
        <p:spPr>
          <a:xfrm>
            <a:off x="6731000" y="4439412"/>
            <a:ext cx="45974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b="1" i="1" dirty="0">
                <a:solidFill>
                  <a:srgbClr val="1D2A3A"/>
                </a:solidFill>
                <a:latin typeface="Franklin Gothic Book" panose="020B0503020102020204" pitchFamily="34" charset="0"/>
              </a:rPr>
              <a:t>имели место случаи расправы немцев над бывшими союзниками - н-р, на о. </a:t>
            </a:r>
            <a:r>
              <a:rPr lang="ru-RU" sz="1900" b="1" i="1" dirty="0" err="1">
                <a:solidFill>
                  <a:srgbClr val="1D2A3A"/>
                </a:solidFill>
                <a:latin typeface="Franklin Gothic Book" panose="020B0503020102020204" pitchFamily="34" charset="0"/>
              </a:rPr>
              <a:t>Кефалини</a:t>
            </a:r>
            <a:endParaRPr lang="ru-RU" sz="1900" b="1" i="1" dirty="0">
              <a:solidFill>
                <a:srgbClr val="1D2A3A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Signature 100ballnik.com">
            <a:extLst>
              <a:ext uri="{FF2B5EF4-FFF2-40B4-BE49-F238E27FC236}">
                <a16:creationId xmlns:a16="http://schemas.microsoft.com/office/drawing/2014/main" id="{9E244B98-8AF3-167D-49F1-3A13813189C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896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riod 2 tag">
            <a:extLst>
              <a:ext uri="{FF2B5EF4-FFF2-40B4-BE49-F238E27FC236}">
                <a16:creationId xmlns:a16="http://schemas.microsoft.com/office/drawing/2014/main" id="{6E1812F2-7C8B-CFB9-170C-0161D7EE2625}"/>
              </a:ext>
            </a:extLst>
          </p:cNvPr>
          <p:cNvSpPr/>
          <p:nvPr/>
        </p:nvSpPr>
        <p:spPr>
          <a:xfrm>
            <a:off x="609600" y="2422144"/>
            <a:ext cx="2203718" cy="442976"/>
          </a:xfrm>
          <a:prstGeom prst="roundRect">
            <a:avLst>
              <a:gd name="adj" fmla="val 50000"/>
            </a:avLst>
          </a:prstGeom>
          <a:solidFill>
            <a:srgbClr val="A47C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eriod 1 tag">
            <a:extLst>
              <a:ext uri="{FF2B5EF4-FFF2-40B4-BE49-F238E27FC236}">
                <a16:creationId xmlns:a16="http://schemas.microsoft.com/office/drawing/2014/main" id="{72FD893E-B58C-F80B-8342-01C54C0AB420}"/>
              </a:ext>
            </a:extLst>
          </p:cNvPr>
          <p:cNvSpPr/>
          <p:nvPr/>
        </p:nvSpPr>
        <p:spPr>
          <a:xfrm>
            <a:off x="609600" y="1105408"/>
            <a:ext cx="2131582" cy="442976"/>
          </a:xfrm>
          <a:prstGeom prst="roundRect">
            <a:avLst>
              <a:gd name="adj" fmla="val 50000"/>
            </a:avLst>
          </a:prstGeom>
          <a:solidFill>
            <a:srgbClr val="A47C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Heading">
            <a:extLst>
              <a:ext uri="{FF2B5EF4-FFF2-40B4-BE49-F238E27FC236}">
                <a16:creationId xmlns:a16="http://schemas.microsoft.com/office/drawing/2014/main" id="{7907DDF5-2864-E65A-0C33-C4B5FB6E20F6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ВОЗДУШНОЕ НАСТУПЛЕНИЕ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4ADDDB83-1ED4-685E-9796-D0D6717006C6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6A665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2D53B023-6458-D74D-2FE5-DCB5EED0F51B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eriod 1">
            <a:extLst>
              <a:ext uri="{FF2B5EF4-FFF2-40B4-BE49-F238E27FC236}">
                <a16:creationId xmlns:a16="http://schemas.microsoft.com/office/drawing/2014/main" id="{1836CBB0-7C1F-01F4-63ED-C00626B49CA5}"/>
              </a:ext>
            </a:extLst>
          </p:cNvPr>
          <p:cNvSpPr txBox="1"/>
          <p:nvPr/>
        </p:nvSpPr>
        <p:spPr>
          <a:xfrm>
            <a:off x="762000" y="1143508"/>
            <a:ext cx="1826782" cy="34471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24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1942 -1944 гг.</a:t>
            </a:r>
          </a:p>
        </p:txBody>
      </p:sp>
      <p:sp>
        <p:nvSpPr>
          <p:cNvPr id="8" name="Period 1 text">
            <a:extLst>
              <a:ext uri="{FF2B5EF4-FFF2-40B4-BE49-F238E27FC236}">
                <a16:creationId xmlns:a16="http://schemas.microsoft.com/office/drawing/2014/main" id="{5EA25D18-5E93-4081-B5ED-10907F7D3E23}"/>
              </a:ext>
            </a:extLst>
          </p:cNvPr>
          <p:cNvSpPr txBox="1"/>
          <p:nvPr/>
        </p:nvSpPr>
        <p:spPr>
          <a:xfrm>
            <a:off x="609600" y="1586484"/>
            <a:ext cx="5207000" cy="3078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2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бомбардировки густонаселенных районов</a:t>
            </a:r>
          </a:p>
        </p:txBody>
      </p:sp>
      <p:sp>
        <p:nvSpPr>
          <p:cNvPr id="9" name="Moral effect">
            <a:extLst>
              <a:ext uri="{FF2B5EF4-FFF2-40B4-BE49-F238E27FC236}">
                <a16:creationId xmlns:a16="http://schemas.microsoft.com/office/drawing/2014/main" id="{A769A06B-E469-77FC-6D94-7F134DEAC324}"/>
              </a:ext>
            </a:extLst>
          </p:cNvPr>
          <p:cNvSpPr txBox="1"/>
          <p:nvPr/>
        </p:nvSpPr>
        <p:spPr>
          <a:xfrm>
            <a:off x="609600" y="1919732"/>
            <a:ext cx="5207000" cy="3246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3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моральное воздействие</a:t>
            </a:r>
          </a:p>
        </p:txBody>
      </p:sp>
      <p:sp>
        <p:nvSpPr>
          <p:cNvPr id="10" name="Period 2">
            <a:extLst>
              <a:ext uri="{FF2B5EF4-FFF2-40B4-BE49-F238E27FC236}">
                <a16:creationId xmlns:a16="http://schemas.microsoft.com/office/drawing/2014/main" id="{AA3AE621-EF4B-7468-FD1C-3178B7B1E2F4}"/>
              </a:ext>
            </a:extLst>
          </p:cNvPr>
          <p:cNvSpPr txBox="1"/>
          <p:nvPr/>
        </p:nvSpPr>
        <p:spPr>
          <a:xfrm>
            <a:off x="762000" y="2460244"/>
            <a:ext cx="1898918" cy="34471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24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1944 - 1945 гг.</a:t>
            </a:r>
          </a:p>
        </p:txBody>
      </p:sp>
      <p:sp>
        <p:nvSpPr>
          <p:cNvPr id="12" name="Period 2 text">
            <a:extLst>
              <a:ext uri="{FF2B5EF4-FFF2-40B4-BE49-F238E27FC236}">
                <a16:creationId xmlns:a16="http://schemas.microsoft.com/office/drawing/2014/main" id="{E8812F8C-6730-4713-D477-23D3F4789636}"/>
              </a:ext>
            </a:extLst>
          </p:cNvPr>
          <p:cNvSpPr txBox="1"/>
          <p:nvPr/>
        </p:nvSpPr>
        <p:spPr>
          <a:xfrm>
            <a:off x="609600" y="2903220"/>
            <a:ext cx="5207000" cy="6156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20" dirty="0">
                <a:solidFill>
                  <a:srgbClr val="1D2A3A"/>
                </a:solidFill>
                <a:latin typeface="Franklin Gothic Book" panose="020B0503020102020204" pitchFamily="34" charset="0"/>
              </a:rPr>
              <a:t>бомбардировки предприятий ключевых отраслей промышленности</a:t>
            </a:r>
          </a:p>
        </p:txBody>
      </p:sp>
      <p:sp>
        <p:nvSpPr>
          <p:cNvPr id="13" name="Hamburg panel">
            <a:extLst>
              <a:ext uri="{FF2B5EF4-FFF2-40B4-BE49-F238E27FC236}">
                <a16:creationId xmlns:a16="http://schemas.microsoft.com/office/drawing/2014/main" id="{D0D66D02-80E6-279B-4D59-EEF0DBDF6F01}"/>
              </a:ext>
            </a:extLst>
          </p:cNvPr>
          <p:cNvSpPr/>
          <p:nvPr/>
        </p:nvSpPr>
        <p:spPr>
          <a:xfrm>
            <a:off x="6197600" y="1105408"/>
            <a:ext cx="5384800" cy="2413508"/>
          </a:xfrm>
          <a:prstGeom prst="roundRect">
            <a:avLst>
              <a:gd name="adj" fmla="val 4000"/>
            </a:avLst>
          </a:prstGeom>
          <a:solidFill>
            <a:srgbClr val="1D2A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Hamburg">
            <a:extLst>
              <a:ext uri="{FF2B5EF4-FFF2-40B4-BE49-F238E27FC236}">
                <a16:creationId xmlns:a16="http://schemas.microsoft.com/office/drawing/2014/main" id="{E9FEE049-4377-4CA8-CA6A-DD76D801317F}"/>
              </a:ext>
            </a:extLst>
          </p:cNvPr>
          <p:cNvSpPr txBox="1"/>
          <p:nvPr/>
        </p:nvSpPr>
        <p:spPr>
          <a:xfrm>
            <a:off x="6451600" y="1232408"/>
            <a:ext cx="4953000" cy="3749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60" dirty="0">
                <a:solidFill>
                  <a:srgbClr val="D9C08A"/>
                </a:solidFill>
                <a:latin typeface="Franklin Gothic Medium" panose="020B0603020102020204" pitchFamily="34" charset="0"/>
              </a:rPr>
              <a:t>НАЛЕТ НА ГАМБУРГ</a:t>
            </a:r>
          </a:p>
        </p:txBody>
      </p:sp>
      <p:sp>
        <p:nvSpPr>
          <p:cNvPr id="15" name="Hamburg number 1">
            <a:extLst>
              <a:ext uri="{FF2B5EF4-FFF2-40B4-BE49-F238E27FC236}">
                <a16:creationId xmlns:a16="http://schemas.microsoft.com/office/drawing/2014/main" id="{C9B99775-B104-CF3A-BC5F-02C3E6354BBC}"/>
              </a:ext>
            </a:extLst>
          </p:cNvPr>
          <p:cNvSpPr txBox="1"/>
          <p:nvPr/>
        </p:nvSpPr>
        <p:spPr>
          <a:xfrm>
            <a:off x="6451600" y="1683512"/>
            <a:ext cx="1905000" cy="43345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dirty="0">
                <a:solidFill>
                  <a:srgbClr val="F4EFE4"/>
                </a:solidFill>
                <a:latin typeface="Franklin Gothic Medium" panose="020B0603020102020204" pitchFamily="34" charset="0"/>
              </a:rPr>
              <a:t>2544</a:t>
            </a:r>
          </a:p>
        </p:txBody>
      </p:sp>
      <p:sp>
        <p:nvSpPr>
          <p:cNvPr id="16" name="Hamburg label 1">
            <a:extLst>
              <a:ext uri="{FF2B5EF4-FFF2-40B4-BE49-F238E27FC236}">
                <a16:creationId xmlns:a16="http://schemas.microsoft.com/office/drawing/2014/main" id="{826E434E-4E62-AED9-1927-1BB65DEE2A50}"/>
              </a:ext>
            </a:extLst>
          </p:cNvPr>
          <p:cNvSpPr txBox="1"/>
          <p:nvPr/>
        </p:nvSpPr>
        <p:spPr>
          <a:xfrm>
            <a:off x="8432800" y="1683512"/>
            <a:ext cx="2997200" cy="43345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D8DEE6"/>
                </a:solidFill>
                <a:latin typeface="Franklin Gothic Book" panose="020B0503020102020204" pitchFamily="34" charset="0"/>
              </a:rPr>
              <a:t>английских самолетов</a:t>
            </a:r>
          </a:p>
        </p:txBody>
      </p:sp>
      <p:sp>
        <p:nvSpPr>
          <p:cNvPr id="17" name="Hamburg number 2">
            <a:extLst>
              <a:ext uri="{FF2B5EF4-FFF2-40B4-BE49-F238E27FC236}">
                <a16:creationId xmlns:a16="http://schemas.microsoft.com/office/drawing/2014/main" id="{EC8A746D-F5D1-68BC-84B7-7E46F81A91BD}"/>
              </a:ext>
            </a:extLst>
          </p:cNvPr>
          <p:cNvSpPr txBox="1"/>
          <p:nvPr/>
        </p:nvSpPr>
        <p:spPr>
          <a:xfrm>
            <a:off x="6451600" y="2116963"/>
            <a:ext cx="1905000" cy="43345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dirty="0">
                <a:solidFill>
                  <a:srgbClr val="F4EFE4"/>
                </a:solidFill>
                <a:latin typeface="Franklin Gothic Medium" panose="020B0603020102020204" pitchFamily="34" charset="0"/>
              </a:rPr>
              <a:t>297</a:t>
            </a:r>
          </a:p>
        </p:txBody>
      </p:sp>
      <p:sp>
        <p:nvSpPr>
          <p:cNvPr id="18" name="Hamburg label 2">
            <a:extLst>
              <a:ext uri="{FF2B5EF4-FFF2-40B4-BE49-F238E27FC236}">
                <a16:creationId xmlns:a16="http://schemas.microsoft.com/office/drawing/2014/main" id="{8A9D596B-10CD-8DDC-6A28-AA4BD48BBAB8}"/>
              </a:ext>
            </a:extLst>
          </p:cNvPr>
          <p:cNvSpPr txBox="1"/>
          <p:nvPr/>
        </p:nvSpPr>
        <p:spPr>
          <a:xfrm>
            <a:off x="8432800" y="2116963"/>
            <a:ext cx="2997200" cy="43345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D8DEE6"/>
                </a:solidFill>
                <a:latin typeface="Franklin Gothic Book" panose="020B0503020102020204" pitchFamily="34" charset="0"/>
              </a:rPr>
              <a:t>американских самолетов</a:t>
            </a:r>
          </a:p>
        </p:txBody>
      </p:sp>
      <p:sp>
        <p:nvSpPr>
          <p:cNvPr id="19" name="Hamburg number 3">
            <a:extLst>
              <a:ext uri="{FF2B5EF4-FFF2-40B4-BE49-F238E27FC236}">
                <a16:creationId xmlns:a16="http://schemas.microsoft.com/office/drawing/2014/main" id="{0D594219-B334-20DB-BBDE-49DF225A29C3}"/>
              </a:ext>
            </a:extLst>
          </p:cNvPr>
          <p:cNvSpPr txBox="1"/>
          <p:nvPr/>
        </p:nvSpPr>
        <p:spPr>
          <a:xfrm>
            <a:off x="6451600" y="2550414"/>
            <a:ext cx="1905000" cy="43345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dirty="0">
                <a:solidFill>
                  <a:srgbClr val="F0B4AC"/>
                </a:solidFill>
                <a:latin typeface="Franklin Gothic Medium" panose="020B0603020102020204" pitchFamily="34" charset="0"/>
              </a:rPr>
              <a:t>30 тыс.</a:t>
            </a:r>
          </a:p>
        </p:txBody>
      </p:sp>
      <p:sp>
        <p:nvSpPr>
          <p:cNvPr id="20" name="Hamburg label 3">
            <a:extLst>
              <a:ext uri="{FF2B5EF4-FFF2-40B4-BE49-F238E27FC236}">
                <a16:creationId xmlns:a16="http://schemas.microsoft.com/office/drawing/2014/main" id="{98BC3254-3CE1-B151-C222-00E847FA0C6A}"/>
              </a:ext>
            </a:extLst>
          </p:cNvPr>
          <p:cNvSpPr txBox="1"/>
          <p:nvPr/>
        </p:nvSpPr>
        <p:spPr>
          <a:xfrm>
            <a:off x="8432800" y="2550414"/>
            <a:ext cx="2997200" cy="43345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D8DEE6"/>
                </a:solidFill>
                <a:latin typeface="Franklin Gothic Book" panose="020B0503020102020204" pitchFamily="34" charset="0"/>
              </a:rPr>
              <a:t>жителей города погибли</a:t>
            </a:r>
          </a:p>
        </p:txBody>
      </p:sp>
      <p:sp>
        <p:nvSpPr>
          <p:cNvPr id="21" name="Hamburg number 4">
            <a:extLst>
              <a:ext uri="{FF2B5EF4-FFF2-40B4-BE49-F238E27FC236}">
                <a16:creationId xmlns:a16="http://schemas.microsoft.com/office/drawing/2014/main" id="{419444F4-5B6D-EECD-3F9F-B44FA1B78770}"/>
              </a:ext>
            </a:extLst>
          </p:cNvPr>
          <p:cNvSpPr txBox="1"/>
          <p:nvPr/>
        </p:nvSpPr>
        <p:spPr>
          <a:xfrm>
            <a:off x="6451600" y="2983865"/>
            <a:ext cx="1905000" cy="43345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dirty="0">
                <a:solidFill>
                  <a:srgbClr val="F0B4AC"/>
                </a:solidFill>
                <a:latin typeface="Franklin Gothic Medium" panose="020B0603020102020204" pitchFamily="34" charset="0"/>
              </a:rPr>
              <a:t>900 тыс.</a:t>
            </a:r>
          </a:p>
        </p:txBody>
      </p:sp>
      <p:sp>
        <p:nvSpPr>
          <p:cNvPr id="22" name="Hamburg label 4">
            <a:extLst>
              <a:ext uri="{FF2B5EF4-FFF2-40B4-BE49-F238E27FC236}">
                <a16:creationId xmlns:a16="http://schemas.microsoft.com/office/drawing/2014/main" id="{0DF401A2-3A7F-46D9-5374-668D9517E5BE}"/>
              </a:ext>
            </a:extLst>
          </p:cNvPr>
          <p:cNvSpPr txBox="1"/>
          <p:nvPr/>
        </p:nvSpPr>
        <p:spPr>
          <a:xfrm>
            <a:off x="8432800" y="2983865"/>
            <a:ext cx="2997200" cy="433451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600" dirty="0">
                <a:solidFill>
                  <a:srgbClr val="D8DEE6"/>
                </a:solidFill>
                <a:latin typeface="Franklin Gothic Book" panose="020B0503020102020204" pitchFamily="34" charset="0"/>
              </a:rPr>
              <a:t>жителей остались без жилья...</a:t>
            </a:r>
          </a:p>
        </p:txBody>
      </p:sp>
      <p:pic>
        <p:nvPicPr>
          <p:cNvPr id="24" name="B-17 1943" descr="Бомбардировщики B-17 над Швайнфуртом, 17 августа 1943 г. ВВС США">
            <a:extLst>
              <a:ext uri="{FF2B5EF4-FFF2-40B4-BE49-F238E27FC236}">
                <a16:creationId xmlns:a16="http://schemas.microsoft.com/office/drawing/2014/main" id="{018F2E4A-316A-8F4D-0488-2A2DAB9CC28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722116"/>
            <a:ext cx="5384800" cy="2704084"/>
          </a:xfrm>
          <a:prstGeom prst="roundRect">
            <a:avLst>
              <a:gd name="adj" fmla="val 4000"/>
            </a:avLst>
          </a:prstGeom>
          <a:ln w="12700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6" name="Hamburg 1943" descr="Разрушенные жилые кварталы Гамбурга после налётов 1943 г. Имперский военный музей (IWM CL 3400)">
            <a:extLst>
              <a:ext uri="{FF2B5EF4-FFF2-40B4-BE49-F238E27FC236}">
                <a16:creationId xmlns:a16="http://schemas.microsoft.com/office/drawing/2014/main" id="{294F2D77-2F50-2B68-665B-FD032EC62F9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3722116"/>
            <a:ext cx="5384800" cy="2704084"/>
          </a:xfrm>
          <a:prstGeom prst="roundRect">
            <a:avLst>
              <a:gd name="adj" fmla="val 4000"/>
            </a:avLst>
          </a:prstGeom>
          <a:ln w="12700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D55DA00B-5E0D-014F-B773-D1F696F035E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730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tag">
            <a:extLst>
              <a:ext uri="{FF2B5EF4-FFF2-40B4-BE49-F238E27FC236}">
                <a16:creationId xmlns:a16="http://schemas.microsoft.com/office/drawing/2014/main" id="{CF5324EB-E2A0-8D63-FCA1-E82B4243EA1B}"/>
              </a:ext>
            </a:extLst>
          </p:cNvPr>
          <p:cNvSpPr/>
          <p:nvPr/>
        </p:nvSpPr>
        <p:spPr>
          <a:xfrm>
            <a:off x="6908800" y="2007616"/>
            <a:ext cx="2993357" cy="476504"/>
          </a:xfrm>
          <a:prstGeom prst="roundRect">
            <a:avLst>
              <a:gd name="adj" fmla="val 50000"/>
            </a:avLst>
          </a:prstGeom>
          <a:solidFill>
            <a:srgbClr val="1C74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Heading">
            <a:extLst>
              <a:ext uri="{FF2B5EF4-FFF2-40B4-BE49-F238E27FC236}">
                <a16:creationId xmlns:a16="http://schemas.microsoft.com/office/drawing/2014/main" id="{0CC7E9B7-E143-BFF3-F2A1-FCBC54FA2EDA}"/>
              </a:ext>
            </a:extLst>
          </p:cNvPr>
          <p:cNvSpPr txBox="1"/>
          <p:nvPr/>
        </p:nvSpPr>
        <p:spPr>
          <a:xfrm>
            <a:off x="609600" y="2794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1D2A3A"/>
                </a:solidFill>
                <a:latin typeface="Franklin Gothic Medium" panose="020B0603020102020204" pitchFamily="34" charset="0"/>
              </a:rPr>
              <a:t>ПЕРЕЛОМ НА ТИХОМ ОКЕАНЕ</a:t>
            </a:r>
          </a:p>
        </p:txBody>
      </p:sp>
      <p:sp>
        <p:nvSpPr>
          <p:cNvPr id="4" name="Heading rule">
            <a:extLst>
              <a:ext uri="{FF2B5EF4-FFF2-40B4-BE49-F238E27FC236}">
                <a16:creationId xmlns:a16="http://schemas.microsoft.com/office/drawing/2014/main" id="{AC49DAC8-D580-07E1-7A34-E38E0AB3FDF5}"/>
              </a:ext>
            </a:extLst>
          </p:cNvPr>
          <p:cNvSpPr/>
          <p:nvPr/>
        </p:nvSpPr>
        <p:spPr>
          <a:xfrm>
            <a:off x="609600" y="876808"/>
            <a:ext cx="812800" cy="50800"/>
          </a:xfrm>
          <a:prstGeom prst="rect">
            <a:avLst/>
          </a:prstGeom>
          <a:solidFill>
            <a:srgbClr val="1C748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Heading hairline">
            <a:extLst>
              <a:ext uri="{FF2B5EF4-FFF2-40B4-BE49-F238E27FC236}">
                <a16:creationId xmlns:a16="http://schemas.microsoft.com/office/drawing/2014/main" id="{E3347578-C088-43BF-67A4-58ADCFB613BA}"/>
              </a:ext>
            </a:extLst>
          </p:cNvPr>
          <p:cNvCxnSpPr/>
          <p:nvPr/>
        </p:nvCxnSpPr>
        <p:spPr>
          <a:xfrm>
            <a:off x="1473200" y="902208"/>
            <a:ext cx="10109200" cy="0"/>
          </a:xfrm>
          <a:prstGeom prst="line">
            <a:avLst/>
          </a:prstGeom>
          <a:ln w="9525">
            <a:solidFill>
              <a:srgbClr val="D7CC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3C6A61B5-260F-146E-D1B7-F5BEF4AA351C}"/>
              </a:ext>
            </a:extLst>
          </p:cNvPr>
          <p:cNvSpPr txBox="1"/>
          <p:nvPr/>
        </p:nvSpPr>
        <p:spPr>
          <a:xfrm>
            <a:off x="609600" y="1054608"/>
            <a:ext cx="10972800" cy="7498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60" dirty="0">
                <a:solidFill>
                  <a:srgbClr val="1D2A3A"/>
                </a:solidFill>
                <a:latin typeface="Franklin Gothic Book" panose="020B0503020102020204" pitchFamily="34" charset="0"/>
              </a:rPr>
              <a:t>японцы спланировали нападение на военно-морскую базу США на </a:t>
            </a:r>
            <a:r>
              <a:rPr lang="ru-RU" sz="2460" b="1" dirty="0">
                <a:solidFill>
                  <a:srgbClr val="1C7482"/>
                </a:solidFill>
                <a:latin typeface="Franklin Gothic Book" panose="020B0503020102020204" pitchFamily="34" charset="0"/>
              </a:rPr>
              <a:t>атолле Мидуэй</a:t>
            </a:r>
            <a:r>
              <a:rPr lang="ru-RU" sz="2460" dirty="0">
                <a:solidFill>
                  <a:srgbClr val="1D2A3A"/>
                </a:solidFill>
                <a:latin typeface="Franklin Gothic Book" panose="020B0503020102020204" pitchFamily="34" charset="0"/>
              </a:rPr>
              <a:t>. Но американская разведка заранее получила планы противника...</a:t>
            </a:r>
          </a:p>
        </p:txBody>
      </p:sp>
      <p:pic>
        <p:nvPicPr>
          <p:cNvPr id="8" name="Midway 1942" descr="Торпеда попадает в авианосец «Йорктаун», сражение у атолла Мидуэй, 4 июня 1942 г. ВМС США">
            <a:extLst>
              <a:ext uri="{FF2B5EF4-FFF2-40B4-BE49-F238E27FC236}">
                <a16:creationId xmlns:a16="http://schemas.microsoft.com/office/drawing/2014/main" id="{B31ABA7A-F447-2F0D-2579-352585ED92B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007616"/>
            <a:ext cx="5969000" cy="4418584"/>
          </a:xfrm>
          <a:prstGeom prst="roundRect">
            <a:avLst>
              <a:gd name="adj" fmla="val 4000"/>
            </a:avLst>
          </a:prstGeom>
          <a:ln w="12700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Date">
            <a:extLst>
              <a:ext uri="{FF2B5EF4-FFF2-40B4-BE49-F238E27FC236}">
                <a16:creationId xmlns:a16="http://schemas.microsoft.com/office/drawing/2014/main" id="{F30E953F-A993-8DDC-102C-2ABDDF70D4B6}"/>
              </a:ext>
            </a:extLst>
          </p:cNvPr>
          <p:cNvSpPr txBox="1"/>
          <p:nvPr/>
        </p:nvSpPr>
        <p:spPr>
          <a:xfrm>
            <a:off x="7061200" y="2045716"/>
            <a:ext cx="2688557" cy="378565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r>
              <a:rPr lang="ru-RU" sz="2460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о4-07 июня 1942 г.</a:t>
            </a:r>
          </a:p>
        </p:txBody>
      </p:sp>
      <p:sp>
        <p:nvSpPr>
          <p:cNvPr id="11" name="Midway">
            <a:extLst>
              <a:ext uri="{FF2B5EF4-FFF2-40B4-BE49-F238E27FC236}">
                <a16:creationId xmlns:a16="http://schemas.microsoft.com/office/drawing/2014/main" id="{1B2D8974-E9F8-6A8F-AAE5-270A5D05BC6D}"/>
              </a:ext>
            </a:extLst>
          </p:cNvPr>
          <p:cNvSpPr txBox="1"/>
          <p:nvPr/>
        </p:nvSpPr>
        <p:spPr>
          <a:xfrm>
            <a:off x="6908800" y="2547620"/>
            <a:ext cx="4673600" cy="39319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80" dirty="0">
                <a:solidFill>
                  <a:srgbClr val="1D2A3A"/>
                </a:solidFill>
                <a:latin typeface="Franklin Gothic Book" panose="020B0503020102020204" pitchFamily="34" charset="0"/>
              </a:rPr>
              <a:t>сражение за Мидуэй</a:t>
            </a:r>
          </a:p>
        </p:txBody>
      </p:sp>
      <p:cxnSp>
        <p:nvCxnSpPr>
          <p:cNvPr id="12" name="Arrow">
            <a:extLst>
              <a:ext uri="{FF2B5EF4-FFF2-40B4-BE49-F238E27FC236}">
                <a16:creationId xmlns:a16="http://schemas.microsoft.com/office/drawing/2014/main" id="{4FE3927D-B1C8-A48E-9C44-201AA006BAED}"/>
              </a:ext>
            </a:extLst>
          </p:cNvPr>
          <p:cNvCxnSpPr/>
          <p:nvPr/>
        </p:nvCxnSpPr>
        <p:spPr>
          <a:xfrm>
            <a:off x="7112000" y="3017012"/>
            <a:ext cx="0" cy="304800"/>
          </a:xfrm>
          <a:prstGeom prst="line">
            <a:avLst/>
          </a:prstGeom>
          <a:ln w="28575">
            <a:solidFill>
              <a:srgbClr val="1C748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nitiative">
            <a:extLst>
              <a:ext uri="{FF2B5EF4-FFF2-40B4-BE49-F238E27FC236}">
                <a16:creationId xmlns:a16="http://schemas.microsoft.com/office/drawing/2014/main" id="{39F0EDD9-FE45-43C0-DAB7-A6897CBEEBBE}"/>
              </a:ext>
            </a:extLst>
          </p:cNvPr>
          <p:cNvSpPr txBox="1"/>
          <p:nvPr/>
        </p:nvSpPr>
        <p:spPr>
          <a:xfrm>
            <a:off x="6908800" y="3372612"/>
            <a:ext cx="4673600" cy="8869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910" dirty="0">
                <a:solidFill>
                  <a:srgbClr val="1C7482"/>
                </a:solidFill>
                <a:latin typeface="Franklin Gothic Medium" panose="020B0603020102020204" pitchFamily="34" charset="0"/>
              </a:rPr>
              <a:t>переход инициативы в руки США</a:t>
            </a:r>
          </a:p>
        </p:txBody>
      </p:sp>
      <p:pic>
        <p:nvPicPr>
          <p:cNvPr id="15" name="Guadalcanal 1942" descr="Высадка морской пехоты США на Гуадалканале, 7 августа 1942 г. Национальный архив США">
            <a:extLst>
              <a:ext uri="{FF2B5EF4-FFF2-40B4-BE49-F238E27FC236}">
                <a16:creationId xmlns:a16="http://schemas.microsoft.com/office/drawing/2014/main" id="{AFA6CC66-BA42-F163-F77B-D9FC83C6AEA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4488180"/>
            <a:ext cx="1905000" cy="1938020"/>
          </a:xfrm>
          <a:prstGeom prst="roundRect">
            <a:avLst>
              <a:gd name="adj" fmla="val 4000"/>
            </a:avLst>
          </a:prstGeom>
          <a:ln w="12700">
            <a:solidFill>
              <a:srgbClr val="D7CCB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Guadalcanal">
            <a:extLst>
              <a:ext uri="{FF2B5EF4-FFF2-40B4-BE49-F238E27FC236}">
                <a16:creationId xmlns:a16="http://schemas.microsoft.com/office/drawing/2014/main" id="{2BE017F7-7A84-35A8-3BC7-9AB908EB553A}"/>
              </a:ext>
            </a:extLst>
          </p:cNvPr>
          <p:cNvSpPr txBox="1"/>
          <p:nvPr/>
        </p:nvSpPr>
        <p:spPr>
          <a:xfrm>
            <a:off x="8991600" y="4488180"/>
            <a:ext cx="2590800" cy="193802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dirty="0">
                <a:solidFill>
                  <a:srgbClr val="2E5E8E"/>
                </a:solidFill>
                <a:latin typeface="Franklin Gothic Medium" panose="020B0603020102020204" pitchFamily="34" charset="0"/>
              </a:rPr>
              <a:t>победа США в битве за остров </a:t>
            </a:r>
            <a:r>
              <a:rPr lang="ru-RU" sz="2000" dirty="0" err="1">
                <a:solidFill>
                  <a:srgbClr val="2E5E8E"/>
                </a:solidFill>
                <a:latin typeface="Franklin Gothic Medium" panose="020B0603020102020204" pitchFamily="34" charset="0"/>
              </a:rPr>
              <a:t>Гуадаканал</a:t>
            </a:r>
            <a:endParaRPr lang="ru-RU" sz="2000" dirty="0">
              <a:solidFill>
                <a:srgbClr val="2E5E8E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53CAC3DE-B94D-932F-9A9E-5F43F725BC5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E8878"/>
                </a:solidFill>
                <a:latin typeface="Franklin Gothic Book" panose="020B0503020102020204" pitchFamily="34" charset="0"/>
              </a:rPr>
              <a:t>100ballnik.com</a:t>
            </a:r>
            <a:endParaRPr lang="ru-RU" sz="1100" spc="40" dirty="0">
              <a:solidFill>
                <a:srgbClr val="8E8878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6494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D2A3A"/>
      </a:dk1>
      <a:lt1>
        <a:srgbClr val="FFFFFF"/>
      </a:lt1>
      <a:dk2>
        <a:srgbClr val="4C5766"/>
      </a:dk2>
      <a:lt2>
        <a:srgbClr val="F4EAD6"/>
      </a:lt2>
      <a:accent1>
        <a:srgbClr val="B3261E"/>
      </a:accent1>
      <a:accent2>
        <a:srgbClr val="2E5E8E"/>
      </a:accent2>
      <a:accent3>
        <a:srgbClr val="A47C2E"/>
      </a:accent3>
      <a:accent4>
        <a:srgbClr val="1C7482"/>
      </a:accent4>
      <a:accent5>
        <a:srgbClr val="6A6655"/>
      </a:accent5>
      <a:accent6>
        <a:srgbClr val="B98839"/>
      </a:accent6>
      <a:hlink>
        <a:srgbClr val="467886"/>
      </a:hlink>
      <a:folHlink>
        <a:srgbClr val="96607D"/>
      </a:folHlink>
    </a:clrScheme>
    <a:fontScheme name="Стандартная">
      <a:majorFont>
        <a:latin typeface="Franklin Gothic Medium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ranklin Gothic Book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</Words>
  <Application>Microsoft Office PowerPoint</Application>
  <PresentationFormat>Произвольный</PresentationFormat>
  <Paragraphs>105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Franklin Gothic Book</vt:lpstr>
      <vt:lpstr>Franklin Gothic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НОВЕЙШЕГО ВРЕМЕНИ</dc:title>
  <dc:creator>100ballnik.com</dc:creator>
  <cp:lastModifiedBy>Mendal</cp:lastModifiedBy>
  <cp:revision>1</cp:revision>
  <dcterms:created xsi:type="dcterms:W3CDTF">2026-10-24T20:48:57Z</dcterms:created>
  <dcterms:modified xsi:type="dcterms:W3CDTF">2026-10-24T20:48:58Z</dcterms:modified>
</cp:coreProperties>
</file>