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8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1AC4755-6459-4125-AA05-881498714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590800"/>
            <a:ext cx="73152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5605D060-75BF-44BE-8B41-C6CDA0E89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771900"/>
            <a:ext cx="64008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DB3C3B2B-041F-4D48-BBA2-BAB1283B7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857500"/>
            <a:ext cx="73152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5988303-AAC2-47D8-B763-75DF987AD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533400"/>
            <a:ext cx="81153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CE99AA53-FE99-4087-907B-B5F3FA52C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905000"/>
            <a:ext cx="81153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6BC0034-1844-459F-B6E2-C33007B97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533400"/>
            <a:ext cx="81153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8C5B2EF-0FD2-4114-8DB7-581E130F7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905000"/>
            <a:ext cx="37719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7C763744-0263-4471-AB19-E4123855634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57750" y="1905000"/>
            <a:ext cx="37719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81C5ACE-2CAA-4B22-8D6D-3770EE3D7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533400"/>
            <a:ext cx="81153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EF5E64A-DD92-4B29-B09B-145C6B7B1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905000"/>
            <a:ext cx="37719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lour-field">
            <a:extLst>
              <a:ext uri="{FF2B5EF4-FFF2-40B4-BE49-F238E27FC236}">
                <a16:creationId xmlns:a16="http://schemas.microsoft.com/office/drawing/2014/main" id="{D539AF8B-5A42-495F-8F21-00FE60AEC36F}"/>
              </a:ext>
            </a:extLst>
          </p:cNvPr>
          <p:cNvSpPr>
            <a:spLocks noGrp="1"/>
          </p:cNvSpPr>
          <p:nvPr/>
        </p:nvSpPr>
        <p:spPr>
          <a:xfrm>
            <a:off x="457200" y="390525"/>
            <a:ext cx="723900" cy="38100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2" name="text-105">
            <a:extLst>
              <a:ext uri="{FF2B5EF4-FFF2-40B4-BE49-F238E27FC236}">
                <a16:creationId xmlns:a16="http://schemas.microsoft.com/office/drawing/2014/main" id="{DA54AB7C-695A-4AD8-9D7A-ADA286AE4118}"/>
              </a:ext>
            </a:extLst>
          </p:cNvPr>
          <p:cNvSpPr>
            <a:spLocks noGrp="1"/>
          </p:cNvSpPr>
          <p:nvPr/>
        </p:nvSpPr>
        <p:spPr>
          <a:xfrm>
            <a:off x="457200" y="628650"/>
            <a:ext cx="23812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025" b="0" i="0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E6D7BB"/>
                </a:solidFill>
                <a:latin typeface="Calibri"/>
                <a:ea typeface="Calibri"/>
                <a:cs typeface="Calibri"/>
              </a:rPr>
              <a:t>6 класс</a:t>
            </a:r>
          </a:p>
        </p:txBody>
      </p:sp>
      <p:sp>
        <p:nvSpPr>
          <p:cNvPr id="3" name="text-106">
            <a:extLst>
              <a:ext uri="{FF2B5EF4-FFF2-40B4-BE49-F238E27FC236}">
                <a16:creationId xmlns:a16="http://schemas.microsoft.com/office/drawing/2014/main" id="{4D94AD8E-BB08-4A9F-86A6-85E41504DD59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8096250" cy="1628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60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pPr>
            <a:r>
              <a:rPr sz="3600" b="1" i="0">
                <a:solidFill>
                  <a:srgbClr val="F5EFE3"/>
                </a:solidFill>
                <a:latin typeface="Cambria"/>
                <a:ea typeface="Cambria"/>
                <a:cs typeface="Cambria"/>
              </a:rPr>
              <a:t>Кочевники Великой степи и их соседи в Средние века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36BB2A-7E23-4C00-8E1D-81CFDF9F5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08438" y="3086100"/>
            <a:ext cx="3927125" cy="2714625"/>
          </a:xfrm>
          <a:prstGeom prst="rect">
            <a:avLst/>
          </a:prstGeom>
        </p:spPr>
      </p:pic>
      <p:sp>
        <p:nvSpPr>
          <p:cNvPr id="5" name="text-107">
            <a:extLst>
              <a:ext uri="{FF2B5EF4-FFF2-40B4-BE49-F238E27FC236}">
                <a16:creationId xmlns:a16="http://schemas.microsoft.com/office/drawing/2014/main" id="{61EA84C8-567C-4F30-B590-9D09937616D4}"/>
              </a:ext>
            </a:extLst>
          </p:cNvPr>
          <p:cNvSpPr>
            <a:spLocks noGrp="1"/>
          </p:cNvSpPr>
          <p:nvPr/>
        </p:nvSpPr>
        <p:spPr>
          <a:xfrm>
            <a:off x="457200" y="6010275"/>
            <a:ext cx="8096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65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lnSpc>
                <a:spcPct val="106000"/>
              </a:lnSpc>
              <a:buNone/>
              <a:defRPr sz="165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pPr>
            <a:r>
              <a:rPr sz="1650" b="0" i="1">
                <a:solidFill>
                  <a:srgbClr val="E6D7BB"/>
                </a:solidFill>
                <a:latin typeface="Calibri"/>
                <a:ea typeface="Calibri"/>
                <a:cs typeface="Calibri"/>
              </a:rPr>
              <a:t>Кочевье в степи. Художник Т.Г. Шевченко, 1848 г.</a:t>
            </a:r>
          </a:p>
        </p:txBody>
      </p:sp>
      <p:sp>
        <p:nvSpPr>
          <p:cNvPr id="6" name="text-108">
            <a:extLst>
              <a:ext uri="{FF2B5EF4-FFF2-40B4-BE49-F238E27FC236}">
                <a16:creationId xmlns:a16="http://schemas.microsoft.com/office/drawing/2014/main" id="{40B79A25-63FA-4294-BAE8-4FBB724EA70C}"/>
              </a:ext>
            </a:extLst>
          </p:cNvPr>
          <p:cNvSpPr>
            <a:spLocks noGrp="1"/>
          </p:cNvSpPr>
          <p:nvPr/>
        </p:nvSpPr>
        <p:spPr>
          <a:xfrm>
            <a:off x="7239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0949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109">
            <a:extLst>
              <a:ext uri="{FF2B5EF4-FFF2-40B4-BE49-F238E27FC236}">
                <a16:creationId xmlns:a16="http://schemas.microsoft.com/office/drawing/2014/main" id="{B4A86E10-7771-4C03-862A-A41CAEC92172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8153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5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5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525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Степные народы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FEA9B909-6137-4AFA-AD51-7000F0C1DDAA}"/>
              </a:ext>
            </a:extLst>
          </p:cNvPr>
          <p:cNvSpPr>
            <a:spLocks noGrp="1"/>
          </p:cNvSpPr>
          <p:nvPr/>
        </p:nvSpPr>
        <p:spPr>
          <a:xfrm>
            <a:off x="514350" y="1104900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79C910-BF61-4A4F-99A8-65164F053C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057" b="35057"/>
          <a:stretch>
            <a:fillRect/>
          </a:stretch>
        </p:blipFill>
        <p:spPr>
          <a:xfrm>
            <a:off x="457200" y="1428750"/>
            <a:ext cx="8229600" cy="1647825"/>
          </a:xfrm>
          <a:prstGeom prst="rect">
            <a:avLst/>
          </a:prstGeom>
        </p:spPr>
      </p:pic>
      <p:sp>
        <p:nvSpPr>
          <p:cNvPr id="4" name="text-110">
            <a:extLst>
              <a:ext uri="{FF2B5EF4-FFF2-40B4-BE49-F238E27FC236}">
                <a16:creationId xmlns:a16="http://schemas.microsoft.com/office/drawing/2014/main" id="{0DD7F0A5-75F4-49A7-B2E1-EE7DF48FE855}"/>
              </a:ext>
            </a:extLst>
          </p:cNvPr>
          <p:cNvSpPr>
            <a:spLocks noGrp="1"/>
          </p:cNvSpPr>
          <p:nvPr/>
        </p:nvSpPr>
        <p:spPr>
          <a:xfrm>
            <a:off x="457200" y="3390900"/>
            <a:ext cx="39243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 i="0">
                <a:solidFill>
                  <a:srgbClr val="245C7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250" b="1" i="0">
                <a:solidFill>
                  <a:srgbClr val="245C7A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От Дуная на западе и до Алтая на востоке жили племена скотоводов.</a:t>
            </a:r>
          </a:p>
        </p:txBody>
      </p:sp>
      <p:sp>
        <p:nvSpPr>
          <p:cNvPr id="5" name="text-111">
            <a:extLst>
              <a:ext uri="{FF2B5EF4-FFF2-40B4-BE49-F238E27FC236}">
                <a16:creationId xmlns:a16="http://schemas.microsoft.com/office/drawing/2014/main" id="{B2D4906D-5662-4BAA-B91A-A4BC282DA1DE}"/>
              </a:ext>
            </a:extLst>
          </p:cNvPr>
          <p:cNvSpPr>
            <a:spLocks noGrp="1"/>
          </p:cNvSpPr>
          <p:nvPr/>
        </p:nvSpPr>
        <p:spPr>
          <a:xfrm>
            <a:off x="457200" y="4524375"/>
            <a:ext cx="39243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Пищей во время долгих переходов служила конина, говядина или баранина.</a:t>
            </a:r>
          </a:p>
        </p:txBody>
      </p:sp>
      <p:sp>
        <p:nvSpPr>
          <p:cNvPr id="6" name="text-112">
            <a:extLst>
              <a:ext uri="{FF2B5EF4-FFF2-40B4-BE49-F238E27FC236}">
                <a16:creationId xmlns:a16="http://schemas.microsoft.com/office/drawing/2014/main" id="{C1DE554D-F549-47F3-A74B-D8E2272A9224}"/>
              </a:ext>
            </a:extLst>
          </p:cNvPr>
          <p:cNvSpPr>
            <a:spLocks noGrp="1"/>
          </p:cNvSpPr>
          <p:nvPr/>
        </p:nvSpPr>
        <p:spPr>
          <a:xfrm>
            <a:off x="457200" y="5734050"/>
            <a:ext cx="3924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Жили кочевники в юртах (войлочные жилища).</a:t>
            </a:r>
          </a:p>
        </p:txBody>
      </p:sp>
      <p:sp>
        <p:nvSpPr>
          <p:cNvPr id="7" name="colour-field">
            <a:extLst>
              <a:ext uri="{FF2B5EF4-FFF2-40B4-BE49-F238E27FC236}">
                <a16:creationId xmlns:a16="http://schemas.microsoft.com/office/drawing/2014/main" id="{43073469-6B85-40EA-88B1-F909BDFBE174}"/>
              </a:ext>
            </a:extLst>
          </p:cNvPr>
          <p:cNvSpPr>
            <a:spLocks noGrp="1"/>
          </p:cNvSpPr>
          <p:nvPr/>
        </p:nvSpPr>
        <p:spPr>
          <a:xfrm>
            <a:off x="4657725" y="3390900"/>
            <a:ext cx="19050" cy="2914650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8" name="text-113">
            <a:extLst>
              <a:ext uri="{FF2B5EF4-FFF2-40B4-BE49-F238E27FC236}">
                <a16:creationId xmlns:a16="http://schemas.microsoft.com/office/drawing/2014/main" id="{743A2F15-CA63-4DCB-AFEB-90A32CB04135}"/>
              </a:ext>
            </a:extLst>
          </p:cNvPr>
          <p:cNvSpPr>
            <a:spLocks noGrp="1"/>
          </p:cNvSpPr>
          <p:nvPr/>
        </p:nvSpPr>
        <p:spPr>
          <a:xfrm>
            <a:off x="5029200" y="3390900"/>
            <a:ext cx="3657600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2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Обитатели Великой степи были язычниками и поклонялись явлениям природы.</a:t>
            </a:r>
          </a:p>
        </p:txBody>
      </p:sp>
      <p:sp>
        <p:nvSpPr>
          <p:cNvPr id="9" name="text-114">
            <a:extLst>
              <a:ext uri="{FF2B5EF4-FFF2-40B4-BE49-F238E27FC236}">
                <a16:creationId xmlns:a16="http://schemas.microsoft.com/office/drawing/2014/main" id="{D5C69BE4-B140-4788-B915-D186FC6117F1}"/>
              </a:ext>
            </a:extLst>
          </p:cNvPr>
          <p:cNvSpPr>
            <a:spLocks noGrp="1"/>
          </p:cNvSpPr>
          <p:nvPr/>
        </p:nvSpPr>
        <p:spPr>
          <a:xfrm>
            <a:off x="5029200" y="4857750"/>
            <a:ext cx="3657600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Глава племени – хан – опирался на своих родственников и дружинников (нукеров).</a:t>
            </a:r>
          </a:p>
        </p:txBody>
      </p:sp>
      <p:sp>
        <p:nvSpPr>
          <p:cNvPr id="10" name="text-115">
            <a:extLst>
              <a:ext uri="{FF2B5EF4-FFF2-40B4-BE49-F238E27FC236}">
                <a16:creationId xmlns:a16="http://schemas.microsoft.com/office/drawing/2014/main" id="{94035CD2-9119-4FBB-991D-6DCCAFE8F0B7}"/>
              </a:ext>
            </a:extLst>
          </p:cNvPr>
          <p:cNvSpPr>
            <a:spLocks noGrp="1"/>
          </p:cNvSpPr>
          <p:nvPr/>
        </p:nvSpPr>
        <p:spPr>
          <a:xfrm>
            <a:off x="7239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66886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16">
            <a:extLst>
              <a:ext uri="{FF2B5EF4-FFF2-40B4-BE49-F238E27FC236}">
                <a16:creationId xmlns:a16="http://schemas.microsoft.com/office/drawing/2014/main" id="{001FEA4B-72F5-4F45-85C5-1DFE11F75279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8153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5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5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525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«Кочевые империи»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0321BDEA-FEAB-4EA2-BF6B-C039056D1B38}"/>
              </a:ext>
            </a:extLst>
          </p:cNvPr>
          <p:cNvSpPr>
            <a:spLocks noGrp="1"/>
          </p:cNvSpPr>
          <p:nvPr/>
        </p:nvSpPr>
        <p:spPr>
          <a:xfrm>
            <a:off x="514350" y="115252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3" name="text-117">
            <a:extLst>
              <a:ext uri="{FF2B5EF4-FFF2-40B4-BE49-F238E27FC236}">
                <a16:creationId xmlns:a16="http://schemas.microsoft.com/office/drawing/2014/main" id="{31AB80D7-A0BF-49CD-B54C-3A773E8C7396}"/>
              </a:ext>
            </a:extLst>
          </p:cNvPr>
          <p:cNvSpPr>
            <a:spLocks noGrp="1"/>
          </p:cNvSpPr>
          <p:nvPr/>
        </p:nvSpPr>
        <p:spPr>
          <a:xfrm>
            <a:off x="457200" y="150495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45C7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45C7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Задание 1. На основе текста учебника заполни таблицу ниже: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05C223E-2CC2-4608-98C9-2243F6CB2CCB}"/>
              </a:ext>
            </a:extLst>
          </p:cNvPr>
          <p:cNvGraphicFramePr/>
          <p:nvPr/>
        </p:nvGraphicFramePr>
        <p:xfrm>
          <a:off x="361950" y="2705100"/>
          <a:ext cx="8420100" cy="3333750"/>
        </p:xfrm>
        <a:graphic>
          <a:graphicData uri="http://schemas.openxmlformats.org/drawingml/2006/table">
            <a:tbl>
              <a:tblPr/>
              <a:tblGrid>
                <a:gridCol w="1876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43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775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1">
                          <a:solidFill>
                            <a:srgbClr val="F5EFE3"/>
                          </a:solidFill>
                          <a:latin typeface="Calibri"/>
                          <a:ea typeface="Calibri"/>
                          <a:cs typeface="Calibri"/>
                        </a:rPr>
                        <a:t>Название «кочевой империи»</a:t>
                      </a:r>
                    </a:p>
                  </a:txBody>
                  <a:tcPr anchor="ctr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1">
                          <a:solidFill>
                            <a:srgbClr val="F5EFE3"/>
                          </a:solidFill>
                          <a:latin typeface="Calibri"/>
                          <a:ea typeface="Calibri"/>
                          <a:cs typeface="Calibri"/>
                        </a:rPr>
                        <a:t>Время ее существования</a:t>
                      </a:r>
                    </a:p>
                  </a:txBody>
                  <a:tcPr anchor="ctr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1">
                          <a:solidFill>
                            <a:srgbClr val="F5EFE3"/>
                          </a:solidFill>
                          <a:latin typeface="Calibri"/>
                          <a:ea typeface="Calibri"/>
                          <a:cs typeface="Calibri"/>
                        </a:rPr>
                        <a:t>Основатель</a:t>
                      </a:r>
                    </a:p>
                  </a:txBody>
                  <a:tcPr anchor="ctr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1">
                          <a:solidFill>
                            <a:srgbClr val="F5EFE3"/>
                          </a:solidFill>
                          <a:latin typeface="Calibri"/>
                          <a:ea typeface="Calibri"/>
                          <a:cs typeface="Calibri"/>
                        </a:rPr>
                        <a:t>Судьба государства</a:t>
                      </a:r>
                    </a:p>
                  </a:txBody>
                  <a:tcPr anchor="ctr">
                    <a:solidFill>
                      <a:srgbClr val="142D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-118">
            <a:extLst>
              <a:ext uri="{FF2B5EF4-FFF2-40B4-BE49-F238E27FC236}">
                <a16:creationId xmlns:a16="http://schemas.microsoft.com/office/drawing/2014/main" id="{FC18461F-D1D0-4F42-814C-6B3A817DABFD}"/>
              </a:ext>
            </a:extLst>
          </p:cNvPr>
          <p:cNvSpPr>
            <a:spLocks noGrp="1"/>
          </p:cNvSpPr>
          <p:nvPr/>
        </p:nvSpPr>
        <p:spPr>
          <a:xfrm>
            <a:off x="7239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56439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19">
            <a:extLst>
              <a:ext uri="{FF2B5EF4-FFF2-40B4-BE49-F238E27FC236}">
                <a16:creationId xmlns:a16="http://schemas.microsoft.com/office/drawing/2014/main" id="{764D0B75-38EC-4212-8B43-7E1894D9DB52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8153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7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375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«Кочевые империи»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EE500618-28F9-4FEF-9381-F247665451DA}"/>
              </a:ext>
            </a:extLst>
          </p:cNvPr>
          <p:cNvSpPr>
            <a:spLocks noGrp="1"/>
          </p:cNvSpPr>
          <p:nvPr/>
        </p:nvSpPr>
        <p:spPr>
          <a:xfrm>
            <a:off x="514350" y="1066800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3" name="text-120">
            <a:extLst>
              <a:ext uri="{FF2B5EF4-FFF2-40B4-BE49-F238E27FC236}">
                <a16:creationId xmlns:a16="http://schemas.microsoft.com/office/drawing/2014/main" id="{B4818F17-CE24-4E2C-8A42-BDCCFAB6E379}"/>
              </a:ext>
            </a:extLst>
          </p:cNvPr>
          <p:cNvSpPr>
            <a:spLocks noGrp="1"/>
          </p:cNvSpPr>
          <p:nvPr/>
        </p:nvSpPr>
        <p:spPr>
          <a:xfrm>
            <a:off x="361950" y="1371600"/>
            <a:ext cx="84201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75" b="0" i="0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Задание 1. На основе текста учебника заполни таблицу ниже. Проверь себя: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25212AE-1205-4E62-8D74-9A7F6160AF10}"/>
              </a:ext>
            </a:extLst>
          </p:cNvPr>
          <p:cNvGraphicFramePr/>
          <p:nvPr/>
        </p:nvGraphicFramePr>
        <p:xfrm>
          <a:off x="361950" y="2352675"/>
          <a:ext cx="8420100" cy="4066414"/>
        </p:xfrm>
        <a:graphic>
          <a:graphicData uri="http://schemas.openxmlformats.org/drawingml/2006/table">
            <a:tbl>
              <a:tblPr/>
              <a:tblGrid>
                <a:gridCol w="1876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43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1525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1">
                          <a:solidFill>
                            <a:srgbClr val="F5EFE3"/>
                          </a:solidFill>
                          <a:latin typeface="Calibri"/>
                          <a:ea typeface="Calibri"/>
                          <a:cs typeface="Calibri"/>
                        </a:rPr>
                        <a:t>Название «кочевой империи»</a:t>
                      </a:r>
                    </a:p>
                  </a:txBody>
                  <a:tcPr anchor="ctr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1">
                          <a:solidFill>
                            <a:srgbClr val="F5EFE3"/>
                          </a:solidFill>
                          <a:latin typeface="Calibri"/>
                          <a:ea typeface="Calibri"/>
                          <a:cs typeface="Calibri"/>
                        </a:rPr>
                        <a:t>Время ее существования</a:t>
                      </a:r>
                    </a:p>
                  </a:txBody>
                  <a:tcPr anchor="ctr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1">
                          <a:solidFill>
                            <a:srgbClr val="F5EFE3"/>
                          </a:solidFill>
                          <a:latin typeface="Calibri"/>
                          <a:ea typeface="Calibri"/>
                          <a:cs typeface="Calibri"/>
                        </a:rPr>
                        <a:t>Основатель</a:t>
                      </a:r>
                    </a:p>
                  </a:txBody>
                  <a:tcPr anchor="ctr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1">
                          <a:solidFill>
                            <a:srgbClr val="F5EFE3"/>
                          </a:solidFill>
                          <a:latin typeface="Calibri"/>
                          <a:ea typeface="Calibri"/>
                          <a:cs typeface="Calibri"/>
                        </a:rPr>
                        <a:t>Судьба государства</a:t>
                      </a:r>
                    </a:p>
                  </a:txBody>
                  <a:tcPr anchor="ctr">
                    <a:solidFill>
                      <a:srgbClr val="142D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Империя гуннов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IV в.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Атилла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Распалась после смерти Атиллы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675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Аварский каганат</a:t>
                      </a:r>
                    </a:p>
                  </a:txBody>
                  <a:tcPr anchor="ctr">
                    <a:solidFill>
                      <a:srgbClr val="E9E2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VI в.</a:t>
                      </a:r>
                    </a:p>
                  </a:txBody>
                  <a:tcPr anchor="ctr">
                    <a:solidFill>
                      <a:srgbClr val="E9E2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Баян I</a:t>
                      </a:r>
                    </a:p>
                  </a:txBody>
                  <a:tcPr anchor="ctr">
                    <a:solidFill>
                      <a:srgbClr val="E9E2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Перестал существовать после поражения в битве с Карлом Великим</a:t>
                      </a:r>
                    </a:p>
                  </a:txBody>
                  <a:tcPr anchor="ctr">
                    <a:solidFill>
                      <a:srgbClr val="E9E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Тюркский каганат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VI в.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Бумын-каган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Распался в результате междоусобной войны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585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Сельджукский каганат</a:t>
                      </a:r>
                    </a:p>
                  </a:txBody>
                  <a:tcPr anchor="ctr">
                    <a:solidFill>
                      <a:srgbClr val="E9E2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Конец X – середина XI вв.</a:t>
                      </a:r>
                    </a:p>
                  </a:txBody>
                  <a:tcPr anchor="ctr">
                    <a:solidFill>
                      <a:srgbClr val="E9E2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Хан Сельджук</a:t>
                      </a:r>
                    </a:p>
                  </a:txBody>
                  <a:tcPr anchor="ctr">
                    <a:solidFill>
                      <a:srgbClr val="E9E2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buNone/>
                      </a:pPr>
                      <a:r>
                        <a:rPr sz="1650" b="0">
                          <a:solidFill>
                            <a:srgbClr val="26333A"/>
                          </a:solidFill>
                          <a:latin typeface="Calibri"/>
                          <a:ea typeface="Calibri"/>
                          <a:cs typeface="Calibri"/>
                        </a:rPr>
                        <a:t>Распался на несколько частей, которые впоследствии были завоеваны монголами</a:t>
                      </a:r>
                    </a:p>
                  </a:txBody>
                  <a:tcPr anchor="ctr">
                    <a:solidFill>
                      <a:srgbClr val="E9E2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-121">
            <a:extLst>
              <a:ext uri="{FF2B5EF4-FFF2-40B4-BE49-F238E27FC236}">
                <a16:creationId xmlns:a16="http://schemas.microsoft.com/office/drawing/2014/main" id="{38F1100D-E816-441E-8B07-D819EFE9A47A}"/>
              </a:ext>
            </a:extLst>
          </p:cNvPr>
          <p:cNvSpPr>
            <a:spLocks noGrp="1"/>
          </p:cNvSpPr>
          <p:nvPr/>
        </p:nvSpPr>
        <p:spPr>
          <a:xfrm>
            <a:off x="7239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10547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122">
            <a:extLst>
              <a:ext uri="{FF2B5EF4-FFF2-40B4-BE49-F238E27FC236}">
                <a16:creationId xmlns:a16="http://schemas.microsoft.com/office/drawing/2014/main" id="{3DCE0F10-B870-49E2-BEB4-FDA110126B06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8153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45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45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Завоевания Чингисхана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996452F3-46A9-41C4-B83E-05C3BBF5848B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3" name="text-123">
            <a:extLst>
              <a:ext uri="{FF2B5EF4-FFF2-40B4-BE49-F238E27FC236}">
                <a16:creationId xmlns:a16="http://schemas.microsoft.com/office/drawing/2014/main" id="{7274B520-CF77-4867-B720-5CFD3893CB1F}"/>
              </a:ext>
            </a:extLst>
          </p:cNvPr>
          <p:cNvSpPr>
            <a:spLocks noGrp="1"/>
          </p:cNvSpPr>
          <p:nvPr/>
        </p:nvSpPr>
        <p:spPr>
          <a:xfrm>
            <a:off x="457200" y="1543050"/>
            <a:ext cx="8153400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7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475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1206 г. – на собрании монгольской знати Темучина провозгласили Чингисханом, т.е. верховным ханом.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07998-7C40-49C2-91A1-DD6583AD4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15050" y="3076575"/>
            <a:ext cx="2552700" cy="2552700"/>
          </a:xfrm>
          <a:prstGeom prst="rect">
            <a:avLst/>
          </a:prstGeom>
        </p:spPr>
      </p:pic>
      <p:sp>
        <p:nvSpPr>
          <p:cNvPr id="5" name="text-124">
            <a:extLst>
              <a:ext uri="{FF2B5EF4-FFF2-40B4-BE49-F238E27FC236}">
                <a16:creationId xmlns:a16="http://schemas.microsoft.com/office/drawing/2014/main" id="{960CD44E-398C-4061-811E-9F7079ECD42D}"/>
              </a:ext>
            </a:extLst>
          </p:cNvPr>
          <p:cNvSpPr>
            <a:spLocks noGrp="1"/>
          </p:cNvSpPr>
          <p:nvPr/>
        </p:nvSpPr>
        <p:spPr>
          <a:xfrm>
            <a:off x="6115050" y="5848350"/>
            <a:ext cx="25527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1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ctr">
              <a:lnSpc>
                <a:spcPct val="106000"/>
              </a:lnSpc>
              <a:buNone/>
              <a:defRPr sz="21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100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Чингисхан</a:t>
            </a:r>
          </a:p>
        </p:txBody>
      </p:sp>
      <p:sp>
        <p:nvSpPr>
          <p:cNvPr id="6" name="text-125">
            <a:extLst>
              <a:ext uri="{FF2B5EF4-FFF2-40B4-BE49-F238E27FC236}">
                <a16:creationId xmlns:a16="http://schemas.microsoft.com/office/drawing/2014/main" id="{8B2D7EBB-7131-4ED8-8AF8-3991E70F4971}"/>
              </a:ext>
            </a:extLst>
          </p:cNvPr>
          <p:cNvSpPr>
            <a:spLocks noGrp="1"/>
          </p:cNvSpPr>
          <p:nvPr/>
        </p:nvSpPr>
        <p:spPr>
          <a:xfrm>
            <a:off x="457200" y="3076575"/>
            <a:ext cx="52387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Обнародовал закон – Великую Ясу.</a:t>
            </a:r>
          </a:p>
        </p:txBody>
      </p:sp>
      <p:sp>
        <p:nvSpPr>
          <p:cNvPr id="7" name="text-126">
            <a:extLst>
              <a:ext uri="{FF2B5EF4-FFF2-40B4-BE49-F238E27FC236}">
                <a16:creationId xmlns:a16="http://schemas.microsoft.com/office/drawing/2014/main" id="{DF924CE7-A364-49FE-BB50-6ED3F6E5DCBF}"/>
              </a:ext>
            </a:extLst>
          </p:cNvPr>
          <p:cNvSpPr>
            <a:spLocks noGrp="1"/>
          </p:cNvSpPr>
          <p:nvPr/>
        </p:nvSpPr>
        <p:spPr>
          <a:xfrm>
            <a:off x="457200" y="3943350"/>
            <a:ext cx="52387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Создал мощную армию с железной дисциплиной.</a:t>
            </a:r>
          </a:p>
        </p:txBody>
      </p:sp>
      <p:sp>
        <p:nvSpPr>
          <p:cNvPr id="8" name="text-127">
            <a:extLst>
              <a:ext uri="{FF2B5EF4-FFF2-40B4-BE49-F238E27FC236}">
                <a16:creationId xmlns:a16="http://schemas.microsoft.com/office/drawing/2014/main" id="{9E41081B-F07A-4B68-B936-03BFE55C51D8}"/>
              </a:ext>
            </a:extLst>
          </p:cNvPr>
          <p:cNvSpPr>
            <a:spLocks noGrp="1"/>
          </p:cNvSpPr>
          <p:nvPr/>
        </p:nvSpPr>
        <p:spPr>
          <a:xfrm>
            <a:off x="457200" y="4695825"/>
            <a:ext cx="5238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2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Сильные и слабые стороны врага узнавала разведка.</a:t>
            </a:r>
          </a:p>
        </p:txBody>
      </p:sp>
      <p:sp>
        <p:nvSpPr>
          <p:cNvPr id="9" name="text-128">
            <a:extLst>
              <a:ext uri="{FF2B5EF4-FFF2-40B4-BE49-F238E27FC236}">
                <a16:creationId xmlns:a16="http://schemas.microsoft.com/office/drawing/2014/main" id="{68AF5FB7-350C-4D09-BC5D-4CF5CD605C30}"/>
              </a:ext>
            </a:extLst>
          </p:cNvPr>
          <p:cNvSpPr>
            <a:spLocks noGrp="1"/>
          </p:cNvSpPr>
          <p:nvPr/>
        </p:nvSpPr>
        <p:spPr>
          <a:xfrm>
            <a:off x="457200" y="5534025"/>
            <a:ext cx="52387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Завоевал восточную часть Великой степи, большую часть Северного Китая и Среднюю Азию.</a:t>
            </a:r>
          </a:p>
        </p:txBody>
      </p:sp>
      <p:sp>
        <p:nvSpPr>
          <p:cNvPr id="10" name="text-129">
            <a:extLst>
              <a:ext uri="{FF2B5EF4-FFF2-40B4-BE49-F238E27FC236}">
                <a16:creationId xmlns:a16="http://schemas.microsoft.com/office/drawing/2014/main" id="{6B5C78A4-FD1E-42DC-8C04-5EFEBBF2749D}"/>
              </a:ext>
            </a:extLst>
          </p:cNvPr>
          <p:cNvSpPr>
            <a:spLocks noGrp="1"/>
          </p:cNvSpPr>
          <p:nvPr/>
        </p:nvSpPr>
        <p:spPr>
          <a:xfrm>
            <a:off x="7239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19072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130">
            <a:extLst>
              <a:ext uri="{FF2B5EF4-FFF2-40B4-BE49-F238E27FC236}">
                <a16:creationId xmlns:a16="http://schemas.microsoft.com/office/drawing/2014/main" id="{E40415C3-1284-4202-80AC-FEE14A51E6BC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8153400" cy="1323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85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pPr>
            <a:r>
              <a:rPr sz="2850" b="1" i="0">
                <a:solidFill>
                  <a:srgbClr val="F5EFE3"/>
                </a:solidFill>
                <a:latin typeface="Cambria"/>
                <a:ea typeface="Cambria"/>
                <a:cs typeface="Cambria"/>
              </a:rPr>
              <a:t>Монгольская держава после Чингисхана. Судьба империи Чингизидов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7CA07568-7B0B-4674-816A-889B8A8EE49D}"/>
              </a:ext>
            </a:extLst>
          </p:cNvPr>
          <p:cNvSpPr>
            <a:spLocks noGrp="1"/>
          </p:cNvSpPr>
          <p:nvPr/>
        </p:nvSpPr>
        <p:spPr>
          <a:xfrm>
            <a:off x="514350" y="1762125"/>
            <a:ext cx="7620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3" name="text-131">
            <a:extLst>
              <a:ext uri="{FF2B5EF4-FFF2-40B4-BE49-F238E27FC236}">
                <a16:creationId xmlns:a16="http://schemas.microsoft.com/office/drawing/2014/main" id="{EAF17851-6686-4DB3-B2B2-8BE2B99C710E}"/>
              </a:ext>
            </a:extLst>
          </p:cNvPr>
          <p:cNvSpPr>
            <a:spLocks noGrp="1"/>
          </p:cNvSpPr>
          <p:nvPr/>
        </p:nvSpPr>
        <p:spPr>
          <a:xfrm>
            <a:off x="457200" y="2152650"/>
            <a:ext cx="82105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 i="0">
                <a:solidFill>
                  <a:srgbClr val="E6D7BB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850" b="1" i="0">
                <a:solidFill>
                  <a:srgbClr val="E6D7BB"/>
                </a:solidFill>
                <a:latin typeface="Cambria"/>
                <a:ea typeface="Cambria"/>
                <a:cs typeface="Cambria"/>
              </a:defRPr>
            </a:pPr>
            <a:r>
              <a:rPr sz="2850" b="1" i="0">
                <a:solidFill>
                  <a:srgbClr val="E6D7BB"/>
                </a:solidFill>
                <a:latin typeface="Cambria"/>
                <a:ea typeface="Cambria"/>
                <a:cs typeface="Cambria"/>
              </a:rPr>
              <a:t>Задание 2.</a:t>
            </a:r>
          </a:p>
        </p:txBody>
      </p:sp>
      <p:sp>
        <p:nvSpPr>
          <p:cNvPr id="4" name="text-132">
            <a:extLst>
              <a:ext uri="{FF2B5EF4-FFF2-40B4-BE49-F238E27FC236}">
                <a16:creationId xmlns:a16="http://schemas.microsoft.com/office/drawing/2014/main" id="{52176E89-B1A5-4218-BFA3-E1C1B6F26621}"/>
              </a:ext>
            </a:extLst>
          </p:cNvPr>
          <p:cNvSpPr>
            <a:spLocks noGrp="1"/>
          </p:cNvSpPr>
          <p:nvPr/>
        </p:nvSpPr>
        <p:spPr>
          <a:xfrm>
            <a:off x="457200" y="2809875"/>
            <a:ext cx="7848600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6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6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Составьте хронологию событий в истории Монгольской держав после смерти Чингисхана.</a:t>
            </a:r>
          </a:p>
        </p:txBody>
      </p:sp>
      <p:sp>
        <p:nvSpPr>
          <p:cNvPr id="5" name="colour-field">
            <a:extLst>
              <a:ext uri="{FF2B5EF4-FFF2-40B4-BE49-F238E27FC236}">
                <a16:creationId xmlns:a16="http://schemas.microsoft.com/office/drawing/2014/main" id="{0B35D434-8645-4D0A-BD28-F677D4FC39F7}"/>
              </a:ext>
            </a:extLst>
          </p:cNvPr>
          <p:cNvSpPr>
            <a:spLocks noGrp="1"/>
          </p:cNvSpPr>
          <p:nvPr/>
        </p:nvSpPr>
        <p:spPr>
          <a:xfrm>
            <a:off x="457200" y="4476750"/>
            <a:ext cx="8229600" cy="19050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6" name="text-133">
            <a:extLst>
              <a:ext uri="{FF2B5EF4-FFF2-40B4-BE49-F238E27FC236}">
                <a16:creationId xmlns:a16="http://schemas.microsoft.com/office/drawing/2014/main" id="{E8DF245C-A9F3-4677-AD3B-6FBEA1481A93}"/>
              </a:ext>
            </a:extLst>
          </p:cNvPr>
          <p:cNvSpPr>
            <a:spLocks noGrp="1"/>
          </p:cNvSpPr>
          <p:nvPr/>
        </p:nvSpPr>
        <p:spPr>
          <a:xfrm>
            <a:off x="457200" y="4838700"/>
            <a:ext cx="80581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6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6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Вопросы: Как кочевники относились к культурному наследию завоеванных ими народов?</a:t>
            </a:r>
          </a:p>
        </p:txBody>
      </p:sp>
      <p:sp>
        <p:nvSpPr>
          <p:cNvPr id="7" name="text-134">
            <a:extLst>
              <a:ext uri="{FF2B5EF4-FFF2-40B4-BE49-F238E27FC236}">
                <a16:creationId xmlns:a16="http://schemas.microsoft.com/office/drawing/2014/main" id="{FD03F247-408E-4795-86C9-9A48345D778B}"/>
              </a:ext>
            </a:extLst>
          </p:cNvPr>
          <p:cNvSpPr>
            <a:spLocks noGrp="1"/>
          </p:cNvSpPr>
          <p:nvPr/>
        </p:nvSpPr>
        <p:spPr>
          <a:xfrm>
            <a:off x="7239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13331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-135">
            <a:extLst>
              <a:ext uri="{FF2B5EF4-FFF2-40B4-BE49-F238E27FC236}">
                <a16:creationId xmlns:a16="http://schemas.microsoft.com/office/drawing/2014/main" id="{D6D17B16-244B-4F34-99BE-7A1C0420CF26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81534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85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285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Монгольская держава после Чингисхана. Судьба империи Чингизидов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B605F0E2-F8E7-446E-8CFB-687AD469A5B1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3" name="text-136">
            <a:extLst>
              <a:ext uri="{FF2B5EF4-FFF2-40B4-BE49-F238E27FC236}">
                <a16:creationId xmlns:a16="http://schemas.microsoft.com/office/drawing/2014/main" id="{4D3DCE23-832B-4CB4-813C-9BBC33786837}"/>
              </a:ext>
            </a:extLst>
          </p:cNvPr>
          <p:cNvSpPr>
            <a:spLocks noGrp="1"/>
          </p:cNvSpPr>
          <p:nvPr/>
        </p:nvSpPr>
        <p:spPr>
          <a:xfrm>
            <a:off x="457200" y="1743075"/>
            <a:ext cx="82296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1950" b="0" i="1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Задание 2. Составьте хронологию событий в истории Монгольской держав после смерти Чингисхана. Проверь себя.</a:t>
            </a:r>
          </a:p>
        </p:txBody>
      </p:sp>
      <p:sp>
        <p:nvSpPr>
          <p:cNvPr id="4" name="text-137">
            <a:extLst>
              <a:ext uri="{FF2B5EF4-FFF2-40B4-BE49-F238E27FC236}">
                <a16:creationId xmlns:a16="http://schemas.microsoft.com/office/drawing/2014/main" id="{53C9330C-FD87-4BDE-AF7A-E8C112699C1F}"/>
              </a:ext>
            </a:extLst>
          </p:cNvPr>
          <p:cNvSpPr>
            <a:spLocks noGrp="1"/>
          </p:cNvSpPr>
          <p:nvPr/>
        </p:nvSpPr>
        <p:spPr>
          <a:xfrm>
            <a:off x="457200" y="2771775"/>
            <a:ext cx="13620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1241 г. </a:t>
            </a:r>
          </a:p>
        </p:txBody>
      </p:sp>
      <p:sp>
        <p:nvSpPr>
          <p:cNvPr id="5" name="text-138">
            <a:extLst>
              <a:ext uri="{FF2B5EF4-FFF2-40B4-BE49-F238E27FC236}">
                <a16:creationId xmlns:a16="http://schemas.microsoft.com/office/drawing/2014/main" id="{B6554D9D-5B65-46C3-BABE-F6442825788E}"/>
              </a:ext>
            </a:extLst>
          </p:cNvPr>
          <p:cNvSpPr>
            <a:spLocks noGrp="1"/>
          </p:cNvSpPr>
          <p:nvPr/>
        </p:nvSpPr>
        <p:spPr>
          <a:xfrm>
            <a:off x="2009775" y="2790825"/>
            <a:ext cx="66579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– битва на реке Шайо.</a:t>
            </a:r>
          </a:p>
        </p:txBody>
      </p:sp>
      <p:sp>
        <p:nvSpPr>
          <p:cNvPr id="6" name="colour-field">
            <a:extLst>
              <a:ext uri="{FF2B5EF4-FFF2-40B4-BE49-F238E27FC236}">
                <a16:creationId xmlns:a16="http://schemas.microsoft.com/office/drawing/2014/main" id="{533242E6-814D-410C-9AE3-6907971F557F}"/>
              </a:ext>
            </a:extLst>
          </p:cNvPr>
          <p:cNvSpPr>
            <a:spLocks noGrp="1"/>
          </p:cNvSpPr>
          <p:nvPr/>
        </p:nvSpPr>
        <p:spPr>
          <a:xfrm>
            <a:off x="457200" y="3238500"/>
            <a:ext cx="8210550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7" name="text-139">
            <a:extLst>
              <a:ext uri="{FF2B5EF4-FFF2-40B4-BE49-F238E27FC236}">
                <a16:creationId xmlns:a16="http://schemas.microsoft.com/office/drawing/2014/main" id="{9D83A429-1B17-458C-8587-0DDE0418744A}"/>
              </a:ext>
            </a:extLst>
          </p:cNvPr>
          <p:cNvSpPr>
            <a:spLocks noGrp="1"/>
          </p:cNvSpPr>
          <p:nvPr/>
        </p:nvSpPr>
        <p:spPr>
          <a:xfrm>
            <a:off x="457200" y="3305175"/>
            <a:ext cx="13620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1258 г. </a:t>
            </a:r>
          </a:p>
        </p:txBody>
      </p:sp>
      <p:sp>
        <p:nvSpPr>
          <p:cNvPr id="8" name="text-140">
            <a:extLst>
              <a:ext uri="{FF2B5EF4-FFF2-40B4-BE49-F238E27FC236}">
                <a16:creationId xmlns:a16="http://schemas.microsoft.com/office/drawing/2014/main" id="{5C3506E8-0A38-4490-8952-B56423625156}"/>
              </a:ext>
            </a:extLst>
          </p:cNvPr>
          <p:cNvSpPr>
            <a:spLocks noGrp="1"/>
          </p:cNvSpPr>
          <p:nvPr/>
        </p:nvSpPr>
        <p:spPr>
          <a:xfrm>
            <a:off x="2009775" y="3324225"/>
            <a:ext cx="66579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– взятие столицы Арабского халифата – Багдада.</a:t>
            </a:r>
          </a:p>
        </p:txBody>
      </p:sp>
      <p:sp>
        <p:nvSpPr>
          <p:cNvPr id="9" name="colour-field">
            <a:extLst>
              <a:ext uri="{FF2B5EF4-FFF2-40B4-BE49-F238E27FC236}">
                <a16:creationId xmlns:a16="http://schemas.microsoft.com/office/drawing/2014/main" id="{9A0FAFE0-4E33-425F-9E47-80E9961D12AD}"/>
              </a:ext>
            </a:extLst>
          </p:cNvPr>
          <p:cNvSpPr>
            <a:spLocks noGrp="1"/>
          </p:cNvSpPr>
          <p:nvPr/>
        </p:nvSpPr>
        <p:spPr>
          <a:xfrm>
            <a:off x="457200" y="3771900"/>
            <a:ext cx="8210550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10" name="text-141">
            <a:extLst>
              <a:ext uri="{FF2B5EF4-FFF2-40B4-BE49-F238E27FC236}">
                <a16:creationId xmlns:a16="http://schemas.microsoft.com/office/drawing/2014/main" id="{926917FD-8631-405C-8B4F-17FA4A7A7600}"/>
              </a:ext>
            </a:extLst>
          </p:cNvPr>
          <p:cNvSpPr>
            <a:spLocks noGrp="1"/>
          </p:cNvSpPr>
          <p:nvPr/>
        </p:nvSpPr>
        <p:spPr>
          <a:xfrm>
            <a:off x="457200" y="3838575"/>
            <a:ext cx="13620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1260 г. </a:t>
            </a:r>
          </a:p>
        </p:txBody>
      </p:sp>
      <p:sp>
        <p:nvSpPr>
          <p:cNvPr id="11" name="text-142">
            <a:extLst>
              <a:ext uri="{FF2B5EF4-FFF2-40B4-BE49-F238E27FC236}">
                <a16:creationId xmlns:a16="http://schemas.microsoft.com/office/drawing/2014/main" id="{82B14C4A-F53E-4345-A892-6721C60027B5}"/>
              </a:ext>
            </a:extLst>
          </p:cNvPr>
          <p:cNvSpPr>
            <a:spLocks noGrp="1"/>
          </p:cNvSpPr>
          <p:nvPr/>
        </p:nvSpPr>
        <p:spPr>
          <a:xfrm>
            <a:off x="2009775" y="3857625"/>
            <a:ext cx="66579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– поражение монгольских войск в битве с правителем Египта.</a:t>
            </a:r>
          </a:p>
        </p:txBody>
      </p:sp>
      <p:sp>
        <p:nvSpPr>
          <p:cNvPr id="12" name="colour-field">
            <a:extLst>
              <a:ext uri="{FF2B5EF4-FFF2-40B4-BE49-F238E27FC236}">
                <a16:creationId xmlns:a16="http://schemas.microsoft.com/office/drawing/2014/main" id="{AF082B50-2FDA-4F02-9A73-26690892A982}"/>
              </a:ext>
            </a:extLst>
          </p:cNvPr>
          <p:cNvSpPr>
            <a:spLocks noGrp="1"/>
          </p:cNvSpPr>
          <p:nvPr/>
        </p:nvSpPr>
        <p:spPr>
          <a:xfrm>
            <a:off x="457200" y="4305300"/>
            <a:ext cx="8210550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13" name="text-143">
            <a:extLst>
              <a:ext uri="{FF2B5EF4-FFF2-40B4-BE49-F238E27FC236}">
                <a16:creationId xmlns:a16="http://schemas.microsoft.com/office/drawing/2014/main" id="{934DFEF7-B4E6-4805-85CD-95B9D0A65793}"/>
              </a:ext>
            </a:extLst>
          </p:cNvPr>
          <p:cNvSpPr>
            <a:spLocks noGrp="1"/>
          </p:cNvSpPr>
          <p:nvPr/>
        </p:nvSpPr>
        <p:spPr>
          <a:xfrm>
            <a:off x="457200" y="4371975"/>
            <a:ext cx="13620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rPr>
              <a:t>1380 г. </a:t>
            </a:r>
          </a:p>
        </p:txBody>
      </p:sp>
      <p:sp>
        <p:nvSpPr>
          <p:cNvPr id="14" name="text-144">
            <a:extLst>
              <a:ext uri="{FF2B5EF4-FFF2-40B4-BE49-F238E27FC236}">
                <a16:creationId xmlns:a16="http://schemas.microsoft.com/office/drawing/2014/main" id="{F916B00D-5302-4D51-ACB9-6E7580CAC6AF}"/>
              </a:ext>
            </a:extLst>
          </p:cNvPr>
          <p:cNvSpPr>
            <a:spLocks noGrp="1"/>
          </p:cNvSpPr>
          <p:nvPr/>
        </p:nvSpPr>
        <p:spPr>
          <a:xfrm>
            <a:off x="2009775" y="4391025"/>
            <a:ext cx="66579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– победа русских полков в Куликовской битве против монголов.</a:t>
            </a:r>
          </a:p>
        </p:txBody>
      </p:sp>
      <p:sp>
        <p:nvSpPr>
          <p:cNvPr id="15" name="colour-field">
            <a:extLst>
              <a:ext uri="{FF2B5EF4-FFF2-40B4-BE49-F238E27FC236}">
                <a16:creationId xmlns:a16="http://schemas.microsoft.com/office/drawing/2014/main" id="{C91C8B8A-D40D-49A9-ACF5-11C322D8A945}"/>
              </a:ext>
            </a:extLst>
          </p:cNvPr>
          <p:cNvSpPr>
            <a:spLocks noGrp="1"/>
          </p:cNvSpPr>
          <p:nvPr/>
        </p:nvSpPr>
        <p:spPr>
          <a:xfrm>
            <a:off x="457200" y="5114925"/>
            <a:ext cx="8210550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16" name="text-145">
            <a:extLst>
              <a:ext uri="{FF2B5EF4-FFF2-40B4-BE49-F238E27FC236}">
                <a16:creationId xmlns:a16="http://schemas.microsoft.com/office/drawing/2014/main" id="{B7EFA25B-88AA-4481-9CB7-71A87DDC358A}"/>
              </a:ext>
            </a:extLst>
          </p:cNvPr>
          <p:cNvSpPr>
            <a:spLocks noGrp="1"/>
          </p:cNvSpPr>
          <p:nvPr/>
        </p:nvSpPr>
        <p:spPr>
          <a:xfrm>
            <a:off x="457200" y="5181600"/>
            <a:ext cx="13620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rPr>
              <a:t>1395 г. </a:t>
            </a:r>
          </a:p>
        </p:txBody>
      </p:sp>
      <p:sp>
        <p:nvSpPr>
          <p:cNvPr id="17" name="text-146">
            <a:extLst>
              <a:ext uri="{FF2B5EF4-FFF2-40B4-BE49-F238E27FC236}">
                <a16:creationId xmlns:a16="http://schemas.microsoft.com/office/drawing/2014/main" id="{7B184752-3D78-4C8A-A191-AC9EF3E50ECA}"/>
              </a:ext>
            </a:extLst>
          </p:cNvPr>
          <p:cNvSpPr>
            <a:spLocks noGrp="1"/>
          </p:cNvSpPr>
          <p:nvPr/>
        </p:nvSpPr>
        <p:spPr>
          <a:xfrm>
            <a:off x="2009775" y="5200650"/>
            <a:ext cx="66579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– поход Тимура на Русь.</a:t>
            </a:r>
          </a:p>
        </p:txBody>
      </p:sp>
      <p:sp>
        <p:nvSpPr>
          <p:cNvPr id="18" name="colour-field">
            <a:extLst>
              <a:ext uri="{FF2B5EF4-FFF2-40B4-BE49-F238E27FC236}">
                <a16:creationId xmlns:a16="http://schemas.microsoft.com/office/drawing/2014/main" id="{750CF813-C4FD-46BF-96D3-88B3CA4E0DBD}"/>
              </a:ext>
            </a:extLst>
          </p:cNvPr>
          <p:cNvSpPr>
            <a:spLocks noGrp="1"/>
          </p:cNvSpPr>
          <p:nvPr/>
        </p:nvSpPr>
        <p:spPr>
          <a:xfrm>
            <a:off x="457200" y="5648325"/>
            <a:ext cx="8210550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19" name="text-147">
            <a:extLst>
              <a:ext uri="{FF2B5EF4-FFF2-40B4-BE49-F238E27FC236}">
                <a16:creationId xmlns:a16="http://schemas.microsoft.com/office/drawing/2014/main" id="{F0B526D8-B5D7-4C6B-8B7E-C10A1E9D86D6}"/>
              </a:ext>
            </a:extLst>
          </p:cNvPr>
          <p:cNvSpPr>
            <a:spLocks noGrp="1"/>
          </p:cNvSpPr>
          <p:nvPr/>
        </p:nvSpPr>
        <p:spPr>
          <a:xfrm>
            <a:off x="457200" y="5715000"/>
            <a:ext cx="13620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rPr>
              <a:t>1405 г. </a:t>
            </a:r>
          </a:p>
        </p:txBody>
      </p:sp>
      <p:sp>
        <p:nvSpPr>
          <p:cNvPr id="20" name="text-148">
            <a:extLst>
              <a:ext uri="{FF2B5EF4-FFF2-40B4-BE49-F238E27FC236}">
                <a16:creationId xmlns:a16="http://schemas.microsoft.com/office/drawing/2014/main" id="{7A45B80F-DFD3-4CFE-88EA-E3806DD5E755}"/>
              </a:ext>
            </a:extLst>
          </p:cNvPr>
          <p:cNvSpPr>
            <a:spLocks noGrp="1"/>
          </p:cNvSpPr>
          <p:nvPr/>
        </p:nvSpPr>
        <p:spPr>
          <a:xfrm>
            <a:off x="2009775" y="5734050"/>
            <a:ext cx="66579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19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– смерть Тимура, завершение эпохи монгольских завоеваний.</a:t>
            </a:r>
          </a:p>
        </p:txBody>
      </p:sp>
      <p:sp>
        <p:nvSpPr>
          <p:cNvPr id="21" name="text-149">
            <a:extLst>
              <a:ext uri="{FF2B5EF4-FFF2-40B4-BE49-F238E27FC236}">
                <a16:creationId xmlns:a16="http://schemas.microsoft.com/office/drawing/2014/main" id="{F2111650-47DC-4385-BA79-12F235374636}"/>
              </a:ext>
            </a:extLst>
          </p:cNvPr>
          <p:cNvSpPr>
            <a:spLocks noGrp="1"/>
          </p:cNvSpPr>
          <p:nvPr/>
        </p:nvSpPr>
        <p:spPr>
          <a:xfrm>
            <a:off x="7239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66371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150">
            <a:extLst>
              <a:ext uri="{FF2B5EF4-FFF2-40B4-BE49-F238E27FC236}">
                <a16:creationId xmlns:a16="http://schemas.microsoft.com/office/drawing/2014/main" id="{FAF00BAF-A325-4593-BDF7-A7D8D28A4B19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8153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5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5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525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Рефлексия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69731865-4FA8-4D3A-8510-34730819D092}"/>
              </a:ext>
            </a:extLst>
          </p:cNvPr>
          <p:cNvSpPr>
            <a:spLocks noGrp="1"/>
          </p:cNvSpPr>
          <p:nvPr/>
        </p:nvSpPr>
        <p:spPr>
          <a:xfrm>
            <a:off x="514350" y="12096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93216363-C626-498E-8909-003796814867}"/>
              </a:ext>
            </a:extLst>
          </p:cNvPr>
          <p:cNvSpPr>
            <a:spLocks noGrp="1"/>
          </p:cNvSpPr>
          <p:nvPr/>
        </p:nvSpPr>
        <p:spPr>
          <a:xfrm>
            <a:off x="457200" y="1847850"/>
            <a:ext cx="2438400" cy="47625"/>
          </a:xfrm>
          <a:prstGeom prst="rect">
            <a:avLst/>
          </a:prstGeom>
          <a:solidFill>
            <a:srgbClr val="226D70"/>
          </a:solidFill>
          <a:ln w="0">
            <a:noFill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A86BFF-5FBE-4C35-9744-67DEB1207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42975" y="2319338"/>
            <a:ext cx="1457325" cy="1457325"/>
          </a:xfrm>
          <a:prstGeom prst="rect">
            <a:avLst/>
          </a:prstGeom>
        </p:spPr>
      </p:pic>
      <p:sp>
        <p:nvSpPr>
          <p:cNvPr id="5" name="colour-field">
            <a:extLst>
              <a:ext uri="{FF2B5EF4-FFF2-40B4-BE49-F238E27FC236}">
                <a16:creationId xmlns:a16="http://schemas.microsoft.com/office/drawing/2014/main" id="{F7D3DEC3-E002-424D-975B-02953F0758F0}"/>
              </a:ext>
            </a:extLst>
          </p:cNvPr>
          <p:cNvSpPr>
            <a:spLocks noGrp="1"/>
          </p:cNvSpPr>
          <p:nvPr/>
        </p:nvSpPr>
        <p:spPr>
          <a:xfrm>
            <a:off x="3343275" y="1847850"/>
            <a:ext cx="2438400" cy="47625"/>
          </a:xfrm>
          <a:prstGeom prst="rect">
            <a:avLst/>
          </a:prstGeom>
          <a:solidFill>
            <a:srgbClr val="245C7A"/>
          </a:solidFill>
          <a:ln w="0">
            <a:noFill/>
          </a:ln>
        </p:spPr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010F16-8215-4246-A828-1D920589F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829050" y="2319338"/>
            <a:ext cx="1457325" cy="1457325"/>
          </a:xfrm>
          <a:prstGeom prst="rect">
            <a:avLst/>
          </a:prstGeom>
        </p:spPr>
      </p:pic>
      <p:sp>
        <p:nvSpPr>
          <p:cNvPr id="7" name="colour-field">
            <a:extLst>
              <a:ext uri="{FF2B5EF4-FFF2-40B4-BE49-F238E27FC236}">
                <a16:creationId xmlns:a16="http://schemas.microsoft.com/office/drawing/2014/main" id="{3E72A2A0-CBC3-491A-B9C2-2FCBABA39A27}"/>
              </a:ext>
            </a:extLst>
          </p:cNvPr>
          <p:cNvSpPr>
            <a:spLocks noGrp="1"/>
          </p:cNvSpPr>
          <p:nvPr/>
        </p:nvSpPr>
        <p:spPr>
          <a:xfrm>
            <a:off x="6229350" y="1847850"/>
            <a:ext cx="2438400" cy="4762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2CB042-0281-4B72-90CE-507208F19F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715125" y="2319338"/>
            <a:ext cx="1457325" cy="1457325"/>
          </a:xfrm>
          <a:prstGeom prst="rect">
            <a:avLst/>
          </a:prstGeom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54F73AB-1FA7-494C-897A-3A9EC6DA119A}"/>
              </a:ext>
            </a:extLst>
          </p:cNvPr>
          <p:cNvGraphicFramePr/>
          <p:nvPr/>
        </p:nvGraphicFramePr>
        <p:xfrm>
          <a:off x="457200" y="4248150"/>
          <a:ext cx="8229600" cy="191452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14525">
                <a:tc>
                  <a:txBody>
                    <a:bodyPr/>
                    <a:lstStyle/>
                    <a:p>
                      <a:pPr algn="ctr"/>
                      <a:r>
                        <a:rPr sz="2250">
                          <a:solidFill>
                            <a:srgbClr val="226D70"/>
                          </a:solidFill>
                          <a:latin typeface="Calibri"/>
                          <a:ea typeface="Calibri"/>
                          <a:cs typeface="Calibri"/>
                        </a:rPr>
                        <a:t>информация, которая пригодится в дальнейшем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>
                          <a:solidFill>
                            <a:srgbClr val="245C7A"/>
                          </a:solidFill>
                          <a:latin typeface="Calibri"/>
                          <a:ea typeface="Calibri"/>
                          <a:cs typeface="Calibri"/>
                        </a:rPr>
                        <a:t>все обдумано, переработаю информацию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>
                          <a:solidFill>
                            <a:srgbClr val="A45439"/>
                          </a:solidFill>
                          <a:latin typeface="Calibri"/>
                          <a:ea typeface="Calibri"/>
                          <a:cs typeface="Calibri"/>
                        </a:rPr>
                        <a:t>выброшу, это мне не нужно</a:t>
                      </a:r>
                    </a:p>
                  </a:txBody>
                  <a:tcPr anchor="ctr"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text-151">
            <a:extLst>
              <a:ext uri="{FF2B5EF4-FFF2-40B4-BE49-F238E27FC236}">
                <a16:creationId xmlns:a16="http://schemas.microsoft.com/office/drawing/2014/main" id="{03842177-C7F5-41D2-91B0-47F3007C56A0}"/>
              </a:ext>
            </a:extLst>
          </p:cNvPr>
          <p:cNvSpPr>
            <a:spLocks noGrp="1"/>
          </p:cNvSpPr>
          <p:nvPr/>
        </p:nvSpPr>
        <p:spPr>
          <a:xfrm>
            <a:off x="7239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64180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52">
            <a:extLst>
              <a:ext uri="{FF2B5EF4-FFF2-40B4-BE49-F238E27FC236}">
                <a16:creationId xmlns:a16="http://schemas.microsoft.com/office/drawing/2014/main" id="{7A2B8E17-770C-45BA-B55B-AA99B52A795D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8153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45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45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Домашнее задание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E3095F0C-5AB6-4FFB-AF8F-2FFA1AC7E179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08322A-3169-43F2-B783-75AE9F612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2191941"/>
            <a:ext cx="2390775" cy="2988469"/>
          </a:xfrm>
          <a:prstGeom prst="rect">
            <a:avLst/>
          </a:prstGeom>
        </p:spPr>
      </p:pic>
      <p:sp>
        <p:nvSpPr>
          <p:cNvPr id="4" name="text-153">
            <a:extLst>
              <a:ext uri="{FF2B5EF4-FFF2-40B4-BE49-F238E27FC236}">
                <a16:creationId xmlns:a16="http://schemas.microsoft.com/office/drawing/2014/main" id="{08657D04-4BBD-42FB-B099-2E26E2EF7999}"/>
              </a:ext>
            </a:extLst>
          </p:cNvPr>
          <p:cNvSpPr>
            <a:spLocks noGrp="1"/>
          </p:cNvSpPr>
          <p:nvPr/>
        </p:nvSpPr>
        <p:spPr>
          <a:xfrm>
            <a:off x="457200" y="1933575"/>
            <a:ext cx="4953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92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925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1.</a:t>
            </a:r>
          </a:p>
        </p:txBody>
      </p:sp>
      <p:sp>
        <p:nvSpPr>
          <p:cNvPr id="5" name="text-154">
            <a:extLst>
              <a:ext uri="{FF2B5EF4-FFF2-40B4-BE49-F238E27FC236}">
                <a16:creationId xmlns:a16="http://schemas.microsoft.com/office/drawing/2014/main" id="{0621C114-A545-4FCF-B348-28B8526376E1}"/>
              </a:ext>
            </a:extLst>
          </p:cNvPr>
          <p:cNvSpPr>
            <a:spLocks noGrp="1"/>
          </p:cNvSpPr>
          <p:nvPr/>
        </p:nvSpPr>
        <p:spPr>
          <a:xfrm>
            <a:off x="1095375" y="1905000"/>
            <a:ext cx="4743450" cy="1438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5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Найди значения следующих определений – курултай, каган, улус, пайцзу.</a:t>
            </a:r>
          </a:p>
        </p:txBody>
      </p:sp>
      <p:sp>
        <p:nvSpPr>
          <p:cNvPr id="6" name="colour-field">
            <a:extLst>
              <a:ext uri="{FF2B5EF4-FFF2-40B4-BE49-F238E27FC236}">
                <a16:creationId xmlns:a16="http://schemas.microsoft.com/office/drawing/2014/main" id="{B9B9DD0B-3A83-4FB6-8129-C635BDDB38CC}"/>
              </a:ext>
            </a:extLst>
          </p:cNvPr>
          <p:cNvSpPr>
            <a:spLocks noGrp="1"/>
          </p:cNvSpPr>
          <p:nvPr/>
        </p:nvSpPr>
        <p:spPr>
          <a:xfrm>
            <a:off x="457200" y="3800475"/>
            <a:ext cx="5381625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7" name="text-155">
            <a:extLst>
              <a:ext uri="{FF2B5EF4-FFF2-40B4-BE49-F238E27FC236}">
                <a16:creationId xmlns:a16="http://schemas.microsoft.com/office/drawing/2014/main" id="{6B9F6765-D658-4A40-8732-217E718558A9}"/>
              </a:ext>
            </a:extLst>
          </p:cNvPr>
          <p:cNvSpPr>
            <a:spLocks noGrp="1"/>
          </p:cNvSpPr>
          <p:nvPr/>
        </p:nvSpPr>
        <p:spPr>
          <a:xfrm>
            <a:off x="457200" y="4238625"/>
            <a:ext cx="4953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925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pPr>
            <a:r>
              <a:rPr sz="2925" b="1" i="0">
                <a:solidFill>
                  <a:srgbClr val="A45439"/>
                </a:solidFill>
                <a:latin typeface="Cambria"/>
                <a:ea typeface="Cambria"/>
                <a:cs typeface="Cambria"/>
              </a:rPr>
              <a:t>2.</a:t>
            </a:r>
          </a:p>
        </p:txBody>
      </p:sp>
      <p:sp>
        <p:nvSpPr>
          <p:cNvPr id="8" name="text-156">
            <a:extLst>
              <a:ext uri="{FF2B5EF4-FFF2-40B4-BE49-F238E27FC236}">
                <a16:creationId xmlns:a16="http://schemas.microsoft.com/office/drawing/2014/main" id="{819B2B4C-3670-44AF-80C2-1FAE10507DCC}"/>
              </a:ext>
            </a:extLst>
          </p:cNvPr>
          <p:cNvSpPr>
            <a:spLocks noGrp="1"/>
          </p:cNvSpPr>
          <p:nvPr/>
        </p:nvSpPr>
        <p:spPr>
          <a:xfrm>
            <a:off x="1095375" y="4210050"/>
            <a:ext cx="4743450" cy="1485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55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Подумай, какова была судьба улусов, созданных потомками Чингисхана.</a:t>
            </a:r>
          </a:p>
        </p:txBody>
      </p:sp>
      <p:sp>
        <p:nvSpPr>
          <p:cNvPr id="9" name="text-157">
            <a:extLst>
              <a:ext uri="{FF2B5EF4-FFF2-40B4-BE49-F238E27FC236}">
                <a16:creationId xmlns:a16="http://schemas.microsoft.com/office/drawing/2014/main" id="{FD340346-19ED-4BAB-A802-1ECE1611F252}"/>
              </a:ext>
            </a:extLst>
          </p:cNvPr>
          <p:cNvSpPr>
            <a:spLocks noGrp="1"/>
          </p:cNvSpPr>
          <p:nvPr/>
        </p:nvSpPr>
        <p:spPr>
          <a:xfrm>
            <a:off x="7239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7406613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Microsoft Office PowerPoint</Application>
  <DocSecurity>0</DocSecurity>
  <PresentationFormat>Экран (4:3)</PresentationFormat>
  <Paragraphs>80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Aptos</vt:lpstr>
      <vt:lpstr>Calibri</vt:lpstr>
      <vt:lpstr>Cambria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2</cp:revision>
  <dcterms:created xsi:type="dcterms:W3CDTF">2026-10-10T08:12:00Z</dcterms:created>
  <dcterms:modified xsi:type="dcterms:W3CDTF">2026-10-11T12:02:59Z</dcterms:modified>
</cp:coreProperties>
</file>