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7B99BA-A5C5-0B70-56BD-8DB9A07E2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6BEE803-F94D-98B8-C7EE-ABFF3FF24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BCA5E2-F337-E8E3-CE19-FF6BA7E5D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3992F0-F1A8-B776-ACC8-73F7C796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082A70-358E-ADB2-866A-7B9C1CEF9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02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EADC5-F337-DB8C-E657-687FAA91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F39F84-FBE1-C855-A97A-A8706EA4F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C52D86-A6BE-E5D6-3AC3-A4895447E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1D9DD0-B316-997F-A732-D91EA619D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6D50CF-41C2-34BE-D0BD-2C77FCAF2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41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CADC7-2D02-3019-692E-8BFF997B4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DBBB06-8EDA-6BCD-756B-D7F516FF8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DB9AA5-19E5-BE32-092F-B43921CC9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B0CCA0-A307-C4E1-A0E3-98AF41F8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9BC308-E7CC-523A-3B1E-63BBBEE9C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681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CA9BF0-C818-6892-29C9-5CA19D4AF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A7F82D-6DE2-50B3-4888-FF07BF0D4D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3321BC-F600-8FA6-F6C2-75226C90F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837C4D-705F-C15F-8341-E0EFB1A6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BDE255-7CAC-EF6D-06C3-65A05FF6F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2DBCD0-9C50-02D6-CF0F-78282ED3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64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DFD4B3-7A6E-DA55-030C-03CDD1141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355CB-8A22-1918-82E3-44E8A4BAA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11479E-6BE9-9B27-E3C3-E67E6AA25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C745320-5093-8B96-1B25-42D61E596E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DC5DBD-58D9-B92A-1F66-9E4E9BBF6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7C603AD-DB2C-D37B-F829-977E7C9F9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471371E-7CBD-AC9F-609A-633B4C3D1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3A9EB4F-8B9C-875B-17AE-E0F1BE0B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95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96CF3-6C4E-DCAD-0830-E7872C047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3FD8B0-3AE7-65F3-AD63-20635A097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0F98782-A6B7-52E7-677B-7A70EAA26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85DDF4-A10D-97A7-0F48-8A1300632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130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D78116B-9C7B-7DD2-4556-BCF0F5BF9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9B41DA6-5F17-453C-AD37-0FB9750D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3B5AD6-D072-ADCB-C14B-B5D9D8AE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93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E1650D-970A-07AB-19D4-8EA8AD0C1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028BBB-5DA8-5C9F-6614-3A83187C0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F73D7D-E10C-953B-AD6C-29FAA019D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9F3A62-55E4-CA3F-D591-0F399858E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A4FF28-22F0-DC36-E669-36CE875B8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2EB428-3BE1-AA5E-36A8-A8BD3B240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9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762306-4E8E-7A35-931A-45525F79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F1A96E-0DEE-B2B7-6CF1-2F93A5FE2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4AFEAA-D74F-2A7D-E06A-D3B01C258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538138-1051-0A36-AD13-9150F1105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11591B-9E51-F0AF-1C2A-F6CE17CC1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1269AA-626B-7A15-EFE8-95C20FD18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819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B92ED-3665-9799-CC8B-EBC4D749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0C024A-5A19-CB7B-ECA3-4A5F4780C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A26AAF-6123-634D-1B1A-BB99BF4CC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98274B-64A0-4EA7-7AAD-17300ABA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B89140-1B1F-BC08-CF12-91E1322C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928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58F0EEB-87B5-FFD4-A00E-619DF6A2E3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51A826-9484-8C6E-14E3-E00E6A89E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EC0F31-3DE0-79B2-5432-4C1422780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971487-4257-0858-6118-98DAFD96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2F16D2-F6B1-4E4A-3367-D24974546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873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D28B4-E989-7858-7A59-627C1209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1955BE-BA84-4CD5-F7B6-C89D50FAD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F062D9-F8BB-197E-7D5D-2DFCC48B2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9E965B-1DD2-4039-9708-AA127C52EF77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DE88E0-7C96-D388-9A88-A4AA4F3B9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96B57C-AF15-DB5C-C135-DD54F5E6E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2A8C9B-F93C-45C5-89A2-BB3DC43D7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38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67F1613-E4A1-D436-68E3-9FF7F0EC6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39800"/>
            <a:ext cx="10972800" cy="168249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6000" b="1" dirty="0">
                <a:solidFill>
                  <a:srgbClr val="BF3A2B"/>
                </a:solidFill>
                <a:latin typeface="Constantia" panose="02030602050306030303" pitchFamily="18" charset="0"/>
              </a:rPr>
              <a:t>Китай</a:t>
            </a:r>
            <a:r>
              <a:rPr lang="ru-RU" sz="6000" b="1" dirty="0">
                <a:solidFill>
                  <a:srgbClr val="262A33"/>
                </a:solidFill>
                <a:latin typeface="Constantia" panose="02030602050306030303" pitchFamily="18" charset="0"/>
              </a:rPr>
              <a:t> и </a:t>
            </a:r>
            <a:r>
              <a:rPr lang="ru-RU" sz="6000" b="1" dirty="0">
                <a:solidFill>
                  <a:srgbClr val="2C4C7E"/>
                </a:solidFill>
                <a:latin typeface="Constantia" panose="02030602050306030303" pitchFamily="18" charset="0"/>
              </a:rPr>
              <a:t>Япония</a:t>
            </a:r>
            <a:r>
              <a:rPr lang="ru-RU" sz="6000" b="1" dirty="0">
                <a:solidFill>
                  <a:srgbClr val="262A33"/>
                </a:solidFill>
                <a:latin typeface="Constantia" panose="02030602050306030303" pitchFamily="18" charset="0"/>
              </a:rPr>
              <a:t>:</a:t>
            </a:r>
            <a:br>
              <a:rPr lang="ru-RU" sz="6000" b="1" dirty="0">
                <a:solidFill>
                  <a:srgbClr val="262A33"/>
                </a:solidFill>
                <a:latin typeface="Constantia" panose="02030602050306030303" pitchFamily="18" charset="0"/>
              </a:rPr>
            </a:br>
            <a:r>
              <a:rPr lang="ru-RU" sz="6000" b="1" dirty="0">
                <a:solidFill>
                  <a:srgbClr val="262A33"/>
                </a:solidFill>
                <a:latin typeface="Constantia" panose="02030602050306030303" pitchFamily="18" charset="0"/>
              </a:rPr>
              <a:t>в поисках стабильности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14265427-88A9-7CE7-44E9-B6A55EF5F212}"/>
              </a:ext>
            </a:extLst>
          </p:cNvPr>
          <p:cNvSpPr/>
          <p:nvPr/>
        </p:nvSpPr>
        <p:spPr>
          <a:xfrm>
            <a:off x="609600" y="508000"/>
            <a:ext cx="1155701" cy="132081"/>
          </a:xfrm>
          <a:custGeom>
            <a:avLst/>
            <a:gdLst/>
            <a:ahLst/>
            <a:cxnLst/>
            <a:rect l="0" t="0" r="0" b="0"/>
            <a:pathLst>
              <a:path w="1155701" h="132081">
                <a:moveTo>
                  <a:pt x="0" y="132080"/>
                </a:moveTo>
                <a:lnTo>
                  <a:pt x="0" y="0"/>
                </a:lnTo>
                <a:lnTo>
                  <a:pt x="132080" y="0"/>
                </a:lnTo>
                <a:lnTo>
                  <a:pt x="132080" y="99060"/>
                </a:lnTo>
                <a:lnTo>
                  <a:pt x="66040" y="99060"/>
                </a:lnTo>
                <a:lnTo>
                  <a:pt x="66040" y="66040"/>
                </a:lnTo>
                <a:lnTo>
                  <a:pt x="99060" y="66040"/>
                </a:lnTo>
                <a:lnTo>
                  <a:pt x="99060" y="33020"/>
                </a:lnTo>
                <a:lnTo>
                  <a:pt x="33020" y="33020"/>
                </a:lnTo>
                <a:lnTo>
                  <a:pt x="33020" y="132080"/>
                </a:lnTo>
                <a:lnTo>
                  <a:pt x="165100" y="132080"/>
                </a:lnTo>
                <a:lnTo>
                  <a:pt x="165100" y="0"/>
                </a:lnTo>
                <a:lnTo>
                  <a:pt x="297180" y="0"/>
                </a:lnTo>
                <a:lnTo>
                  <a:pt x="297180" y="99060"/>
                </a:lnTo>
                <a:lnTo>
                  <a:pt x="231140" y="99060"/>
                </a:lnTo>
                <a:lnTo>
                  <a:pt x="231140" y="66040"/>
                </a:lnTo>
                <a:lnTo>
                  <a:pt x="264160" y="66040"/>
                </a:lnTo>
                <a:lnTo>
                  <a:pt x="264160" y="33020"/>
                </a:lnTo>
                <a:lnTo>
                  <a:pt x="198120" y="33020"/>
                </a:lnTo>
                <a:lnTo>
                  <a:pt x="198120" y="132080"/>
                </a:lnTo>
                <a:lnTo>
                  <a:pt x="330200" y="132080"/>
                </a:lnTo>
                <a:lnTo>
                  <a:pt x="330200" y="0"/>
                </a:lnTo>
                <a:lnTo>
                  <a:pt x="462280" y="0"/>
                </a:lnTo>
                <a:lnTo>
                  <a:pt x="462280" y="99060"/>
                </a:lnTo>
                <a:lnTo>
                  <a:pt x="396240" y="99060"/>
                </a:lnTo>
                <a:lnTo>
                  <a:pt x="396240" y="66040"/>
                </a:lnTo>
                <a:lnTo>
                  <a:pt x="429260" y="66040"/>
                </a:lnTo>
                <a:lnTo>
                  <a:pt x="429260" y="33020"/>
                </a:lnTo>
                <a:lnTo>
                  <a:pt x="363220" y="33020"/>
                </a:lnTo>
                <a:lnTo>
                  <a:pt x="363220" y="132080"/>
                </a:lnTo>
                <a:lnTo>
                  <a:pt x="495300" y="132080"/>
                </a:lnTo>
                <a:lnTo>
                  <a:pt x="495300" y="0"/>
                </a:lnTo>
                <a:lnTo>
                  <a:pt x="627380" y="0"/>
                </a:lnTo>
                <a:lnTo>
                  <a:pt x="627380" y="99060"/>
                </a:lnTo>
                <a:lnTo>
                  <a:pt x="561340" y="99060"/>
                </a:lnTo>
                <a:lnTo>
                  <a:pt x="561340" y="66040"/>
                </a:lnTo>
                <a:lnTo>
                  <a:pt x="594360" y="66040"/>
                </a:lnTo>
                <a:lnTo>
                  <a:pt x="594360" y="33020"/>
                </a:lnTo>
                <a:lnTo>
                  <a:pt x="528320" y="33020"/>
                </a:lnTo>
                <a:lnTo>
                  <a:pt x="528320" y="132080"/>
                </a:lnTo>
                <a:lnTo>
                  <a:pt x="660400" y="132080"/>
                </a:lnTo>
                <a:lnTo>
                  <a:pt x="660400" y="0"/>
                </a:lnTo>
                <a:lnTo>
                  <a:pt x="792480" y="0"/>
                </a:lnTo>
                <a:lnTo>
                  <a:pt x="792480" y="99060"/>
                </a:lnTo>
                <a:lnTo>
                  <a:pt x="726440" y="99060"/>
                </a:lnTo>
                <a:lnTo>
                  <a:pt x="726440" y="66040"/>
                </a:lnTo>
                <a:lnTo>
                  <a:pt x="759460" y="66040"/>
                </a:lnTo>
                <a:lnTo>
                  <a:pt x="759460" y="33020"/>
                </a:lnTo>
                <a:lnTo>
                  <a:pt x="693420" y="33020"/>
                </a:lnTo>
                <a:lnTo>
                  <a:pt x="693420" y="132080"/>
                </a:lnTo>
                <a:lnTo>
                  <a:pt x="825500" y="132080"/>
                </a:lnTo>
                <a:lnTo>
                  <a:pt x="825500" y="0"/>
                </a:lnTo>
                <a:lnTo>
                  <a:pt x="957580" y="0"/>
                </a:lnTo>
                <a:lnTo>
                  <a:pt x="957580" y="99060"/>
                </a:lnTo>
                <a:lnTo>
                  <a:pt x="891540" y="99060"/>
                </a:lnTo>
                <a:lnTo>
                  <a:pt x="891540" y="66040"/>
                </a:lnTo>
                <a:lnTo>
                  <a:pt x="924560" y="66040"/>
                </a:lnTo>
                <a:lnTo>
                  <a:pt x="924560" y="33020"/>
                </a:lnTo>
                <a:lnTo>
                  <a:pt x="858520" y="33020"/>
                </a:lnTo>
                <a:lnTo>
                  <a:pt x="858520" y="132080"/>
                </a:lnTo>
                <a:lnTo>
                  <a:pt x="990600" y="132080"/>
                </a:lnTo>
                <a:lnTo>
                  <a:pt x="990600" y="0"/>
                </a:lnTo>
                <a:lnTo>
                  <a:pt x="1122680" y="0"/>
                </a:lnTo>
                <a:lnTo>
                  <a:pt x="1122680" y="99060"/>
                </a:lnTo>
                <a:lnTo>
                  <a:pt x="1056640" y="99060"/>
                </a:lnTo>
                <a:lnTo>
                  <a:pt x="1056640" y="66040"/>
                </a:lnTo>
                <a:lnTo>
                  <a:pt x="1089660" y="66040"/>
                </a:lnTo>
                <a:lnTo>
                  <a:pt x="1089660" y="33020"/>
                </a:lnTo>
                <a:lnTo>
                  <a:pt x="1023620" y="33020"/>
                </a:lnTo>
                <a:lnTo>
                  <a:pt x="1023620" y="132080"/>
                </a:lnTo>
                <a:lnTo>
                  <a:pt x="1155700" y="132080"/>
                </a:lnTo>
              </a:path>
            </a:pathLst>
          </a:custGeom>
          <a:ln w="13970">
            <a:solidFill>
              <a:srgbClr val="BF3A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Waves">
            <a:extLst>
              <a:ext uri="{FF2B5EF4-FFF2-40B4-BE49-F238E27FC236}">
                <a16:creationId xmlns:a16="http://schemas.microsoft.com/office/drawing/2014/main" id="{4B654760-A231-B051-0807-43F8C577B95F}"/>
              </a:ext>
            </a:extLst>
          </p:cNvPr>
          <p:cNvGrpSpPr/>
          <p:nvPr/>
        </p:nvGrpSpPr>
        <p:grpSpPr>
          <a:xfrm>
            <a:off x="9525000" y="558800"/>
            <a:ext cx="2032000" cy="508000"/>
            <a:chOff x="9525000" y="558800"/>
            <a:chExt cx="2032000" cy="508000"/>
          </a:xfrm>
        </p:grpSpPr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D537C7E4-4B86-7E9A-0BE0-EC73C3C0DD7B}"/>
                </a:ext>
              </a:extLst>
            </p:cNvPr>
            <p:cNvSpPr/>
            <p:nvPr/>
          </p:nvSpPr>
          <p:spPr>
            <a:xfrm>
              <a:off x="9525000" y="5588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7E8C7DEB-1185-5316-26AC-E0D7B2180C98}"/>
                </a:ext>
              </a:extLst>
            </p:cNvPr>
            <p:cNvSpPr/>
            <p:nvPr/>
          </p:nvSpPr>
          <p:spPr>
            <a:xfrm>
              <a:off x="9646920" y="5994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D80057E4-DB66-9C1A-F156-1A8B8088003B}"/>
                </a:ext>
              </a:extLst>
            </p:cNvPr>
            <p:cNvSpPr/>
            <p:nvPr/>
          </p:nvSpPr>
          <p:spPr>
            <a:xfrm>
              <a:off x="9768840" y="6400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CFA7007A-F1F5-124F-2B15-221F95FABA1E}"/>
                </a:ext>
              </a:extLst>
            </p:cNvPr>
            <p:cNvSpPr/>
            <p:nvPr/>
          </p:nvSpPr>
          <p:spPr>
            <a:xfrm>
              <a:off x="9779000" y="5588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D2F7B633-D571-5F06-28F4-9A220049FE92}"/>
                </a:ext>
              </a:extLst>
            </p:cNvPr>
            <p:cNvSpPr/>
            <p:nvPr/>
          </p:nvSpPr>
          <p:spPr>
            <a:xfrm>
              <a:off x="9900920" y="5994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F33571F0-7977-EB49-2FD2-0ED28816A860}"/>
                </a:ext>
              </a:extLst>
            </p:cNvPr>
            <p:cNvSpPr/>
            <p:nvPr/>
          </p:nvSpPr>
          <p:spPr>
            <a:xfrm>
              <a:off x="10022840" y="6400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B81156AA-0A7A-0775-45D3-AA929C493D4F}"/>
                </a:ext>
              </a:extLst>
            </p:cNvPr>
            <p:cNvSpPr/>
            <p:nvPr/>
          </p:nvSpPr>
          <p:spPr>
            <a:xfrm>
              <a:off x="10033000" y="5588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BFFF3994-14B5-E219-B626-793D2060F90A}"/>
                </a:ext>
              </a:extLst>
            </p:cNvPr>
            <p:cNvSpPr/>
            <p:nvPr/>
          </p:nvSpPr>
          <p:spPr>
            <a:xfrm>
              <a:off x="10154920" y="5994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7F754537-5E2A-00CA-3CD6-50C778A422E4}"/>
                </a:ext>
              </a:extLst>
            </p:cNvPr>
            <p:cNvSpPr/>
            <p:nvPr/>
          </p:nvSpPr>
          <p:spPr>
            <a:xfrm>
              <a:off x="10276840" y="6400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FA11B1B9-729F-EE5A-7180-EE1E3221E718}"/>
                </a:ext>
              </a:extLst>
            </p:cNvPr>
            <p:cNvSpPr/>
            <p:nvPr/>
          </p:nvSpPr>
          <p:spPr>
            <a:xfrm>
              <a:off x="10287000" y="5588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13D0A9E8-B007-8D01-072F-3B4FA1FB0EEB}"/>
                </a:ext>
              </a:extLst>
            </p:cNvPr>
            <p:cNvSpPr/>
            <p:nvPr/>
          </p:nvSpPr>
          <p:spPr>
            <a:xfrm>
              <a:off x="10408920" y="5994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FAE7347A-59D0-F1F7-36BD-40038DC5674E}"/>
                </a:ext>
              </a:extLst>
            </p:cNvPr>
            <p:cNvSpPr/>
            <p:nvPr/>
          </p:nvSpPr>
          <p:spPr>
            <a:xfrm>
              <a:off x="10530840" y="6400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3223F3E1-9DBB-642B-BC01-A04520727866}"/>
                </a:ext>
              </a:extLst>
            </p:cNvPr>
            <p:cNvSpPr/>
            <p:nvPr/>
          </p:nvSpPr>
          <p:spPr>
            <a:xfrm>
              <a:off x="10541000" y="5588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760756CD-D5DC-798A-E6A3-96AA9E988896}"/>
                </a:ext>
              </a:extLst>
            </p:cNvPr>
            <p:cNvSpPr/>
            <p:nvPr/>
          </p:nvSpPr>
          <p:spPr>
            <a:xfrm>
              <a:off x="10662920" y="5994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B605C9E5-0EB5-E69B-16AA-E9672D69A646}"/>
                </a:ext>
              </a:extLst>
            </p:cNvPr>
            <p:cNvSpPr/>
            <p:nvPr/>
          </p:nvSpPr>
          <p:spPr>
            <a:xfrm>
              <a:off x="10784840" y="6400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3AB44633-45E1-7608-BC88-C63BBF956C4E}"/>
                </a:ext>
              </a:extLst>
            </p:cNvPr>
            <p:cNvSpPr/>
            <p:nvPr/>
          </p:nvSpPr>
          <p:spPr>
            <a:xfrm>
              <a:off x="10795000" y="5588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30C7DB40-E032-FB33-7769-4101F80C86FE}"/>
                </a:ext>
              </a:extLst>
            </p:cNvPr>
            <p:cNvSpPr/>
            <p:nvPr/>
          </p:nvSpPr>
          <p:spPr>
            <a:xfrm>
              <a:off x="10916920" y="5994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ED633CA2-1D1A-76C3-6E87-DAA887E02B90}"/>
                </a:ext>
              </a:extLst>
            </p:cNvPr>
            <p:cNvSpPr/>
            <p:nvPr/>
          </p:nvSpPr>
          <p:spPr>
            <a:xfrm>
              <a:off x="11038840" y="6400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CD61A20B-A7C0-919C-6D25-DEB6BCEBCA61}"/>
                </a:ext>
              </a:extLst>
            </p:cNvPr>
            <p:cNvSpPr/>
            <p:nvPr/>
          </p:nvSpPr>
          <p:spPr>
            <a:xfrm>
              <a:off x="11049000" y="5588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92128F9C-2E1B-AF64-3158-FB664B57CD74}"/>
                </a:ext>
              </a:extLst>
            </p:cNvPr>
            <p:cNvSpPr/>
            <p:nvPr/>
          </p:nvSpPr>
          <p:spPr>
            <a:xfrm>
              <a:off x="11170920" y="5994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7B4CF149-F341-DD31-44BC-55D353F58789}"/>
                </a:ext>
              </a:extLst>
            </p:cNvPr>
            <p:cNvSpPr/>
            <p:nvPr/>
          </p:nvSpPr>
          <p:spPr>
            <a:xfrm>
              <a:off x="11292840" y="6400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7" name="China - Ming scroll" descr="Императорская барка. Фрагмент свитка «Возвращение императора» («Жу би ту»), Китай, эпоха Мин, XVI в. Национальный дворцовый музей, Тайбэй">
            <a:extLst>
              <a:ext uri="{FF2B5EF4-FFF2-40B4-BE49-F238E27FC236}">
                <a16:creationId xmlns:a16="http://schemas.microsoft.com/office/drawing/2014/main" id="{9E3C7C49-53BA-57EC-33F9-45DF766B6BC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98800"/>
            <a:ext cx="5435600" cy="3149600"/>
          </a:xfrm>
          <a:prstGeom prst="roundRect">
            <a:avLst>
              <a:gd name="adj" fmla="val 4000"/>
            </a:avLst>
          </a:prstGeom>
          <a:ln w="19050">
            <a:solidFill>
              <a:srgbClr val="BF3A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9" name="Japan - Kano Eitoku screen" descr="Кано Эйтоку (приписывается). Кипарисы. Ширма, около 1590 г. Токийский национальный музей">
            <a:extLst>
              <a:ext uri="{FF2B5EF4-FFF2-40B4-BE49-F238E27FC236}">
                <a16:creationId xmlns:a16="http://schemas.microsoft.com/office/drawing/2014/main" id="{B0FA90EE-B630-184F-16BA-2C59337A19B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3098800"/>
            <a:ext cx="5435600" cy="3149600"/>
          </a:xfrm>
          <a:prstGeom prst="roundRect">
            <a:avLst>
              <a:gd name="adj" fmla="val 4000"/>
            </a:avLst>
          </a:prstGeom>
          <a:ln w="19050">
            <a:solidFill>
              <a:srgbClr val="2C4C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B3AE3CD5-FC8D-9BB1-DF11-436DF092027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81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C91EB1E-77A2-432D-0032-226C0F72B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400" y="381000"/>
            <a:ext cx="7874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Китай в эпоху Мин </a:t>
            </a:r>
            <a:r>
              <a:rPr lang="ru-RU" sz="3800" dirty="0">
                <a:solidFill>
                  <a:srgbClr val="BF3A2B"/>
                </a:solidFill>
                <a:latin typeface="Constantia" panose="02030602050306030303" pitchFamily="18" charset="0"/>
              </a:rPr>
              <a:t>(1368-1644)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792A1C76-ED7E-896B-6B8F-1A7139DEBA6A}"/>
              </a:ext>
            </a:extLst>
          </p:cNvPr>
          <p:cNvSpPr/>
          <p:nvPr/>
        </p:nvSpPr>
        <p:spPr>
          <a:xfrm>
            <a:off x="3708400" y="10327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A73627CE-D52B-A990-1546-F40A50837F9D}"/>
              </a:ext>
            </a:extLst>
          </p:cNvPr>
          <p:cNvCxnSpPr/>
          <p:nvPr/>
        </p:nvCxnSpPr>
        <p:spPr>
          <a:xfrm>
            <a:off x="4140200" y="1134364"/>
            <a:ext cx="1524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4B7AD5BA-E7BD-8910-1F24-CFD27DE6AFAD}"/>
              </a:ext>
            </a:extLst>
          </p:cNvPr>
          <p:cNvSpPr/>
          <p:nvPr/>
        </p:nvSpPr>
        <p:spPr>
          <a:xfrm>
            <a:off x="5715000" y="1096264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Hongwu emperor" descr="Парадный портрет императора Чжу Юаньчжана (Хунъу), основателя династии Мин. Национальный дворцовый музей, Тайбэй">
            <a:extLst>
              <a:ext uri="{FF2B5EF4-FFF2-40B4-BE49-F238E27FC236}">
                <a16:creationId xmlns:a16="http://schemas.microsoft.com/office/drawing/2014/main" id="{602BF741-7C92-E20E-A102-B4A96BC461A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15483"/>
            <a:ext cx="2794000" cy="4550833"/>
          </a:xfrm>
          <a:prstGeom prst="roundRect">
            <a:avLst>
              <a:gd name="adj" fmla="val 4000"/>
            </a:avLst>
          </a:prstGeom>
          <a:ln w="15875">
            <a:solidFill>
              <a:srgbClr val="C290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Date 1368">
            <a:extLst>
              <a:ext uri="{FF2B5EF4-FFF2-40B4-BE49-F238E27FC236}">
                <a16:creationId xmlns:a16="http://schemas.microsoft.com/office/drawing/2014/main" id="{CFB9B5E6-4FA0-D740-2AC0-6BCD2D95E8E2}"/>
              </a:ext>
            </a:extLst>
          </p:cNvPr>
          <p:cNvSpPr txBox="1"/>
          <p:nvPr/>
        </p:nvSpPr>
        <p:spPr>
          <a:xfrm>
            <a:off x="3708400" y="1422400"/>
            <a:ext cx="78740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3000" b="1" dirty="0">
                <a:solidFill>
                  <a:srgbClr val="BF3A2B"/>
                </a:solidFill>
                <a:latin typeface="Constantia" panose="02030602050306030303" pitchFamily="18" charset="0"/>
              </a:rPr>
              <a:t>1368 г.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 - свержение власти монголов, начало правления династии Мин</a:t>
            </a:r>
          </a:p>
        </p:txBody>
      </p:sp>
      <p:sp>
        <p:nvSpPr>
          <p:cNvPr id="9" name="Reform card 0">
            <a:extLst>
              <a:ext uri="{FF2B5EF4-FFF2-40B4-BE49-F238E27FC236}">
                <a16:creationId xmlns:a16="http://schemas.microsoft.com/office/drawing/2014/main" id="{5A09CB2B-C089-F8D2-7315-48907E6AC10A}"/>
              </a:ext>
            </a:extLst>
          </p:cNvPr>
          <p:cNvSpPr/>
          <p:nvPr/>
        </p:nvSpPr>
        <p:spPr>
          <a:xfrm>
            <a:off x="3708400" y="2473960"/>
            <a:ext cx="3848100" cy="179324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form 0">
            <a:extLst>
              <a:ext uri="{FF2B5EF4-FFF2-40B4-BE49-F238E27FC236}">
                <a16:creationId xmlns:a16="http://schemas.microsoft.com/office/drawing/2014/main" id="{55E8CAB8-4D26-3118-A145-2C0F73D7843F}"/>
              </a:ext>
            </a:extLst>
          </p:cNvPr>
          <p:cNvSpPr txBox="1"/>
          <p:nvPr/>
        </p:nvSpPr>
        <p:spPr>
          <a:xfrm>
            <a:off x="4013200" y="2651760"/>
            <a:ext cx="33655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Мин проводили реформы под лозунгом возрождения </a:t>
            </a:r>
            <a:r>
              <a:rPr lang="ru-RU" sz="2400" b="1" dirty="0">
                <a:solidFill>
                  <a:srgbClr val="BF3A2B"/>
                </a:solidFill>
                <a:latin typeface="Calibri" panose="020F0502020204030204" pitchFamily="34" charset="0"/>
              </a:rPr>
              <a:t>норм конфуцианства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Reform bar 0">
            <a:extLst>
              <a:ext uri="{FF2B5EF4-FFF2-40B4-BE49-F238E27FC236}">
                <a16:creationId xmlns:a16="http://schemas.microsoft.com/office/drawing/2014/main" id="{9C8253B6-2748-7867-ADBE-DE750E57DE44}"/>
              </a:ext>
            </a:extLst>
          </p:cNvPr>
          <p:cNvSpPr/>
          <p:nvPr/>
        </p:nvSpPr>
        <p:spPr>
          <a:xfrm>
            <a:off x="3835400" y="2626360"/>
            <a:ext cx="50800" cy="148844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form card 1">
            <a:extLst>
              <a:ext uri="{FF2B5EF4-FFF2-40B4-BE49-F238E27FC236}">
                <a16:creationId xmlns:a16="http://schemas.microsoft.com/office/drawing/2014/main" id="{9CC7AF37-E633-E9E1-175D-4D099D7AC75A}"/>
              </a:ext>
            </a:extLst>
          </p:cNvPr>
          <p:cNvSpPr/>
          <p:nvPr/>
        </p:nvSpPr>
        <p:spPr>
          <a:xfrm>
            <a:off x="7734300" y="2473960"/>
            <a:ext cx="3848100" cy="179324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form 1">
            <a:extLst>
              <a:ext uri="{FF2B5EF4-FFF2-40B4-BE49-F238E27FC236}">
                <a16:creationId xmlns:a16="http://schemas.microsoft.com/office/drawing/2014/main" id="{155E18F2-4A68-C0CF-7454-E52DF591F7CF}"/>
              </a:ext>
            </a:extLst>
          </p:cNvPr>
          <p:cNvSpPr txBox="1"/>
          <p:nvPr/>
        </p:nvSpPr>
        <p:spPr>
          <a:xfrm>
            <a:off x="8039100" y="2651760"/>
            <a:ext cx="33655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Государство полностью контролировало </a:t>
            </a:r>
            <a:r>
              <a:rPr lang="ru-RU" sz="2400" b="1" dirty="0">
                <a:solidFill>
                  <a:srgbClr val="C2902A"/>
                </a:solidFill>
                <a:latin typeface="Calibri" panose="020F0502020204030204" pitchFamily="34" charset="0"/>
              </a:rPr>
              <a:t>внешнюю торговлю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Reform bar 1">
            <a:extLst>
              <a:ext uri="{FF2B5EF4-FFF2-40B4-BE49-F238E27FC236}">
                <a16:creationId xmlns:a16="http://schemas.microsoft.com/office/drawing/2014/main" id="{F565DDEE-A736-54EE-05C9-C858EB4B4628}"/>
              </a:ext>
            </a:extLst>
          </p:cNvPr>
          <p:cNvSpPr/>
          <p:nvPr/>
        </p:nvSpPr>
        <p:spPr>
          <a:xfrm>
            <a:off x="7861300" y="2626360"/>
            <a:ext cx="50800" cy="1488440"/>
          </a:xfrm>
          <a:prstGeom prst="rect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form card 2">
            <a:extLst>
              <a:ext uri="{FF2B5EF4-FFF2-40B4-BE49-F238E27FC236}">
                <a16:creationId xmlns:a16="http://schemas.microsoft.com/office/drawing/2014/main" id="{2B0FA8ED-ACD2-5BAC-19DF-C1D9E2DEBE4A}"/>
              </a:ext>
            </a:extLst>
          </p:cNvPr>
          <p:cNvSpPr/>
          <p:nvPr/>
        </p:nvSpPr>
        <p:spPr>
          <a:xfrm>
            <a:off x="3708400" y="4419600"/>
            <a:ext cx="3848100" cy="1793240"/>
          </a:xfrm>
          <a:prstGeom prst="roundRect">
            <a:avLst>
              <a:gd name="adj" fmla="val 6000"/>
            </a:avLst>
          </a:prstGeom>
          <a:solidFill>
            <a:srgbClr val="DCED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eform 2">
            <a:extLst>
              <a:ext uri="{FF2B5EF4-FFF2-40B4-BE49-F238E27FC236}">
                <a16:creationId xmlns:a16="http://schemas.microsoft.com/office/drawing/2014/main" id="{DBF3397D-E09B-DAB0-E568-5EBE409AEA9D}"/>
              </a:ext>
            </a:extLst>
          </p:cNvPr>
          <p:cNvSpPr txBox="1"/>
          <p:nvPr/>
        </p:nvSpPr>
        <p:spPr>
          <a:xfrm>
            <a:off x="4013200" y="4597400"/>
            <a:ext cx="33655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Под пристальным вниманием находились </a:t>
            </a:r>
            <a:r>
              <a:rPr lang="ru-RU" sz="2400" b="1" dirty="0">
                <a:solidFill>
                  <a:srgbClr val="2E7D6B"/>
                </a:solidFill>
                <a:latin typeface="Calibri" panose="020F0502020204030204" pitchFamily="34" charset="0"/>
              </a:rPr>
              <a:t>все чиновники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7" name="Reform bar 2">
            <a:extLst>
              <a:ext uri="{FF2B5EF4-FFF2-40B4-BE49-F238E27FC236}">
                <a16:creationId xmlns:a16="http://schemas.microsoft.com/office/drawing/2014/main" id="{F3A23064-77A4-C109-EC97-C262D7CF4373}"/>
              </a:ext>
            </a:extLst>
          </p:cNvPr>
          <p:cNvSpPr/>
          <p:nvPr/>
        </p:nvSpPr>
        <p:spPr>
          <a:xfrm>
            <a:off x="3835400" y="4572000"/>
            <a:ext cx="50800" cy="1488440"/>
          </a:xfrm>
          <a:prstGeom prst="rect">
            <a:avLst/>
          </a:prstGeom>
          <a:solidFill>
            <a:srgbClr val="2E7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Reform card 3">
            <a:extLst>
              <a:ext uri="{FF2B5EF4-FFF2-40B4-BE49-F238E27FC236}">
                <a16:creationId xmlns:a16="http://schemas.microsoft.com/office/drawing/2014/main" id="{D016BF83-80CB-020C-079E-D126BF2F92E1}"/>
              </a:ext>
            </a:extLst>
          </p:cNvPr>
          <p:cNvSpPr/>
          <p:nvPr/>
        </p:nvSpPr>
        <p:spPr>
          <a:xfrm>
            <a:off x="7734300" y="4419600"/>
            <a:ext cx="3848100" cy="179324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Reform 3">
            <a:extLst>
              <a:ext uri="{FF2B5EF4-FFF2-40B4-BE49-F238E27FC236}">
                <a16:creationId xmlns:a16="http://schemas.microsoft.com/office/drawing/2014/main" id="{E2C9BD30-EAF9-EDE4-A893-3FD899292A13}"/>
              </a:ext>
            </a:extLst>
          </p:cNvPr>
          <p:cNvSpPr txBox="1"/>
          <p:nvPr/>
        </p:nvSpPr>
        <p:spPr>
          <a:xfrm>
            <a:off x="8039100" y="4597400"/>
            <a:ext cx="33655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Частные земли разрешили </a:t>
            </a:r>
            <a:r>
              <a:rPr lang="ru-RU" sz="2400" b="1" dirty="0">
                <a:solidFill>
                  <a:srgbClr val="BF3A2B"/>
                </a:solidFill>
                <a:latin typeface="Calibri" panose="020F0502020204030204" pitchFamily="34" charset="0"/>
              </a:rPr>
              <a:t>передавать по наследству, продавать, покупать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0" name="Reform bar 3">
            <a:extLst>
              <a:ext uri="{FF2B5EF4-FFF2-40B4-BE49-F238E27FC236}">
                <a16:creationId xmlns:a16="http://schemas.microsoft.com/office/drawing/2014/main" id="{CF809749-28F9-3116-AE90-92243A454E59}"/>
              </a:ext>
            </a:extLst>
          </p:cNvPr>
          <p:cNvSpPr/>
          <p:nvPr/>
        </p:nvSpPr>
        <p:spPr>
          <a:xfrm>
            <a:off x="7861300" y="4572000"/>
            <a:ext cx="50800" cy="148844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CDE27BB2-3F21-35B9-AB6A-3F70ED18447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68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76448DC-C194-0936-8018-1DEA0D1E5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3810000" cy="3048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6400" dirty="0">
                <a:solidFill>
                  <a:srgbClr val="BF3A2B"/>
                </a:solidFill>
                <a:latin typeface="Constantia" panose="02030602050306030303" pitchFamily="18" charset="0"/>
              </a:rPr>
              <a:t>XV в. -</a:t>
            </a:r>
            <a:br>
              <a:rPr lang="ru-RU" sz="3400" dirty="0">
                <a:solidFill>
                  <a:srgbClr val="262A33"/>
                </a:solidFill>
                <a:latin typeface="Constantia" panose="02030602050306030303" pitchFamily="18" charset="0"/>
              </a:rPr>
            </a:br>
            <a:r>
              <a:rPr lang="ru-RU" sz="3400" dirty="0">
                <a:solidFill>
                  <a:srgbClr val="262A33"/>
                </a:solidFill>
                <a:latin typeface="Constantia" panose="02030602050306030303" pitchFamily="18" charset="0"/>
              </a:rPr>
              <a:t>сокращение торговли по </a:t>
            </a:r>
            <a:r>
              <a:rPr lang="ru-RU" sz="3400" dirty="0">
                <a:solidFill>
                  <a:srgbClr val="C2902A"/>
                </a:solidFill>
                <a:latin typeface="Constantia" panose="02030602050306030303" pitchFamily="18" charset="0"/>
              </a:rPr>
              <a:t>Великому шелковому пути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B6E6838D-0F4F-EB53-5D3E-1D572535062A}"/>
              </a:ext>
            </a:extLst>
          </p:cNvPr>
          <p:cNvSpPr/>
          <p:nvPr/>
        </p:nvSpPr>
        <p:spPr>
          <a:xfrm>
            <a:off x="609600" y="398780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9E384421-355E-A07B-C2FB-A53889C41F87}"/>
              </a:ext>
            </a:extLst>
          </p:cNvPr>
          <p:cNvCxnSpPr/>
          <p:nvPr/>
        </p:nvCxnSpPr>
        <p:spPr>
          <a:xfrm>
            <a:off x="1041400" y="4089400"/>
            <a:ext cx="1905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7782D671-CE32-145D-90F8-AA190AC19B1C}"/>
              </a:ext>
            </a:extLst>
          </p:cNvPr>
          <p:cNvSpPr/>
          <p:nvPr/>
        </p:nvSpPr>
        <p:spPr>
          <a:xfrm>
            <a:off x="2997200" y="4051300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Herrmann - Asia 1415 mount">
            <a:extLst>
              <a:ext uri="{FF2B5EF4-FFF2-40B4-BE49-F238E27FC236}">
                <a16:creationId xmlns:a16="http://schemas.microsoft.com/office/drawing/2014/main" id="{14741FAB-F549-DF09-301B-8DB73B9FC7B7}"/>
              </a:ext>
            </a:extLst>
          </p:cNvPr>
          <p:cNvSpPr/>
          <p:nvPr/>
        </p:nvSpPr>
        <p:spPr>
          <a:xfrm>
            <a:off x="4851400" y="381000"/>
            <a:ext cx="6731000" cy="5969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Herrmann - Asia 1415" descr="А. Херрманн. Азия в эпоху Мин — границы 1415 г. (с путём тимуридского посольства 1419–1422 гг.). «Исторический и коммерческий атлас Китая», 1935">
            <a:extLst>
              <a:ext uri="{FF2B5EF4-FFF2-40B4-BE49-F238E27FC236}">
                <a16:creationId xmlns:a16="http://schemas.microsoft.com/office/drawing/2014/main" id="{2AFD2E5D-A194-FC81-FFC3-947B1C54732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82600"/>
            <a:ext cx="6527800" cy="5765800"/>
          </a:xfrm>
          <a:prstGeom prst="rect">
            <a:avLst/>
          </a:prstGeom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D9FADCE8-ADDF-7BC4-1049-667B675F824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41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ing silk lampas" descr="Шёлковая ткань с золотым узором (лампас), Китай, эпоха Мин, конец XVI в. Королевский музей Онтарио, Торонто">
            <a:extLst>
              <a:ext uri="{FF2B5EF4-FFF2-40B4-BE49-F238E27FC236}">
                <a16:creationId xmlns:a16="http://schemas.microsoft.com/office/drawing/2014/main" id="{EBED3E73-FA12-626C-29FB-1F3FF45E9F9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31800"/>
            <a:ext cx="4191000" cy="5918200"/>
          </a:xfrm>
          <a:prstGeom prst="roundRect">
            <a:avLst>
              <a:gd name="adj" fmla="val 4000"/>
            </a:avLst>
          </a:prstGeom>
          <a:ln w="15875">
            <a:solidFill>
              <a:srgbClr val="BF3A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Silk definition">
            <a:extLst>
              <a:ext uri="{FF2B5EF4-FFF2-40B4-BE49-F238E27FC236}">
                <a16:creationId xmlns:a16="http://schemas.microsoft.com/office/drawing/2014/main" id="{4D2AB04C-B76B-A768-62C5-D9E32BEE653F}"/>
              </a:ext>
            </a:extLst>
          </p:cNvPr>
          <p:cNvSpPr txBox="1"/>
          <p:nvPr/>
        </p:nvSpPr>
        <p:spPr>
          <a:xfrm>
            <a:off x="609600" y="508000"/>
            <a:ext cx="64770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dirty="0">
                <a:solidFill>
                  <a:srgbClr val="BF3A2B"/>
                </a:solidFill>
                <a:latin typeface="Constantia" panose="02030602050306030303" pitchFamily="18" charset="0"/>
              </a:rPr>
              <a:t>Шелковые ткани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- это материал, сотканный из нитей, добываемых из коконов </a:t>
            </a:r>
            <a:r>
              <a:rPr lang="ru-RU" sz="2800" b="1" dirty="0">
                <a:solidFill>
                  <a:srgbClr val="C2902A"/>
                </a:solidFill>
                <a:latin typeface="Calibri" panose="020F0502020204030204" pitchFamily="34" charset="0"/>
              </a:rPr>
              <a:t>тутовых шелкопрядов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Silk 5000 years">
            <a:extLst>
              <a:ext uri="{FF2B5EF4-FFF2-40B4-BE49-F238E27FC236}">
                <a16:creationId xmlns:a16="http://schemas.microsoft.com/office/drawing/2014/main" id="{191154A9-661A-1593-5C2F-3A4DC2AAD8F7}"/>
              </a:ext>
            </a:extLst>
          </p:cNvPr>
          <p:cNvSpPr txBox="1"/>
          <p:nvPr/>
        </p:nvSpPr>
        <p:spPr>
          <a:xfrm>
            <a:off x="609600" y="2026920"/>
            <a:ext cx="6477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535866"/>
                </a:solidFill>
                <a:latin typeface="Calibri" panose="020F0502020204030204" pitchFamily="34" charset="0"/>
              </a:rPr>
              <a:t>Более </a:t>
            </a:r>
            <a:r>
              <a:rPr lang="ru-RU" sz="3400" b="1" dirty="0">
                <a:solidFill>
                  <a:srgbClr val="BF3A2B"/>
                </a:solidFill>
                <a:latin typeface="Constantia" panose="02030602050306030303" pitchFamily="18" charset="0"/>
              </a:rPr>
              <a:t>5000 лет</a:t>
            </a:r>
            <a:r>
              <a:rPr lang="ru-RU" sz="2600" dirty="0">
                <a:solidFill>
                  <a:srgbClr val="535866"/>
                </a:solidFill>
                <a:latin typeface="Calibri" panose="020F0502020204030204" pitchFamily="34" charset="0"/>
              </a:rPr>
              <a:t> назад этот вид бабочки был одомашнен в Китае</a:t>
            </a:r>
          </a:p>
        </p:txBody>
      </p:sp>
      <p:pic>
        <p:nvPicPr>
          <p:cNvPr id="8" name="Liang Kai - weaving the silk" descr="Ткачество шёлка. Фрагмент свитка «Шелководство» (приписывается Лян Каю), Китай, XIII в. Кливлендский музей искусств">
            <a:extLst>
              <a:ext uri="{FF2B5EF4-FFF2-40B4-BE49-F238E27FC236}">
                <a16:creationId xmlns:a16="http://schemas.microsoft.com/office/drawing/2014/main" id="{1455AEDE-6D5B-ED17-4E2E-68B4A0E6B78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43300"/>
            <a:ext cx="5080000" cy="2806700"/>
          </a:xfrm>
          <a:prstGeom prst="roundRect">
            <a:avLst>
              <a:gd name="adj" fmla="val 4000"/>
            </a:avLst>
          </a:prstGeom>
          <a:ln w="15875">
            <a:solidFill>
              <a:srgbClr val="C290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Key-fret">
            <a:extLst>
              <a:ext uri="{FF2B5EF4-FFF2-40B4-BE49-F238E27FC236}">
                <a16:creationId xmlns:a16="http://schemas.microsoft.com/office/drawing/2014/main" id="{6DD5A502-97C7-6B4B-4E4F-2FA261185ABF}"/>
              </a:ext>
            </a:extLst>
          </p:cNvPr>
          <p:cNvSpPr/>
          <p:nvPr/>
        </p:nvSpPr>
        <p:spPr>
          <a:xfrm>
            <a:off x="5969000" y="6096000"/>
            <a:ext cx="1371601" cy="121921"/>
          </a:xfrm>
          <a:custGeom>
            <a:avLst/>
            <a:gdLst/>
            <a:ahLst/>
            <a:cxnLst/>
            <a:rect l="0" t="0" r="0" b="0"/>
            <a:pathLst>
              <a:path w="1371601" h="121921">
                <a:moveTo>
                  <a:pt x="0" y="121920"/>
                </a:moveTo>
                <a:lnTo>
                  <a:pt x="0" y="0"/>
                </a:lnTo>
                <a:lnTo>
                  <a:pt x="121920" y="0"/>
                </a:lnTo>
                <a:lnTo>
                  <a:pt x="121920" y="91440"/>
                </a:lnTo>
                <a:lnTo>
                  <a:pt x="60960" y="91440"/>
                </a:lnTo>
                <a:lnTo>
                  <a:pt x="60960" y="60960"/>
                </a:lnTo>
                <a:lnTo>
                  <a:pt x="91440" y="60960"/>
                </a:lnTo>
                <a:lnTo>
                  <a:pt x="91440" y="30480"/>
                </a:lnTo>
                <a:lnTo>
                  <a:pt x="30480" y="30480"/>
                </a:lnTo>
                <a:lnTo>
                  <a:pt x="30480" y="121920"/>
                </a:lnTo>
                <a:lnTo>
                  <a:pt x="152400" y="121920"/>
                </a:lnTo>
                <a:lnTo>
                  <a:pt x="152400" y="0"/>
                </a:lnTo>
                <a:lnTo>
                  <a:pt x="274320" y="0"/>
                </a:lnTo>
                <a:lnTo>
                  <a:pt x="274320" y="91440"/>
                </a:lnTo>
                <a:lnTo>
                  <a:pt x="213360" y="91440"/>
                </a:lnTo>
                <a:lnTo>
                  <a:pt x="213360" y="60960"/>
                </a:lnTo>
                <a:lnTo>
                  <a:pt x="243840" y="60960"/>
                </a:lnTo>
                <a:lnTo>
                  <a:pt x="243840" y="30480"/>
                </a:lnTo>
                <a:lnTo>
                  <a:pt x="182880" y="30480"/>
                </a:lnTo>
                <a:lnTo>
                  <a:pt x="182880" y="121920"/>
                </a:lnTo>
                <a:lnTo>
                  <a:pt x="304800" y="121920"/>
                </a:lnTo>
                <a:lnTo>
                  <a:pt x="304800" y="0"/>
                </a:lnTo>
                <a:lnTo>
                  <a:pt x="426720" y="0"/>
                </a:lnTo>
                <a:lnTo>
                  <a:pt x="426720" y="91440"/>
                </a:lnTo>
                <a:lnTo>
                  <a:pt x="365760" y="91440"/>
                </a:lnTo>
                <a:lnTo>
                  <a:pt x="365760" y="60960"/>
                </a:lnTo>
                <a:lnTo>
                  <a:pt x="396240" y="60960"/>
                </a:lnTo>
                <a:lnTo>
                  <a:pt x="396240" y="30480"/>
                </a:lnTo>
                <a:lnTo>
                  <a:pt x="335280" y="30480"/>
                </a:lnTo>
                <a:lnTo>
                  <a:pt x="335280" y="121920"/>
                </a:lnTo>
                <a:lnTo>
                  <a:pt x="457200" y="121920"/>
                </a:lnTo>
                <a:lnTo>
                  <a:pt x="457200" y="0"/>
                </a:lnTo>
                <a:lnTo>
                  <a:pt x="579120" y="0"/>
                </a:lnTo>
                <a:lnTo>
                  <a:pt x="579120" y="91440"/>
                </a:lnTo>
                <a:lnTo>
                  <a:pt x="518160" y="91440"/>
                </a:lnTo>
                <a:lnTo>
                  <a:pt x="518160" y="60960"/>
                </a:lnTo>
                <a:lnTo>
                  <a:pt x="548640" y="60960"/>
                </a:lnTo>
                <a:lnTo>
                  <a:pt x="548640" y="30480"/>
                </a:lnTo>
                <a:lnTo>
                  <a:pt x="487680" y="30480"/>
                </a:lnTo>
                <a:lnTo>
                  <a:pt x="487680" y="121920"/>
                </a:lnTo>
                <a:lnTo>
                  <a:pt x="609600" y="121920"/>
                </a:lnTo>
                <a:lnTo>
                  <a:pt x="609600" y="0"/>
                </a:lnTo>
                <a:lnTo>
                  <a:pt x="731520" y="0"/>
                </a:lnTo>
                <a:lnTo>
                  <a:pt x="731520" y="91440"/>
                </a:lnTo>
                <a:lnTo>
                  <a:pt x="670560" y="91440"/>
                </a:lnTo>
                <a:lnTo>
                  <a:pt x="670560" y="60960"/>
                </a:lnTo>
                <a:lnTo>
                  <a:pt x="701040" y="60960"/>
                </a:lnTo>
                <a:lnTo>
                  <a:pt x="701040" y="30480"/>
                </a:lnTo>
                <a:lnTo>
                  <a:pt x="640080" y="30480"/>
                </a:lnTo>
                <a:lnTo>
                  <a:pt x="640080" y="121920"/>
                </a:lnTo>
                <a:lnTo>
                  <a:pt x="762000" y="121920"/>
                </a:lnTo>
                <a:lnTo>
                  <a:pt x="762000" y="0"/>
                </a:lnTo>
                <a:lnTo>
                  <a:pt x="883920" y="0"/>
                </a:lnTo>
                <a:lnTo>
                  <a:pt x="883920" y="91440"/>
                </a:lnTo>
                <a:lnTo>
                  <a:pt x="822960" y="91440"/>
                </a:lnTo>
                <a:lnTo>
                  <a:pt x="822960" y="60960"/>
                </a:lnTo>
                <a:lnTo>
                  <a:pt x="853440" y="60960"/>
                </a:lnTo>
                <a:lnTo>
                  <a:pt x="853440" y="30480"/>
                </a:lnTo>
                <a:lnTo>
                  <a:pt x="792480" y="30480"/>
                </a:lnTo>
                <a:lnTo>
                  <a:pt x="792480" y="121920"/>
                </a:lnTo>
                <a:lnTo>
                  <a:pt x="914400" y="121920"/>
                </a:lnTo>
                <a:lnTo>
                  <a:pt x="914400" y="0"/>
                </a:lnTo>
                <a:lnTo>
                  <a:pt x="1036320" y="0"/>
                </a:lnTo>
                <a:lnTo>
                  <a:pt x="1036320" y="91440"/>
                </a:lnTo>
                <a:lnTo>
                  <a:pt x="975360" y="91440"/>
                </a:lnTo>
                <a:lnTo>
                  <a:pt x="975360" y="60960"/>
                </a:lnTo>
                <a:lnTo>
                  <a:pt x="1005840" y="60960"/>
                </a:lnTo>
                <a:lnTo>
                  <a:pt x="1005840" y="30480"/>
                </a:lnTo>
                <a:lnTo>
                  <a:pt x="944880" y="30480"/>
                </a:lnTo>
                <a:lnTo>
                  <a:pt x="944880" y="121920"/>
                </a:lnTo>
                <a:lnTo>
                  <a:pt x="1066800" y="121920"/>
                </a:lnTo>
                <a:lnTo>
                  <a:pt x="1066800" y="0"/>
                </a:lnTo>
                <a:lnTo>
                  <a:pt x="1188720" y="0"/>
                </a:lnTo>
                <a:lnTo>
                  <a:pt x="1188720" y="91440"/>
                </a:lnTo>
                <a:lnTo>
                  <a:pt x="1127760" y="91440"/>
                </a:lnTo>
                <a:lnTo>
                  <a:pt x="1127760" y="60960"/>
                </a:lnTo>
                <a:lnTo>
                  <a:pt x="1158240" y="60960"/>
                </a:lnTo>
                <a:lnTo>
                  <a:pt x="1158240" y="30480"/>
                </a:lnTo>
                <a:lnTo>
                  <a:pt x="1097280" y="30480"/>
                </a:lnTo>
                <a:lnTo>
                  <a:pt x="1097280" y="121920"/>
                </a:lnTo>
                <a:lnTo>
                  <a:pt x="1219200" y="121920"/>
                </a:lnTo>
                <a:lnTo>
                  <a:pt x="1219200" y="0"/>
                </a:lnTo>
                <a:lnTo>
                  <a:pt x="1341120" y="0"/>
                </a:lnTo>
                <a:lnTo>
                  <a:pt x="1341120" y="91440"/>
                </a:lnTo>
                <a:lnTo>
                  <a:pt x="1280160" y="91440"/>
                </a:lnTo>
                <a:lnTo>
                  <a:pt x="1280160" y="60960"/>
                </a:lnTo>
                <a:lnTo>
                  <a:pt x="1310640" y="60960"/>
                </a:lnTo>
                <a:lnTo>
                  <a:pt x="1310640" y="30480"/>
                </a:lnTo>
                <a:lnTo>
                  <a:pt x="1249680" y="30480"/>
                </a:lnTo>
                <a:lnTo>
                  <a:pt x="1249680" y="121920"/>
                </a:lnTo>
                <a:lnTo>
                  <a:pt x="1371600" y="121920"/>
                </a:lnTo>
              </a:path>
            </a:pathLst>
          </a:custGeom>
          <a:ln w="1143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9F0670F5-BCCF-F058-1D40-4F2E91225D5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65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eat Wall - Mutianyu" descr="Великая Китайская стена на участке Мутяньюй, построенном при династии Мин. Фото 2009 г.">
            <a:extLst>
              <a:ext uri="{FF2B5EF4-FFF2-40B4-BE49-F238E27FC236}">
                <a16:creationId xmlns:a16="http://schemas.microsoft.com/office/drawing/2014/main" id="{65DDFF57-6FF8-C420-CD4C-DDA555A78A3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31800"/>
            <a:ext cx="4038600" cy="5918200"/>
          </a:xfrm>
          <a:prstGeom prst="roundRect">
            <a:avLst>
              <a:gd name="adj" fmla="val 4000"/>
            </a:avLst>
          </a:prstGeom>
          <a:ln w="15875">
            <a:solidFill>
              <a:srgbClr val="2E7D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hain card 0">
            <a:extLst>
              <a:ext uri="{FF2B5EF4-FFF2-40B4-BE49-F238E27FC236}">
                <a16:creationId xmlns:a16="http://schemas.microsoft.com/office/drawing/2014/main" id="{2880BCC0-F51D-032B-6D2A-8C5A60E67072}"/>
              </a:ext>
            </a:extLst>
          </p:cNvPr>
          <p:cNvSpPr/>
          <p:nvPr/>
        </p:nvSpPr>
        <p:spPr>
          <a:xfrm>
            <a:off x="609600" y="508000"/>
            <a:ext cx="6604000" cy="218440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hain 0">
            <a:extLst>
              <a:ext uri="{FF2B5EF4-FFF2-40B4-BE49-F238E27FC236}">
                <a16:creationId xmlns:a16="http://schemas.microsoft.com/office/drawing/2014/main" id="{109375AC-336C-81C2-057E-038DCDB83AA2}"/>
              </a:ext>
            </a:extLst>
          </p:cNvPr>
          <p:cNvSpPr txBox="1"/>
          <p:nvPr/>
        </p:nvSpPr>
        <p:spPr>
          <a:xfrm>
            <a:off x="965200" y="685800"/>
            <a:ext cx="60452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Династия Мин </a:t>
            </a:r>
            <a:r>
              <a:rPr lang="ru-RU" sz="2400" b="1" dirty="0">
                <a:solidFill>
                  <a:srgbClr val="BF3A2B"/>
                </a:solidFill>
                <a:latin typeface="Calibri" panose="020F0502020204030204" pitchFamily="34" charset="0"/>
              </a:rPr>
              <a:t>повысила налоги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, необходимые для борьбы с кочевниками, это вызвало </a:t>
            </a:r>
            <a:r>
              <a:rPr lang="ru-RU" sz="2400" b="1" dirty="0">
                <a:solidFill>
                  <a:srgbClr val="C2902A"/>
                </a:solidFill>
                <a:latin typeface="Calibri" panose="020F0502020204030204" pitchFamily="34" charset="0"/>
              </a:rPr>
              <a:t>недовольство земледельцев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, они стали уменьшать количество земель, облагаемых налогами.</a:t>
            </a:r>
          </a:p>
        </p:txBody>
      </p:sp>
      <p:sp>
        <p:nvSpPr>
          <p:cNvPr id="7" name="Chain bar 0">
            <a:extLst>
              <a:ext uri="{FF2B5EF4-FFF2-40B4-BE49-F238E27FC236}">
                <a16:creationId xmlns:a16="http://schemas.microsoft.com/office/drawing/2014/main" id="{EAAC7154-22F3-B92D-BC53-65AB22CF814E}"/>
              </a:ext>
            </a:extLst>
          </p:cNvPr>
          <p:cNvSpPr/>
          <p:nvPr/>
        </p:nvSpPr>
        <p:spPr>
          <a:xfrm>
            <a:off x="736600" y="685800"/>
            <a:ext cx="63500" cy="1828800"/>
          </a:xfrm>
          <a:prstGeom prst="rect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Arrow">
            <a:extLst>
              <a:ext uri="{FF2B5EF4-FFF2-40B4-BE49-F238E27FC236}">
                <a16:creationId xmlns:a16="http://schemas.microsoft.com/office/drawing/2014/main" id="{AE6BD58A-A375-2CC5-1E90-E8581A483430}"/>
              </a:ext>
            </a:extLst>
          </p:cNvPr>
          <p:cNvCxnSpPr/>
          <p:nvPr/>
        </p:nvCxnSpPr>
        <p:spPr>
          <a:xfrm>
            <a:off x="3911600" y="2730500"/>
            <a:ext cx="0" cy="304800"/>
          </a:xfrm>
          <a:prstGeom prst="line">
            <a:avLst/>
          </a:prstGeom>
          <a:ln w="25400">
            <a:solidFill>
              <a:srgbClr val="BF3A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ain card 1">
            <a:extLst>
              <a:ext uri="{FF2B5EF4-FFF2-40B4-BE49-F238E27FC236}">
                <a16:creationId xmlns:a16="http://schemas.microsoft.com/office/drawing/2014/main" id="{4997F0A0-95CC-763E-9018-456E3532A813}"/>
              </a:ext>
            </a:extLst>
          </p:cNvPr>
          <p:cNvSpPr/>
          <p:nvPr/>
        </p:nvSpPr>
        <p:spPr>
          <a:xfrm>
            <a:off x="609600" y="3073400"/>
            <a:ext cx="6604000" cy="75184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hain 1">
            <a:extLst>
              <a:ext uri="{FF2B5EF4-FFF2-40B4-BE49-F238E27FC236}">
                <a16:creationId xmlns:a16="http://schemas.microsoft.com/office/drawing/2014/main" id="{40ACBEE5-7A80-ADAD-EB66-B5293BF8C0F0}"/>
              </a:ext>
            </a:extLst>
          </p:cNvPr>
          <p:cNvSpPr txBox="1"/>
          <p:nvPr/>
        </p:nvSpPr>
        <p:spPr>
          <a:xfrm>
            <a:off x="965200" y="3251200"/>
            <a:ext cx="60452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Пополнение казны </a:t>
            </a:r>
            <a:r>
              <a:rPr lang="ru-RU" sz="2600" b="1" dirty="0">
                <a:solidFill>
                  <a:srgbClr val="BF3A2B"/>
                </a:solidFill>
                <a:latin typeface="Calibri" panose="020F0502020204030204" pitchFamily="34" charset="0"/>
              </a:rPr>
              <a:t>сокращалось</a:t>
            </a: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Chain bar 1">
            <a:extLst>
              <a:ext uri="{FF2B5EF4-FFF2-40B4-BE49-F238E27FC236}">
                <a16:creationId xmlns:a16="http://schemas.microsoft.com/office/drawing/2014/main" id="{62B9FC8E-ED39-0AA9-BDAB-13DA30F4E332}"/>
              </a:ext>
            </a:extLst>
          </p:cNvPr>
          <p:cNvSpPr/>
          <p:nvPr/>
        </p:nvSpPr>
        <p:spPr>
          <a:xfrm>
            <a:off x="736600" y="3251200"/>
            <a:ext cx="63500" cy="39624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Arrow">
            <a:extLst>
              <a:ext uri="{FF2B5EF4-FFF2-40B4-BE49-F238E27FC236}">
                <a16:creationId xmlns:a16="http://schemas.microsoft.com/office/drawing/2014/main" id="{342DE663-F6D5-4A0C-5E86-92CC3805DD68}"/>
              </a:ext>
            </a:extLst>
          </p:cNvPr>
          <p:cNvCxnSpPr/>
          <p:nvPr/>
        </p:nvCxnSpPr>
        <p:spPr>
          <a:xfrm>
            <a:off x="3911600" y="3863340"/>
            <a:ext cx="0" cy="304800"/>
          </a:xfrm>
          <a:prstGeom prst="line">
            <a:avLst/>
          </a:prstGeom>
          <a:ln w="25400">
            <a:solidFill>
              <a:srgbClr val="BF3A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hain card 2">
            <a:extLst>
              <a:ext uri="{FF2B5EF4-FFF2-40B4-BE49-F238E27FC236}">
                <a16:creationId xmlns:a16="http://schemas.microsoft.com/office/drawing/2014/main" id="{7F9647C3-B04A-387D-9DB9-B87D95B2E91B}"/>
              </a:ext>
            </a:extLst>
          </p:cNvPr>
          <p:cNvSpPr/>
          <p:nvPr/>
        </p:nvSpPr>
        <p:spPr>
          <a:xfrm>
            <a:off x="609600" y="4206240"/>
            <a:ext cx="6604000" cy="114808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hain 2">
            <a:extLst>
              <a:ext uri="{FF2B5EF4-FFF2-40B4-BE49-F238E27FC236}">
                <a16:creationId xmlns:a16="http://schemas.microsoft.com/office/drawing/2014/main" id="{C97CB9DB-1CF5-ED8E-42C5-D0B0B8A641E6}"/>
              </a:ext>
            </a:extLst>
          </p:cNvPr>
          <p:cNvSpPr txBox="1"/>
          <p:nvPr/>
        </p:nvSpPr>
        <p:spPr>
          <a:xfrm>
            <a:off x="965200" y="4384040"/>
            <a:ext cx="60452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Эти меры привели Китай </a:t>
            </a:r>
            <a:r>
              <a:rPr lang="ru-RU" sz="2600" b="1" dirty="0">
                <a:solidFill>
                  <a:srgbClr val="BF3A2B"/>
                </a:solidFill>
                <a:latin typeface="Calibri" panose="020F0502020204030204" pitchFamily="34" charset="0"/>
              </a:rPr>
              <a:t>к кризису</a:t>
            </a: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, а династию - </a:t>
            </a:r>
            <a:r>
              <a:rPr lang="ru-RU" sz="2600" b="1" dirty="0">
                <a:solidFill>
                  <a:srgbClr val="BF3A2B"/>
                </a:solidFill>
                <a:latin typeface="Calibri" panose="020F0502020204030204" pitchFamily="34" charset="0"/>
              </a:rPr>
              <a:t>к гибели</a:t>
            </a: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5" name="Chain bar 2">
            <a:extLst>
              <a:ext uri="{FF2B5EF4-FFF2-40B4-BE49-F238E27FC236}">
                <a16:creationId xmlns:a16="http://schemas.microsoft.com/office/drawing/2014/main" id="{242DC298-9D01-433C-AEC0-39528CE458B7}"/>
              </a:ext>
            </a:extLst>
          </p:cNvPr>
          <p:cNvSpPr/>
          <p:nvPr/>
        </p:nvSpPr>
        <p:spPr>
          <a:xfrm>
            <a:off x="736600" y="4384040"/>
            <a:ext cx="63500" cy="79248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B2F9CCCB-20BE-6418-5E75-DBFB4DF98C6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172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ase plate">
            <a:extLst>
              <a:ext uri="{FF2B5EF4-FFF2-40B4-BE49-F238E27FC236}">
                <a16:creationId xmlns:a16="http://schemas.microsoft.com/office/drawing/2014/main" id="{79816F31-D8A2-B002-3741-86DBC21C19B4}"/>
              </a:ext>
            </a:extLst>
          </p:cNvPr>
          <p:cNvSpPr/>
          <p:nvPr/>
        </p:nvSpPr>
        <p:spPr>
          <a:xfrm>
            <a:off x="609600" y="431800"/>
            <a:ext cx="3810000" cy="5918200"/>
          </a:xfrm>
          <a:prstGeom prst="roundRect">
            <a:avLst>
              <a:gd name="adj" fmla="val 4000"/>
            </a:avLst>
          </a:prstGeom>
          <a:solidFill>
            <a:srgbClr val="E6E9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ing Xuande vase" descr="Ваза с ручками. Фарфор с подглазурной росписью кобальтом, Китай, эпоха Мин, период Сюаньдэ (1426–1435). Музей Метрополитен, Нью-Йорк">
            <a:extLst>
              <a:ext uri="{FF2B5EF4-FFF2-40B4-BE49-F238E27FC236}">
                <a16:creationId xmlns:a16="http://schemas.microsoft.com/office/drawing/2014/main" id="{05E46859-7C9C-BF64-705B-0C7AC5774E4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3" y="660400"/>
            <a:ext cx="2798233" cy="5461000"/>
          </a:xfrm>
          <a:prstGeom prst="roundRect">
            <a:avLst>
              <a:gd name="adj" fmla="val 4000"/>
            </a:avLst>
          </a:prstGeom>
          <a:ln w="9525">
            <a:solidFill>
              <a:srgbClr val="C7CCE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Key-fret">
            <a:extLst>
              <a:ext uri="{FF2B5EF4-FFF2-40B4-BE49-F238E27FC236}">
                <a16:creationId xmlns:a16="http://schemas.microsoft.com/office/drawing/2014/main" id="{173A73DC-A602-AA94-D727-DFD26B488E65}"/>
              </a:ext>
            </a:extLst>
          </p:cNvPr>
          <p:cNvSpPr/>
          <p:nvPr/>
        </p:nvSpPr>
        <p:spPr>
          <a:xfrm>
            <a:off x="4876800" y="76200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6615F593-669D-92CC-5DDF-2B07915CDC21}"/>
              </a:ext>
            </a:extLst>
          </p:cNvPr>
          <p:cNvCxnSpPr/>
          <p:nvPr/>
        </p:nvCxnSpPr>
        <p:spPr>
          <a:xfrm>
            <a:off x="5308600" y="863600"/>
            <a:ext cx="2540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eal dot">
            <a:extLst>
              <a:ext uri="{FF2B5EF4-FFF2-40B4-BE49-F238E27FC236}">
                <a16:creationId xmlns:a16="http://schemas.microsoft.com/office/drawing/2014/main" id="{51D0C0B9-F6EA-FC76-E674-235939F3DA6C}"/>
              </a:ext>
            </a:extLst>
          </p:cNvPr>
          <p:cNvSpPr/>
          <p:nvPr/>
        </p:nvSpPr>
        <p:spPr>
          <a:xfrm>
            <a:off x="7899400" y="825500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rt">
            <a:extLst>
              <a:ext uri="{FF2B5EF4-FFF2-40B4-BE49-F238E27FC236}">
                <a16:creationId xmlns:a16="http://schemas.microsoft.com/office/drawing/2014/main" id="{4686BD83-9016-7079-A079-55D4DFC24250}"/>
              </a:ext>
            </a:extLst>
          </p:cNvPr>
          <p:cNvSpPr txBox="1"/>
          <p:nvPr/>
        </p:nvSpPr>
        <p:spPr>
          <a:xfrm>
            <a:off x="4876800" y="1219200"/>
            <a:ext cx="6705600" cy="132600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Происходил </a:t>
            </a:r>
            <a:r>
              <a:rPr lang="ru-RU" sz="2800" b="1" dirty="0">
                <a:solidFill>
                  <a:srgbClr val="BF3A2B"/>
                </a:solidFill>
                <a:latin typeface="Constantia" panose="02030602050306030303" pitchFamily="18" charset="0"/>
              </a:rPr>
              <a:t>расцвет искусства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, создания </a:t>
            </a:r>
            <a:r>
              <a:rPr lang="ru-RU" sz="2800" b="1" dirty="0">
                <a:solidFill>
                  <a:srgbClr val="C2902A"/>
                </a:solidFill>
                <a:latin typeface="Calibri" panose="020F0502020204030204" pitchFamily="34" charset="0"/>
              </a:rPr>
              <a:t>романов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, которые и сейчас популярны в Китае.</a:t>
            </a:r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469C15DF-F8E6-3E4B-8213-CC60C6BBCD85}"/>
              </a:ext>
            </a:extLst>
          </p:cNvPr>
          <p:cNvCxnSpPr/>
          <p:nvPr/>
        </p:nvCxnSpPr>
        <p:spPr>
          <a:xfrm>
            <a:off x="4876800" y="2824607"/>
            <a:ext cx="67056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ule lozenge">
            <a:extLst>
              <a:ext uri="{FF2B5EF4-FFF2-40B4-BE49-F238E27FC236}">
                <a16:creationId xmlns:a16="http://schemas.microsoft.com/office/drawing/2014/main" id="{5A5026D5-D111-12B4-AB9C-024EDE78E014}"/>
              </a:ext>
            </a:extLst>
          </p:cNvPr>
          <p:cNvSpPr/>
          <p:nvPr/>
        </p:nvSpPr>
        <p:spPr>
          <a:xfrm>
            <a:off x="4851400" y="2780157"/>
            <a:ext cx="88900" cy="88900"/>
          </a:xfrm>
          <a:prstGeom prst="diamond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orcelain">
            <a:extLst>
              <a:ext uri="{FF2B5EF4-FFF2-40B4-BE49-F238E27FC236}">
                <a16:creationId xmlns:a16="http://schemas.microsoft.com/office/drawing/2014/main" id="{6DBE659A-527A-D497-A6E7-FD646206E8ED}"/>
              </a:ext>
            </a:extLst>
          </p:cNvPr>
          <p:cNvSpPr txBox="1"/>
          <p:nvPr/>
        </p:nvSpPr>
        <p:spPr>
          <a:xfrm>
            <a:off x="4876800" y="3104007"/>
            <a:ext cx="6705600" cy="139001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Здесь умели изготавливать изделия из </a:t>
            </a:r>
            <a:r>
              <a:rPr lang="ru-RU" sz="3200" b="1" dirty="0">
                <a:solidFill>
                  <a:srgbClr val="2C4C7E"/>
                </a:solidFill>
                <a:latin typeface="Constantia" panose="02030602050306030303" pitchFamily="18" charset="0"/>
              </a:rPr>
              <a:t>фарфора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, пользовавшиеся </a:t>
            </a:r>
            <a:r>
              <a:rPr lang="ru-RU" sz="2800" b="1" dirty="0">
                <a:solidFill>
                  <a:srgbClr val="BF3A2B"/>
                </a:solidFill>
                <a:latin typeface="Calibri" panose="020F0502020204030204" pitchFamily="34" charset="0"/>
              </a:rPr>
              <a:t>огромным спросом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и в стране, и за ее границами.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3DFD5F87-6618-68B9-D65F-1D1DDEE3B9E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2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1B5648-66AF-3979-90BD-13EAF5E4C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В </a:t>
            </a:r>
            <a:r>
              <a:rPr lang="ru-RU" sz="3800" dirty="0">
                <a:solidFill>
                  <a:srgbClr val="BF3A2B"/>
                </a:solidFill>
                <a:latin typeface="Constantia" panose="02030602050306030303" pitchFamily="18" charset="0"/>
              </a:rPr>
              <a:t>1421 г.</a:t>
            </a: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 столицей Китая стал город </a:t>
            </a:r>
            <a:r>
              <a:rPr lang="ru-RU" sz="3800" dirty="0">
                <a:solidFill>
                  <a:srgbClr val="C2902A"/>
                </a:solidFill>
                <a:latin typeface="Constantia" panose="02030602050306030303" pitchFamily="18" charset="0"/>
              </a:rPr>
              <a:t>Пекин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5321A1B7-8306-E433-2E97-5F42D73460B5}"/>
              </a:ext>
            </a:extLst>
          </p:cNvPr>
          <p:cNvSpPr/>
          <p:nvPr/>
        </p:nvSpPr>
        <p:spPr>
          <a:xfrm>
            <a:off x="609600" y="9819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989EC47-C734-4929-A087-7508C74D9161}"/>
              </a:ext>
            </a:extLst>
          </p:cNvPr>
          <p:cNvCxnSpPr/>
          <p:nvPr/>
        </p:nvCxnSpPr>
        <p:spPr>
          <a:xfrm>
            <a:off x="1041400" y="1083564"/>
            <a:ext cx="2286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D3CB5980-C537-14BC-68D2-D37CFAE0F21E}"/>
              </a:ext>
            </a:extLst>
          </p:cNvPr>
          <p:cNvSpPr/>
          <p:nvPr/>
        </p:nvSpPr>
        <p:spPr>
          <a:xfrm>
            <a:off x="3378200" y="1045464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Hall of Supreme Harmony" descr="Зал Высшей гармонии (Тайхэдянь) — главный зал Запретного города в Пекине. Фото 2010 г.">
            <a:extLst>
              <a:ext uri="{FF2B5EF4-FFF2-40B4-BE49-F238E27FC236}">
                <a16:creationId xmlns:a16="http://schemas.microsoft.com/office/drawing/2014/main" id="{A3C9BE78-206A-5E61-118C-37D153CA706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600"/>
            <a:ext cx="10972800" cy="2895600"/>
          </a:xfrm>
          <a:prstGeom prst="roundRect">
            <a:avLst>
              <a:gd name="adj" fmla="val 4000"/>
            </a:avLst>
          </a:prstGeom>
          <a:ln w="15875">
            <a:solidFill>
              <a:srgbClr val="C290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Forbidden City from Jingshan" descr="Запретный город, вид с холма Цзиншань. Фото 2012 г.">
            <a:extLst>
              <a:ext uri="{FF2B5EF4-FFF2-40B4-BE49-F238E27FC236}">
                <a16:creationId xmlns:a16="http://schemas.microsoft.com/office/drawing/2014/main" id="{65B42AEE-1B05-075A-E7D2-BE0749BD87E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4445000"/>
            <a:ext cx="4470400" cy="1905000"/>
          </a:xfrm>
          <a:prstGeom prst="roundRect">
            <a:avLst>
              <a:gd name="adj" fmla="val 4000"/>
            </a:avLst>
          </a:prstGeom>
          <a:ln w="15875">
            <a:solidFill>
              <a:srgbClr val="BF3A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Forbidden City">
            <a:extLst>
              <a:ext uri="{FF2B5EF4-FFF2-40B4-BE49-F238E27FC236}">
                <a16:creationId xmlns:a16="http://schemas.microsoft.com/office/drawing/2014/main" id="{54E0AC5D-4AE1-B666-9737-5669300A58D8}"/>
              </a:ext>
            </a:extLst>
          </p:cNvPr>
          <p:cNvSpPr txBox="1"/>
          <p:nvPr/>
        </p:nvSpPr>
        <p:spPr>
          <a:xfrm>
            <a:off x="609600" y="4648200"/>
            <a:ext cx="6096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BF3A2B"/>
                </a:solidFill>
                <a:latin typeface="Constantia" panose="02030602050306030303" pitchFamily="18" charset="0"/>
              </a:rPr>
              <a:t>Запретный город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- дворцовый комплекс в Пекине</a:t>
            </a:r>
          </a:p>
        </p:txBody>
      </p:sp>
      <p:sp>
        <p:nvSpPr>
          <p:cNvPr id="11" name="Key-fret">
            <a:extLst>
              <a:ext uri="{FF2B5EF4-FFF2-40B4-BE49-F238E27FC236}">
                <a16:creationId xmlns:a16="http://schemas.microsoft.com/office/drawing/2014/main" id="{5501BAFB-9EC4-9D2E-C59F-63BC3E1D3045}"/>
              </a:ext>
            </a:extLst>
          </p:cNvPr>
          <p:cNvSpPr/>
          <p:nvPr/>
        </p:nvSpPr>
        <p:spPr>
          <a:xfrm>
            <a:off x="609600" y="5969000"/>
            <a:ext cx="1600201" cy="142241"/>
          </a:xfrm>
          <a:custGeom>
            <a:avLst/>
            <a:gdLst/>
            <a:ahLst/>
            <a:cxnLst/>
            <a:rect l="0" t="0" r="0" b="0"/>
            <a:pathLst>
              <a:path w="1600201" h="142241">
                <a:moveTo>
                  <a:pt x="0" y="142240"/>
                </a:moveTo>
                <a:lnTo>
                  <a:pt x="0" y="0"/>
                </a:lnTo>
                <a:lnTo>
                  <a:pt x="142240" y="0"/>
                </a:lnTo>
                <a:lnTo>
                  <a:pt x="142240" y="106680"/>
                </a:lnTo>
                <a:lnTo>
                  <a:pt x="71120" y="106680"/>
                </a:lnTo>
                <a:lnTo>
                  <a:pt x="71120" y="71120"/>
                </a:lnTo>
                <a:lnTo>
                  <a:pt x="106680" y="71120"/>
                </a:lnTo>
                <a:lnTo>
                  <a:pt x="106680" y="35560"/>
                </a:lnTo>
                <a:lnTo>
                  <a:pt x="35560" y="35560"/>
                </a:lnTo>
                <a:lnTo>
                  <a:pt x="35560" y="142240"/>
                </a:lnTo>
                <a:lnTo>
                  <a:pt x="177800" y="142240"/>
                </a:lnTo>
                <a:lnTo>
                  <a:pt x="177800" y="0"/>
                </a:lnTo>
                <a:lnTo>
                  <a:pt x="320040" y="0"/>
                </a:lnTo>
                <a:lnTo>
                  <a:pt x="320040" y="106680"/>
                </a:lnTo>
                <a:lnTo>
                  <a:pt x="248920" y="106680"/>
                </a:lnTo>
                <a:lnTo>
                  <a:pt x="248920" y="71120"/>
                </a:lnTo>
                <a:lnTo>
                  <a:pt x="284480" y="71120"/>
                </a:lnTo>
                <a:lnTo>
                  <a:pt x="284480" y="35560"/>
                </a:lnTo>
                <a:lnTo>
                  <a:pt x="213360" y="35560"/>
                </a:lnTo>
                <a:lnTo>
                  <a:pt x="213360" y="142240"/>
                </a:lnTo>
                <a:lnTo>
                  <a:pt x="355600" y="142240"/>
                </a:lnTo>
                <a:lnTo>
                  <a:pt x="355600" y="0"/>
                </a:lnTo>
                <a:lnTo>
                  <a:pt x="497840" y="0"/>
                </a:lnTo>
                <a:lnTo>
                  <a:pt x="497840" y="106680"/>
                </a:lnTo>
                <a:lnTo>
                  <a:pt x="426720" y="106680"/>
                </a:lnTo>
                <a:lnTo>
                  <a:pt x="426720" y="71120"/>
                </a:lnTo>
                <a:lnTo>
                  <a:pt x="462280" y="71120"/>
                </a:lnTo>
                <a:lnTo>
                  <a:pt x="462280" y="35560"/>
                </a:lnTo>
                <a:lnTo>
                  <a:pt x="391160" y="35560"/>
                </a:lnTo>
                <a:lnTo>
                  <a:pt x="391160" y="142240"/>
                </a:lnTo>
                <a:lnTo>
                  <a:pt x="533400" y="142240"/>
                </a:lnTo>
                <a:lnTo>
                  <a:pt x="533400" y="0"/>
                </a:lnTo>
                <a:lnTo>
                  <a:pt x="675640" y="0"/>
                </a:lnTo>
                <a:lnTo>
                  <a:pt x="675640" y="106680"/>
                </a:lnTo>
                <a:lnTo>
                  <a:pt x="604520" y="106680"/>
                </a:lnTo>
                <a:lnTo>
                  <a:pt x="604520" y="71120"/>
                </a:lnTo>
                <a:lnTo>
                  <a:pt x="640080" y="71120"/>
                </a:lnTo>
                <a:lnTo>
                  <a:pt x="640080" y="35560"/>
                </a:lnTo>
                <a:lnTo>
                  <a:pt x="568960" y="35560"/>
                </a:lnTo>
                <a:lnTo>
                  <a:pt x="568960" y="142240"/>
                </a:lnTo>
                <a:lnTo>
                  <a:pt x="711200" y="142240"/>
                </a:lnTo>
                <a:lnTo>
                  <a:pt x="711200" y="0"/>
                </a:lnTo>
                <a:lnTo>
                  <a:pt x="853440" y="0"/>
                </a:lnTo>
                <a:lnTo>
                  <a:pt x="853440" y="106680"/>
                </a:lnTo>
                <a:lnTo>
                  <a:pt x="782320" y="106680"/>
                </a:lnTo>
                <a:lnTo>
                  <a:pt x="782320" y="71120"/>
                </a:lnTo>
                <a:lnTo>
                  <a:pt x="817880" y="71120"/>
                </a:lnTo>
                <a:lnTo>
                  <a:pt x="817880" y="35560"/>
                </a:lnTo>
                <a:lnTo>
                  <a:pt x="746760" y="35560"/>
                </a:lnTo>
                <a:lnTo>
                  <a:pt x="746760" y="142240"/>
                </a:lnTo>
                <a:lnTo>
                  <a:pt x="889000" y="142240"/>
                </a:lnTo>
                <a:lnTo>
                  <a:pt x="889000" y="0"/>
                </a:lnTo>
                <a:lnTo>
                  <a:pt x="1031240" y="0"/>
                </a:lnTo>
                <a:lnTo>
                  <a:pt x="1031240" y="106680"/>
                </a:lnTo>
                <a:lnTo>
                  <a:pt x="960120" y="106680"/>
                </a:lnTo>
                <a:lnTo>
                  <a:pt x="960120" y="71120"/>
                </a:lnTo>
                <a:lnTo>
                  <a:pt x="995680" y="71120"/>
                </a:lnTo>
                <a:lnTo>
                  <a:pt x="995680" y="35560"/>
                </a:lnTo>
                <a:lnTo>
                  <a:pt x="924560" y="35560"/>
                </a:lnTo>
                <a:lnTo>
                  <a:pt x="924560" y="142240"/>
                </a:lnTo>
                <a:lnTo>
                  <a:pt x="1066800" y="142240"/>
                </a:lnTo>
                <a:lnTo>
                  <a:pt x="1066800" y="0"/>
                </a:lnTo>
                <a:lnTo>
                  <a:pt x="1209040" y="0"/>
                </a:lnTo>
                <a:lnTo>
                  <a:pt x="1209040" y="106680"/>
                </a:lnTo>
                <a:lnTo>
                  <a:pt x="1137920" y="106680"/>
                </a:lnTo>
                <a:lnTo>
                  <a:pt x="1137920" y="71120"/>
                </a:lnTo>
                <a:lnTo>
                  <a:pt x="1173480" y="71120"/>
                </a:lnTo>
                <a:lnTo>
                  <a:pt x="1173480" y="35560"/>
                </a:lnTo>
                <a:lnTo>
                  <a:pt x="1102360" y="35560"/>
                </a:lnTo>
                <a:lnTo>
                  <a:pt x="1102360" y="142240"/>
                </a:lnTo>
                <a:lnTo>
                  <a:pt x="1244600" y="142240"/>
                </a:lnTo>
                <a:lnTo>
                  <a:pt x="1244600" y="0"/>
                </a:lnTo>
                <a:lnTo>
                  <a:pt x="1386840" y="0"/>
                </a:lnTo>
                <a:lnTo>
                  <a:pt x="1386840" y="106680"/>
                </a:lnTo>
                <a:lnTo>
                  <a:pt x="1315720" y="106680"/>
                </a:lnTo>
                <a:lnTo>
                  <a:pt x="1315720" y="71120"/>
                </a:lnTo>
                <a:lnTo>
                  <a:pt x="1351280" y="71120"/>
                </a:lnTo>
                <a:lnTo>
                  <a:pt x="1351280" y="35560"/>
                </a:lnTo>
                <a:lnTo>
                  <a:pt x="1280160" y="35560"/>
                </a:lnTo>
                <a:lnTo>
                  <a:pt x="1280160" y="142240"/>
                </a:lnTo>
                <a:lnTo>
                  <a:pt x="1422400" y="142240"/>
                </a:lnTo>
                <a:lnTo>
                  <a:pt x="1422400" y="0"/>
                </a:lnTo>
                <a:lnTo>
                  <a:pt x="1564640" y="0"/>
                </a:lnTo>
                <a:lnTo>
                  <a:pt x="1564640" y="106680"/>
                </a:lnTo>
                <a:lnTo>
                  <a:pt x="1493520" y="106680"/>
                </a:lnTo>
                <a:lnTo>
                  <a:pt x="1493520" y="71120"/>
                </a:lnTo>
                <a:lnTo>
                  <a:pt x="1529080" y="71120"/>
                </a:lnTo>
                <a:lnTo>
                  <a:pt x="1529080" y="35560"/>
                </a:lnTo>
                <a:lnTo>
                  <a:pt x="1457960" y="35560"/>
                </a:lnTo>
                <a:lnTo>
                  <a:pt x="1457960" y="142240"/>
                </a:lnTo>
                <a:lnTo>
                  <a:pt x="1600200" y="142240"/>
                </a:lnTo>
              </a:path>
            </a:pathLst>
          </a:custGeom>
          <a:ln w="1143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29B60CD9-4A44-889A-DB7F-235790CAF92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919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rrmann - Ming 1580 mount">
            <a:extLst>
              <a:ext uri="{FF2B5EF4-FFF2-40B4-BE49-F238E27FC236}">
                <a16:creationId xmlns:a16="http://schemas.microsoft.com/office/drawing/2014/main" id="{433BEA3B-D3D7-6174-985D-8379F4D2A368}"/>
              </a:ext>
            </a:extLst>
          </p:cNvPr>
          <p:cNvSpPr/>
          <p:nvPr/>
        </p:nvSpPr>
        <p:spPr>
          <a:xfrm>
            <a:off x="508000" y="359833"/>
            <a:ext cx="4191000" cy="606213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Herrmann - Ming 1580" descr="А. Херрманн. Империя Мин в 1368–1644 гг. — границы 1580 г. «Исторический и коммерческий атлас Китая», 1935">
            <a:extLst>
              <a:ext uri="{FF2B5EF4-FFF2-40B4-BE49-F238E27FC236}">
                <a16:creationId xmlns:a16="http://schemas.microsoft.com/office/drawing/2014/main" id="{D9CA4661-85D2-B285-9D16-64C4C2B98D8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1433"/>
            <a:ext cx="3987800" cy="5858933"/>
          </a:xfrm>
          <a:prstGeom prst="rect">
            <a:avLst/>
          </a:prstGeom>
        </p:spPr>
      </p:pic>
      <p:sp>
        <p:nvSpPr>
          <p:cNvPr id="6" name="Trade bar">
            <a:extLst>
              <a:ext uri="{FF2B5EF4-FFF2-40B4-BE49-F238E27FC236}">
                <a16:creationId xmlns:a16="http://schemas.microsoft.com/office/drawing/2014/main" id="{B07728F0-E4CD-637E-B22B-6E0B9B247D95}"/>
              </a:ext>
            </a:extLst>
          </p:cNvPr>
          <p:cNvSpPr/>
          <p:nvPr/>
        </p:nvSpPr>
        <p:spPr>
          <a:xfrm>
            <a:off x="5207000" y="889001"/>
            <a:ext cx="50800" cy="1647317"/>
          </a:xfrm>
          <a:prstGeom prst="rect">
            <a:avLst/>
          </a:prstGeom>
          <a:solidFill>
            <a:srgbClr val="2E7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rade">
            <a:extLst>
              <a:ext uri="{FF2B5EF4-FFF2-40B4-BE49-F238E27FC236}">
                <a16:creationId xmlns:a16="http://schemas.microsoft.com/office/drawing/2014/main" id="{C6D8A6F9-4A37-F8D2-B383-E4788536A982}"/>
              </a:ext>
            </a:extLst>
          </p:cNvPr>
          <p:cNvSpPr txBox="1"/>
          <p:nvPr/>
        </p:nvSpPr>
        <p:spPr>
          <a:xfrm>
            <a:off x="5461000" y="838200"/>
            <a:ext cx="6121400" cy="164731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В Китае </a:t>
            </a:r>
            <a:r>
              <a:rPr lang="ru-RU" sz="2600" b="1" dirty="0">
                <a:solidFill>
                  <a:srgbClr val="2E7D6B"/>
                </a:solidFill>
                <a:latin typeface="Calibri" panose="020F0502020204030204" pitchFamily="34" charset="0"/>
              </a:rPr>
              <a:t>не были заинтересованы</a:t>
            </a: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 в развитии торговли с Европой, хотя власти и закупили некоторое количество </a:t>
            </a:r>
            <a:r>
              <a:rPr lang="ru-RU" sz="2600" b="1" dirty="0">
                <a:solidFill>
                  <a:srgbClr val="BF3A2B"/>
                </a:solidFill>
                <a:latin typeface="Calibri" panose="020F0502020204030204" pitchFamily="34" charset="0"/>
              </a:rPr>
              <a:t>огнестрельного оружия</a:t>
            </a: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Church bar">
            <a:extLst>
              <a:ext uri="{FF2B5EF4-FFF2-40B4-BE49-F238E27FC236}">
                <a16:creationId xmlns:a16="http://schemas.microsoft.com/office/drawing/2014/main" id="{942E3789-6F75-2715-224B-4A1F872F1C9B}"/>
              </a:ext>
            </a:extLst>
          </p:cNvPr>
          <p:cNvSpPr/>
          <p:nvPr/>
        </p:nvSpPr>
        <p:spPr>
          <a:xfrm>
            <a:off x="5207000" y="2968118"/>
            <a:ext cx="50800" cy="1596517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hristianisation">
            <a:extLst>
              <a:ext uri="{FF2B5EF4-FFF2-40B4-BE49-F238E27FC236}">
                <a16:creationId xmlns:a16="http://schemas.microsoft.com/office/drawing/2014/main" id="{B5EBED9D-778F-D9AE-A129-345D8C80EED8}"/>
              </a:ext>
            </a:extLst>
          </p:cNvPr>
          <p:cNvSpPr txBox="1"/>
          <p:nvPr/>
        </p:nvSpPr>
        <p:spPr>
          <a:xfrm>
            <a:off x="5461000" y="2917317"/>
            <a:ext cx="6121400" cy="164731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В то же время </a:t>
            </a:r>
            <a:r>
              <a:rPr lang="ru-RU" sz="2600" b="1" dirty="0">
                <a:solidFill>
                  <a:srgbClr val="BF3A2B"/>
                </a:solidFill>
                <a:latin typeface="Calibri" panose="020F0502020204030204" pitchFamily="34" charset="0"/>
              </a:rPr>
              <a:t>успехи христианизации</a:t>
            </a: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 вызывали у властей опасения и стремление ограничить также и </a:t>
            </a:r>
            <a:r>
              <a:rPr lang="ru-RU" sz="2600" b="1" dirty="0">
                <a:solidFill>
                  <a:srgbClr val="2E7D6B"/>
                </a:solidFill>
                <a:latin typeface="Calibri" panose="020F0502020204030204" pitchFamily="34" charset="0"/>
              </a:rPr>
              <a:t>культурные связи с Европой</a:t>
            </a:r>
            <a:r>
              <a:rPr lang="ru-RU" sz="26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8B7C8036-6370-B62B-8793-45023690E95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66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chitects">
            <a:extLst>
              <a:ext uri="{FF2B5EF4-FFF2-40B4-BE49-F238E27FC236}">
                <a16:creationId xmlns:a16="http://schemas.microsoft.com/office/drawing/2014/main" id="{53E7FD8F-E978-A03B-0044-C0B6C6527E09}"/>
              </a:ext>
            </a:extLst>
          </p:cNvPr>
          <p:cNvSpPr txBox="1"/>
          <p:nvPr/>
        </p:nvSpPr>
        <p:spPr>
          <a:xfrm>
            <a:off x="609600" y="508000"/>
            <a:ext cx="10972800" cy="975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BF3A2B"/>
                </a:solidFill>
                <a:latin typeface="Constantia" panose="02030602050306030303" pitchFamily="18" charset="0"/>
              </a:rPr>
              <a:t>Китайские архитекторы</a:t>
            </a:r>
            <a:r>
              <a:rPr lang="ru-RU" sz="3000" dirty="0">
                <a:solidFill>
                  <a:srgbClr val="262A33"/>
                </a:solidFill>
                <a:latin typeface="Calibri" panose="020F0502020204030204" pitchFamily="34" charset="0"/>
              </a:rPr>
              <a:t> возводили </a:t>
            </a:r>
            <a:r>
              <a:rPr lang="ru-RU" sz="3000" b="1" dirty="0">
                <a:solidFill>
                  <a:srgbClr val="C2902A"/>
                </a:solidFill>
                <a:latin typeface="Calibri" panose="020F0502020204030204" pitchFamily="34" charset="0"/>
              </a:rPr>
              <a:t>храмы, дворцы, мосты и крепости</a:t>
            </a:r>
            <a:r>
              <a:rPr lang="ru-RU" sz="30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Sculptors">
            <a:extLst>
              <a:ext uri="{FF2B5EF4-FFF2-40B4-BE49-F238E27FC236}">
                <a16:creationId xmlns:a16="http://schemas.microsoft.com/office/drawing/2014/main" id="{5A9B1E36-CCB2-52F8-69CB-DED5273139B4}"/>
              </a:ext>
            </a:extLst>
          </p:cNvPr>
          <p:cNvSpPr txBox="1"/>
          <p:nvPr/>
        </p:nvSpPr>
        <p:spPr>
          <a:xfrm>
            <a:off x="609600" y="1584960"/>
            <a:ext cx="109728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2E7D6B"/>
                </a:solidFill>
                <a:latin typeface="Constantia" panose="02030602050306030303" pitchFamily="18" charset="0"/>
              </a:rPr>
              <a:t>Скульпторы</a:t>
            </a:r>
            <a:r>
              <a:rPr lang="ru-RU" sz="3000" dirty="0">
                <a:solidFill>
                  <a:srgbClr val="262A33"/>
                </a:solidFill>
                <a:latin typeface="Calibri" panose="020F0502020204030204" pitchFamily="34" charset="0"/>
              </a:rPr>
              <a:t> создавали </a:t>
            </a:r>
            <a:r>
              <a:rPr lang="ru-RU" sz="3000" b="1" dirty="0">
                <a:solidFill>
                  <a:srgbClr val="2E7D6B"/>
                </a:solidFill>
                <a:latin typeface="Calibri" panose="020F0502020204030204" pitchFamily="34" charset="0"/>
              </a:rPr>
              <a:t>изображения Будды</a:t>
            </a:r>
            <a:r>
              <a:rPr lang="ru-RU" sz="30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" name="Temple of Heaven" descr="Храм Неба в Пекине, зал Молитвы об урожае. Комплекс заложен в 1420 г. при династии Мин (зал восстановлен в 1890 г.). Фото 2024 г.">
            <a:extLst>
              <a:ext uri="{FF2B5EF4-FFF2-40B4-BE49-F238E27FC236}">
                <a16:creationId xmlns:a16="http://schemas.microsoft.com/office/drawing/2014/main" id="{15F0DE65-6FA8-FC88-E25E-D182319A280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40000"/>
            <a:ext cx="4191000" cy="3708400"/>
          </a:xfrm>
          <a:prstGeom prst="roundRect">
            <a:avLst>
              <a:gd name="adj" fmla="val 4000"/>
            </a:avLst>
          </a:prstGeom>
          <a:ln w="15875">
            <a:solidFill>
              <a:srgbClr val="C290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Xian city wall" descr="Городская стена Сианя с надвратными башнями, построена при династии Мин (XIV в.). Фото 2012 г.">
            <a:extLst>
              <a:ext uri="{FF2B5EF4-FFF2-40B4-BE49-F238E27FC236}">
                <a16:creationId xmlns:a16="http://schemas.microsoft.com/office/drawing/2014/main" id="{16C84545-AFA6-1FF0-BFA0-24ED0FF32C5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00" y="2540000"/>
            <a:ext cx="3810000" cy="3708400"/>
          </a:xfrm>
          <a:prstGeom prst="roundRect">
            <a:avLst>
              <a:gd name="adj" fmla="val 4000"/>
            </a:avLst>
          </a:prstGeom>
          <a:ln w="15875">
            <a:solidFill>
              <a:srgbClr val="BF3A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Buddha plate">
            <a:extLst>
              <a:ext uri="{FF2B5EF4-FFF2-40B4-BE49-F238E27FC236}">
                <a16:creationId xmlns:a16="http://schemas.microsoft.com/office/drawing/2014/main" id="{7E59FC42-6985-F2FE-F9D3-973AEFAB5AE9}"/>
              </a:ext>
            </a:extLst>
          </p:cNvPr>
          <p:cNvSpPr/>
          <p:nvPr/>
        </p:nvSpPr>
        <p:spPr>
          <a:xfrm>
            <a:off x="8966200" y="2540000"/>
            <a:ext cx="2616200" cy="3708400"/>
          </a:xfrm>
          <a:prstGeom prst="roundRect">
            <a:avLst>
              <a:gd name="adj" fmla="val 4000"/>
            </a:avLst>
          </a:prstGeom>
          <a:solidFill>
            <a:srgbClr val="EDE9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Ming Buddha" descr="Будда Шакьямуни. Бронза, лак, позолота, Китай, эпоха Мин, XVII в. Майнфранкский музей, Вюрцбург">
            <a:extLst>
              <a:ext uri="{FF2B5EF4-FFF2-40B4-BE49-F238E27FC236}">
                <a16:creationId xmlns:a16="http://schemas.microsoft.com/office/drawing/2014/main" id="{A831E461-2E61-2D79-CAD3-B88A177D2AC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133" y="2641600"/>
            <a:ext cx="2074333" cy="3505200"/>
          </a:xfrm>
          <a:prstGeom prst="roundRect">
            <a:avLst>
              <a:gd name="adj" fmla="val 4000"/>
            </a:avLst>
          </a:prstGeom>
          <a:ln w="12700">
            <a:solidFill>
              <a:srgbClr val="2E7D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BCEC8711-D736-D561-D2E4-69DA7A03C3C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100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8684D4D-9147-76CF-2123-C30888E80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64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Китай в середине - второй половине </a:t>
            </a:r>
            <a:r>
              <a:rPr lang="ru-RU" sz="3800" dirty="0">
                <a:solidFill>
                  <a:srgbClr val="BF3A2B"/>
                </a:solidFill>
                <a:latin typeface="Constantia" panose="02030602050306030303" pitchFamily="18" charset="0"/>
              </a:rPr>
              <a:t>XVII в.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C67E9667-B070-3A7F-EE5B-C969E5984C7A}"/>
              </a:ext>
            </a:extLst>
          </p:cNvPr>
          <p:cNvSpPr/>
          <p:nvPr/>
        </p:nvSpPr>
        <p:spPr>
          <a:xfrm>
            <a:off x="609600" y="10327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BAF6D89-B12C-A44B-AD2A-9FE8860424D8}"/>
              </a:ext>
            </a:extLst>
          </p:cNvPr>
          <p:cNvCxnSpPr/>
          <p:nvPr/>
        </p:nvCxnSpPr>
        <p:spPr>
          <a:xfrm>
            <a:off x="1041400" y="1134364"/>
            <a:ext cx="3302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43A29C46-E649-FA91-82AA-318FEFD44D27}"/>
              </a:ext>
            </a:extLst>
          </p:cNvPr>
          <p:cNvSpPr/>
          <p:nvPr/>
        </p:nvSpPr>
        <p:spPr>
          <a:xfrm>
            <a:off x="4394200" y="1096264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Timeline spine">
            <a:extLst>
              <a:ext uri="{FF2B5EF4-FFF2-40B4-BE49-F238E27FC236}">
                <a16:creationId xmlns:a16="http://schemas.microsoft.com/office/drawing/2014/main" id="{ABF77F77-0B7D-41B4-8CAB-0385F71A8631}"/>
              </a:ext>
            </a:extLst>
          </p:cNvPr>
          <p:cNvCxnSpPr/>
          <p:nvPr/>
        </p:nvCxnSpPr>
        <p:spPr>
          <a:xfrm>
            <a:off x="1168400" y="1676400"/>
            <a:ext cx="0" cy="4495800"/>
          </a:xfrm>
          <a:prstGeom prst="line">
            <a:avLst/>
          </a:prstGeom>
          <a:ln w="1905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vent 1">
            <a:extLst>
              <a:ext uri="{FF2B5EF4-FFF2-40B4-BE49-F238E27FC236}">
                <a16:creationId xmlns:a16="http://schemas.microsoft.com/office/drawing/2014/main" id="{61F799A9-8378-77C2-E1FA-5DEDD9F36479}"/>
              </a:ext>
            </a:extLst>
          </p:cNvPr>
          <p:cNvSpPr txBox="1"/>
          <p:nvPr/>
        </p:nvSpPr>
        <p:spPr>
          <a:xfrm>
            <a:off x="1524000" y="1625600"/>
            <a:ext cx="10058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BF3A2B"/>
                </a:solidFill>
                <a:latin typeface="Constantia" panose="02030602050306030303" pitchFamily="18" charset="0"/>
              </a:rPr>
              <a:t>1628 г.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 - начало </a:t>
            </a:r>
            <a:r>
              <a:rPr lang="ru-RU" sz="2500" b="1" dirty="0">
                <a:solidFill>
                  <a:srgbClr val="BF3A2B"/>
                </a:solidFill>
                <a:latin typeface="Calibri" panose="020F0502020204030204" pitchFamily="34" charset="0"/>
              </a:rPr>
              <a:t>Крестьянской войны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D75CE900-7652-A38C-4B38-7AEC7843FFC7}"/>
              </a:ext>
            </a:extLst>
          </p:cNvPr>
          <p:cNvSpPr/>
          <p:nvPr/>
        </p:nvSpPr>
        <p:spPr>
          <a:xfrm>
            <a:off x="1066800" y="171450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F3A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vent 2">
            <a:extLst>
              <a:ext uri="{FF2B5EF4-FFF2-40B4-BE49-F238E27FC236}">
                <a16:creationId xmlns:a16="http://schemas.microsoft.com/office/drawing/2014/main" id="{DB917842-0CDE-4A88-4C6A-08E2BDCF5865}"/>
              </a:ext>
            </a:extLst>
          </p:cNvPr>
          <p:cNvSpPr txBox="1"/>
          <p:nvPr/>
        </p:nvSpPr>
        <p:spPr>
          <a:xfrm>
            <a:off x="1524000" y="2362200"/>
            <a:ext cx="10058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C2902A"/>
                </a:solidFill>
                <a:latin typeface="Calibri" panose="020F0502020204030204" pitchFamily="34" charset="0"/>
              </a:rPr>
              <a:t>Ли </a:t>
            </a:r>
            <a:r>
              <a:rPr lang="ru-RU" sz="2500" b="1" dirty="0" err="1">
                <a:solidFill>
                  <a:srgbClr val="C2902A"/>
                </a:solidFill>
                <a:latin typeface="Calibri" panose="020F0502020204030204" pitchFamily="34" charset="0"/>
              </a:rPr>
              <a:t>Цзычэн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 (один из руководителей восставших) провозгласил себя императором.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28427492-F79D-2981-0696-9948213638B4}"/>
              </a:ext>
            </a:extLst>
          </p:cNvPr>
          <p:cNvSpPr/>
          <p:nvPr/>
        </p:nvSpPr>
        <p:spPr>
          <a:xfrm>
            <a:off x="1066800" y="245110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C290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vent 3">
            <a:extLst>
              <a:ext uri="{FF2B5EF4-FFF2-40B4-BE49-F238E27FC236}">
                <a16:creationId xmlns:a16="http://schemas.microsoft.com/office/drawing/2014/main" id="{9B547876-6DC0-B1F5-159C-B56E6DF5CE3A}"/>
              </a:ext>
            </a:extLst>
          </p:cNvPr>
          <p:cNvSpPr txBox="1"/>
          <p:nvPr/>
        </p:nvSpPr>
        <p:spPr>
          <a:xfrm>
            <a:off x="1524000" y="3403600"/>
            <a:ext cx="10058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В </a:t>
            </a:r>
            <a:r>
              <a:rPr lang="ru-RU" sz="3000" b="1" dirty="0">
                <a:solidFill>
                  <a:srgbClr val="BF3A2B"/>
                </a:solidFill>
                <a:latin typeface="Constantia" panose="02030602050306030303" pitchFamily="18" charset="0"/>
              </a:rPr>
              <a:t>1644 г.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 он взял </a:t>
            </a:r>
            <a:r>
              <a:rPr lang="ru-RU" sz="2500" b="1" dirty="0">
                <a:solidFill>
                  <a:srgbClr val="262A33"/>
                </a:solidFill>
                <a:latin typeface="Calibri" panose="020F0502020204030204" pitchFamily="34" charset="0"/>
              </a:rPr>
              <a:t>Пекин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2D096BCB-66D8-DA94-461C-8FF68F9B8D17}"/>
              </a:ext>
            </a:extLst>
          </p:cNvPr>
          <p:cNvSpPr/>
          <p:nvPr/>
        </p:nvSpPr>
        <p:spPr>
          <a:xfrm>
            <a:off x="1066800" y="349250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F3A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vent 4">
            <a:extLst>
              <a:ext uri="{FF2B5EF4-FFF2-40B4-BE49-F238E27FC236}">
                <a16:creationId xmlns:a16="http://schemas.microsoft.com/office/drawing/2014/main" id="{68138C38-6424-B87A-F6E0-29C3500F52AE}"/>
              </a:ext>
            </a:extLst>
          </p:cNvPr>
          <p:cNvSpPr txBox="1"/>
          <p:nvPr/>
        </p:nvSpPr>
        <p:spPr>
          <a:xfrm>
            <a:off x="1524000" y="4140200"/>
            <a:ext cx="100584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Противники повстанцев попросили помощи у своих соседей - </a:t>
            </a:r>
            <a:r>
              <a:rPr lang="ru-RU" sz="2300" b="1" dirty="0">
                <a:solidFill>
                  <a:srgbClr val="2E7D6B"/>
                </a:solidFill>
                <a:latin typeface="Calibri" panose="020F0502020204030204" pitchFamily="34" charset="0"/>
              </a:rPr>
              <a:t>маньчжур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. Те выгнали из Пекина Ли </a:t>
            </a:r>
            <a:r>
              <a:rPr lang="ru-RU" sz="2300" dirty="0" err="1">
                <a:solidFill>
                  <a:srgbClr val="262A33"/>
                </a:solidFill>
                <a:latin typeface="Calibri" panose="020F0502020204030204" pitchFamily="34" charset="0"/>
              </a:rPr>
              <a:t>Цзычэна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и объявили императором своего правителя, который основал династию </a:t>
            </a:r>
            <a:r>
              <a:rPr lang="ru-RU" sz="2800" b="1" dirty="0">
                <a:solidFill>
                  <a:srgbClr val="2E7D6B"/>
                </a:solidFill>
                <a:latin typeface="Constantia" panose="02030602050306030303" pitchFamily="18" charset="0"/>
              </a:rPr>
              <a:t>Цин (1644-1911)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858AD3F1-2324-ABD9-001D-BDDACD7DA88B}"/>
              </a:ext>
            </a:extLst>
          </p:cNvPr>
          <p:cNvSpPr/>
          <p:nvPr/>
        </p:nvSpPr>
        <p:spPr>
          <a:xfrm>
            <a:off x="1066800" y="4229100"/>
            <a:ext cx="203200" cy="20320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E7D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0C86AE3E-C9C4-1FCC-2CD5-639B654F9B5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203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4A4523C-81AF-E9AD-2BA3-81A91AD24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Династия </a:t>
            </a:r>
            <a:r>
              <a:rPr lang="ru-RU" sz="3800" dirty="0">
                <a:solidFill>
                  <a:srgbClr val="2E7D6B"/>
                </a:solidFill>
                <a:latin typeface="Constantia" panose="02030602050306030303" pitchFamily="18" charset="0"/>
              </a:rPr>
              <a:t>Цин</a:t>
            </a: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 </a:t>
            </a:r>
            <a:r>
              <a:rPr lang="ru-RU" sz="3800" dirty="0">
                <a:solidFill>
                  <a:srgbClr val="BF3A2B"/>
                </a:solidFill>
                <a:latin typeface="Constantia" panose="02030602050306030303" pitchFamily="18" charset="0"/>
              </a:rPr>
              <a:t>(1644-1911)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AAC1DE12-C1FC-413D-01C5-4FB81711974C}"/>
              </a:ext>
            </a:extLst>
          </p:cNvPr>
          <p:cNvSpPr/>
          <p:nvPr/>
        </p:nvSpPr>
        <p:spPr>
          <a:xfrm>
            <a:off x="609600" y="10073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E71460CF-C207-46DC-DA81-F331097E3738}"/>
              </a:ext>
            </a:extLst>
          </p:cNvPr>
          <p:cNvCxnSpPr/>
          <p:nvPr/>
        </p:nvCxnSpPr>
        <p:spPr>
          <a:xfrm>
            <a:off x="1041400" y="1108964"/>
            <a:ext cx="2540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1A5888AE-8B1C-ACBD-F9AB-4044E8E296F8}"/>
              </a:ext>
            </a:extLst>
          </p:cNvPr>
          <p:cNvSpPr/>
          <p:nvPr/>
        </p:nvSpPr>
        <p:spPr>
          <a:xfrm>
            <a:off x="3632200" y="1070864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Privileges card">
            <a:extLst>
              <a:ext uri="{FF2B5EF4-FFF2-40B4-BE49-F238E27FC236}">
                <a16:creationId xmlns:a16="http://schemas.microsoft.com/office/drawing/2014/main" id="{BC30C45F-8992-BC3E-B152-A8DFECD4D06D}"/>
              </a:ext>
            </a:extLst>
          </p:cNvPr>
          <p:cNvSpPr/>
          <p:nvPr/>
        </p:nvSpPr>
        <p:spPr>
          <a:xfrm>
            <a:off x="609600" y="1422400"/>
            <a:ext cx="5969000" cy="1767840"/>
          </a:xfrm>
          <a:prstGeom prst="roundRect">
            <a:avLst>
              <a:gd name="adj" fmla="val 6000"/>
            </a:avLst>
          </a:prstGeom>
          <a:solidFill>
            <a:srgbClr val="DCED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rivileges">
            <a:extLst>
              <a:ext uri="{FF2B5EF4-FFF2-40B4-BE49-F238E27FC236}">
                <a16:creationId xmlns:a16="http://schemas.microsoft.com/office/drawing/2014/main" id="{99F16B92-82A2-56FA-7297-8EAEB7E55E01}"/>
              </a:ext>
            </a:extLst>
          </p:cNvPr>
          <p:cNvSpPr txBox="1"/>
          <p:nvPr/>
        </p:nvSpPr>
        <p:spPr>
          <a:xfrm>
            <a:off x="863600" y="1574800"/>
            <a:ext cx="55372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2E7D6B"/>
                </a:solidFill>
                <a:latin typeface="Calibri" panose="020F0502020204030204" pitchFamily="34" charset="0"/>
              </a:rPr>
              <a:t>Привилегированное положение маньчжурской знати: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 высокие должности занимали маньчжуры, китайцы имели менее значительные посты.</a:t>
            </a:r>
          </a:p>
        </p:txBody>
      </p:sp>
      <p:sp>
        <p:nvSpPr>
          <p:cNvPr id="8" name="Privileges bar">
            <a:extLst>
              <a:ext uri="{FF2B5EF4-FFF2-40B4-BE49-F238E27FC236}">
                <a16:creationId xmlns:a16="http://schemas.microsoft.com/office/drawing/2014/main" id="{FB508CB0-FD75-962A-997C-A5717D675ADA}"/>
              </a:ext>
            </a:extLst>
          </p:cNvPr>
          <p:cNvSpPr/>
          <p:nvPr/>
        </p:nvSpPr>
        <p:spPr>
          <a:xfrm>
            <a:off x="711200" y="1549400"/>
            <a:ext cx="50800" cy="1513840"/>
          </a:xfrm>
          <a:prstGeom prst="rect">
            <a:avLst/>
          </a:prstGeom>
          <a:solidFill>
            <a:srgbClr val="2E7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raditions card">
            <a:extLst>
              <a:ext uri="{FF2B5EF4-FFF2-40B4-BE49-F238E27FC236}">
                <a16:creationId xmlns:a16="http://schemas.microsoft.com/office/drawing/2014/main" id="{F121C7E1-4CF3-E516-A22E-0834E85A9B80}"/>
              </a:ext>
            </a:extLst>
          </p:cNvPr>
          <p:cNvSpPr/>
          <p:nvPr/>
        </p:nvSpPr>
        <p:spPr>
          <a:xfrm>
            <a:off x="609600" y="3393440"/>
            <a:ext cx="5969000" cy="140208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raditions">
            <a:extLst>
              <a:ext uri="{FF2B5EF4-FFF2-40B4-BE49-F238E27FC236}">
                <a16:creationId xmlns:a16="http://schemas.microsoft.com/office/drawing/2014/main" id="{5A1C04E1-75D5-66F7-0B9A-65B8C5D1516C}"/>
              </a:ext>
            </a:extLst>
          </p:cNvPr>
          <p:cNvSpPr txBox="1"/>
          <p:nvPr/>
        </p:nvSpPr>
        <p:spPr>
          <a:xfrm>
            <a:off x="863600" y="3545840"/>
            <a:ext cx="5537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Маньчжуры ввели </a:t>
            </a:r>
            <a:r>
              <a:rPr lang="ru-RU" sz="2400" b="1" dirty="0">
                <a:solidFill>
                  <a:srgbClr val="BF3A2B"/>
                </a:solidFill>
                <a:latin typeface="Calibri" panose="020F0502020204030204" pitchFamily="34" charset="0"/>
              </a:rPr>
              <a:t>запрет на смешанные браки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 и хотели сохранить свои традиции, такие как </a:t>
            </a:r>
            <a:r>
              <a:rPr lang="ru-RU" sz="2400" b="1" dirty="0">
                <a:solidFill>
                  <a:srgbClr val="2E7D6B"/>
                </a:solidFill>
                <a:latin typeface="Calibri" panose="020F0502020204030204" pitchFamily="34" charset="0"/>
              </a:rPr>
              <a:t>верховая езда, стрельба из лука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Traditions bar">
            <a:extLst>
              <a:ext uri="{FF2B5EF4-FFF2-40B4-BE49-F238E27FC236}">
                <a16:creationId xmlns:a16="http://schemas.microsoft.com/office/drawing/2014/main" id="{C09B5770-80F9-96C8-DF2A-D258F9F931C4}"/>
              </a:ext>
            </a:extLst>
          </p:cNvPr>
          <p:cNvSpPr/>
          <p:nvPr/>
        </p:nvSpPr>
        <p:spPr>
          <a:xfrm>
            <a:off x="711200" y="3520440"/>
            <a:ext cx="50800" cy="114808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Castiglione - Qianlong hunting" descr="Джузеппе Кастильоне. Император Цяньлун на охоте на зайца, 1755 г. Дворцовый музей, Пекин">
            <a:extLst>
              <a:ext uri="{FF2B5EF4-FFF2-40B4-BE49-F238E27FC236}">
                <a16:creationId xmlns:a16="http://schemas.microsoft.com/office/drawing/2014/main" id="{9CF9084A-F3C4-442C-3372-BD04F1237E5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22400"/>
            <a:ext cx="4724400" cy="2861733"/>
          </a:xfrm>
          <a:prstGeom prst="roundRect">
            <a:avLst>
              <a:gd name="adj" fmla="val 4000"/>
            </a:avLst>
          </a:prstGeom>
          <a:ln w="15875">
            <a:solidFill>
              <a:srgbClr val="C290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116C259D-5C48-B668-8DCD-86D082D6EE3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743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77879C-CF59-DEB2-BD3C-E1F52108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0" y="431800"/>
            <a:ext cx="6705600" cy="11003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Правление </a:t>
            </a:r>
            <a:r>
              <a:rPr lang="ru-RU" sz="3800" dirty="0" err="1">
                <a:solidFill>
                  <a:srgbClr val="C2902A"/>
                </a:solidFill>
                <a:latin typeface="Constantia" panose="02030602050306030303" pitchFamily="18" charset="0"/>
              </a:rPr>
              <a:t>Канси</a:t>
            </a: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 </a:t>
            </a:r>
            <a:r>
              <a:rPr lang="ru-RU" sz="3800" dirty="0">
                <a:solidFill>
                  <a:srgbClr val="BF3A2B"/>
                </a:solidFill>
                <a:latin typeface="Constantia" panose="02030602050306030303" pitchFamily="18" charset="0"/>
              </a:rPr>
              <a:t>(1661-1722 гг.)</a:t>
            </a:r>
          </a:p>
        </p:txBody>
      </p:sp>
      <p:sp>
        <p:nvSpPr>
          <p:cNvPr id="3" name="Portrait plate">
            <a:extLst>
              <a:ext uri="{FF2B5EF4-FFF2-40B4-BE49-F238E27FC236}">
                <a16:creationId xmlns:a16="http://schemas.microsoft.com/office/drawing/2014/main" id="{BFEEE5A3-DA82-7A8B-AF23-0DB2A77EFD3B}"/>
              </a:ext>
            </a:extLst>
          </p:cNvPr>
          <p:cNvSpPr/>
          <p:nvPr/>
        </p:nvSpPr>
        <p:spPr>
          <a:xfrm>
            <a:off x="609600" y="381000"/>
            <a:ext cx="3810000" cy="5969000"/>
          </a:xfrm>
          <a:prstGeom prst="roundRect">
            <a:avLst>
              <a:gd name="adj" fmla="val 4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Kangxi emperor" descr="Портрет императора Канси в парадном одеянии. Неизвестный придворный художник, конец периода Канси. Дворцовый музей, Пекин">
            <a:extLst>
              <a:ext uri="{FF2B5EF4-FFF2-40B4-BE49-F238E27FC236}">
                <a16:creationId xmlns:a16="http://schemas.microsoft.com/office/drawing/2014/main" id="{65A8DB3D-3534-EEF8-36B3-9625A1CA052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673100"/>
            <a:ext cx="3403600" cy="5384800"/>
          </a:xfrm>
          <a:prstGeom prst="roundRect">
            <a:avLst>
              <a:gd name="adj" fmla="val 4000"/>
            </a:avLst>
          </a:prstGeom>
          <a:ln w="12700">
            <a:solidFill>
              <a:srgbClr val="C290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Key-fret">
            <a:extLst>
              <a:ext uri="{FF2B5EF4-FFF2-40B4-BE49-F238E27FC236}">
                <a16:creationId xmlns:a16="http://schemas.microsoft.com/office/drawing/2014/main" id="{E7EB5337-C1C5-E334-2C79-CFA7BE32677E}"/>
              </a:ext>
            </a:extLst>
          </p:cNvPr>
          <p:cNvSpPr/>
          <p:nvPr/>
        </p:nvSpPr>
        <p:spPr>
          <a:xfrm>
            <a:off x="4876800" y="160832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A0AA83EA-F7B9-EE86-2E15-336D23D4DA64}"/>
              </a:ext>
            </a:extLst>
          </p:cNvPr>
          <p:cNvCxnSpPr/>
          <p:nvPr/>
        </p:nvCxnSpPr>
        <p:spPr>
          <a:xfrm>
            <a:off x="5308600" y="1709928"/>
            <a:ext cx="2032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eal dot">
            <a:extLst>
              <a:ext uri="{FF2B5EF4-FFF2-40B4-BE49-F238E27FC236}">
                <a16:creationId xmlns:a16="http://schemas.microsoft.com/office/drawing/2014/main" id="{002D760A-8479-D08A-5CE5-1CF453C91083}"/>
              </a:ext>
            </a:extLst>
          </p:cNvPr>
          <p:cNvSpPr/>
          <p:nvPr/>
        </p:nvSpPr>
        <p:spPr>
          <a:xfrm>
            <a:off x="7391400" y="1671828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Kangxi reign">
            <a:extLst>
              <a:ext uri="{FF2B5EF4-FFF2-40B4-BE49-F238E27FC236}">
                <a16:creationId xmlns:a16="http://schemas.microsoft.com/office/drawing/2014/main" id="{4733F957-A67C-0C8F-3CC7-4F0D63DAF58C}"/>
              </a:ext>
            </a:extLst>
          </p:cNvPr>
          <p:cNvSpPr txBox="1"/>
          <p:nvPr/>
        </p:nvSpPr>
        <p:spPr>
          <a:xfrm>
            <a:off x="4876800" y="1938528"/>
            <a:ext cx="6705600" cy="2941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2E7D6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Начала восстанавливаться </a:t>
            </a:r>
            <a:r>
              <a:rPr lang="ru-RU" sz="2400" b="1" dirty="0">
                <a:solidFill>
                  <a:srgbClr val="2E7D6B"/>
                </a:solidFill>
                <a:latin typeface="Calibri" panose="020F0502020204030204" pitchFamily="34" charset="0"/>
              </a:rPr>
              <a:t>экономика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000"/>
              </a:spcAft>
              <a:buClr>
                <a:srgbClr val="2E7D6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Пошли на спад </a:t>
            </a:r>
            <a:r>
              <a:rPr lang="ru-RU" sz="2400" b="1" dirty="0">
                <a:solidFill>
                  <a:srgbClr val="BF3A2B"/>
                </a:solidFill>
                <a:latin typeface="Calibri" panose="020F0502020204030204" pitchFamily="34" charset="0"/>
              </a:rPr>
              <a:t>народные волнения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000"/>
              </a:spcAft>
              <a:buClr>
                <a:srgbClr val="2E7D6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Заново был проведён </a:t>
            </a:r>
            <a:r>
              <a:rPr lang="ru-RU" sz="2400" b="1" dirty="0">
                <a:solidFill>
                  <a:srgbClr val="C2902A"/>
                </a:solidFill>
                <a:latin typeface="Calibri" panose="020F0502020204030204" pitchFamily="34" charset="0"/>
              </a:rPr>
              <a:t>учёт населения и пахотных земель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, упорядочены и ограничены налоги.</a:t>
            </a:r>
          </a:p>
          <a:p>
            <a:pPr marL="304800" indent="-304800">
              <a:spcAft>
                <a:spcPts val="1000"/>
              </a:spcAft>
              <a:buClr>
                <a:srgbClr val="2E7D6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Вновь открылись конфуцианские школы, возобновились </a:t>
            </a:r>
            <a:r>
              <a:rPr lang="ru-RU" sz="2400" b="1" dirty="0">
                <a:solidFill>
                  <a:srgbClr val="2E7D6B"/>
                </a:solidFill>
                <a:latin typeface="Calibri" panose="020F0502020204030204" pitchFamily="34" charset="0"/>
              </a:rPr>
              <a:t>экзамены для чиновников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D452D541-1555-AFA3-E666-BFD591CB613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073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82D148A-1AB2-5D9A-407C-C62F0EE31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BF3A2B"/>
                </a:solidFill>
                <a:latin typeface="Constantia" panose="02030602050306030303" pitchFamily="18" charset="0"/>
              </a:rPr>
              <a:t>Европейцы</a:t>
            </a:r>
            <a:r>
              <a:rPr lang="ru-RU" sz="4000" dirty="0">
                <a:solidFill>
                  <a:srgbClr val="262A33"/>
                </a:solidFill>
                <a:latin typeface="Constantia" panose="02030602050306030303" pitchFamily="18" charset="0"/>
              </a:rPr>
              <a:t> в Китае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B4C0EE2A-BDE6-81CF-1DD3-254380516BAC}"/>
              </a:ext>
            </a:extLst>
          </p:cNvPr>
          <p:cNvSpPr/>
          <p:nvPr/>
        </p:nvSpPr>
        <p:spPr>
          <a:xfrm>
            <a:off x="609600" y="103632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8A44EFF-117C-8FA6-A046-3446676E8B0A}"/>
              </a:ext>
            </a:extLst>
          </p:cNvPr>
          <p:cNvCxnSpPr/>
          <p:nvPr/>
        </p:nvCxnSpPr>
        <p:spPr>
          <a:xfrm>
            <a:off x="1041400" y="1137920"/>
            <a:ext cx="1905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506C99C6-AE13-63E9-F340-FB6C5643297F}"/>
              </a:ext>
            </a:extLst>
          </p:cNvPr>
          <p:cNvSpPr/>
          <p:nvPr/>
        </p:nvSpPr>
        <p:spPr>
          <a:xfrm>
            <a:off x="2997200" y="1099820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ogdykhan card">
            <a:extLst>
              <a:ext uri="{FF2B5EF4-FFF2-40B4-BE49-F238E27FC236}">
                <a16:creationId xmlns:a16="http://schemas.microsoft.com/office/drawing/2014/main" id="{B5A22C49-BFAE-BF8A-8F53-E51269E6E226}"/>
              </a:ext>
            </a:extLst>
          </p:cNvPr>
          <p:cNvSpPr/>
          <p:nvPr/>
        </p:nvSpPr>
        <p:spPr>
          <a:xfrm>
            <a:off x="609600" y="1422400"/>
            <a:ext cx="5334000" cy="103632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ogdykhan">
            <a:extLst>
              <a:ext uri="{FF2B5EF4-FFF2-40B4-BE49-F238E27FC236}">
                <a16:creationId xmlns:a16="http://schemas.microsoft.com/office/drawing/2014/main" id="{D9EEA2F0-954D-1D41-9594-9886E0C02160}"/>
              </a:ext>
            </a:extLst>
          </p:cNvPr>
          <p:cNvSpPr txBox="1"/>
          <p:nvPr/>
        </p:nvSpPr>
        <p:spPr>
          <a:xfrm>
            <a:off x="863600" y="1574800"/>
            <a:ext cx="4902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BF3A2B"/>
                </a:solidFill>
                <a:latin typeface="Constantia" panose="02030602050306030303" pitchFamily="18" charset="0"/>
              </a:rPr>
              <a:t>Богдыхан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 – император, наделенный неограниченной властью.</a:t>
            </a:r>
          </a:p>
        </p:txBody>
      </p:sp>
      <p:sp>
        <p:nvSpPr>
          <p:cNvPr id="8" name="Bogdykhan bar">
            <a:extLst>
              <a:ext uri="{FF2B5EF4-FFF2-40B4-BE49-F238E27FC236}">
                <a16:creationId xmlns:a16="http://schemas.microsoft.com/office/drawing/2014/main" id="{D44DF908-8551-AE1B-8CA1-6D1CBC6352C9}"/>
              </a:ext>
            </a:extLst>
          </p:cNvPr>
          <p:cNvSpPr/>
          <p:nvPr/>
        </p:nvSpPr>
        <p:spPr>
          <a:xfrm>
            <a:off x="711200" y="1549400"/>
            <a:ext cx="50800" cy="782320"/>
          </a:xfrm>
          <a:prstGeom prst="rect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Penetration">
            <a:extLst>
              <a:ext uri="{FF2B5EF4-FFF2-40B4-BE49-F238E27FC236}">
                <a16:creationId xmlns:a16="http://schemas.microsoft.com/office/drawing/2014/main" id="{6E6EEED5-13E9-EB84-AD61-425C5DDC9EFD}"/>
              </a:ext>
            </a:extLst>
          </p:cNvPr>
          <p:cNvSpPr txBox="1"/>
          <p:nvPr/>
        </p:nvSpPr>
        <p:spPr>
          <a:xfrm>
            <a:off x="609600" y="3271520"/>
            <a:ext cx="5334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262A33"/>
                </a:solidFill>
                <a:latin typeface="Calibri" panose="020F0502020204030204" pitchFamily="34" charset="0"/>
              </a:rPr>
              <a:t>Проникновение европейцев:</a:t>
            </a:r>
          </a:p>
        </p:txBody>
      </p:sp>
      <p:sp>
        <p:nvSpPr>
          <p:cNvPr id="10" name="Nation chip 0">
            <a:extLst>
              <a:ext uri="{FF2B5EF4-FFF2-40B4-BE49-F238E27FC236}">
                <a16:creationId xmlns:a16="http://schemas.microsoft.com/office/drawing/2014/main" id="{425DE4DC-06ED-1DFF-57AC-542CC0EFD68A}"/>
              </a:ext>
            </a:extLst>
          </p:cNvPr>
          <p:cNvSpPr/>
          <p:nvPr/>
        </p:nvSpPr>
        <p:spPr>
          <a:xfrm>
            <a:off x="609600" y="3845560"/>
            <a:ext cx="3810000" cy="508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2E7D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99B5441F-9423-401F-DE48-0D92DF0A7B6E}"/>
              </a:ext>
            </a:extLst>
          </p:cNvPr>
          <p:cNvSpPr/>
          <p:nvPr/>
        </p:nvSpPr>
        <p:spPr>
          <a:xfrm>
            <a:off x="812800" y="4023360"/>
            <a:ext cx="152400" cy="152400"/>
          </a:xfrm>
          <a:prstGeom prst="ellipse">
            <a:avLst/>
          </a:prstGeom>
          <a:solidFill>
            <a:srgbClr val="2E7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Nation 0">
            <a:extLst>
              <a:ext uri="{FF2B5EF4-FFF2-40B4-BE49-F238E27FC236}">
                <a16:creationId xmlns:a16="http://schemas.microsoft.com/office/drawing/2014/main" id="{8F4467DB-D7A3-8E5E-8959-2A1A4C1FD7E5}"/>
              </a:ext>
            </a:extLst>
          </p:cNvPr>
          <p:cNvSpPr txBox="1"/>
          <p:nvPr/>
        </p:nvSpPr>
        <p:spPr>
          <a:xfrm>
            <a:off x="1143000" y="3883660"/>
            <a:ext cx="317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b="1" dirty="0">
                <a:solidFill>
                  <a:srgbClr val="262A33"/>
                </a:solidFill>
                <a:latin typeface="Calibri" panose="020F0502020204030204" pitchFamily="34" charset="0"/>
              </a:rPr>
              <a:t>португальцы,</a:t>
            </a:r>
          </a:p>
        </p:txBody>
      </p:sp>
      <p:sp>
        <p:nvSpPr>
          <p:cNvPr id="13" name="Nation chip 1">
            <a:extLst>
              <a:ext uri="{FF2B5EF4-FFF2-40B4-BE49-F238E27FC236}">
                <a16:creationId xmlns:a16="http://schemas.microsoft.com/office/drawing/2014/main" id="{F03CF834-8D16-F0AB-1944-9143449CE318}"/>
              </a:ext>
            </a:extLst>
          </p:cNvPr>
          <p:cNvSpPr/>
          <p:nvPr/>
        </p:nvSpPr>
        <p:spPr>
          <a:xfrm>
            <a:off x="609600" y="4480560"/>
            <a:ext cx="3810000" cy="508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4A08FAA7-DA15-69A5-69C8-4D7D06BF9C40}"/>
              </a:ext>
            </a:extLst>
          </p:cNvPr>
          <p:cNvSpPr/>
          <p:nvPr/>
        </p:nvSpPr>
        <p:spPr>
          <a:xfrm>
            <a:off x="812800" y="4658360"/>
            <a:ext cx="152400" cy="152400"/>
          </a:xfrm>
          <a:prstGeom prst="ellipse">
            <a:avLst/>
          </a:prstGeom>
          <a:solidFill>
            <a:srgbClr val="2C4C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Nation 1">
            <a:extLst>
              <a:ext uri="{FF2B5EF4-FFF2-40B4-BE49-F238E27FC236}">
                <a16:creationId xmlns:a16="http://schemas.microsoft.com/office/drawing/2014/main" id="{EEE53A9C-DDAB-338D-C850-73E15F8A63F5}"/>
              </a:ext>
            </a:extLst>
          </p:cNvPr>
          <p:cNvSpPr txBox="1"/>
          <p:nvPr/>
        </p:nvSpPr>
        <p:spPr>
          <a:xfrm>
            <a:off x="1143000" y="4518660"/>
            <a:ext cx="317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b="1" dirty="0">
                <a:solidFill>
                  <a:srgbClr val="262A33"/>
                </a:solidFill>
                <a:latin typeface="Calibri" panose="020F0502020204030204" pitchFamily="34" charset="0"/>
              </a:rPr>
              <a:t>англичане,</a:t>
            </a:r>
          </a:p>
        </p:txBody>
      </p:sp>
      <p:sp>
        <p:nvSpPr>
          <p:cNvPr id="16" name="Nation chip 2">
            <a:extLst>
              <a:ext uri="{FF2B5EF4-FFF2-40B4-BE49-F238E27FC236}">
                <a16:creationId xmlns:a16="http://schemas.microsoft.com/office/drawing/2014/main" id="{5F3A30AD-F60D-922B-0978-5FFE174D39AC}"/>
              </a:ext>
            </a:extLst>
          </p:cNvPr>
          <p:cNvSpPr/>
          <p:nvPr/>
        </p:nvSpPr>
        <p:spPr>
          <a:xfrm>
            <a:off x="609600" y="5115560"/>
            <a:ext cx="3810000" cy="5080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BF3A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440E0CAC-091E-D0AB-4D33-C76C686E99F4}"/>
              </a:ext>
            </a:extLst>
          </p:cNvPr>
          <p:cNvSpPr/>
          <p:nvPr/>
        </p:nvSpPr>
        <p:spPr>
          <a:xfrm>
            <a:off x="812800" y="5293360"/>
            <a:ext cx="152400" cy="152400"/>
          </a:xfrm>
          <a:prstGeom prst="ellipse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Nation 2">
            <a:extLst>
              <a:ext uri="{FF2B5EF4-FFF2-40B4-BE49-F238E27FC236}">
                <a16:creationId xmlns:a16="http://schemas.microsoft.com/office/drawing/2014/main" id="{7ED9224B-6939-8EBC-8DD2-370565D486DE}"/>
              </a:ext>
            </a:extLst>
          </p:cNvPr>
          <p:cNvSpPr txBox="1"/>
          <p:nvPr/>
        </p:nvSpPr>
        <p:spPr>
          <a:xfrm>
            <a:off x="1143000" y="5153660"/>
            <a:ext cx="3175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b="1" dirty="0">
                <a:solidFill>
                  <a:srgbClr val="262A33"/>
                </a:solidFill>
                <a:latin typeface="Calibri" panose="020F0502020204030204" pitchFamily="34" charset="0"/>
              </a:rPr>
              <a:t>французы.</a:t>
            </a:r>
          </a:p>
        </p:txBody>
      </p:sp>
      <p:sp>
        <p:nvSpPr>
          <p:cNvPr id="19" name="De Bry - Macau 1598 mount">
            <a:extLst>
              <a:ext uri="{FF2B5EF4-FFF2-40B4-BE49-F238E27FC236}">
                <a16:creationId xmlns:a16="http://schemas.microsoft.com/office/drawing/2014/main" id="{7740181C-6D99-881D-5F0E-771229336902}"/>
              </a:ext>
            </a:extLst>
          </p:cNvPr>
          <p:cNvSpPr/>
          <p:nvPr/>
        </p:nvSpPr>
        <p:spPr>
          <a:xfrm>
            <a:off x="6248400" y="1761592"/>
            <a:ext cx="5334000" cy="417301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De Bry - Macau 1598" descr="Теодор де Бри. Макао — португальская торговая фактория в Китае. Гравюра, около 1598 г.">
            <a:extLst>
              <a:ext uri="{FF2B5EF4-FFF2-40B4-BE49-F238E27FC236}">
                <a16:creationId xmlns:a16="http://schemas.microsoft.com/office/drawing/2014/main" id="{FEAD8E46-FDD1-A126-9A3B-15914F57D19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863192"/>
            <a:ext cx="5130800" cy="3969816"/>
          </a:xfrm>
          <a:prstGeom prst="rect">
            <a:avLst/>
          </a:prstGeom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04DE1DCE-8D34-4ED4-C084-F2011794C4C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27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tteo Ricci portrait" descr="Эммануэл Перейра (Ю Вэньхуэй). Портрет Маттео Риччи, 1610 г. Церковь Иль-Джезу, Рим">
            <a:extLst>
              <a:ext uri="{FF2B5EF4-FFF2-40B4-BE49-F238E27FC236}">
                <a16:creationId xmlns:a16="http://schemas.microsoft.com/office/drawing/2014/main" id="{71F8A7ED-9CF9-6088-74E8-EE328E13DC3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89000"/>
            <a:ext cx="2540000" cy="3276600"/>
          </a:xfrm>
          <a:prstGeom prst="ellipse">
            <a:avLst/>
          </a:prstGeom>
          <a:ln w="15875">
            <a:solidFill>
              <a:srgbClr val="C290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Matteo Ricci portrait ring">
            <a:extLst>
              <a:ext uri="{FF2B5EF4-FFF2-40B4-BE49-F238E27FC236}">
                <a16:creationId xmlns:a16="http://schemas.microsoft.com/office/drawing/2014/main" id="{97398A35-1CD0-B1BB-9EE5-09A01FF09856}"/>
              </a:ext>
            </a:extLst>
          </p:cNvPr>
          <p:cNvSpPr/>
          <p:nvPr/>
        </p:nvSpPr>
        <p:spPr>
          <a:xfrm>
            <a:off x="596900" y="800100"/>
            <a:ext cx="2717800" cy="3454400"/>
          </a:xfrm>
          <a:prstGeom prst="ellipse">
            <a:avLst/>
          </a:prstGeom>
          <a:noFill/>
          <a:ln w="9525" cap="flat" cmpd="sng" algn="ctr">
            <a:solidFill>
              <a:srgbClr val="C2902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Kircher - Ricci and Xu Guangqi mount">
            <a:extLst>
              <a:ext uri="{FF2B5EF4-FFF2-40B4-BE49-F238E27FC236}">
                <a16:creationId xmlns:a16="http://schemas.microsoft.com/office/drawing/2014/main" id="{60374CC8-9509-70BF-D84E-39C6D9D2111F}"/>
              </a:ext>
            </a:extLst>
          </p:cNvPr>
          <p:cNvSpPr/>
          <p:nvPr/>
        </p:nvSpPr>
        <p:spPr>
          <a:xfrm>
            <a:off x="8940800" y="1476419"/>
            <a:ext cx="2641600" cy="377816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Kircher - Ricci and Xu Guangqi" descr="Маттео Риччи и Сюй Гуанци. Гравюра из книги А. Кирхера «Китай, иллюстрированный», 1667 г.">
            <a:extLst>
              <a:ext uri="{FF2B5EF4-FFF2-40B4-BE49-F238E27FC236}">
                <a16:creationId xmlns:a16="http://schemas.microsoft.com/office/drawing/2014/main" id="{A461898C-5CF5-E7A1-DDCC-18006276DE7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0" y="1552619"/>
            <a:ext cx="2489200" cy="3625762"/>
          </a:xfrm>
          <a:prstGeom prst="rect">
            <a:avLst/>
          </a:prstGeom>
        </p:spPr>
      </p:pic>
      <p:sp>
        <p:nvSpPr>
          <p:cNvPr id="9" name="Ricci 0">
            <a:extLst>
              <a:ext uri="{FF2B5EF4-FFF2-40B4-BE49-F238E27FC236}">
                <a16:creationId xmlns:a16="http://schemas.microsoft.com/office/drawing/2014/main" id="{45452957-9D59-292E-D99E-F5C7D7AC26D5}"/>
              </a:ext>
            </a:extLst>
          </p:cNvPr>
          <p:cNvSpPr txBox="1"/>
          <p:nvPr/>
        </p:nvSpPr>
        <p:spPr>
          <a:xfrm>
            <a:off x="3683000" y="558800"/>
            <a:ext cx="4953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BF3A2B"/>
                </a:solidFill>
                <a:latin typeface="Calibri" panose="020F0502020204030204" pitchFamily="34" charset="0"/>
              </a:rPr>
              <a:t>В конце XVI в.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 иезуит </a:t>
            </a:r>
            <a:r>
              <a:rPr lang="ru-RU" sz="3000" dirty="0">
                <a:solidFill>
                  <a:srgbClr val="C2902A"/>
                </a:solidFill>
                <a:latin typeface="Constantia" panose="02030602050306030303" pitchFamily="18" charset="0"/>
              </a:rPr>
              <a:t>Маттео Риччи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 прибыл в Китай в качестве миссионера, выучил китайский язык.</a:t>
            </a:r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64B29DEF-41C8-E978-EC89-3DE00B047BE9}"/>
              </a:ext>
            </a:extLst>
          </p:cNvPr>
          <p:cNvCxnSpPr/>
          <p:nvPr/>
        </p:nvCxnSpPr>
        <p:spPr>
          <a:xfrm>
            <a:off x="3683000" y="2042160"/>
            <a:ext cx="49530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ule lozenge">
            <a:extLst>
              <a:ext uri="{FF2B5EF4-FFF2-40B4-BE49-F238E27FC236}">
                <a16:creationId xmlns:a16="http://schemas.microsoft.com/office/drawing/2014/main" id="{33612F21-8CE2-4CA9-11B1-A1675247ACA2}"/>
              </a:ext>
            </a:extLst>
          </p:cNvPr>
          <p:cNvSpPr/>
          <p:nvPr/>
        </p:nvSpPr>
        <p:spPr>
          <a:xfrm>
            <a:off x="3657600" y="1997710"/>
            <a:ext cx="88900" cy="88900"/>
          </a:xfrm>
          <a:prstGeom prst="diamond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icci 1">
            <a:extLst>
              <a:ext uri="{FF2B5EF4-FFF2-40B4-BE49-F238E27FC236}">
                <a16:creationId xmlns:a16="http://schemas.microsoft.com/office/drawing/2014/main" id="{FD552FAB-0243-AB55-CE15-B37FCB458F05}"/>
              </a:ext>
            </a:extLst>
          </p:cNvPr>
          <p:cNvSpPr txBox="1"/>
          <p:nvPr/>
        </p:nvSpPr>
        <p:spPr>
          <a:xfrm>
            <a:off x="3683000" y="2245360"/>
            <a:ext cx="4953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Он знакомил китайцев с </a:t>
            </a:r>
            <a:r>
              <a:rPr lang="ru-RU" sz="2400" b="1" dirty="0">
                <a:solidFill>
                  <a:srgbClr val="2C4C7E"/>
                </a:solidFill>
                <a:latin typeface="Calibri" panose="020F0502020204030204" pitchFamily="34" charset="0"/>
              </a:rPr>
              <a:t>западной наукой и культурой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, а европейцев - </a:t>
            </a:r>
            <a:r>
              <a:rPr lang="ru-RU" sz="2400" b="1" dirty="0">
                <a:solidFill>
                  <a:srgbClr val="BF3A2B"/>
                </a:solidFill>
                <a:latin typeface="Calibri" panose="020F0502020204030204" pitchFamily="34" charset="0"/>
              </a:rPr>
              <a:t>с китайскими достижениями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3" name="Rule">
            <a:extLst>
              <a:ext uri="{FF2B5EF4-FFF2-40B4-BE49-F238E27FC236}">
                <a16:creationId xmlns:a16="http://schemas.microsoft.com/office/drawing/2014/main" id="{C8D60974-3A6D-97D2-25CE-8AB346CEAB9B}"/>
              </a:ext>
            </a:extLst>
          </p:cNvPr>
          <p:cNvCxnSpPr/>
          <p:nvPr/>
        </p:nvCxnSpPr>
        <p:spPr>
          <a:xfrm>
            <a:off x="3683000" y="3545840"/>
            <a:ext cx="49530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ule lozenge">
            <a:extLst>
              <a:ext uri="{FF2B5EF4-FFF2-40B4-BE49-F238E27FC236}">
                <a16:creationId xmlns:a16="http://schemas.microsoft.com/office/drawing/2014/main" id="{24FFE49A-BF9B-2DCA-75A3-150464D515DB}"/>
              </a:ext>
            </a:extLst>
          </p:cNvPr>
          <p:cNvSpPr/>
          <p:nvPr/>
        </p:nvSpPr>
        <p:spPr>
          <a:xfrm>
            <a:off x="3657600" y="3501390"/>
            <a:ext cx="88900" cy="88900"/>
          </a:xfrm>
          <a:prstGeom prst="diamond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icci 2">
            <a:extLst>
              <a:ext uri="{FF2B5EF4-FFF2-40B4-BE49-F238E27FC236}">
                <a16:creationId xmlns:a16="http://schemas.microsoft.com/office/drawing/2014/main" id="{68AF1303-DD96-4527-5C15-51977DBF08A6}"/>
              </a:ext>
            </a:extLst>
          </p:cNvPr>
          <p:cNvSpPr txBox="1"/>
          <p:nvPr/>
        </p:nvSpPr>
        <p:spPr>
          <a:xfrm>
            <a:off x="3683000" y="3749040"/>
            <a:ext cx="4953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Были составлены </a:t>
            </a:r>
            <a:r>
              <a:rPr lang="ru-RU" sz="2400" b="1" dirty="0">
                <a:solidFill>
                  <a:srgbClr val="2E7D6B"/>
                </a:solidFill>
                <a:latin typeface="Calibri" panose="020F0502020204030204" pitchFamily="34" charset="0"/>
              </a:rPr>
              <a:t>португальско-китайский и китайско-португальский словари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7FA0B8BE-20FE-1C81-0042-61A0E25A828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446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ircher - Adam Schall mount">
            <a:extLst>
              <a:ext uri="{FF2B5EF4-FFF2-40B4-BE49-F238E27FC236}">
                <a16:creationId xmlns:a16="http://schemas.microsoft.com/office/drawing/2014/main" id="{B45F7A69-3CF9-6B40-D91B-81ECC316FF8D}"/>
              </a:ext>
            </a:extLst>
          </p:cNvPr>
          <p:cNvSpPr/>
          <p:nvPr/>
        </p:nvSpPr>
        <p:spPr>
          <a:xfrm>
            <a:off x="8128000" y="860654"/>
            <a:ext cx="3454400" cy="506049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Kircher - Adam Schall" descr="Иоганн Адам Шалль фон Белль, иезуит при дворе Мин и Цин. Раскрашенная гравюра из книги А. Кирхера, 1667 г.">
            <a:extLst>
              <a:ext uri="{FF2B5EF4-FFF2-40B4-BE49-F238E27FC236}">
                <a16:creationId xmlns:a16="http://schemas.microsoft.com/office/drawing/2014/main" id="{41A1DF3E-2B67-31DA-943C-566708E061E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962254"/>
            <a:ext cx="3251200" cy="4857293"/>
          </a:xfrm>
          <a:prstGeom prst="rect">
            <a:avLst/>
          </a:prstGeom>
        </p:spPr>
      </p:pic>
      <p:sp>
        <p:nvSpPr>
          <p:cNvPr id="6" name="Key-fret">
            <a:extLst>
              <a:ext uri="{FF2B5EF4-FFF2-40B4-BE49-F238E27FC236}">
                <a16:creationId xmlns:a16="http://schemas.microsoft.com/office/drawing/2014/main" id="{7679FAE1-52FF-0DBA-AD61-905103AD52A3}"/>
              </a:ext>
            </a:extLst>
          </p:cNvPr>
          <p:cNvSpPr/>
          <p:nvPr/>
        </p:nvSpPr>
        <p:spPr>
          <a:xfrm>
            <a:off x="609600" y="609600"/>
            <a:ext cx="1778001" cy="142241"/>
          </a:xfrm>
          <a:custGeom>
            <a:avLst/>
            <a:gdLst/>
            <a:ahLst/>
            <a:cxnLst/>
            <a:rect l="0" t="0" r="0" b="0"/>
            <a:pathLst>
              <a:path w="1778001" h="142241">
                <a:moveTo>
                  <a:pt x="0" y="142240"/>
                </a:moveTo>
                <a:lnTo>
                  <a:pt x="0" y="0"/>
                </a:lnTo>
                <a:lnTo>
                  <a:pt x="142240" y="0"/>
                </a:lnTo>
                <a:lnTo>
                  <a:pt x="142240" y="106680"/>
                </a:lnTo>
                <a:lnTo>
                  <a:pt x="71120" y="106680"/>
                </a:lnTo>
                <a:lnTo>
                  <a:pt x="71120" y="71120"/>
                </a:lnTo>
                <a:lnTo>
                  <a:pt x="106680" y="71120"/>
                </a:lnTo>
                <a:lnTo>
                  <a:pt x="106680" y="35560"/>
                </a:lnTo>
                <a:lnTo>
                  <a:pt x="35560" y="35560"/>
                </a:lnTo>
                <a:lnTo>
                  <a:pt x="35560" y="142240"/>
                </a:lnTo>
                <a:lnTo>
                  <a:pt x="177800" y="142240"/>
                </a:lnTo>
                <a:lnTo>
                  <a:pt x="177800" y="0"/>
                </a:lnTo>
                <a:lnTo>
                  <a:pt x="320040" y="0"/>
                </a:lnTo>
                <a:lnTo>
                  <a:pt x="320040" y="106680"/>
                </a:lnTo>
                <a:lnTo>
                  <a:pt x="248920" y="106680"/>
                </a:lnTo>
                <a:lnTo>
                  <a:pt x="248920" y="71120"/>
                </a:lnTo>
                <a:lnTo>
                  <a:pt x="284480" y="71120"/>
                </a:lnTo>
                <a:lnTo>
                  <a:pt x="284480" y="35560"/>
                </a:lnTo>
                <a:lnTo>
                  <a:pt x="213360" y="35560"/>
                </a:lnTo>
                <a:lnTo>
                  <a:pt x="213360" y="142240"/>
                </a:lnTo>
                <a:lnTo>
                  <a:pt x="355600" y="142240"/>
                </a:lnTo>
                <a:lnTo>
                  <a:pt x="355600" y="0"/>
                </a:lnTo>
                <a:lnTo>
                  <a:pt x="497840" y="0"/>
                </a:lnTo>
                <a:lnTo>
                  <a:pt x="497840" y="106680"/>
                </a:lnTo>
                <a:lnTo>
                  <a:pt x="426720" y="106680"/>
                </a:lnTo>
                <a:lnTo>
                  <a:pt x="426720" y="71120"/>
                </a:lnTo>
                <a:lnTo>
                  <a:pt x="462280" y="71120"/>
                </a:lnTo>
                <a:lnTo>
                  <a:pt x="462280" y="35560"/>
                </a:lnTo>
                <a:lnTo>
                  <a:pt x="391160" y="35560"/>
                </a:lnTo>
                <a:lnTo>
                  <a:pt x="391160" y="142240"/>
                </a:lnTo>
                <a:lnTo>
                  <a:pt x="533400" y="142240"/>
                </a:lnTo>
                <a:lnTo>
                  <a:pt x="533400" y="0"/>
                </a:lnTo>
                <a:lnTo>
                  <a:pt x="675640" y="0"/>
                </a:lnTo>
                <a:lnTo>
                  <a:pt x="675640" y="106680"/>
                </a:lnTo>
                <a:lnTo>
                  <a:pt x="604520" y="106680"/>
                </a:lnTo>
                <a:lnTo>
                  <a:pt x="604520" y="71120"/>
                </a:lnTo>
                <a:lnTo>
                  <a:pt x="640080" y="71120"/>
                </a:lnTo>
                <a:lnTo>
                  <a:pt x="640080" y="35560"/>
                </a:lnTo>
                <a:lnTo>
                  <a:pt x="568960" y="35560"/>
                </a:lnTo>
                <a:lnTo>
                  <a:pt x="568960" y="142240"/>
                </a:lnTo>
                <a:lnTo>
                  <a:pt x="711200" y="142240"/>
                </a:lnTo>
                <a:lnTo>
                  <a:pt x="711200" y="0"/>
                </a:lnTo>
                <a:lnTo>
                  <a:pt x="853440" y="0"/>
                </a:lnTo>
                <a:lnTo>
                  <a:pt x="853440" y="106680"/>
                </a:lnTo>
                <a:lnTo>
                  <a:pt x="782320" y="106680"/>
                </a:lnTo>
                <a:lnTo>
                  <a:pt x="782320" y="71120"/>
                </a:lnTo>
                <a:lnTo>
                  <a:pt x="817880" y="71120"/>
                </a:lnTo>
                <a:lnTo>
                  <a:pt x="817880" y="35560"/>
                </a:lnTo>
                <a:lnTo>
                  <a:pt x="746760" y="35560"/>
                </a:lnTo>
                <a:lnTo>
                  <a:pt x="746760" y="142240"/>
                </a:lnTo>
                <a:lnTo>
                  <a:pt x="889000" y="142240"/>
                </a:lnTo>
                <a:lnTo>
                  <a:pt x="889000" y="0"/>
                </a:lnTo>
                <a:lnTo>
                  <a:pt x="1031240" y="0"/>
                </a:lnTo>
                <a:lnTo>
                  <a:pt x="1031240" y="106680"/>
                </a:lnTo>
                <a:lnTo>
                  <a:pt x="960120" y="106680"/>
                </a:lnTo>
                <a:lnTo>
                  <a:pt x="960120" y="71120"/>
                </a:lnTo>
                <a:lnTo>
                  <a:pt x="995680" y="71120"/>
                </a:lnTo>
                <a:lnTo>
                  <a:pt x="995680" y="35560"/>
                </a:lnTo>
                <a:lnTo>
                  <a:pt x="924560" y="35560"/>
                </a:lnTo>
                <a:lnTo>
                  <a:pt x="924560" y="142240"/>
                </a:lnTo>
                <a:lnTo>
                  <a:pt x="1066800" y="142240"/>
                </a:lnTo>
                <a:lnTo>
                  <a:pt x="1066800" y="0"/>
                </a:lnTo>
                <a:lnTo>
                  <a:pt x="1209040" y="0"/>
                </a:lnTo>
                <a:lnTo>
                  <a:pt x="1209040" y="106680"/>
                </a:lnTo>
                <a:lnTo>
                  <a:pt x="1137920" y="106680"/>
                </a:lnTo>
                <a:lnTo>
                  <a:pt x="1137920" y="71120"/>
                </a:lnTo>
                <a:lnTo>
                  <a:pt x="1173480" y="71120"/>
                </a:lnTo>
                <a:lnTo>
                  <a:pt x="1173480" y="35560"/>
                </a:lnTo>
                <a:lnTo>
                  <a:pt x="1102360" y="35560"/>
                </a:lnTo>
                <a:lnTo>
                  <a:pt x="1102360" y="142240"/>
                </a:lnTo>
                <a:lnTo>
                  <a:pt x="1244600" y="142240"/>
                </a:lnTo>
                <a:lnTo>
                  <a:pt x="1244600" y="0"/>
                </a:lnTo>
                <a:lnTo>
                  <a:pt x="1386840" y="0"/>
                </a:lnTo>
                <a:lnTo>
                  <a:pt x="1386840" y="106680"/>
                </a:lnTo>
                <a:lnTo>
                  <a:pt x="1315720" y="106680"/>
                </a:lnTo>
                <a:lnTo>
                  <a:pt x="1315720" y="71120"/>
                </a:lnTo>
                <a:lnTo>
                  <a:pt x="1351280" y="71120"/>
                </a:lnTo>
                <a:lnTo>
                  <a:pt x="1351280" y="35560"/>
                </a:lnTo>
                <a:lnTo>
                  <a:pt x="1280160" y="35560"/>
                </a:lnTo>
                <a:lnTo>
                  <a:pt x="1280160" y="142240"/>
                </a:lnTo>
                <a:lnTo>
                  <a:pt x="1422400" y="142240"/>
                </a:lnTo>
                <a:lnTo>
                  <a:pt x="1422400" y="0"/>
                </a:lnTo>
                <a:lnTo>
                  <a:pt x="1564640" y="0"/>
                </a:lnTo>
                <a:lnTo>
                  <a:pt x="1564640" y="106680"/>
                </a:lnTo>
                <a:lnTo>
                  <a:pt x="1493520" y="106680"/>
                </a:lnTo>
                <a:lnTo>
                  <a:pt x="1493520" y="71120"/>
                </a:lnTo>
                <a:lnTo>
                  <a:pt x="1529080" y="71120"/>
                </a:lnTo>
                <a:lnTo>
                  <a:pt x="1529080" y="35560"/>
                </a:lnTo>
                <a:lnTo>
                  <a:pt x="1457960" y="35560"/>
                </a:lnTo>
                <a:lnTo>
                  <a:pt x="1457960" y="142240"/>
                </a:lnTo>
                <a:lnTo>
                  <a:pt x="1600200" y="142240"/>
                </a:lnTo>
                <a:lnTo>
                  <a:pt x="1600200" y="0"/>
                </a:lnTo>
                <a:lnTo>
                  <a:pt x="1742440" y="0"/>
                </a:lnTo>
                <a:lnTo>
                  <a:pt x="1742440" y="106680"/>
                </a:lnTo>
                <a:lnTo>
                  <a:pt x="1671320" y="106680"/>
                </a:lnTo>
                <a:lnTo>
                  <a:pt x="1671320" y="71120"/>
                </a:lnTo>
                <a:lnTo>
                  <a:pt x="1706880" y="71120"/>
                </a:lnTo>
                <a:lnTo>
                  <a:pt x="1706880" y="35560"/>
                </a:lnTo>
                <a:lnTo>
                  <a:pt x="1635760" y="35560"/>
                </a:lnTo>
                <a:lnTo>
                  <a:pt x="1635760" y="142240"/>
                </a:lnTo>
                <a:lnTo>
                  <a:pt x="1778000" y="142240"/>
                </a:lnTo>
              </a:path>
            </a:pathLst>
          </a:custGeom>
          <a:ln w="1143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rade col card">
            <a:extLst>
              <a:ext uri="{FF2B5EF4-FFF2-40B4-BE49-F238E27FC236}">
                <a16:creationId xmlns:a16="http://schemas.microsoft.com/office/drawing/2014/main" id="{C7B2914C-82B0-5707-E841-5DF6264D0AA2}"/>
              </a:ext>
            </a:extLst>
          </p:cNvPr>
          <p:cNvSpPr/>
          <p:nvPr/>
        </p:nvSpPr>
        <p:spPr>
          <a:xfrm>
            <a:off x="609600" y="1168400"/>
            <a:ext cx="7112000" cy="1447800"/>
          </a:xfrm>
          <a:prstGeom prst="roundRect">
            <a:avLst>
              <a:gd name="adj" fmla="val 6000"/>
            </a:avLst>
          </a:prstGeom>
          <a:solidFill>
            <a:srgbClr val="DCED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rade col">
            <a:extLst>
              <a:ext uri="{FF2B5EF4-FFF2-40B4-BE49-F238E27FC236}">
                <a16:creationId xmlns:a16="http://schemas.microsoft.com/office/drawing/2014/main" id="{81F9F91E-19E4-3D47-69F4-468DBA32DF2D}"/>
              </a:ext>
            </a:extLst>
          </p:cNvPr>
          <p:cNvSpPr txBox="1"/>
          <p:nvPr/>
        </p:nvSpPr>
        <p:spPr>
          <a:xfrm>
            <a:off x="863600" y="1320800"/>
            <a:ext cx="6680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В Китае не были заинтересованы в развитии </a:t>
            </a:r>
            <a:r>
              <a:rPr lang="ru-RU" sz="2500" b="1" dirty="0">
                <a:solidFill>
                  <a:srgbClr val="2E7D6B"/>
                </a:solidFill>
                <a:latin typeface="Calibri" panose="020F0502020204030204" pitchFamily="34" charset="0"/>
              </a:rPr>
              <a:t>торговли с Европой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, хотя власти и закупили некоторое количество </a:t>
            </a:r>
            <a:r>
              <a:rPr lang="ru-RU" sz="2500" b="1" dirty="0">
                <a:solidFill>
                  <a:srgbClr val="BF3A2B"/>
                </a:solidFill>
                <a:latin typeface="Calibri" panose="020F0502020204030204" pitchFamily="34" charset="0"/>
              </a:rPr>
              <a:t>огнестрельного оружия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Trade col bar">
            <a:extLst>
              <a:ext uri="{FF2B5EF4-FFF2-40B4-BE49-F238E27FC236}">
                <a16:creationId xmlns:a16="http://schemas.microsoft.com/office/drawing/2014/main" id="{85B4D189-2DFB-8705-4267-AAEA0CD9E33C}"/>
              </a:ext>
            </a:extLst>
          </p:cNvPr>
          <p:cNvSpPr/>
          <p:nvPr/>
        </p:nvSpPr>
        <p:spPr>
          <a:xfrm>
            <a:off x="711200" y="1295400"/>
            <a:ext cx="50800" cy="1193800"/>
          </a:xfrm>
          <a:prstGeom prst="rect">
            <a:avLst/>
          </a:prstGeom>
          <a:solidFill>
            <a:srgbClr val="2E7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hurch col card">
            <a:extLst>
              <a:ext uri="{FF2B5EF4-FFF2-40B4-BE49-F238E27FC236}">
                <a16:creationId xmlns:a16="http://schemas.microsoft.com/office/drawing/2014/main" id="{760A771A-DFA7-B0D6-4778-423E0BA64897}"/>
              </a:ext>
            </a:extLst>
          </p:cNvPr>
          <p:cNvSpPr/>
          <p:nvPr/>
        </p:nvSpPr>
        <p:spPr>
          <a:xfrm>
            <a:off x="609600" y="2895600"/>
            <a:ext cx="7112000" cy="144780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hurch col">
            <a:extLst>
              <a:ext uri="{FF2B5EF4-FFF2-40B4-BE49-F238E27FC236}">
                <a16:creationId xmlns:a16="http://schemas.microsoft.com/office/drawing/2014/main" id="{5A79D3D6-25F6-655E-88DD-150260CC8E7B}"/>
              </a:ext>
            </a:extLst>
          </p:cNvPr>
          <p:cNvSpPr txBox="1"/>
          <p:nvPr/>
        </p:nvSpPr>
        <p:spPr>
          <a:xfrm>
            <a:off x="863600" y="3048000"/>
            <a:ext cx="6680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В то же время </a:t>
            </a:r>
            <a:r>
              <a:rPr lang="ru-RU" sz="2500" b="1" dirty="0">
                <a:solidFill>
                  <a:srgbClr val="BF3A2B"/>
                </a:solidFill>
                <a:latin typeface="Calibri" panose="020F0502020204030204" pitchFamily="34" charset="0"/>
              </a:rPr>
              <a:t>успехи христианизации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 вызывали у властей опасения и стремление ограничить также и </a:t>
            </a:r>
            <a:r>
              <a:rPr lang="ru-RU" sz="2500" b="1" dirty="0">
                <a:solidFill>
                  <a:srgbClr val="2E7D6B"/>
                </a:solidFill>
                <a:latin typeface="Calibri" panose="020F0502020204030204" pitchFamily="34" charset="0"/>
              </a:rPr>
              <a:t>культурные связи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 с Европой.</a:t>
            </a:r>
          </a:p>
        </p:txBody>
      </p:sp>
      <p:sp>
        <p:nvSpPr>
          <p:cNvPr id="12" name="Church col bar">
            <a:extLst>
              <a:ext uri="{FF2B5EF4-FFF2-40B4-BE49-F238E27FC236}">
                <a16:creationId xmlns:a16="http://schemas.microsoft.com/office/drawing/2014/main" id="{90DDABDF-5B86-8D91-60F8-79F7B29BC94E}"/>
              </a:ext>
            </a:extLst>
          </p:cNvPr>
          <p:cNvSpPr/>
          <p:nvPr/>
        </p:nvSpPr>
        <p:spPr>
          <a:xfrm>
            <a:off x="711200" y="3022600"/>
            <a:ext cx="50800" cy="11938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A161C32B-07A8-36F2-BBDA-EB4EB19D039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267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C37B540-82D0-CEBC-83A6-712108D6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BF3A2B"/>
                </a:solidFill>
                <a:latin typeface="Constantia" panose="02030602050306030303" pitchFamily="18" charset="0"/>
              </a:rPr>
              <a:t>Китай</a:t>
            </a:r>
            <a:r>
              <a:rPr lang="ru-RU" sz="4000" dirty="0">
                <a:solidFill>
                  <a:srgbClr val="262A33"/>
                </a:solidFill>
                <a:latin typeface="Constantia" panose="02030602050306030303" pitchFamily="18" charset="0"/>
              </a:rPr>
              <a:t> и </a:t>
            </a:r>
            <a:r>
              <a:rPr lang="ru-RU" sz="4000" dirty="0">
                <a:solidFill>
                  <a:srgbClr val="2C4C7E"/>
                </a:solidFill>
                <a:latin typeface="Constantia" panose="02030602050306030303" pitchFamily="18" charset="0"/>
              </a:rPr>
              <a:t>Россия</a:t>
            </a:r>
            <a:r>
              <a:rPr lang="ru-RU" sz="4000" dirty="0">
                <a:solidFill>
                  <a:srgbClr val="262A33"/>
                </a:solidFill>
                <a:latin typeface="Constantia" panose="02030602050306030303" pitchFamily="18" charset="0"/>
              </a:rPr>
              <a:t> в XVII в.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61A14271-BB9B-ADE3-B300-C37DB2879A44}"/>
              </a:ext>
            </a:extLst>
          </p:cNvPr>
          <p:cNvSpPr/>
          <p:nvPr/>
        </p:nvSpPr>
        <p:spPr>
          <a:xfrm>
            <a:off x="609600" y="103632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343495E2-3EE6-4FF5-F941-6D9CCDCEBE02}"/>
              </a:ext>
            </a:extLst>
          </p:cNvPr>
          <p:cNvCxnSpPr/>
          <p:nvPr/>
        </p:nvCxnSpPr>
        <p:spPr>
          <a:xfrm>
            <a:off x="1041400" y="1137920"/>
            <a:ext cx="2286000" cy="0"/>
          </a:xfrm>
          <a:prstGeom prst="line">
            <a:avLst/>
          </a:prstGeom>
          <a:ln w="952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0EC8A051-E1E4-E9B1-3C5C-EC73F11677CA}"/>
              </a:ext>
            </a:extLst>
          </p:cNvPr>
          <p:cNvSpPr/>
          <p:nvPr/>
        </p:nvSpPr>
        <p:spPr>
          <a:xfrm>
            <a:off x="3378200" y="1099820"/>
            <a:ext cx="76200" cy="7620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Wanli emperor" descr="Портрет императора Ваньли (правил в 1572–1620 гг.). Экспозиция гробницы Динлин, Пекин">
            <a:extLst>
              <a:ext uri="{FF2B5EF4-FFF2-40B4-BE49-F238E27FC236}">
                <a16:creationId xmlns:a16="http://schemas.microsoft.com/office/drawing/2014/main" id="{42162322-9C5E-507D-7B1F-77DAC178F9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78000"/>
            <a:ext cx="2159000" cy="2819400"/>
          </a:xfrm>
          <a:prstGeom prst="ellipse">
            <a:avLst/>
          </a:prstGeom>
          <a:ln w="15875">
            <a:solidFill>
              <a:srgbClr val="BF3A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Wanli emperor ring">
            <a:extLst>
              <a:ext uri="{FF2B5EF4-FFF2-40B4-BE49-F238E27FC236}">
                <a16:creationId xmlns:a16="http://schemas.microsoft.com/office/drawing/2014/main" id="{A4A7E492-1173-6B5A-045C-18ED917CF9CC}"/>
              </a:ext>
            </a:extLst>
          </p:cNvPr>
          <p:cNvSpPr/>
          <p:nvPr/>
        </p:nvSpPr>
        <p:spPr>
          <a:xfrm>
            <a:off x="609600" y="1701800"/>
            <a:ext cx="2311400" cy="2971800"/>
          </a:xfrm>
          <a:prstGeom prst="ellipse">
            <a:avLst/>
          </a:prstGeom>
          <a:noFill/>
          <a:ln w="9525" cap="flat" cmpd="sng" algn="ctr">
            <a:solidFill>
              <a:srgbClr val="BF3A2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Tsar Michael Fyodorovich" descr="Царь Михаил Фёдорович. Портрет XVII в. Ростовский областной музей изобразительных искусств">
            <a:extLst>
              <a:ext uri="{FF2B5EF4-FFF2-40B4-BE49-F238E27FC236}">
                <a16:creationId xmlns:a16="http://schemas.microsoft.com/office/drawing/2014/main" id="{56425832-51F5-CC3C-9290-F337D2A7909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00" y="1778000"/>
            <a:ext cx="2159000" cy="2819400"/>
          </a:xfrm>
          <a:prstGeom prst="ellipse">
            <a:avLst/>
          </a:prstGeom>
          <a:ln w="15875">
            <a:solidFill>
              <a:srgbClr val="2C4C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Tsar Michael Fyodorovich ring">
            <a:extLst>
              <a:ext uri="{FF2B5EF4-FFF2-40B4-BE49-F238E27FC236}">
                <a16:creationId xmlns:a16="http://schemas.microsoft.com/office/drawing/2014/main" id="{B4753F7D-4A64-8EAE-3E1A-A232971835E6}"/>
              </a:ext>
            </a:extLst>
          </p:cNvPr>
          <p:cNvSpPr/>
          <p:nvPr/>
        </p:nvSpPr>
        <p:spPr>
          <a:xfrm>
            <a:off x="9271000" y="1701800"/>
            <a:ext cx="2311400" cy="2971800"/>
          </a:xfrm>
          <a:prstGeom prst="ellipse">
            <a:avLst/>
          </a:prstGeom>
          <a:noFill/>
          <a:ln w="9525" cap="flat" cmpd="sng" algn="ctr">
            <a:solidFill>
              <a:srgbClr val="2C4C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Link L">
            <a:extLst>
              <a:ext uri="{FF2B5EF4-FFF2-40B4-BE49-F238E27FC236}">
                <a16:creationId xmlns:a16="http://schemas.microsoft.com/office/drawing/2014/main" id="{4FD48710-2576-0C51-2711-937948ACF6A8}"/>
              </a:ext>
            </a:extLst>
          </p:cNvPr>
          <p:cNvCxnSpPr/>
          <p:nvPr/>
        </p:nvCxnSpPr>
        <p:spPr>
          <a:xfrm>
            <a:off x="3048000" y="3175000"/>
            <a:ext cx="279400" cy="0"/>
          </a:xfrm>
          <a:prstGeom prst="line">
            <a:avLst/>
          </a:prstGeom>
          <a:ln w="1587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Link R">
            <a:extLst>
              <a:ext uri="{FF2B5EF4-FFF2-40B4-BE49-F238E27FC236}">
                <a16:creationId xmlns:a16="http://schemas.microsoft.com/office/drawing/2014/main" id="{BAAE2425-6F98-ADAA-8F6A-B87CD52F7451}"/>
              </a:ext>
            </a:extLst>
          </p:cNvPr>
          <p:cNvCxnSpPr/>
          <p:nvPr/>
        </p:nvCxnSpPr>
        <p:spPr>
          <a:xfrm>
            <a:off x="8864600" y="3175000"/>
            <a:ext cx="279400" cy="0"/>
          </a:xfrm>
          <a:prstGeom prst="line">
            <a:avLst/>
          </a:prstGeom>
          <a:ln w="15875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ussia 1">
            <a:extLst>
              <a:ext uri="{FF2B5EF4-FFF2-40B4-BE49-F238E27FC236}">
                <a16:creationId xmlns:a16="http://schemas.microsoft.com/office/drawing/2014/main" id="{6D651558-6726-3CE1-5D05-E55AB82677FA}"/>
              </a:ext>
            </a:extLst>
          </p:cNvPr>
          <p:cNvSpPr txBox="1"/>
          <p:nvPr/>
        </p:nvSpPr>
        <p:spPr>
          <a:xfrm>
            <a:off x="3505200" y="1524000"/>
            <a:ext cx="52070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В </a:t>
            </a:r>
            <a:r>
              <a:rPr lang="ru-RU" sz="2800" b="1" dirty="0">
                <a:solidFill>
                  <a:srgbClr val="BF3A2B"/>
                </a:solidFill>
                <a:latin typeface="Constantia" panose="02030602050306030303" pitchFamily="18" charset="0"/>
              </a:rPr>
              <a:t>1618 г.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в Пекин прибыла первая российская миссия во главе с казаком </a:t>
            </a:r>
            <a:r>
              <a:rPr lang="ru-RU" sz="2300" b="1" dirty="0">
                <a:solidFill>
                  <a:srgbClr val="2C4C7E"/>
                </a:solidFill>
                <a:latin typeface="Calibri" panose="020F0502020204030204" pitchFamily="34" charset="0"/>
              </a:rPr>
              <a:t>Иваном </a:t>
            </a:r>
            <a:r>
              <a:rPr lang="ru-RU" sz="2300" b="1" dirty="0" err="1">
                <a:solidFill>
                  <a:srgbClr val="2C4C7E"/>
                </a:solidFill>
                <a:latin typeface="Calibri" panose="020F0502020204030204" pitchFamily="34" charset="0"/>
              </a:rPr>
              <a:t>Петлиным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5" name="Rule">
            <a:extLst>
              <a:ext uri="{FF2B5EF4-FFF2-40B4-BE49-F238E27FC236}">
                <a16:creationId xmlns:a16="http://schemas.microsoft.com/office/drawing/2014/main" id="{9C25E405-A5C2-9D77-989C-9BBAA7DB37DC}"/>
              </a:ext>
            </a:extLst>
          </p:cNvPr>
          <p:cNvCxnSpPr/>
          <p:nvPr/>
        </p:nvCxnSpPr>
        <p:spPr>
          <a:xfrm>
            <a:off x="3505200" y="2804160"/>
            <a:ext cx="52070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ule lozenge">
            <a:extLst>
              <a:ext uri="{FF2B5EF4-FFF2-40B4-BE49-F238E27FC236}">
                <a16:creationId xmlns:a16="http://schemas.microsoft.com/office/drawing/2014/main" id="{764D6023-21B0-756E-921B-8972B9D55876}"/>
              </a:ext>
            </a:extLst>
          </p:cNvPr>
          <p:cNvSpPr/>
          <p:nvPr/>
        </p:nvSpPr>
        <p:spPr>
          <a:xfrm>
            <a:off x="3479800" y="2759710"/>
            <a:ext cx="88900" cy="88900"/>
          </a:xfrm>
          <a:prstGeom prst="diamond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ussia 2">
            <a:extLst>
              <a:ext uri="{FF2B5EF4-FFF2-40B4-BE49-F238E27FC236}">
                <a16:creationId xmlns:a16="http://schemas.microsoft.com/office/drawing/2014/main" id="{7E32BD7E-8322-BFDB-F3DC-EAA52792CABF}"/>
              </a:ext>
            </a:extLst>
          </p:cNvPr>
          <p:cNvSpPr txBox="1"/>
          <p:nvPr/>
        </p:nvSpPr>
        <p:spPr>
          <a:xfrm>
            <a:off x="3505200" y="2956560"/>
            <a:ext cx="52070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 err="1">
                <a:solidFill>
                  <a:srgbClr val="262A33"/>
                </a:solidFill>
                <a:latin typeface="Calibri" panose="020F0502020204030204" pitchFamily="34" charset="0"/>
              </a:rPr>
              <a:t>Петлину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была вручена </a:t>
            </a:r>
            <a:r>
              <a:rPr lang="ru-RU" sz="2300" b="1" dirty="0">
                <a:solidFill>
                  <a:srgbClr val="C2902A"/>
                </a:solidFill>
                <a:latin typeface="Calibri" panose="020F0502020204030204" pitchFamily="34" charset="0"/>
              </a:rPr>
              <a:t>грамота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от императора к царю </a:t>
            </a:r>
            <a:r>
              <a:rPr lang="ru-RU" sz="2300" b="1" dirty="0">
                <a:solidFill>
                  <a:srgbClr val="2C4C7E"/>
                </a:solidFill>
                <a:latin typeface="Calibri" panose="020F0502020204030204" pitchFamily="34" charset="0"/>
              </a:rPr>
              <a:t>Михаилу Фёдоровичу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, разрешавшая русским посылать новые посольства и вести торговлю.</a:t>
            </a:r>
          </a:p>
        </p:txBody>
      </p:sp>
      <p:cxnSp>
        <p:nvCxnSpPr>
          <p:cNvPr id="18" name="Rule">
            <a:extLst>
              <a:ext uri="{FF2B5EF4-FFF2-40B4-BE49-F238E27FC236}">
                <a16:creationId xmlns:a16="http://schemas.microsoft.com/office/drawing/2014/main" id="{DD247002-A103-8394-D17C-E5B2C46D962D}"/>
              </a:ext>
            </a:extLst>
          </p:cNvPr>
          <p:cNvCxnSpPr/>
          <p:nvPr/>
        </p:nvCxnSpPr>
        <p:spPr>
          <a:xfrm>
            <a:off x="3505200" y="4861560"/>
            <a:ext cx="52070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ule lozenge">
            <a:extLst>
              <a:ext uri="{FF2B5EF4-FFF2-40B4-BE49-F238E27FC236}">
                <a16:creationId xmlns:a16="http://schemas.microsoft.com/office/drawing/2014/main" id="{F0B2DB02-C08D-1FA5-6118-E24BC7A8EDFF}"/>
              </a:ext>
            </a:extLst>
          </p:cNvPr>
          <p:cNvSpPr/>
          <p:nvPr/>
        </p:nvSpPr>
        <p:spPr>
          <a:xfrm>
            <a:off x="3479800" y="4817110"/>
            <a:ext cx="88900" cy="88900"/>
          </a:xfrm>
          <a:prstGeom prst="diamond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Russia 3">
            <a:extLst>
              <a:ext uri="{FF2B5EF4-FFF2-40B4-BE49-F238E27FC236}">
                <a16:creationId xmlns:a16="http://schemas.microsoft.com/office/drawing/2014/main" id="{19112333-0200-881C-B264-9F6AD563295A}"/>
              </a:ext>
            </a:extLst>
          </p:cNvPr>
          <p:cNvSpPr txBox="1"/>
          <p:nvPr/>
        </p:nvSpPr>
        <p:spPr>
          <a:xfrm>
            <a:off x="3505200" y="5013960"/>
            <a:ext cx="5207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Миссия </a:t>
            </a:r>
            <a:r>
              <a:rPr lang="ru-RU" sz="2300" dirty="0" err="1">
                <a:solidFill>
                  <a:srgbClr val="262A33"/>
                </a:solidFill>
                <a:latin typeface="Calibri" panose="020F0502020204030204" pitchFamily="34" charset="0"/>
              </a:rPr>
              <a:t>Петлина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</a:t>
            </a:r>
            <a:r>
              <a:rPr lang="ru-RU" sz="2300" b="1" dirty="0">
                <a:solidFill>
                  <a:srgbClr val="BF3A2B"/>
                </a:solidFill>
                <a:latin typeface="Calibri" panose="020F0502020204030204" pitchFamily="34" charset="0"/>
              </a:rPr>
              <a:t>не привела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к развитию двусторонних отношений.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8A7143C1-49D1-858E-1E5B-4B12BF3A8A4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725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sar plate">
            <a:extLst>
              <a:ext uri="{FF2B5EF4-FFF2-40B4-BE49-F238E27FC236}">
                <a16:creationId xmlns:a16="http://schemas.microsoft.com/office/drawing/2014/main" id="{2226B3C4-2BEB-8A02-0F36-6A1127D3B068}"/>
              </a:ext>
            </a:extLst>
          </p:cNvPr>
          <p:cNvSpPr/>
          <p:nvPr/>
        </p:nvSpPr>
        <p:spPr>
          <a:xfrm>
            <a:off x="609600" y="381000"/>
            <a:ext cx="4191000" cy="5969000"/>
          </a:xfrm>
          <a:prstGeom prst="roundRect">
            <a:avLst>
              <a:gd name="adj" fmla="val 4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Tsar Alexei Mikhailovich" descr="Царь Алексей Михайлович. Парсуна, 1670-е гг.">
            <a:extLst>
              <a:ext uri="{FF2B5EF4-FFF2-40B4-BE49-F238E27FC236}">
                <a16:creationId xmlns:a16="http://schemas.microsoft.com/office/drawing/2014/main" id="{215F6A9D-DE43-E1CF-A1E9-5DF20172739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889000"/>
            <a:ext cx="3175000" cy="4191000"/>
          </a:xfrm>
          <a:prstGeom prst="ellipse">
            <a:avLst/>
          </a:prstGeom>
          <a:ln w="15875">
            <a:solidFill>
              <a:srgbClr val="2C4C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Tsar Alexei Mikhailovich ring">
            <a:extLst>
              <a:ext uri="{FF2B5EF4-FFF2-40B4-BE49-F238E27FC236}">
                <a16:creationId xmlns:a16="http://schemas.microsoft.com/office/drawing/2014/main" id="{30E0B754-9DE5-F483-FA16-BC78E22F17CB}"/>
              </a:ext>
            </a:extLst>
          </p:cNvPr>
          <p:cNvSpPr/>
          <p:nvPr/>
        </p:nvSpPr>
        <p:spPr>
          <a:xfrm>
            <a:off x="1028700" y="800100"/>
            <a:ext cx="3352800" cy="4368800"/>
          </a:xfrm>
          <a:prstGeom prst="ellipse">
            <a:avLst/>
          </a:prstGeom>
          <a:noFill/>
          <a:ln w="9525" cap="flat" cmpd="sng" algn="ctr">
            <a:solidFill>
              <a:srgbClr val="2C4C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Waves">
            <a:extLst>
              <a:ext uri="{FF2B5EF4-FFF2-40B4-BE49-F238E27FC236}">
                <a16:creationId xmlns:a16="http://schemas.microsoft.com/office/drawing/2014/main" id="{A8890B32-202D-9FBB-CDDE-86DBBFE010E8}"/>
              </a:ext>
            </a:extLst>
          </p:cNvPr>
          <p:cNvGrpSpPr/>
          <p:nvPr/>
        </p:nvGrpSpPr>
        <p:grpSpPr>
          <a:xfrm>
            <a:off x="1270000" y="5791200"/>
            <a:ext cx="2489200" cy="711200"/>
            <a:chOff x="1270000" y="5791200"/>
            <a:chExt cx="2489200" cy="711200"/>
          </a:xfrm>
        </p:grpSpPr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7DDE1C79-56EA-1E76-13D6-54D0637F006E}"/>
                </a:ext>
              </a:extLst>
            </p:cNvPr>
            <p:cNvSpPr/>
            <p:nvPr/>
          </p:nvSpPr>
          <p:spPr>
            <a:xfrm>
              <a:off x="1270000" y="5791200"/>
              <a:ext cx="711200" cy="711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22381022-4B0D-58F6-0EAA-79FFBCAD6AE7}"/>
                </a:ext>
              </a:extLst>
            </p:cNvPr>
            <p:cNvSpPr/>
            <p:nvPr/>
          </p:nvSpPr>
          <p:spPr>
            <a:xfrm>
              <a:off x="1440688" y="5848096"/>
              <a:ext cx="483616" cy="48361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36F6B7DB-8B15-B993-69DE-AA9B6E849DCE}"/>
                </a:ext>
              </a:extLst>
            </p:cNvPr>
            <p:cNvSpPr/>
            <p:nvPr/>
          </p:nvSpPr>
          <p:spPr>
            <a:xfrm>
              <a:off x="1611376" y="5904992"/>
              <a:ext cx="256032" cy="25603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D220B597-EF21-AED9-E01E-6BCB79DC325E}"/>
                </a:ext>
              </a:extLst>
            </p:cNvPr>
            <p:cNvSpPr/>
            <p:nvPr/>
          </p:nvSpPr>
          <p:spPr>
            <a:xfrm>
              <a:off x="1625600" y="5791200"/>
              <a:ext cx="711200" cy="711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CA1B2026-2312-F3E8-8164-C06D12FBA7A8}"/>
                </a:ext>
              </a:extLst>
            </p:cNvPr>
            <p:cNvSpPr/>
            <p:nvPr/>
          </p:nvSpPr>
          <p:spPr>
            <a:xfrm>
              <a:off x="1796288" y="5848096"/>
              <a:ext cx="483616" cy="48361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EF044B71-D079-4399-8BBC-CA8FA38DC2B9}"/>
                </a:ext>
              </a:extLst>
            </p:cNvPr>
            <p:cNvSpPr/>
            <p:nvPr/>
          </p:nvSpPr>
          <p:spPr>
            <a:xfrm>
              <a:off x="1966976" y="5904992"/>
              <a:ext cx="256032" cy="25603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5A6A4F4D-A561-C40F-B6F3-AB026BC1C818}"/>
                </a:ext>
              </a:extLst>
            </p:cNvPr>
            <p:cNvSpPr/>
            <p:nvPr/>
          </p:nvSpPr>
          <p:spPr>
            <a:xfrm>
              <a:off x="1981200" y="5791200"/>
              <a:ext cx="711200" cy="711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AE306197-5528-CE38-1B87-5AA65099C44C}"/>
                </a:ext>
              </a:extLst>
            </p:cNvPr>
            <p:cNvSpPr/>
            <p:nvPr/>
          </p:nvSpPr>
          <p:spPr>
            <a:xfrm>
              <a:off x="2151888" y="5848096"/>
              <a:ext cx="483616" cy="48361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30401A2E-8F69-26BA-A935-A2C76B9DCC62}"/>
                </a:ext>
              </a:extLst>
            </p:cNvPr>
            <p:cNvSpPr/>
            <p:nvPr/>
          </p:nvSpPr>
          <p:spPr>
            <a:xfrm>
              <a:off x="2322576" y="5904992"/>
              <a:ext cx="256032" cy="25603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214BDB3B-A01E-EC88-B05D-74A4254936FA}"/>
                </a:ext>
              </a:extLst>
            </p:cNvPr>
            <p:cNvSpPr/>
            <p:nvPr/>
          </p:nvSpPr>
          <p:spPr>
            <a:xfrm>
              <a:off x="2336800" y="5791200"/>
              <a:ext cx="711200" cy="711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A9E1D133-81C2-87B1-F598-5FCDC3D77706}"/>
                </a:ext>
              </a:extLst>
            </p:cNvPr>
            <p:cNvSpPr/>
            <p:nvPr/>
          </p:nvSpPr>
          <p:spPr>
            <a:xfrm>
              <a:off x="2507488" y="5848096"/>
              <a:ext cx="483616" cy="48361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6440F452-BC64-E7E6-520C-8932F1F0B2FA}"/>
                </a:ext>
              </a:extLst>
            </p:cNvPr>
            <p:cNvSpPr/>
            <p:nvPr/>
          </p:nvSpPr>
          <p:spPr>
            <a:xfrm>
              <a:off x="2678176" y="5904992"/>
              <a:ext cx="256032" cy="25603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70CABA2A-FD7C-202E-D1F8-ECA633EF4483}"/>
                </a:ext>
              </a:extLst>
            </p:cNvPr>
            <p:cNvSpPr/>
            <p:nvPr/>
          </p:nvSpPr>
          <p:spPr>
            <a:xfrm>
              <a:off x="2692400" y="5791200"/>
              <a:ext cx="711200" cy="711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5649F1ED-AF48-BDEB-9C1B-9BF75A6B5882}"/>
                </a:ext>
              </a:extLst>
            </p:cNvPr>
            <p:cNvSpPr/>
            <p:nvPr/>
          </p:nvSpPr>
          <p:spPr>
            <a:xfrm>
              <a:off x="2863088" y="5848096"/>
              <a:ext cx="483616" cy="48361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3CC44D22-5BF4-9BD6-AA7A-0A1585C46656}"/>
                </a:ext>
              </a:extLst>
            </p:cNvPr>
            <p:cNvSpPr/>
            <p:nvPr/>
          </p:nvSpPr>
          <p:spPr>
            <a:xfrm>
              <a:off x="3033776" y="5904992"/>
              <a:ext cx="256032" cy="25603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D0536010-9F0D-8355-3949-429A5E38F66D}"/>
                </a:ext>
              </a:extLst>
            </p:cNvPr>
            <p:cNvSpPr/>
            <p:nvPr/>
          </p:nvSpPr>
          <p:spPr>
            <a:xfrm>
              <a:off x="3048000" y="5791200"/>
              <a:ext cx="711200" cy="711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112191A7-2EEA-4FB9-43E5-B137A69F027D}"/>
                </a:ext>
              </a:extLst>
            </p:cNvPr>
            <p:cNvSpPr/>
            <p:nvPr/>
          </p:nvSpPr>
          <p:spPr>
            <a:xfrm>
              <a:off x="3218688" y="5848096"/>
              <a:ext cx="483616" cy="48361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9995B408-631A-7CD3-8158-6831CF99A7BF}"/>
                </a:ext>
              </a:extLst>
            </p:cNvPr>
            <p:cNvSpPr/>
            <p:nvPr/>
          </p:nvSpPr>
          <p:spPr>
            <a:xfrm>
              <a:off x="3389376" y="5904992"/>
              <a:ext cx="256032" cy="25603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Spafary">
            <a:extLst>
              <a:ext uri="{FF2B5EF4-FFF2-40B4-BE49-F238E27FC236}">
                <a16:creationId xmlns:a16="http://schemas.microsoft.com/office/drawing/2014/main" id="{A291C41A-79EE-3005-DD3E-1A64322FF16C}"/>
              </a:ext>
            </a:extLst>
          </p:cNvPr>
          <p:cNvSpPr txBox="1"/>
          <p:nvPr/>
        </p:nvSpPr>
        <p:spPr>
          <a:xfrm>
            <a:off x="5334000" y="889000"/>
            <a:ext cx="6248400" cy="161150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800" dirty="0">
                <a:solidFill>
                  <a:srgbClr val="2C4C7E"/>
                </a:solidFill>
                <a:latin typeface="Constantia" panose="02030602050306030303" pitchFamily="18" charset="0"/>
              </a:rPr>
              <a:t>Николай </a:t>
            </a:r>
            <a:r>
              <a:rPr lang="ru-RU" sz="3800" dirty="0" err="1">
                <a:solidFill>
                  <a:srgbClr val="2C4C7E"/>
                </a:solidFill>
                <a:latin typeface="Constantia" panose="02030602050306030303" pitchFamily="18" charset="0"/>
              </a:rPr>
              <a:t>Спафарий</a:t>
            </a:r>
            <a:r>
              <a:rPr lang="ru-RU" sz="3200" dirty="0">
                <a:solidFill>
                  <a:srgbClr val="262A33"/>
                </a:solidFill>
                <a:latin typeface="Calibri" panose="020F0502020204030204" pitchFamily="34" charset="0"/>
              </a:rPr>
              <a:t> в </a:t>
            </a:r>
            <a:r>
              <a:rPr lang="ru-RU" sz="3200" b="1" dirty="0">
                <a:solidFill>
                  <a:srgbClr val="BF3A2B"/>
                </a:solidFill>
                <a:latin typeface="Calibri" panose="020F0502020204030204" pitchFamily="34" charset="0"/>
              </a:rPr>
              <a:t>1675-1678 гг.</a:t>
            </a:r>
            <a:r>
              <a:rPr lang="ru-RU" sz="3200" dirty="0">
                <a:solidFill>
                  <a:srgbClr val="262A33"/>
                </a:solidFill>
                <a:latin typeface="Calibri" panose="020F0502020204030204" pitchFamily="34" charset="0"/>
              </a:rPr>
              <a:t> возглавил посольство царя </a:t>
            </a:r>
            <a:r>
              <a:rPr lang="ru-RU" sz="3200" b="1" dirty="0">
                <a:solidFill>
                  <a:srgbClr val="2C4C7E"/>
                </a:solidFill>
                <a:latin typeface="Calibri" panose="020F0502020204030204" pitchFamily="34" charset="0"/>
              </a:rPr>
              <a:t>Алексея Михайловича</a:t>
            </a:r>
            <a:r>
              <a:rPr lang="ru-RU" sz="3200" dirty="0">
                <a:solidFill>
                  <a:srgbClr val="262A33"/>
                </a:solidFill>
                <a:latin typeface="Calibri" panose="020F0502020204030204" pitchFamily="34" charset="0"/>
              </a:rPr>
              <a:t> в Китай.</a:t>
            </a:r>
          </a:p>
        </p:txBody>
      </p:sp>
      <p:cxnSp>
        <p:nvCxnSpPr>
          <p:cNvPr id="27" name="Rule">
            <a:extLst>
              <a:ext uri="{FF2B5EF4-FFF2-40B4-BE49-F238E27FC236}">
                <a16:creationId xmlns:a16="http://schemas.microsoft.com/office/drawing/2014/main" id="{6B92B066-A8F9-08E1-3C85-C85BBE11D735}"/>
              </a:ext>
            </a:extLst>
          </p:cNvPr>
          <p:cNvCxnSpPr/>
          <p:nvPr/>
        </p:nvCxnSpPr>
        <p:spPr>
          <a:xfrm>
            <a:off x="5334000" y="2830703"/>
            <a:ext cx="62484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ule lozenge">
            <a:extLst>
              <a:ext uri="{FF2B5EF4-FFF2-40B4-BE49-F238E27FC236}">
                <a16:creationId xmlns:a16="http://schemas.microsoft.com/office/drawing/2014/main" id="{9F0A2ECD-6D63-5F16-E321-621AE1B13D78}"/>
              </a:ext>
            </a:extLst>
          </p:cNvPr>
          <p:cNvSpPr/>
          <p:nvPr/>
        </p:nvSpPr>
        <p:spPr>
          <a:xfrm>
            <a:off x="5308600" y="2786253"/>
            <a:ext cx="88900" cy="88900"/>
          </a:xfrm>
          <a:prstGeom prst="diamond">
            <a:avLst/>
          </a:prstGeom>
          <a:solidFill>
            <a:srgbClr val="C290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Ming note card">
            <a:extLst>
              <a:ext uri="{FF2B5EF4-FFF2-40B4-BE49-F238E27FC236}">
                <a16:creationId xmlns:a16="http://schemas.microsoft.com/office/drawing/2014/main" id="{535833E5-1EAC-2C64-A3BA-347020B414A9}"/>
              </a:ext>
            </a:extLst>
          </p:cNvPr>
          <p:cNvSpPr/>
          <p:nvPr/>
        </p:nvSpPr>
        <p:spPr>
          <a:xfrm>
            <a:off x="5334000" y="3135503"/>
            <a:ext cx="6248400" cy="138684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Ming note">
            <a:extLst>
              <a:ext uri="{FF2B5EF4-FFF2-40B4-BE49-F238E27FC236}">
                <a16:creationId xmlns:a16="http://schemas.microsoft.com/office/drawing/2014/main" id="{2D1455AB-71C5-EF4E-6C1D-EF43EB59DDBA}"/>
              </a:ext>
            </a:extLst>
          </p:cNvPr>
          <p:cNvSpPr txBox="1"/>
          <p:nvPr/>
        </p:nvSpPr>
        <p:spPr>
          <a:xfrm>
            <a:off x="5588000" y="3287903"/>
            <a:ext cx="5816600" cy="1082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535866"/>
                </a:solidFill>
                <a:latin typeface="Calibri" panose="020F0502020204030204" pitchFamily="34" charset="0"/>
              </a:rPr>
              <a:t>Династия Мин проводила реформы под лозунгом возвращения норм конфуцианства.</a:t>
            </a:r>
          </a:p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535866"/>
                </a:solidFill>
                <a:latin typeface="Calibri" panose="020F0502020204030204" pitchFamily="34" charset="0"/>
              </a:rPr>
              <a:t>Они контролировали весь аппарат чиновников.</a:t>
            </a:r>
          </a:p>
        </p:txBody>
      </p:sp>
      <p:sp>
        <p:nvSpPr>
          <p:cNvPr id="31" name="Ming note bar">
            <a:extLst>
              <a:ext uri="{FF2B5EF4-FFF2-40B4-BE49-F238E27FC236}">
                <a16:creationId xmlns:a16="http://schemas.microsoft.com/office/drawing/2014/main" id="{D64AB621-5980-44B2-33A7-F4BCD76BAA6E}"/>
              </a:ext>
            </a:extLst>
          </p:cNvPr>
          <p:cNvSpPr/>
          <p:nvPr/>
        </p:nvSpPr>
        <p:spPr>
          <a:xfrm>
            <a:off x="5435600" y="3262503"/>
            <a:ext cx="50800" cy="1132840"/>
          </a:xfrm>
          <a:prstGeom prst="rect">
            <a:avLst/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ignature 100ballnik.com">
            <a:extLst>
              <a:ext uri="{FF2B5EF4-FFF2-40B4-BE49-F238E27FC236}">
                <a16:creationId xmlns:a16="http://schemas.microsoft.com/office/drawing/2014/main" id="{8A17A40E-EF24-3B7A-88D1-D2F6C2BB59B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15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erchinsk">
            <a:extLst>
              <a:ext uri="{FF2B5EF4-FFF2-40B4-BE49-F238E27FC236}">
                <a16:creationId xmlns:a16="http://schemas.microsoft.com/office/drawing/2014/main" id="{908F3625-BB93-D0B6-94EA-7C1702002350}"/>
              </a:ext>
            </a:extLst>
          </p:cNvPr>
          <p:cNvSpPr txBox="1"/>
          <p:nvPr/>
        </p:nvSpPr>
        <p:spPr>
          <a:xfrm>
            <a:off x="609600" y="381000"/>
            <a:ext cx="10972800" cy="158203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4400" dirty="0">
                <a:solidFill>
                  <a:srgbClr val="BF3A2B"/>
                </a:solidFill>
                <a:latin typeface="Constantia" panose="02030602050306030303" pitchFamily="18" charset="0"/>
              </a:rPr>
              <a:t>1689 г.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- </a:t>
            </a:r>
            <a:r>
              <a:rPr lang="ru-RU" sz="3200" b="1" dirty="0">
                <a:solidFill>
                  <a:srgbClr val="C2902A"/>
                </a:solidFill>
                <a:latin typeface="Constantia" panose="02030602050306030303" pitchFamily="18" charset="0"/>
              </a:rPr>
              <a:t>Нерчинский договор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между Россией и Китаем - были определены </a:t>
            </a:r>
            <a:r>
              <a:rPr lang="ru-RU" sz="2800" b="1" dirty="0">
                <a:solidFill>
                  <a:srgbClr val="BF3A2B"/>
                </a:solidFill>
                <a:latin typeface="Calibri" panose="020F0502020204030204" pitchFamily="34" charset="0"/>
              </a:rPr>
              <a:t>границы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между двумя странами и условия </a:t>
            </a:r>
            <a:r>
              <a:rPr lang="ru-RU" sz="2800" b="1" dirty="0">
                <a:solidFill>
                  <a:srgbClr val="2E7D6B"/>
                </a:solidFill>
                <a:latin typeface="Calibri" panose="020F0502020204030204" pitchFamily="34" charset="0"/>
              </a:rPr>
              <a:t>двусторонней торговли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Treaty of Nerchinsk - Latin mount">
            <a:extLst>
              <a:ext uri="{FF2B5EF4-FFF2-40B4-BE49-F238E27FC236}">
                <a16:creationId xmlns:a16="http://schemas.microsoft.com/office/drawing/2014/main" id="{0DE17090-A0F4-3BCB-A069-63E47E3D3D3E}"/>
              </a:ext>
            </a:extLst>
          </p:cNvPr>
          <p:cNvSpPr/>
          <p:nvPr/>
        </p:nvSpPr>
        <p:spPr>
          <a:xfrm>
            <a:off x="1495191" y="2311400"/>
            <a:ext cx="3026009" cy="4038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Treaty of Nerchinsk - Latin" descr="Нерчинский договор 1689 г., латинский текст (публикация документа из Архива внешней политики Российской империи)">
            <a:extLst>
              <a:ext uri="{FF2B5EF4-FFF2-40B4-BE49-F238E27FC236}">
                <a16:creationId xmlns:a16="http://schemas.microsoft.com/office/drawing/2014/main" id="{771F8EB4-12C0-5662-1424-1C8CFD9043E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791" y="2413000"/>
            <a:ext cx="2822809" cy="3835400"/>
          </a:xfrm>
          <a:prstGeom prst="rect">
            <a:avLst/>
          </a:prstGeom>
        </p:spPr>
      </p:pic>
      <p:sp>
        <p:nvSpPr>
          <p:cNvPr id="7" name="Treaty of Nerchinsk - Manchu mount">
            <a:extLst>
              <a:ext uri="{FF2B5EF4-FFF2-40B4-BE49-F238E27FC236}">
                <a16:creationId xmlns:a16="http://schemas.microsoft.com/office/drawing/2014/main" id="{B7CF54FE-0338-33FF-3AF2-68C63C6DABA7}"/>
              </a:ext>
            </a:extLst>
          </p:cNvPr>
          <p:cNvSpPr/>
          <p:nvPr/>
        </p:nvSpPr>
        <p:spPr>
          <a:xfrm>
            <a:off x="4775200" y="2311400"/>
            <a:ext cx="5790430" cy="4038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Treaty of Nerchinsk - Manchu" descr="Нерчинский договор 1689 г., маньчжурский текст. Архив внешней политики Российской империи">
            <a:extLst>
              <a:ext uri="{FF2B5EF4-FFF2-40B4-BE49-F238E27FC236}">
                <a16:creationId xmlns:a16="http://schemas.microsoft.com/office/drawing/2014/main" id="{B5B2D9DC-E598-34C1-71A0-1521503E232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413000"/>
            <a:ext cx="5587229" cy="3835400"/>
          </a:xfrm>
          <a:prstGeom prst="rect">
            <a:avLst/>
          </a:prstGeom>
        </p:spPr>
      </p:pic>
      <p:sp>
        <p:nvSpPr>
          <p:cNvPr id="10" name="Key-fret">
            <a:extLst>
              <a:ext uri="{FF2B5EF4-FFF2-40B4-BE49-F238E27FC236}">
                <a16:creationId xmlns:a16="http://schemas.microsoft.com/office/drawing/2014/main" id="{BF55D083-2E5F-121C-DA08-DAE0C2F82153}"/>
              </a:ext>
            </a:extLst>
          </p:cNvPr>
          <p:cNvSpPr/>
          <p:nvPr/>
        </p:nvSpPr>
        <p:spPr>
          <a:xfrm>
            <a:off x="609600" y="617220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Key-fret">
            <a:extLst>
              <a:ext uri="{FF2B5EF4-FFF2-40B4-BE49-F238E27FC236}">
                <a16:creationId xmlns:a16="http://schemas.microsoft.com/office/drawing/2014/main" id="{2435C3AD-75C5-AB4F-EE51-F8968AB92A2F}"/>
              </a:ext>
            </a:extLst>
          </p:cNvPr>
          <p:cNvSpPr/>
          <p:nvPr/>
        </p:nvSpPr>
        <p:spPr>
          <a:xfrm>
            <a:off x="11176000" y="617220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290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49332523-6283-3454-F187-C58AAE83C2A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890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7B46E78-B34B-F073-DBC6-66180695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5080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C4C7E"/>
                </a:solidFill>
                <a:latin typeface="Constantia" panose="02030602050306030303" pitchFamily="18" charset="0"/>
              </a:rPr>
              <a:t>Япония</a:t>
            </a:r>
            <a:r>
              <a:rPr lang="ru-RU" sz="4000" dirty="0">
                <a:solidFill>
                  <a:srgbClr val="262A33"/>
                </a:solidFill>
                <a:latin typeface="Constantia" panose="02030602050306030303" pitchFamily="18" charset="0"/>
              </a:rPr>
              <a:t> </a:t>
            </a:r>
            <a:r>
              <a:rPr lang="ru-RU" sz="4000">
                <a:solidFill>
                  <a:srgbClr val="262A33"/>
                </a:solidFill>
                <a:latin typeface="Constantia" panose="02030602050306030303" pitchFamily="18" charset="0"/>
              </a:rPr>
              <a:t>в XVI в</a:t>
            </a:r>
            <a:r>
              <a:rPr lang="ru-RU" sz="4000" dirty="0">
                <a:solidFill>
                  <a:srgbClr val="262A33"/>
                </a:solidFill>
                <a:latin typeface="Constantia" panose="02030602050306030303" pitchFamily="18" charset="0"/>
              </a:rPr>
              <a:t>.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AA476F1F-B19A-3411-7328-550DCC059CD0}"/>
              </a:ext>
            </a:extLst>
          </p:cNvPr>
          <p:cNvGrpSpPr/>
          <p:nvPr/>
        </p:nvGrpSpPr>
        <p:grpSpPr>
          <a:xfrm>
            <a:off x="482600" y="1087120"/>
            <a:ext cx="508000" cy="254000"/>
            <a:chOff x="482600" y="1087120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F543AEB4-CE61-4100-15F4-46867875EED8}"/>
                </a:ext>
              </a:extLst>
            </p:cNvPr>
            <p:cNvSpPr/>
            <p:nvPr/>
          </p:nvSpPr>
          <p:spPr>
            <a:xfrm>
              <a:off x="482600" y="108712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6E8E2509-86D0-BC9E-50E7-CCDCF21C93B2}"/>
                </a:ext>
              </a:extLst>
            </p:cNvPr>
            <p:cNvSpPr/>
            <p:nvPr/>
          </p:nvSpPr>
          <p:spPr>
            <a:xfrm>
              <a:off x="543560" y="110744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25B3CA4D-00C2-DE04-24AB-3185BC76E690}"/>
                </a:ext>
              </a:extLst>
            </p:cNvPr>
            <p:cNvSpPr/>
            <p:nvPr/>
          </p:nvSpPr>
          <p:spPr>
            <a:xfrm>
              <a:off x="604520" y="112776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8A186DE7-35B0-0A28-72FB-04FEC88D51E7}"/>
                </a:ext>
              </a:extLst>
            </p:cNvPr>
            <p:cNvSpPr/>
            <p:nvPr/>
          </p:nvSpPr>
          <p:spPr>
            <a:xfrm>
              <a:off x="609600" y="108712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2E03BF8C-2B13-0231-F6F1-E3E5FEE7854A}"/>
                </a:ext>
              </a:extLst>
            </p:cNvPr>
            <p:cNvSpPr/>
            <p:nvPr/>
          </p:nvSpPr>
          <p:spPr>
            <a:xfrm>
              <a:off x="670560" y="110744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22D2B74B-20AB-0D9A-B265-2A63C35A7C64}"/>
                </a:ext>
              </a:extLst>
            </p:cNvPr>
            <p:cNvSpPr/>
            <p:nvPr/>
          </p:nvSpPr>
          <p:spPr>
            <a:xfrm>
              <a:off x="731520" y="112776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BD6E3BC0-321E-6DB3-CE83-793EAA8314D3}"/>
                </a:ext>
              </a:extLst>
            </p:cNvPr>
            <p:cNvSpPr/>
            <p:nvPr/>
          </p:nvSpPr>
          <p:spPr>
            <a:xfrm>
              <a:off x="736600" y="108712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45072D93-5DFB-6911-34D6-F34AE3F716A8}"/>
                </a:ext>
              </a:extLst>
            </p:cNvPr>
            <p:cNvSpPr/>
            <p:nvPr/>
          </p:nvSpPr>
          <p:spPr>
            <a:xfrm>
              <a:off x="797560" y="110744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76372209-E9D3-49ED-6D9D-D9805AD6E319}"/>
                </a:ext>
              </a:extLst>
            </p:cNvPr>
            <p:cNvSpPr/>
            <p:nvPr/>
          </p:nvSpPr>
          <p:spPr>
            <a:xfrm>
              <a:off x="858520" y="112776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62E6994A-468E-E547-5DA9-FE043FDBB6EE}"/>
              </a:ext>
            </a:extLst>
          </p:cNvPr>
          <p:cNvCxnSpPr/>
          <p:nvPr/>
        </p:nvCxnSpPr>
        <p:spPr>
          <a:xfrm>
            <a:off x="1066800" y="1137920"/>
            <a:ext cx="1905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8335B10B-6745-26A3-E11B-9D2C31616C0C}"/>
              </a:ext>
            </a:extLst>
          </p:cNvPr>
          <p:cNvSpPr/>
          <p:nvPr/>
        </p:nvSpPr>
        <p:spPr>
          <a:xfrm>
            <a:off x="3035300" y="1099820"/>
            <a:ext cx="76200" cy="76200"/>
          </a:xfrm>
          <a:prstGeom prst="ellipse">
            <a:avLst/>
          </a:prstGeom>
          <a:solidFill>
            <a:srgbClr val="A946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ivil wars">
            <a:extLst>
              <a:ext uri="{FF2B5EF4-FFF2-40B4-BE49-F238E27FC236}">
                <a16:creationId xmlns:a16="http://schemas.microsoft.com/office/drawing/2014/main" id="{15492F76-4B29-7BEA-CA0E-19E640D73609}"/>
              </a:ext>
            </a:extLst>
          </p:cNvPr>
          <p:cNvSpPr txBox="1"/>
          <p:nvPr/>
        </p:nvSpPr>
        <p:spPr>
          <a:xfrm>
            <a:off x="609600" y="1397000"/>
            <a:ext cx="508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Конец XV и почти весь XVI в. – </a:t>
            </a:r>
            <a:r>
              <a:rPr lang="ru-RU" sz="2400" b="1" dirty="0">
                <a:solidFill>
                  <a:srgbClr val="A9466D"/>
                </a:solidFill>
                <a:latin typeface="Calibri" panose="020F0502020204030204" pitchFamily="34" charset="0"/>
              </a:rPr>
              <a:t>междоусобные войны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6" name="Europeans">
            <a:extLst>
              <a:ext uri="{FF2B5EF4-FFF2-40B4-BE49-F238E27FC236}">
                <a16:creationId xmlns:a16="http://schemas.microsoft.com/office/drawing/2014/main" id="{3373ED23-1A38-D851-FBE0-D16691824B93}"/>
              </a:ext>
            </a:extLst>
          </p:cNvPr>
          <p:cNvSpPr txBox="1"/>
          <p:nvPr/>
        </p:nvSpPr>
        <p:spPr>
          <a:xfrm>
            <a:off x="609600" y="2331720"/>
            <a:ext cx="508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В это время в Японии появились </a:t>
            </a:r>
            <a:r>
              <a:rPr lang="ru-RU" sz="2400" b="1" dirty="0">
                <a:solidFill>
                  <a:srgbClr val="2C4C7E"/>
                </a:solidFill>
                <a:latin typeface="Calibri" panose="020F0502020204030204" pitchFamily="34" charset="0"/>
              </a:rPr>
              <a:t>первые европейцы:</a:t>
            </a:r>
          </a:p>
        </p:txBody>
      </p:sp>
      <p:sp>
        <p:nvSpPr>
          <p:cNvPr id="17" name="Nation chip 0">
            <a:extLst>
              <a:ext uri="{FF2B5EF4-FFF2-40B4-BE49-F238E27FC236}">
                <a16:creationId xmlns:a16="http://schemas.microsoft.com/office/drawing/2014/main" id="{573019F7-8912-BE09-33E5-1D76A31281B6}"/>
              </a:ext>
            </a:extLst>
          </p:cNvPr>
          <p:cNvSpPr/>
          <p:nvPr/>
        </p:nvSpPr>
        <p:spPr>
          <a:xfrm>
            <a:off x="609600" y="3266440"/>
            <a:ext cx="2362200" cy="533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5F7F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4C0D6CB8-66EC-DEF9-4017-166E8CD7FB3E}"/>
              </a:ext>
            </a:extLst>
          </p:cNvPr>
          <p:cNvSpPr/>
          <p:nvPr/>
        </p:nvSpPr>
        <p:spPr>
          <a:xfrm>
            <a:off x="787400" y="3456940"/>
            <a:ext cx="152400" cy="152400"/>
          </a:xfrm>
          <a:prstGeom prst="ellipse">
            <a:avLst/>
          </a:prstGeom>
          <a:solidFill>
            <a:srgbClr val="5F7F3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Nation 0">
            <a:extLst>
              <a:ext uri="{FF2B5EF4-FFF2-40B4-BE49-F238E27FC236}">
                <a16:creationId xmlns:a16="http://schemas.microsoft.com/office/drawing/2014/main" id="{29285E01-101E-5514-8320-88F73A8CB011}"/>
              </a:ext>
            </a:extLst>
          </p:cNvPr>
          <p:cNvSpPr txBox="1"/>
          <p:nvPr/>
        </p:nvSpPr>
        <p:spPr>
          <a:xfrm>
            <a:off x="1066800" y="3317240"/>
            <a:ext cx="18542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262A33"/>
                </a:solidFill>
                <a:latin typeface="Calibri" panose="020F0502020204030204" pitchFamily="34" charset="0"/>
              </a:rPr>
              <a:t>португальцы,</a:t>
            </a:r>
          </a:p>
        </p:txBody>
      </p:sp>
      <p:sp>
        <p:nvSpPr>
          <p:cNvPr id="20" name="Nation chip 1">
            <a:extLst>
              <a:ext uri="{FF2B5EF4-FFF2-40B4-BE49-F238E27FC236}">
                <a16:creationId xmlns:a16="http://schemas.microsoft.com/office/drawing/2014/main" id="{CD815F90-BF52-E3CF-9E3D-E574EED08B46}"/>
              </a:ext>
            </a:extLst>
          </p:cNvPr>
          <p:cNvSpPr/>
          <p:nvPr/>
        </p:nvSpPr>
        <p:spPr>
          <a:xfrm>
            <a:off x="3149600" y="3266440"/>
            <a:ext cx="2362200" cy="533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A9466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arker">
            <a:extLst>
              <a:ext uri="{FF2B5EF4-FFF2-40B4-BE49-F238E27FC236}">
                <a16:creationId xmlns:a16="http://schemas.microsoft.com/office/drawing/2014/main" id="{F31478F7-E798-6448-C6CC-1AA29EECDF83}"/>
              </a:ext>
            </a:extLst>
          </p:cNvPr>
          <p:cNvSpPr/>
          <p:nvPr/>
        </p:nvSpPr>
        <p:spPr>
          <a:xfrm>
            <a:off x="3327400" y="3456940"/>
            <a:ext cx="152400" cy="152400"/>
          </a:xfrm>
          <a:prstGeom prst="ellipse">
            <a:avLst/>
          </a:prstGeom>
          <a:solidFill>
            <a:srgbClr val="A946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Nation 1">
            <a:extLst>
              <a:ext uri="{FF2B5EF4-FFF2-40B4-BE49-F238E27FC236}">
                <a16:creationId xmlns:a16="http://schemas.microsoft.com/office/drawing/2014/main" id="{82EF710A-A3AB-B495-7C74-2EDD64509598}"/>
              </a:ext>
            </a:extLst>
          </p:cNvPr>
          <p:cNvSpPr txBox="1"/>
          <p:nvPr/>
        </p:nvSpPr>
        <p:spPr>
          <a:xfrm>
            <a:off x="3606800" y="3317240"/>
            <a:ext cx="18542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262A33"/>
                </a:solidFill>
                <a:latin typeface="Calibri" panose="020F0502020204030204" pitchFamily="34" charset="0"/>
              </a:rPr>
              <a:t>испанцы,</a:t>
            </a:r>
          </a:p>
        </p:txBody>
      </p:sp>
      <p:sp>
        <p:nvSpPr>
          <p:cNvPr id="23" name="Nation chip 2">
            <a:extLst>
              <a:ext uri="{FF2B5EF4-FFF2-40B4-BE49-F238E27FC236}">
                <a16:creationId xmlns:a16="http://schemas.microsoft.com/office/drawing/2014/main" id="{AA38FB6F-F015-0E84-4B7B-6797F6199A85}"/>
              </a:ext>
            </a:extLst>
          </p:cNvPr>
          <p:cNvSpPr/>
          <p:nvPr/>
        </p:nvSpPr>
        <p:spPr>
          <a:xfrm>
            <a:off x="609600" y="3926840"/>
            <a:ext cx="2362200" cy="533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Marker">
            <a:extLst>
              <a:ext uri="{FF2B5EF4-FFF2-40B4-BE49-F238E27FC236}">
                <a16:creationId xmlns:a16="http://schemas.microsoft.com/office/drawing/2014/main" id="{67BEA70A-8ACA-56DA-65B5-316BA2C39D07}"/>
              </a:ext>
            </a:extLst>
          </p:cNvPr>
          <p:cNvSpPr/>
          <p:nvPr/>
        </p:nvSpPr>
        <p:spPr>
          <a:xfrm>
            <a:off x="787400" y="4117340"/>
            <a:ext cx="152400" cy="152400"/>
          </a:xfrm>
          <a:prstGeom prst="ellipse">
            <a:avLst/>
          </a:prstGeom>
          <a:solidFill>
            <a:srgbClr val="2C4C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Nation 2">
            <a:extLst>
              <a:ext uri="{FF2B5EF4-FFF2-40B4-BE49-F238E27FC236}">
                <a16:creationId xmlns:a16="http://schemas.microsoft.com/office/drawing/2014/main" id="{9C194CB3-25DD-1E19-FDD8-2598118C761C}"/>
              </a:ext>
            </a:extLst>
          </p:cNvPr>
          <p:cNvSpPr txBox="1"/>
          <p:nvPr/>
        </p:nvSpPr>
        <p:spPr>
          <a:xfrm>
            <a:off x="1066800" y="3977640"/>
            <a:ext cx="18542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262A33"/>
                </a:solidFill>
                <a:latin typeface="Calibri" panose="020F0502020204030204" pitchFamily="34" charset="0"/>
              </a:rPr>
              <a:t>англичане,</a:t>
            </a:r>
          </a:p>
        </p:txBody>
      </p:sp>
      <p:sp>
        <p:nvSpPr>
          <p:cNvPr id="26" name="Nation chip 3">
            <a:extLst>
              <a:ext uri="{FF2B5EF4-FFF2-40B4-BE49-F238E27FC236}">
                <a16:creationId xmlns:a16="http://schemas.microsoft.com/office/drawing/2014/main" id="{1480288F-249A-44B3-0470-741522830029}"/>
              </a:ext>
            </a:extLst>
          </p:cNvPr>
          <p:cNvSpPr/>
          <p:nvPr/>
        </p:nvSpPr>
        <p:spPr>
          <a:xfrm>
            <a:off x="3149600" y="3926840"/>
            <a:ext cx="2362200" cy="533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B583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Marker">
            <a:extLst>
              <a:ext uri="{FF2B5EF4-FFF2-40B4-BE49-F238E27FC236}">
                <a16:creationId xmlns:a16="http://schemas.microsoft.com/office/drawing/2014/main" id="{0BA572FA-C0AF-29B3-F0E2-6F2BB26FED41}"/>
              </a:ext>
            </a:extLst>
          </p:cNvPr>
          <p:cNvSpPr/>
          <p:nvPr/>
        </p:nvSpPr>
        <p:spPr>
          <a:xfrm>
            <a:off x="3327400" y="4117340"/>
            <a:ext cx="152400" cy="152400"/>
          </a:xfrm>
          <a:prstGeom prst="ellipse">
            <a:avLst/>
          </a:prstGeom>
          <a:solidFill>
            <a:srgbClr val="B583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Nation 3">
            <a:extLst>
              <a:ext uri="{FF2B5EF4-FFF2-40B4-BE49-F238E27FC236}">
                <a16:creationId xmlns:a16="http://schemas.microsoft.com/office/drawing/2014/main" id="{234E94D1-DDA8-5FA2-2CDF-64EBCE76A421}"/>
              </a:ext>
            </a:extLst>
          </p:cNvPr>
          <p:cNvSpPr txBox="1"/>
          <p:nvPr/>
        </p:nvSpPr>
        <p:spPr>
          <a:xfrm>
            <a:off x="3606800" y="3977640"/>
            <a:ext cx="18542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262A33"/>
                </a:solidFill>
                <a:latin typeface="Calibri" panose="020F0502020204030204" pitchFamily="34" charset="0"/>
              </a:rPr>
              <a:t>голландцы.</a:t>
            </a:r>
          </a:p>
        </p:txBody>
      </p:sp>
      <p:sp>
        <p:nvSpPr>
          <p:cNvPr id="29" name="Teixeira - Japan 1595 mount">
            <a:extLst>
              <a:ext uri="{FF2B5EF4-FFF2-40B4-BE49-F238E27FC236}">
                <a16:creationId xmlns:a16="http://schemas.microsoft.com/office/drawing/2014/main" id="{30C63B7A-3573-A3BD-A864-59B540B6C86A}"/>
              </a:ext>
            </a:extLst>
          </p:cNvPr>
          <p:cNvSpPr/>
          <p:nvPr/>
        </p:nvSpPr>
        <p:spPr>
          <a:xfrm>
            <a:off x="5969000" y="1550354"/>
            <a:ext cx="5613400" cy="385889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Teixeira - Japan 1595" descr="Луиш Тейшейра. Карта Японии, 1592 г. (в атласе А. Ортелия, изд. 1606 г.). Бодлианская библиотека, Оксфорд">
            <a:extLst>
              <a:ext uri="{FF2B5EF4-FFF2-40B4-BE49-F238E27FC236}">
                <a16:creationId xmlns:a16="http://schemas.microsoft.com/office/drawing/2014/main" id="{04E3AB88-E8D4-2F5C-379D-3BE29A78799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1651953"/>
            <a:ext cx="5410200" cy="3655693"/>
          </a:xfrm>
          <a:prstGeom prst="rect">
            <a:avLst/>
          </a:prstGeom>
        </p:spPr>
      </p:pic>
      <p:sp>
        <p:nvSpPr>
          <p:cNvPr id="32" name="Signature 100ballnik.com">
            <a:extLst>
              <a:ext uri="{FF2B5EF4-FFF2-40B4-BE49-F238E27FC236}">
                <a16:creationId xmlns:a16="http://schemas.microsoft.com/office/drawing/2014/main" id="{FE8AE243-734E-0B46-8E48-706702B61AF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335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negashima matchlocks" descr="Японские фитильные ружья (танэгасима) в экспозиции замка Химэдзи. Фото 2004 г.">
            <a:extLst>
              <a:ext uri="{FF2B5EF4-FFF2-40B4-BE49-F238E27FC236}">
                <a16:creationId xmlns:a16="http://schemas.microsoft.com/office/drawing/2014/main" id="{82B5F126-0ACA-D4DB-95EE-881BB5A4436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431800"/>
            <a:ext cx="4318000" cy="5918200"/>
          </a:xfrm>
          <a:prstGeom prst="roundRect">
            <a:avLst>
              <a:gd name="adj" fmla="val 4000"/>
            </a:avLst>
          </a:prstGeom>
          <a:ln w="15875">
            <a:solidFill>
              <a:srgbClr val="2C4C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grpSp>
        <p:nvGrpSpPr>
          <p:cNvPr id="29" name="Waves">
            <a:extLst>
              <a:ext uri="{FF2B5EF4-FFF2-40B4-BE49-F238E27FC236}">
                <a16:creationId xmlns:a16="http://schemas.microsoft.com/office/drawing/2014/main" id="{46217E94-0DA0-7B04-FCE8-7265B060930D}"/>
              </a:ext>
            </a:extLst>
          </p:cNvPr>
          <p:cNvGrpSpPr/>
          <p:nvPr/>
        </p:nvGrpSpPr>
        <p:grpSpPr>
          <a:xfrm>
            <a:off x="381000" y="850900"/>
            <a:ext cx="2057400" cy="457200"/>
            <a:chOff x="381000" y="850900"/>
            <a:chExt cx="2057400" cy="457200"/>
          </a:xfrm>
        </p:grpSpPr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2EBE4387-5108-70DC-EAD7-EBA808664966}"/>
                </a:ext>
              </a:extLst>
            </p:cNvPr>
            <p:cNvSpPr/>
            <p:nvPr/>
          </p:nvSpPr>
          <p:spPr>
            <a:xfrm>
              <a:off x="381000" y="850900"/>
              <a:ext cx="457200" cy="457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C545D2A6-E82E-896F-327E-A08CA3ACE3C5}"/>
                </a:ext>
              </a:extLst>
            </p:cNvPr>
            <p:cNvSpPr/>
            <p:nvPr/>
          </p:nvSpPr>
          <p:spPr>
            <a:xfrm>
              <a:off x="490728" y="887476"/>
              <a:ext cx="310896" cy="31089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6355AB06-94BA-8731-54D5-1A378B74E5F2}"/>
                </a:ext>
              </a:extLst>
            </p:cNvPr>
            <p:cNvSpPr/>
            <p:nvPr/>
          </p:nvSpPr>
          <p:spPr>
            <a:xfrm>
              <a:off x="600456" y="924052"/>
              <a:ext cx="164592" cy="16459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836F35B6-00F9-84ED-7FA0-1DD853867E3C}"/>
                </a:ext>
              </a:extLst>
            </p:cNvPr>
            <p:cNvSpPr/>
            <p:nvPr/>
          </p:nvSpPr>
          <p:spPr>
            <a:xfrm>
              <a:off x="609600" y="850900"/>
              <a:ext cx="457200" cy="457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7DD352E4-A251-3705-E97B-F3587C6E2A10}"/>
                </a:ext>
              </a:extLst>
            </p:cNvPr>
            <p:cNvSpPr/>
            <p:nvPr/>
          </p:nvSpPr>
          <p:spPr>
            <a:xfrm>
              <a:off x="719328" y="887476"/>
              <a:ext cx="310896" cy="31089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6E8C43D0-E042-846C-B571-45B7456200C5}"/>
                </a:ext>
              </a:extLst>
            </p:cNvPr>
            <p:cNvSpPr/>
            <p:nvPr/>
          </p:nvSpPr>
          <p:spPr>
            <a:xfrm>
              <a:off x="829056" y="924052"/>
              <a:ext cx="164592" cy="16459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D145752E-A744-F08B-FD88-35D8B963E028}"/>
                </a:ext>
              </a:extLst>
            </p:cNvPr>
            <p:cNvSpPr/>
            <p:nvPr/>
          </p:nvSpPr>
          <p:spPr>
            <a:xfrm>
              <a:off x="838200" y="850900"/>
              <a:ext cx="457200" cy="457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0B17B875-4E21-E245-FE85-69DCDEFF0414}"/>
                </a:ext>
              </a:extLst>
            </p:cNvPr>
            <p:cNvSpPr/>
            <p:nvPr/>
          </p:nvSpPr>
          <p:spPr>
            <a:xfrm>
              <a:off x="947928" y="887476"/>
              <a:ext cx="310896" cy="31089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5DCB3B87-F700-50EA-DF8C-C60D64B42B2B}"/>
                </a:ext>
              </a:extLst>
            </p:cNvPr>
            <p:cNvSpPr/>
            <p:nvPr/>
          </p:nvSpPr>
          <p:spPr>
            <a:xfrm>
              <a:off x="1057656" y="924052"/>
              <a:ext cx="164592" cy="16459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BC655A66-5F0B-296E-BC4E-1B9B501BBA30}"/>
                </a:ext>
              </a:extLst>
            </p:cNvPr>
            <p:cNvSpPr/>
            <p:nvPr/>
          </p:nvSpPr>
          <p:spPr>
            <a:xfrm>
              <a:off x="1066800" y="850900"/>
              <a:ext cx="457200" cy="457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76BCB5A1-1FBB-4265-1770-0C9D94DD8CFA}"/>
                </a:ext>
              </a:extLst>
            </p:cNvPr>
            <p:cNvSpPr/>
            <p:nvPr/>
          </p:nvSpPr>
          <p:spPr>
            <a:xfrm>
              <a:off x="1176528" y="887476"/>
              <a:ext cx="310896" cy="31089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B833846E-0579-5F90-270C-CC430CFF58B4}"/>
                </a:ext>
              </a:extLst>
            </p:cNvPr>
            <p:cNvSpPr/>
            <p:nvPr/>
          </p:nvSpPr>
          <p:spPr>
            <a:xfrm>
              <a:off x="1286256" y="924052"/>
              <a:ext cx="164592" cy="16459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9D8490DF-393D-D1A0-C730-9D92758394BA}"/>
                </a:ext>
              </a:extLst>
            </p:cNvPr>
            <p:cNvSpPr/>
            <p:nvPr/>
          </p:nvSpPr>
          <p:spPr>
            <a:xfrm>
              <a:off x="1295400" y="850900"/>
              <a:ext cx="457200" cy="457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122AF630-1B27-036C-362C-E04397C7878F}"/>
                </a:ext>
              </a:extLst>
            </p:cNvPr>
            <p:cNvSpPr/>
            <p:nvPr/>
          </p:nvSpPr>
          <p:spPr>
            <a:xfrm>
              <a:off x="1405128" y="887476"/>
              <a:ext cx="310896" cy="31089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9CB616D2-3035-3F2D-D6E6-E86540065069}"/>
                </a:ext>
              </a:extLst>
            </p:cNvPr>
            <p:cNvSpPr/>
            <p:nvPr/>
          </p:nvSpPr>
          <p:spPr>
            <a:xfrm>
              <a:off x="1514856" y="924052"/>
              <a:ext cx="164592" cy="16459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7C78DC9C-3EBE-4101-16BA-BA59A7BD543D}"/>
                </a:ext>
              </a:extLst>
            </p:cNvPr>
            <p:cNvSpPr/>
            <p:nvPr/>
          </p:nvSpPr>
          <p:spPr>
            <a:xfrm>
              <a:off x="1524000" y="850900"/>
              <a:ext cx="457200" cy="457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218083BE-F1ED-12CD-3D66-6225889969D0}"/>
                </a:ext>
              </a:extLst>
            </p:cNvPr>
            <p:cNvSpPr/>
            <p:nvPr/>
          </p:nvSpPr>
          <p:spPr>
            <a:xfrm>
              <a:off x="1633728" y="887476"/>
              <a:ext cx="310896" cy="31089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CD88B7FE-6F87-7F90-BD6A-99B5B2C86A3E}"/>
                </a:ext>
              </a:extLst>
            </p:cNvPr>
            <p:cNvSpPr/>
            <p:nvPr/>
          </p:nvSpPr>
          <p:spPr>
            <a:xfrm>
              <a:off x="1743456" y="924052"/>
              <a:ext cx="164592" cy="16459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96818138-1F57-8FFD-D999-2C73ADAA4BF0}"/>
                </a:ext>
              </a:extLst>
            </p:cNvPr>
            <p:cNvSpPr/>
            <p:nvPr/>
          </p:nvSpPr>
          <p:spPr>
            <a:xfrm>
              <a:off x="1752600" y="850900"/>
              <a:ext cx="457200" cy="457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1602CD60-8036-B7AA-7E16-299DFEA9B5D8}"/>
                </a:ext>
              </a:extLst>
            </p:cNvPr>
            <p:cNvSpPr/>
            <p:nvPr/>
          </p:nvSpPr>
          <p:spPr>
            <a:xfrm>
              <a:off x="1862328" y="887476"/>
              <a:ext cx="310896" cy="31089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уга 24">
              <a:extLst>
                <a:ext uri="{FF2B5EF4-FFF2-40B4-BE49-F238E27FC236}">
                  <a16:creationId xmlns:a16="http://schemas.microsoft.com/office/drawing/2014/main" id="{306F7FB3-EB64-3ED2-691B-9898ED4A7D7C}"/>
                </a:ext>
              </a:extLst>
            </p:cNvPr>
            <p:cNvSpPr/>
            <p:nvPr/>
          </p:nvSpPr>
          <p:spPr>
            <a:xfrm>
              <a:off x="1972056" y="924052"/>
              <a:ext cx="164592" cy="16459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Дуга 25">
              <a:extLst>
                <a:ext uri="{FF2B5EF4-FFF2-40B4-BE49-F238E27FC236}">
                  <a16:creationId xmlns:a16="http://schemas.microsoft.com/office/drawing/2014/main" id="{E9868431-D7C6-01DD-3234-4AF91381BDAE}"/>
                </a:ext>
              </a:extLst>
            </p:cNvPr>
            <p:cNvSpPr/>
            <p:nvPr/>
          </p:nvSpPr>
          <p:spPr>
            <a:xfrm>
              <a:off x="1981200" y="850900"/>
              <a:ext cx="457200" cy="4572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Дуга 26">
              <a:extLst>
                <a:ext uri="{FF2B5EF4-FFF2-40B4-BE49-F238E27FC236}">
                  <a16:creationId xmlns:a16="http://schemas.microsoft.com/office/drawing/2014/main" id="{F03E3966-93EF-9BF7-3DE4-4ABFCE08E747}"/>
                </a:ext>
              </a:extLst>
            </p:cNvPr>
            <p:cNvSpPr/>
            <p:nvPr/>
          </p:nvSpPr>
          <p:spPr>
            <a:xfrm>
              <a:off x="2090928" y="887476"/>
              <a:ext cx="310896" cy="310896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Дуга 27">
              <a:extLst>
                <a:ext uri="{FF2B5EF4-FFF2-40B4-BE49-F238E27FC236}">
                  <a16:creationId xmlns:a16="http://schemas.microsoft.com/office/drawing/2014/main" id="{B413CBD5-396C-36FC-400F-8AFB1EAC676C}"/>
                </a:ext>
              </a:extLst>
            </p:cNvPr>
            <p:cNvSpPr/>
            <p:nvPr/>
          </p:nvSpPr>
          <p:spPr>
            <a:xfrm>
              <a:off x="2200656" y="924052"/>
              <a:ext cx="164592" cy="164592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Firearms">
            <a:extLst>
              <a:ext uri="{FF2B5EF4-FFF2-40B4-BE49-F238E27FC236}">
                <a16:creationId xmlns:a16="http://schemas.microsoft.com/office/drawing/2014/main" id="{5B2A23F5-968F-2640-6A20-34D3BF989372}"/>
              </a:ext>
            </a:extLst>
          </p:cNvPr>
          <p:cNvSpPr txBox="1"/>
          <p:nvPr/>
        </p:nvSpPr>
        <p:spPr>
          <a:xfrm>
            <a:off x="609600" y="1270000"/>
            <a:ext cx="6223000" cy="17740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С прибытием европейцев начался ввоз в страну </a:t>
            </a:r>
            <a:r>
              <a:rPr lang="ru-RU" sz="2800" b="1" dirty="0">
                <a:solidFill>
                  <a:srgbClr val="A9466D"/>
                </a:solidFill>
                <a:latin typeface="Calibri" panose="020F0502020204030204" pitchFamily="34" charset="0"/>
              </a:rPr>
              <a:t>огнестрельного оружия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, которое произвело </a:t>
            </a:r>
            <a:r>
              <a:rPr lang="ru-RU" sz="2800" b="1" dirty="0">
                <a:solidFill>
                  <a:srgbClr val="2C4C7E"/>
                </a:solidFill>
                <a:latin typeface="Calibri" panose="020F0502020204030204" pitchFamily="34" charset="0"/>
              </a:rPr>
              <a:t>настоящий переворот в военном деле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31" name="Rule">
            <a:extLst>
              <a:ext uri="{FF2B5EF4-FFF2-40B4-BE49-F238E27FC236}">
                <a16:creationId xmlns:a16="http://schemas.microsoft.com/office/drawing/2014/main" id="{11C6899C-A2DD-C869-3CEA-6ECF289E568F}"/>
              </a:ext>
            </a:extLst>
          </p:cNvPr>
          <p:cNvCxnSpPr/>
          <p:nvPr/>
        </p:nvCxnSpPr>
        <p:spPr>
          <a:xfrm>
            <a:off x="609600" y="3323463"/>
            <a:ext cx="62230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ule lozenge">
            <a:extLst>
              <a:ext uri="{FF2B5EF4-FFF2-40B4-BE49-F238E27FC236}">
                <a16:creationId xmlns:a16="http://schemas.microsoft.com/office/drawing/2014/main" id="{5BB7AD96-C25F-1399-A2C4-2E2FF2FC4EC8}"/>
              </a:ext>
            </a:extLst>
          </p:cNvPr>
          <p:cNvSpPr/>
          <p:nvPr/>
        </p:nvSpPr>
        <p:spPr>
          <a:xfrm>
            <a:off x="584200" y="3279013"/>
            <a:ext cx="88900" cy="88900"/>
          </a:xfrm>
          <a:prstGeom prst="diamond">
            <a:avLst/>
          </a:prstGeom>
          <a:solidFill>
            <a:srgbClr val="A946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Arquebus">
            <a:extLst>
              <a:ext uri="{FF2B5EF4-FFF2-40B4-BE49-F238E27FC236}">
                <a16:creationId xmlns:a16="http://schemas.microsoft.com/office/drawing/2014/main" id="{3064B8CB-4EC9-44BE-FEED-A1B2BC91342E}"/>
              </a:ext>
            </a:extLst>
          </p:cNvPr>
          <p:cNvSpPr txBox="1"/>
          <p:nvPr/>
        </p:nvSpPr>
        <p:spPr>
          <a:xfrm>
            <a:off x="609600" y="3602863"/>
            <a:ext cx="6223000" cy="975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Быстро японцы научились сами делать </a:t>
            </a:r>
            <a:r>
              <a:rPr lang="ru-RU" sz="3600" b="1" dirty="0">
                <a:solidFill>
                  <a:srgbClr val="A9466D"/>
                </a:solidFill>
                <a:latin typeface="Constantia" panose="02030602050306030303" pitchFamily="18" charset="0"/>
              </a:rPr>
              <a:t>аркебузы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4" name="Signature 100ballnik.com">
            <a:extLst>
              <a:ext uri="{FF2B5EF4-FFF2-40B4-BE49-F238E27FC236}">
                <a16:creationId xmlns:a16="http://schemas.microsoft.com/office/drawing/2014/main" id="{097B284C-A258-2D15-5C1A-047D3E03725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372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eps line">
            <a:extLst>
              <a:ext uri="{FF2B5EF4-FFF2-40B4-BE49-F238E27FC236}">
                <a16:creationId xmlns:a16="http://schemas.microsoft.com/office/drawing/2014/main" id="{018D4FA4-0CD6-6937-71A7-7375C3535BA9}"/>
              </a:ext>
            </a:extLst>
          </p:cNvPr>
          <p:cNvCxnSpPr/>
          <p:nvPr/>
        </p:nvCxnSpPr>
        <p:spPr>
          <a:xfrm>
            <a:off x="762000" y="660400"/>
            <a:ext cx="762000" cy="0"/>
          </a:xfrm>
          <a:prstGeom prst="line">
            <a:avLst/>
          </a:prstGeom>
          <a:ln w="12700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Marker">
            <a:extLst>
              <a:ext uri="{FF2B5EF4-FFF2-40B4-BE49-F238E27FC236}">
                <a16:creationId xmlns:a16="http://schemas.microsoft.com/office/drawing/2014/main" id="{EFCA65D7-32CA-6DDB-13E9-37FD7A909BEB}"/>
              </a:ext>
            </a:extLst>
          </p:cNvPr>
          <p:cNvSpPr/>
          <p:nvPr/>
        </p:nvSpPr>
        <p:spPr>
          <a:xfrm>
            <a:off x="692150" y="590550"/>
            <a:ext cx="139700" cy="139700"/>
          </a:xfrm>
          <a:prstGeom prst="ellipse">
            <a:avLst/>
          </a:prstGeom>
          <a:solidFill>
            <a:srgbClr val="2C4C7E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Marker">
            <a:extLst>
              <a:ext uri="{FF2B5EF4-FFF2-40B4-BE49-F238E27FC236}">
                <a16:creationId xmlns:a16="http://schemas.microsoft.com/office/drawing/2014/main" id="{BDC7C264-8C14-E44C-A8BD-3454B37BA6A4}"/>
              </a:ext>
            </a:extLst>
          </p:cNvPr>
          <p:cNvSpPr/>
          <p:nvPr/>
        </p:nvSpPr>
        <p:spPr>
          <a:xfrm>
            <a:off x="1073150" y="590550"/>
            <a:ext cx="139700" cy="1397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arker">
            <a:extLst>
              <a:ext uri="{FF2B5EF4-FFF2-40B4-BE49-F238E27FC236}">
                <a16:creationId xmlns:a16="http://schemas.microsoft.com/office/drawing/2014/main" id="{3EC6C795-A714-4297-5792-F1A5667C29BE}"/>
              </a:ext>
            </a:extLst>
          </p:cNvPr>
          <p:cNvSpPr/>
          <p:nvPr/>
        </p:nvSpPr>
        <p:spPr>
          <a:xfrm>
            <a:off x="1454150" y="590550"/>
            <a:ext cx="139700" cy="1397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Unification">
            <a:extLst>
              <a:ext uri="{FF2B5EF4-FFF2-40B4-BE49-F238E27FC236}">
                <a16:creationId xmlns:a16="http://schemas.microsoft.com/office/drawing/2014/main" id="{E7FDE09D-9E9D-A13F-5430-781C4602E99C}"/>
              </a:ext>
            </a:extLst>
          </p:cNvPr>
          <p:cNvSpPr txBox="1"/>
          <p:nvPr/>
        </p:nvSpPr>
        <p:spPr>
          <a:xfrm>
            <a:off x="609600" y="1066800"/>
            <a:ext cx="7620000" cy="84658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700" b="1" dirty="0">
                <a:solidFill>
                  <a:srgbClr val="A9466D"/>
                </a:solidFill>
                <a:latin typeface="Calibri" panose="020F0502020204030204" pitchFamily="34" charset="0"/>
              </a:rPr>
              <a:t>С середины XVI в.</a:t>
            </a:r>
            <a:r>
              <a:rPr lang="ru-RU" sz="2700" dirty="0">
                <a:solidFill>
                  <a:srgbClr val="262A33"/>
                </a:solidFill>
                <a:latin typeface="Calibri" panose="020F0502020204030204" pitchFamily="34" charset="0"/>
              </a:rPr>
              <a:t> начался процесс </a:t>
            </a:r>
            <a:r>
              <a:rPr lang="ru-RU" sz="2700" b="1" dirty="0">
                <a:solidFill>
                  <a:srgbClr val="2C4C7E"/>
                </a:solidFill>
                <a:latin typeface="Calibri" panose="020F0502020204030204" pitchFamily="34" charset="0"/>
              </a:rPr>
              <a:t>объединения Японии</a:t>
            </a:r>
            <a:r>
              <a:rPr lang="ru-RU" sz="2700" dirty="0">
                <a:solidFill>
                  <a:srgbClr val="262A33"/>
                </a:solidFill>
                <a:latin typeface="Calibri" panose="020F0502020204030204" pitchFamily="34" charset="0"/>
              </a:rPr>
              <a:t>, завершившийся </a:t>
            </a:r>
            <a:r>
              <a:rPr lang="ru-RU" sz="2700" b="1" dirty="0">
                <a:solidFill>
                  <a:srgbClr val="A9466D"/>
                </a:solidFill>
                <a:latin typeface="Calibri" panose="020F0502020204030204" pitchFamily="34" charset="0"/>
              </a:rPr>
              <a:t>к XVII в.</a:t>
            </a:r>
          </a:p>
        </p:txBody>
      </p:sp>
      <p:cxnSp>
        <p:nvCxnSpPr>
          <p:cNvPr id="8" name="Rule">
            <a:extLst>
              <a:ext uri="{FF2B5EF4-FFF2-40B4-BE49-F238E27FC236}">
                <a16:creationId xmlns:a16="http://schemas.microsoft.com/office/drawing/2014/main" id="{8B208650-C2DC-D834-E540-CB76FF3E3DD7}"/>
              </a:ext>
            </a:extLst>
          </p:cNvPr>
          <p:cNvCxnSpPr/>
          <p:nvPr/>
        </p:nvCxnSpPr>
        <p:spPr>
          <a:xfrm>
            <a:off x="609600" y="2167382"/>
            <a:ext cx="76200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ule lozenge">
            <a:extLst>
              <a:ext uri="{FF2B5EF4-FFF2-40B4-BE49-F238E27FC236}">
                <a16:creationId xmlns:a16="http://schemas.microsoft.com/office/drawing/2014/main" id="{B587505A-049D-EFBD-54FB-CF17D8FC4F70}"/>
              </a:ext>
            </a:extLst>
          </p:cNvPr>
          <p:cNvSpPr/>
          <p:nvPr/>
        </p:nvSpPr>
        <p:spPr>
          <a:xfrm>
            <a:off x="584200" y="2122932"/>
            <a:ext cx="88900" cy="88900"/>
          </a:xfrm>
          <a:prstGeom prst="diamond">
            <a:avLst/>
          </a:prstGeom>
          <a:solidFill>
            <a:srgbClr val="A946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Nobunaga">
            <a:extLst>
              <a:ext uri="{FF2B5EF4-FFF2-40B4-BE49-F238E27FC236}">
                <a16:creationId xmlns:a16="http://schemas.microsoft.com/office/drawing/2014/main" id="{D9D35D69-DF6F-247B-D241-F241640D6004}"/>
              </a:ext>
            </a:extLst>
          </p:cNvPr>
          <p:cNvSpPr txBox="1"/>
          <p:nvPr/>
        </p:nvSpPr>
        <p:spPr>
          <a:xfrm>
            <a:off x="609600" y="2421382"/>
            <a:ext cx="7620000" cy="141687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700" dirty="0">
                <a:solidFill>
                  <a:srgbClr val="262A33"/>
                </a:solidFill>
                <a:latin typeface="Calibri" panose="020F0502020204030204" pitchFamily="34" charset="0"/>
              </a:rPr>
              <a:t>Военно-политическим лидером, сумевшим собрать воедино значительную часть страны, стал самурай </a:t>
            </a:r>
            <a:r>
              <a:rPr lang="ru-RU" sz="3600" dirty="0">
                <a:solidFill>
                  <a:srgbClr val="2C4C7E"/>
                </a:solidFill>
                <a:latin typeface="Constantia" panose="02030602050306030303" pitchFamily="18" charset="0"/>
              </a:rPr>
              <a:t>Ода </a:t>
            </a:r>
            <a:r>
              <a:rPr lang="ru-RU" sz="3600" dirty="0" err="1">
                <a:solidFill>
                  <a:srgbClr val="2C4C7E"/>
                </a:solidFill>
                <a:latin typeface="Constantia" panose="02030602050306030303" pitchFamily="18" charset="0"/>
              </a:rPr>
              <a:t>Нобунага</a:t>
            </a:r>
            <a:r>
              <a:rPr lang="ru-RU" sz="2700" dirty="0">
                <a:solidFill>
                  <a:srgbClr val="262A33"/>
                </a:solidFill>
                <a:latin typeface="Calibri" panose="020F0502020204030204" pitchFamily="34" charset="0"/>
              </a:rPr>
              <a:t> </a:t>
            </a:r>
            <a:r>
              <a:rPr lang="ru-RU" sz="2700" b="1" dirty="0">
                <a:solidFill>
                  <a:srgbClr val="A9466D"/>
                </a:solidFill>
                <a:latin typeface="Calibri" panose="020F0502020204030204" pitchFamily="34" charset="0"/>
              </a:rPr>
              <a:t>(1568—1582)</a:t>
            </a:r>
            <a:r>
              <a:rPr lang="ru-RU" sz="27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Portrait plate">
            <a:extLst>
              <a:ext uri="{FF2B5EF4-FFF2-40B4-BE49-F238E27FC236}">
                <a16:creationId xmlns:a16="http://schemas.microsoft.com/office/drawing/2014/main" id="{77E923C4-7B40-DC66-0E16-FEA7E7F945FE}"/>
              </a:ext>
            </a:extLst>
          </p:cNvPr>
          <p:cNvSpPr/>
          <p:nvPr/>
        </p:nvSpPr>
        <p:spPr>
          <a:xfrm>
            <a:off x="8636000" y="381000"/>
            <a:ext cx="2946400" cy="5969000"/>
          </a:xfrm>
          <a:prstGeom prst="roundRect">
            <a:avLst>
              <a:gd name="adj" fmla="val 4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Oda Nobunaga" descr="Кано Сосю. Портрет Оды Нобунаги, 1583 г. Храм Тёко-дзи, Тоёта">
            <a:extLst>
              <a:ext uri="{FF2B5EF4-FFF2-40B4-BE49-F238E27FC236}">
                <a16:creationId xmlns:a16="http://schemas.microsoft.com/office/drawing/2014/main" id="{4C05330B-9B70-B8B6-806A-D68226027B7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433" y="533400"/>
            <a:ext cx="2531533" cy="5664200"/>
          </a:xfrm>
          <a:prstGeom prst="roundRect">
            <a:avLst>
              <a:gd name="adj" fmla="val 4000"/>
            </a:avLst>
          </a:prstGeom>
          <a:ln w="12700">
            <a:solidFill>
              <a:srgbClr val="2C4C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093B7CAA-7E8B-D9A3-CC4F-4AFAFEF9F5B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555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rtrait plate">
            <a:extLst>
              <a:ext uri="{FF2B5EF4-FFF2-40B4-BE49-F238E27FC236}">
                <a16:creationId xmlns:a16="http://schemas.microsoft.com/office/drawing/2014/main" id="{77CC217B-4CCB-F2D9-6FB5-A3D9778BE18B}"/>
              </a:ext>
            </a:extLst>
          </p:cNvPr>
          <p:cNvSpPr/>
          <p:nvPr/>
        </p:nvSpPr>
        <p:spPr>
          <a:xfrm>
            <a:off x="609600" y="381000"/>
            <a:ext cx="3556000" cy="5969000"/>
          </a:xfrm>
          <a:prstGeom prst="roundRect">
            <a:avLst>
              <a:gd name="adj" fmla="val 4000"/>
            </a:avLst>
          </a:prstGeom>
          <a:solidFill>
            <a:srgbClr val="F4E1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Toyotomi Hideyoshi" descr="Кано Мицунобу. Портрет Тоётоми Хидэёси, около 1601 г. Храм Кодай-дзи, Киото">
            <a:extLst>
              <a:ext uri="{FF2B5EF4-FFF2-40B4-BE49-F238E27FC236}">
                <a16:creationId xmlns:a16="http://schemas.microsoft.com/office/drawing/2014/main" id="{17B6A074-25B2-3B2F-4717-32FBFEF58FD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533400"/>
            <a:ext cx="3136900" cy="5664200"/>
          </a:xfrm>
          <a:prstGeom prst="roundRect">
            <a:avLst>
              <a:gd name="adj" fmla="val 4000"/>
            </a:avLst>
          </a:prstGeom>
          <a:ln w="12700">
            <a:solidFill>
              <a:srgbClr val="A9466D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6" name="Steps line">
            <a:extLst>
              <a:ext uri="{FF2B5EF4-FFF2-40B4-BE49-F238E27FC236}">
                <a16:creationId xmlns:a16="http://schemas.microsoft.com/office/drawing/2014/main" id="{942B8803-FFB9-2CCF-37FD-4AE38053EFB5}"/>
              </a:ext>
            </a:extLst>
          </p:cNvPr>
          <p:cNvCxnSpPr/>
          <p:nvPr/>
        </p:nvCxnSpPr>
        <p:spPr>
          <a:xfrm>
            <a:off x="4724400" y="660400"/>
            <a:ext cx="762000" cy="0"/>
          </a:xfrm>
          <a:prstGeom prst="line">
            <a:avLst/>
          </a:prstGeom>
          <a:ln w="12700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ker">
            <a:extLst>
              <a:ext uri="{FF2B5EF4-FFF2-40B4-BE49-F238E27FC236}">
                <a16:creationId xmlns:a16="http://schemas.microsoft.com/office/drawing/2014/main" id="{E1080D1E-FEC2-9571-4B41-EBEF1C5DD580}"/>
              </a:ext>
            </a:extLst>
          </p:cNvPr>
          <p:cNvSpPr/>
          <p:nvPr/>
        </p:nvSpPr>
        <p:spPr>
          <a:xfrm>
            <a:off x="4654550" y="590550"/>
            <a:ext cx="139700" cy="139700"/>
          </a:xfrm>
          <a:prstGeom prst="ellipse">
            <a:avLst/>
          </a:prstGeom>
          <a:solidFill>
            <a:srgbClr val="2C4C7E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1B6652AC-F6A0-2083-14EB-CCDC1F5DBA17}"/>
              </a:ext>
            </a:extLst>
          </p:cNvPr>
          <p:cNvSpPr/>
          <p:nvPr/>
        </p:nvSpPr>
        <p:spPr>
          <a:xfrm>
            <a:off x="5035550" y="590550"/>
            <a:ext cx="139700" cy="139700"/>
          </a:xfrm>
          <a:prstGeom prst="ellipse">
            <a:avLst/>
          </a:prstGeom>
          <a:solidFill>
            <a:srgbClr val="2C4C7E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3DB13B10-5B03-8BB3-0BCC-D2EFDED300AD}"/>
              </a:ext>
            </a:extLst>
          </p:cNvPr>
          <p:cNvSpPr/>
          <p:nvPr/>
        </p:nvSpPr>
        <p:spPr>
          <a:xfrm>
            <a:off x="5416550" y="590550"/>
            <a:ext cx="139700" cy="1397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Hideyoshi">
            <a:extLst>
              <a:ext uri="{FF2B5EF4-FFF2-40B4-BE49-F238E27FC236}">
                <a16:creationId xmlns:a16="http://schemas.microsoft.com/office/drawing/2014/main" id="{224D4ED6-9EE9-9439-535F-85BCD8271CCC}"/>
              </a:ext>
            </a:extLst>
          </p:cNvPr>
          <p:cNvSpPr txBox="1"/>
          <p:nvPr/>
        </p:nvSpPr>
        <p:spPr>
          <a:xfrm>
            <a:off x="4622800" y="1041400"/>
            <a:ext cx="6959600" cy="3840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200"/>
              </a:spcAft>
              <a:buClr>
                <a:srgbClr val="A9466D"/>
              </a:buClr>
              <a:buSzPct val="100000"/>
              <a:buFont typeface="Constantia" panose="02030602050306030303" pitchFamily="18" charset="0"/>
              <a:buAutoNum type="arabicPeriod"/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После смерти Оды </a:t>
            </a:r>
            <a:r>
              <a:rPr lang="ru-RU" sz="2400" dirty="0" err="1">
                <a:solidFill>
                  <a:srgbClr val="262A33"/>
                </a:solidFill>
                <a:latin typeface="Calibri" panose="020F0502020204030204" pitchFamily="34" charset="0"/>
              </a:rPr>
              <a:t>Нобунаги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 один из его военачальников, </a:t>
            </a:r>
            <a:r>
              <a:rPr lang="ru-RU" sz="3000" b="1" dirty="0" err="1">
                <a:solidFill>
                  <a:srgbClr val="A9466D"/>
                </a:solidFill>
                <a:latin typeface="Constantia" panose="02030602050306030303" pitchFamily="18" charset="0"/>
              </a:rPr>
              <a:t>Тоётоми</a:t>
            </a:r>
            <a:r>
              <a:rPr lang="ru-RU" sz="3000" b="1" dirty="0">
                <a:solidFill>
                  <a:srgbClr val="A9466D"/>
                </a:solidFill>
                <a:latin typeface="Constantia" panose="02030602050306030303" pitchFamily="18" charset="0"/>
              </a:rPr>
              <a:t> </a:t>
            </a:r>
            <a:r>
              <a:rPr lang="ru-RU" sz="3000" b="1" dirty="0" err="1">
                <a:solidFill>
                  <a:srgbClr val="A9466D"/>
                </a:solidFill>
                <a:latin typeface="Constantia" panose="02030602050306030303" pitchFamily="18" charset="0"/>
              </a:rPr>
              <a:t>Хидэёси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2C4C7E"/>
                </a:solidFill>
                <a:latin typeface="Calibri" panose="020F0502020204030204" pitchFamily="34" charset="0"/>
              </a:rPr>
              <a:t>завершил объединение Японии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200"/>
              </a:spcAft>
              <a:buClr>
                <a:srgbClr val="A9466D"/>
              </a:buClr>
              <a:buSzPct val="100000"/>
              <a:buFont typeface="Constantia" panose="02030602050306030303" pitchFamily="18" charset="0"/>
              <a:buAutoNum type="arabicPeriod"/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Провёл </a:t>
            </a:r>
            <a:r>
              <a:rPr lang="ru-RU" sz="2400" b="1" dirty="0">
                <a:solidFill>
                  <a:srgbClr val="2C4C7E"/>
                </a:solidFill>
                <a:latin typeface="Calibri" panose="020F0502020204030204" pitchFamily="34" charset="0"/>
              </a:rPr>
              <a:t>перепись населения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200"/>
              </a:spcAft>
              <a:buClr>
                <a:srgbClr val="A9466D"/>
              </a:buClr>
              <a:buSzPct val="100000"/>
              <a:buFont typeface="Constantia" panose="02030602050306030303" pitchFamily="18" charset="0"/>
              <a:buAutoNum type="arabicPeriod"/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Закрепил зависимость многих крестьян, что сопровождалось </a:t>
            </a:r>
            <a:r>
              <a:rPr lang="ru-RU" sz="2400" b="1" dirty="0">
                <a:solidFill>
                  <a:srgbClr val="A9466D"/>
                </a:solidFill>
                <a:latin typeface="Calibri" panose="020F0502020204030204" pitchFamily="34" charset="0"/>
              </a:rPr>
              <a:t>изъятием у них мечей и кинжалов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200"/>
              </a:spcAft>
              <a:buClr>
                <a:srgbClr val="A9466D"/>
              </a:buClr>
              <a:buSzPct val="100000"/>
              <a:buFont typeface="Constantia" panose="02030602050306030303" pitchFamily="18" charset="0"/>
              <a:buAutoNum type="arabicPeriod"/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Начались </a:t>
            </a:r>
            <a:r>
              <a:rPr lang="ru-RU" sz="2400" b="1" dirty="0">
                <a:solidFill>
                  <a:srgbClr val="2C4C7E"/>
                </a:solidFill>
                <a:latin typeface="Calibri" panose="020F0502020204030204" pitchFamily="34" charset="0"/>
              </a:rPr>
              <a:t>преследования миссионеров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 и принявших христианство японцев.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16EA2241-C7CA-9C6E-6B39-F0B8E51BC29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786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45CBF7F-0C8B-6900-356B-13B0C3D1E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7112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62A33"/>
                </a:solidFill>
                <a:latin typeface="Constantia" panose="02030602050306030303" pitchFamily="18" charset="0"/>
              </a:rPr>
              <a:t>Правление </a:t>
            </a:r>
            <a:r>
              <a:rPr lang="ru-RU" sz="4000" dirty="0">
                <a:solidFill>
                  <a:srgbClr val="2C4C7E"/>
                </a:solidFill>
                <a:latin typeface="Constantia" panose="02030602050306030303" pitchFamily="18" charset="0"/>
              </a:rPr>
              <a:t>Токугава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EC59CA3C-09A9-8BC5-0CFA-326824E396BB}"/>
              </a:ext>
            </a:extLst>
          </p:cNvPr>
          <p:cNvGrpSpPr/>
          <p:nvPr/>
        </p:nvGrpSpPr>
        <p:grpSpPr>
          <a:xfrm>
            <a:off x="482600" y="1087120"/>
            <a:ext cx="508000" cy="254000"/>
            <a:chOff x="482600" y="1087120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817BD812-F59D-7978-05DB-CE7E1932B7E9}"/>
                </a:ext>
              </a:extLst>
            </p:cNvPr>
            <p:cNvSpPr/>
            <p:nvPr/>
          </p:nvSpPr>
          <p:spPr>
            <a:xfrm>
              <a:off x="482600" y="108712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2B9D8354-C124-81FA-B5B8-964B0986DE1C}"/>
                </a:ext>
              </a:extLst>
            </p:cNvPr>
            <p:cNvSpPr/>
            <p:nvPr/>
          </p:nvSpPr>
          <p:spPr>
            <a:xfrm>
              <a:off x="543560" y="110744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105F2A5E-08AD-26EF-D7FD-29B55A54BB8D}"/>
                </a:ext>
              </a:extLst>
            </p:cNvPr>
            <p:cNvSpPr/>
            <p:nvPr/>
          </p:nvSpPr>
          <p:spPr>
            <a:xfrm>
              <a:off x="604520" y="112776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A5B3467C-C73B-17EF-4FDC-5506E5AC22A2}"/>
                </a:ext>
              </a:extLst>
            </p:cNvPr>
            <p:cNvSpPr/>
            <p:nvPr/>
          </p:nvSpPr>
          <p:spPr>
            <a:xfrm>
              <a:off x="609600" y="108712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0D338B92-4DFC-9F74-E3E4-317CD6B83120}"/>
                </a:ext>
              </a:extLst>
            </p:cNvPr>
            <p:cNvSpPr/>
            <p:nvPr/>
          </p:nvSpPr>
          <p:spPr>
            <a:xfrm>
              <a:off x="670560" y="110744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EB1DB24D-BDD6-3B3F-215C-4B4590B3FB38}"/>
                </a:ext>
              </a:extLst>
            </p:cNvPr>
            <p:cNvSpPr/>
            <p:nvPr/>
          </p:nvSpPr>
          <p:spPr>
            <a:xfrm>
              <a:off x="731520" y="112776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CF22B9BC-EBAD-A972-D83B-7F2F83CA1EDA}"/>
                </a:ext>
              </a:extLst>
            </p:cNvPr>
            <p:cNvSpPr/>
            <p:nvPr/>
          </p:nvSpPr>
          <p:spPr>
            <a:xfrm>
              <a:off x="736600" y="108712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F4EB9D9A-8F79-3254-73FD-9B5FAC09D2B9}"/>
                </a:ext>
              </a:extLst>
            </p:cNvPr>
            <p:cNvSpPr/>
            <p:nvPr/>
          </p:nvSpPr>
          <p:spPr>
            <a:xfrm>
              <a:off x="797560" y="110744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71B3CED2-C785-70BF-EC99-EF058D18E74C}"/>
                </a:ext>
              </a:extLst>
            </p:cNvPr>
            <p:cNvSpPr/>
            <p:nvPr/>
          </p:nvSpPr>
          <p:spPr>
            <a:xfrm>
              <a:off x="858520" y="112776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648F23B1-5FA3-3079-CC2E-D7D21335E3CD}"/>
              </a:ext>
            </a:extLst>
          </p:cNvPr>
          <p:cNvCxnSpPr/>
          <p:nvPr/>
        </p:nvCxnSpPr>
        <p:spPr>
          <a:xfrm>
            <a:off x="1066800" y="1137920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CE09CAFF-954B-9726-EF82-9FEE376D8269}"/>
              </a:ext>
            </a:extLst>
          </p:cNvPr>
          <p:cNvSpPr/>
          <p:nvPr/>
        </p:nvSpPr>
        <p:spPr>
          <a:xfrm>
            <a:off x="3162300" y="1099820"/>
            <a:ext cx="76200" cy="76200"/>
          </a:xfrm>
          <a:prstGeom prst="ellipse">
            <a:avLst/>
          </a:prstGeom>
          <a:solidFill>
            <a:srgbClr val="A946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Steps line">
            <a:extLst>
              <a:ext uri="{FF2B5EF4-FFF2-40B4-BE49-F238E27FC236}">
                <a16:creationId xmlns:a16="http://schemas.microsoft.com/office/drawing/2014/main" id="{7722DAAD-4119-A23D-9294-110995512AA1}"/>
              </a:ext>
            </a:extLst>
          </p:cNvPr>
          <p:cNvCxnSpPr/>
          <p:nvPr/>
        </p:nvCxnSpPr>
        <p:spPr>
          <a:xfrm>
            <a:off x="5969000" y="660400"/>
            <a:ext cx="762000" cy="0"/>
          </a:xfrm>
          <a:prstGeom prst="line">
            <a:avLst/>
          </a:prstGeom>
          <a:ln w="12700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Marker">
            <a:extLst>
              <a:ext uri="{FF2B5EF4-FFF2-40B4-BE49-F238E27FC236}">
                <a16:creationId xmlns:a16="http://schemas.microsoft.com/office/drawing/2014/main" id="{574CC60D-F541-162A-BB13-7779D19EBE2F}"/>
              </a:ext>
            </a:extLst>
          </p:cNvPr>
          <p:cNvSpPr/>
          <p:nvPr/>
        </p:nvSpPr>
        <p:spPr>
          <a:xfrm>
            <a:off x="5899150" y="590550"/>
            <a:ext cx="139700" cy="139700"/>
          </a:xfrm>
          <a:prstGeom prst="ellipse">
            <a:avLst/>
          </a:prstGeom>
          <a:solidFill>
            <a:srgbClr val="2C4C7E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59234034-116E-C95C-52F5-A2C399807F79}"/>
              </a:ext>
            </a:extLst>
          </p:cNvPr>
          <p:cNvSpPr/>
          <p:nvPr/>
        </p:nvSpPr>
        <p:spPr>
          <a:xfrm>
            <a:off x="6280150" y="590550"/>
            <a:ext cx="139700" cy="139700"/>
          </a:xfrm>
          <a:prstGeom prst="ellipse">
            <a:avLst/>
          </a:prstGeom>
          <a:solidFill>
            <a:srgbClr val="2C4C7E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80657E2A-7639-FA5E-109E-A2F08DA34BC2}"/>
              </a:ext>
            </a:extLst>
          </p:cNvPr>
          <p:cNvSpPr/>
          <p:nvPr/>
        </p:nvSpPr>
        <p:spPr>
          <a:xfrm>
            <a:off x="6661150" y="590550"/>
            <a:ext cx="139700" cy="139700"/>
          </a:xfrm>
          <a:prstGeom prst="ellipse">
            <a:avLst/>
          </a:prstGeom>
          <a:solidFill>
            <a:srgbClr val="2C4C7E"/>
          </a:solidFill>
          <a:ln w="15875">
            <a:solidFill>
              <a:srgbClr val="2C4C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okugawa rule">
            <a:extLst>
              <a:ext uri="{FF2B5EF4-FFF2-40B4-BE49-F238E27FC236}">
                <a16:creationId xmlns:a16="http://schemas.microsoft.com/office/drawing/2014/main" id="{D50F6581-476A-320F-4AE5-1CFFFF5E0395}"/>
              </a:ext>
            </a:extLst>
          </p:cNvPr>
          <p:cNvSpPr txBox="1"/>
          <p:nvPr/>
        </p:nvSpPr>
        <p:spPr>
          <a:xfrm>
            <a:off x="609600" y="1422400"/>
            <a:ext cx="7112000" cy="37414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900"/>
              </a:spcAft>
              <a:buClr>
                <a:srgbClr val="2C4C7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После смерти </a:t>
            </a:r>
            <a:r>
              <a:rPr lang="ru-RU" sz="2300" dirty="0" err="1">
                <a:solidFill>
                  <a:srgbClr val="262A33"/>
                </a:solidFill>
                <a:latin typeface="Calibri" panose="020F0502020204030204" pitchFamily="34" charset="0"/>
              </a:rPr>
              <a:t>Хидэеси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междоусобная война вспыхнула </a:t>
            </a:r>
            <a:r>
              <a:rPr lang="ru-RU" sz="2300" b="1" dirty="0">
                <a:solidFill>
                  <a:srgbClr val="A9466D"/>
                </a:solidFill>
                <a:latin typeface="Calibri" panose="020F0502020204030204" pitchFamily="34" charset="0"/>
              </a:rPr>
              <a:t>с новой силой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900"/>
              </a:spcAft>
              <a:buClr>
                <a:srgbClr val="2C4C7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Победил </a:t>
            </a:r>
            <a:r>
              <a:rPr lang="ru-RU" sz="2700" b="1" dirty="0">
                <a:solidFill>
                  <a:srgbClr val="2C4C7E"/>
                </a:solidFill>
                <a:latin typeface="Constantia" panose="02030602050306030303" pitchFamily="18" charset="0"/>
              </a:rPr>
              <a:t>Токугава </a:t>
            </a:r>
            <a:r>
              <a:rPr lang="ru-RU" sz="2700" b="1" dirty="0" err="1">
                <a:solidFill>
                  <a:srgbClr val="2C4C7E"/>
                </a:solidFill>
                <a:latin typeface="Constantia" panose="02030602050306030303" pitchFamily="18" charset="0"/>
              </a:rPr>
              <a:t>Иэясу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- один из сторонников </a:t>
            </a:r>
            <a:r>
              <a:rPr lang="ru-RU" sz="2300" dirty="0" err="1">
                <a:solidFill>
                  <a:srgbClr val="262A33"/>
                </a:solidFill>
                <a:latin typeface="Calibri" panose="020F0502020204030204" pitchFamily="34" charset="0"/>
              </a:rPr>
              <a:t>Нобунаги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и </a:t>
            </a:r>
            <a:r>
              <a:rPr lang="ru-RU" sz="2300" dirty="0" err="1">
                <a:solidFill>
                  <a:srgbClr val="262A33"/>
                </a:solidFill>
                <a:latin typeface="Calibri" panose="020F0502020204030204" pitchFamily="34" charset="0"/>
              </a:rPr>
              <a:t>Хидэеси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900"/>
              </a:spcAft>
              <a:buClr>
                <a:srgbClr val="2C4C7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В </a:t>
            </a:r>
            <a:r>
              <a:rPr lang="ru-RU" sz="2700" b="1" dirty="0">
                <a:solidFill>
                  <a:srgbClr val="A9466D"/>
                </a:solidFill>
                <a:latin typeface="Constantia" panose="02030602050306030303" pitchFamily="18" charset="0"/>
              </a:rPr>
              <a:t>1603 г.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он принял </a:t>
            </a:r>
            <a:r>
              <a:rPr lang="ru-RU" sz="2300" b="1" dirty="0">
                <a:solidFill>
                  <a:srgbClr val="2C4C7E"/>
                </a:solidFill>
                <a:latin typeface="Calibri" panose="020F0502020204030204" pitchFamily="34" charset="0"/>
              </a:rPr>
              <a:t>титул сегуна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и сумел завершить объединение страны, беспощадно расправившись со своими противниками.</a:t>
            </a:r>
          </a:p>
          <a:p>
            <a:pPr marL="304800" indent="-304800">
              <a:spcAft>
                <a:spcPts val="900"/>
              </a:spcAft>
              <a:buClr>
                <a:srgbClr val="2C4C7E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Сегуны из династии Токугава управляли страной </a:t>
            </a:r>
            <a:r>
              <a:rPr lang="ru-RU" sz="2700" b="1" dirty="0">
                <a:solidFill>
                  <a:srgbClr val="A9466D"/>
                </a:solidFill>
                <a:latin typeface="Constantia" panose="02030602050306030303" pitchFamily="18" charset="0"/>
              </a:rPr>
              <a:t>до 1867 г.</a:t>
            </a:r>
          </a:p>
        </p:txBody>
      </p:sp>
      <p:sp>
        <p:nvSpPr>
          <p:cNvPr id="20" name="Portrait plate">
            <a:extLst>
              <a:ext uri="{FF2B5EF4-FFF2-40B4-BE49-F238E27FC236}">
                <a16:creationId xmlns:a16="http://schemas.microsoft.com/office/drawing/2014/main" id="{477A4364-2032-E9A4-18FB-786118237E71}"/>
              </a:ext>
            </a:extLst>
          </p:cNvPr>
          <p:cNvSpPr/>
          <p:nvPr/>
        </p:nvSpPr>
        <p:spPr>
          <a:xfrm>
            <a:off x="8077200" y="381000"/>
            <a:ext cx="3505200" cy="5969000"/>
          </a:xfrm>
          <a:prstGeom prst="roundRect">
            <a:avLst>
              <a:gd name="adj" fmla="val 4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Tokugawa Ieyasu" descr="Кано Танъю. Портрет Токугавы Иэясу, начало периода Эдо. Музей замка Осака">
            <a:extLst>
              <a:ext uri="{FF2B5EF4-FFF2-40B4-BE49-F238E27FC236}">
                <a16:creationId xmlns:a16="http://schemas.microsoft.com/office/drawing/2014/main" id="{3029A92D-1700-20A4-13D8-DB990DA2AA9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540933"/>
            <a:ext cx="3200400" cy="3649133"/>
          </a:xfrm>
          <a:prstGeom prst="roundRect">
            <a:avLst>
              <a:gd name="adj" fmla="val 4000"/>
            </a:avLst>
          </a:prstGeom>
          <a:ln w="12700">
            <a:solidFill>
              <a:srgbClr val="2C4C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E646DACD-373A-6D63-28DB-7C7A5FE39E9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816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ns">
            <a:extLst>
              <a:ext uri="{FF2B5EF4-FFF2-40B4-BE49-F238E27FC236}">
                <a16:creationId xmlns:a16="http://schemas.microsoft.com/office/drawing/2014/main" id="{5B0AC8DA-85AD-09C5-7676-E8096F32AE65}"/>
              </a:ext>
            </a:extLst>
          </p:cNvPr>
          <p:cNvSpPr txBox="1"/>
          <p:nvPr/>
        </p:nvSpPr>
        <p:spPr>
          <a:xfrm>
            <a:off x="609600" y="508000"/>
            <a:ext cx="5461000" cy="342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200"/>
              </a:spcAft>
              <a:buClr>
                <a:srgbClr val="A9466D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Сегуны Токугава </a:t>
            </a:r>
            <a:r>
              <a:rPr lang="ru-RU" sz="2500" b="1" dirty="0">
                <a:solidFill>
                  <a:srgbClr val="A9466D"/>
                </a:solidFill>
                <a:latin typeface="Calibri" panose="020F0502020204030204" pitchFamily="34" charset="0"/>
              </a:rPr>
              <a:t>преследовали христиан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200"/>
              </a:spcAft>
              <a:buClr>
                <a:srgbClr val="A9466D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В </a:t>
            </a:r>
            <a:r>
              <a:rPr lang="ru-RU" sz="3000" b="1" dirty="0">
                <a:solidFill>
                  <a:srgbClr val="A9466D"/>
                </a:solidFill>
                <a:latin typeface="Constantia" panose="02030602050306030303" pitchFamily="18" charset="0"/>
              </a:rPr>
              <a:t>1637 г.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 христиане приняли участие в крестьянском восстании, власти </a:t>
            </a:r>
            <a:r>
              <a:rPr lang="ru-RU" sz="2500" b="1" dirty="0">
                <a:solidFill>
                  <a:srgbClr val="A9466D"/>
                </a:solidFill>
                <a:latin typeface="Calibri" panose="020F0502020204030204" pitchFamily="34" charset="0"/>
              </a:rPr>
              <a:t>запретили христианство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200"/>
              </a:spcAft>
              <a:buClr>
                <a:srgbClr val="A9466D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Тогда же они </a:t>
            </a:r>
            <a:r>
              <a:rPr lang="ru-RU" sz="2500" b="1" dirty="0">
                <a:solidFill>
                  <a:srgbClr val="2C4C7E"/>
                </a:solidFill>
                <a:latin typeface="Calibri" panose="020F0502020204030204" pitchFamily="34" charset="0"/>
              </a:rPr>
              <a:t>запретили японцам покидать пределы Японии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, а </a:t>
            </a:r>
            <a:r>
              <a:rPr lang="ru-RU" sz="2500" b="1" dirty="0">
                <a:solidFill>
                  <a:srgbClr val="2C4C7E"/>
                </a:solidFill>
                <a:latin typeface="Calibri" panose="020F0502020204030204" pitchFamily="34" charset="0"/>
              </a:rPr>
              <a:t>иностранцам - посещать страну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4" name="Column divider">
            <a:extLst>
              <a:ext uri="{FF2B5EF4-FFF2-40B4-BE49-F238E27FC236}">
                <a16:creationId xmlns:a16="http://schemas.microsoft.com/office/drawing/2014/main" id="{EC4A8711-88D8-1470-123A-7A65AE52BA07}"/>
              </a:ext>
            </a:extLst>
          </p:cNvPr>
          <p:cNvCxnSpPr/>
          <p:nvPr/>
        </p:nvCxnSpPr>
        <p:spPr>
          <a:xfrm>
            <a:off x="6324600" y="558800"/>
            <a:ext cx="0" cy="3810000"/>
          </a:xfrm>
          <a:prstGeom prst="line">
            <a:avLst/>
          </a:prstGeom>
          <a:ln w="12700">
            <a:solidFill>
              <a:srgbClr val="D9CD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xceptions">
            <a:extLst>
              <a:ext uri="{FF2B5EF4-FFF2-40B4-BE49-F238E27FC236}">
                <a16:creationId xmlns:a16="http://schemas.microsoft.com/office/drawing/2014/main" id="{89553465-67EF-2361-6E44-FB6A693F8182}"/>
              </a:ext>
            </a:extLst>
          </p:cNvPr>
          <p:cNvSpPr txBox="1"/>
          <p:nvPr/>
        </p:nvSpPr>
        <p:spPr>
          <a:xfrm>
            <a:off x="6578600" y="508000"/>
            <a:ext cx="5003800" cy="3733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200"/>
              </a:spcAft>
              <a:buClr>
                <a:srgbClr val="5F7F35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Исключение было сделано лишь для </a:t>
            </a:r>
            <a:r>
              <a:rPr lang="ru-RU" sz="2500" b="1" dirty="0">
                <a:solidFill>
                  <a:srgbClr val="5F7F35"/>
                </a:solidFill>
                <a:latin typeface="Calibri" panose="020F0502020204030204" pitchFamily="34" charset="0"/>
              </a:rPr>
              <a:t>голландцев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 (они помогали подавить восстание 1637 г.) и </a:t>
            </a:r>
            <a:r>
              <a:rPr lang="ru-RU" sz="2500" b="1" dirty="0">
                <a:solidFill>
                  <a:srgbClr val="5F7F35"/>
                </a:solidFill>
                <a:latin typeface="Calibri" panose="020F0502020204030204" pitchFamily="34" charset="0"/>
              </a:rPr>
              <a:t>для китайцев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200"/>
              </a:spcAft>
              <a:buClr>
                <a:srgbClr val="5F7F35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Но и они могли торговать </a:t>
            </a:r>
            <a:r>
              <a:rPr lang="ru-RU" sz="2500" b="1" dirty="0">
                <a:solidFill>
                  <a:srgbClr val="2C4C7E"/>
                </a:solidFill>
                <a:latin typeface="Calibri" panose="020F0502020204030204" pitchFamily="34" charset="0"/>
              </a:rPr>
              <a:t>только в одном месте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, под контролем чиновников сёгуна.</a:t>
            </a:r>
          </a:p>
          <a:p>
            <a:pPr marL="304800" indent="-304800">
              <a:spcAft>
                <a:spcPts val="1200"/>
              </a:spcAft>
              <a:buClr>
                <a:srgbClr val="5F7F35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500" b="1" dirty="0">
                <a:solidFill>
                  <a:srgbClr val="A9466D"/>
                </a:solidFill>
                <a:latin typeface="Calibri" panose="020F0502020204030204" pitchFamily="34" charset="0"/>
              </a:rPr>
              <a:t>Португальцам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 же въезд в страну был запрещен.</a:t>
            </a:r>
          </a:p>
        </p:txBody>
      </p:sp>
      <p:sp>
        <p:nvSpPr>
          <p:cNvPr id="6" name="Banner card">
            <a:extLst>
              <a:ext uri="{FF2B5EF4-FFF2-40B4-BE49-F238E27FC236}">
                <a16:creationId xmlns:a16="http://schemas.microsoft.com/office/drawing/2014/main" id="{588C48FC-9542-C746-FA38-50242A96BF4E}"/>
              </a:ext>
            </a:extLst>
          </p:cNvPr>
          <p:cNvSpPr/>
          <p:nvPr/>
        </p:nvSpPr>
        <p:spPr>
          <a:xfrm>
            <a:off x="609600" y="4572000"/>
            <a:ext cx="10972800" cy="939800"/>
          </a:xfrm>
          <a:prstGeom prst="roundRect">
            <a:avLst>
              <a:gd name="adj" fmla="val 12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Waves">
            <a:extLst>
              <a:ext uri="{FF2B5EF4-FFF2-40B4-BE49-F238E27FC236}">
                <a16:creationId xmlns:a16="http://schemas.microsoft.com/office/drawing/2014/main" id="{55434D26-98A5-CAD0-B163-68780BCF1453}"/>
              </a:ext>
            </a:extLst>
          </p:cNvPr>
          <p:cNvGrpSpPr/>
          <p:nvPr/>
        </p:nvGrpSpPr>
        <p:grpSpPr>
          <a:xfrm>
            <a:off x="762000" y="5156200"/>
            <a:ext cx="1270000" cy="508000"/>
            <a:chOff x="762000" y="5156200"/>
            <a:chExt cx="1270000" cy="508000"/>
          </a:xfrm>
        </p:grpSpPr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54B3FA06-A5CE-4D22-FC7C-7BC3D84C2DA6}"/>
                </a:ext>
              </a:extLst>
            </p:cNvPr>
            <p:cNvSpPr/>
            <p:nvPr/>
          </p:nvSpPr>
          <p:spPr>
            <a:xfrm>
              <a:off x="762000" y="51562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E5566D51-9C4C-0DB7-3C7B-6E7B745BC2CC}"/>
                </a:ext>
              </a:extLst>
            </p:cNvPr>
            <p:cNvSpPr/>
            <p:nvPr/>
          </p:nvSpPr>
          <p:spPr>
            <a:xfrm>
              <a:off x="883920" y="5196840"/>
              <a:ext cx="345440" cy="34544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F2A7AD78-15C5-D52B-B805-2FC13DCDC7E2}"/>
                </a:ext>
              </a:extLst>
            </p:cNvPr>
            <p:cNvSpPr/>
            <p:nvPr/>
          </p:nvSpPr>
          <p:spPr>
            <a:xfrm>
              <a:off x="1005840" y="52374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665807C2-3BB3-72E5-91C9-C804476AB70C}"/>
                </a:ext>
              </a:extLst>
            </p:cNvPr>
            <p:cNvSpPr/>
            <p:nvPr/>
          </p:nvSpPr>
          <p:spPr>
            <a:xfrm>
              <a:off x="1016000" y="51562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5AA84DC0-EA39-FEED-F35D-520C7D265E29}"/>
                </a:ext>
              </a:extLst>
            </p:cNvPr>
            <p:cNvSpPr/>
            <p:nvPr/>
          </p:nvSpPr>
          <p:spPr>
            <a:xfrm>
              <a:off x="1137920" y="5196840"/>
              <a:ext cx="345440" cy="34544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79831E89-644C-612F-03D7-0F04CCD5C4E1}"/>
                </a:ext>
              </a:extLst>
            </p:cNvPr>
            <p:cNvSpPr/>
            <p:nvPr/>
          </p:nvSpPr>
          <p:spPr>
            <a:xfrm>
              <a:off x="1259840" y="52374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DD2C85B9-4413-73EE-FB82-B9A16C9E24DB}"/>
                </a:ext>
              </a:extLst>
            </p:cNvPr>
            <p:cNvSpPr/>
            <p:nvPr/>
          </p:nvSpPr>
          <p:spPr>
            <a:xfrm>
              <a:off x="1270000" y="51562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EFC00944-FE8A-F332-D72E-A032A8A821B3}"/>
                </a:ext>
              </a:extLst>
            </p:cNvPr>
            <p:cNvSpPr/>
            <p:nvPr/>
          </p:nvSpPr>
          <p:spPr>
            <a:xfrm>
              <a:off x="1391920" y="5196840"/>
              <a:ext cx="345440" cy="34544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C623D589-AF87-032B-F2EC-AFBE1C153836}"/>
                </a:ext>
              </a:extLst>
            </p:cNvPr>
            <p:cNvSpPr/>
            <p:nvPr/>
          </p:nvSpPr>
          <p:spPr>
            <a:xfrm>
              <a:off x="1513840" y="52374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35F61378-53BC-54AB-AFD2-EE10010F6592}"/>
                </a:ext>
              </a:extLst>
            </p:cNvPr>
            <p:cNvSpPr/>
            <p:nvPr/>
          </p:nvSpPr>
          <p:spPr>
            <a:xfrm>
              <a:off x="1524000" y="51562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4449838A-6BCC-1C45-9EE8-2DB0E448F392}"/>
                </a:ext>
              </a:extLst>
            </p:cNvPr>
            <p:cNvSpPr/>
            <p:nvPr/>
          </p:nvSpPr>
          <p:spPr>
            <a:xfrm>
              <a:off x="1645920" y="5196840"/>
              <a:ext cx="345440" cy="34544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50EEB5A7-2DDE-E716-82E3-89AE4BDC9F88}"/>
                </a:ext>
              </a:extLst>
            </p:cNvPr>
            <p:cNvSpPr/>
            <p:nvPr/>
          </p:nvSpPr>
          <p:spPr>
            <a:xfrm>
              <a:off x="1767840" y="52374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Closing of Japan">
            <a:extLst>
              <a:ext uri="{FF2B5EF4-FFF2-40B4-BE49-F238E27FC236}">
                <a16:creationId xmlns:a16="http://schemas.microsoft.com/office/drawing/2014/main" id="{94F2FD3B-8FE4-98FD-16E2-60A1331EB314}"/>
              </a:ext>
            </a:extLst>
          </p:cNvPr>
          <p:cNvSpPr txBox="1"/>
          <p:nvPr/>
        </p:nvSpPr>
        <p:spPr>
          <a:xfrm>
            <a:off x="2159000" y="4648200"/>
            <a:ext cx="9271000" cy="787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3600" dirty="0">
                <a:solidFill>
                  <a:srgbClr val="2C4C7E"/>
                </a:solidFill>
                <a:latin typeface="Constantia" panose="02030602050306030303" pitchFamily="18" charset="0"/>
              </a:rPr>
              <a:t>С 30-х гг. XVII в. – </a:t>
            </a:r>
            <a:r>
              <a:rPr lang="ru-RU" sz="3600" dirty="0">
                <a:solidFill>
                  <a:srgbClr val="A9466D"/>
                </a:solidFill>
                <a:latin typeface="Constantia" panose="02030602050306030303" pitchFamily="18" charset="0"/>
              </a:rPr>
              <a:t>закрытие Японии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3444310C-ABCB-A1BB-ACDC-0AA627E892C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036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lation">
            <a:extLst>
              <a:ext uri="{FF2B5EF4-FFF2-40B4-BE49-F238E27FC236}">
                <a16:creationId xmlns:a16="http://schemas.microsoft.com/office/drawing/2014/main" id="{65C5CE86-09EF-6554-E6C7-ADF7B61A7F54}"/>
              </a:ext>
            </a:extLst>
          </p:cNvPr>
          <p:cNvSpPr txBox="1"/>
          <p:nvPr/>
        </p:nvSpPr>
        <p:spPr>
          <a:xfrm>
            <a:off x="609600" y="431800"/>
            <a:ext cx="109728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dirty="0">
                <a:solidFill>
                  <a:srgbClr val="2C4C7E"/>
                </a:solidFill>
                <a:latin typeface="Constantia" panose="02030602050306030303" pitchFamily="18" charset="0"/>
              </a:rPr>
              <a:t>Самоизоляция</a:t>
            </a:r>
            <a:r>
              <a:rPr lang="ru-RU" sz="3000" dirty="0">
                <a:solidFill>
                  <a:srgbClr val="262A33"/>
                </a:solidFill>
                <a:latin typeface="Calibri" panose="020F0502020204030204" pitchFamily="34" charset="0"/>
              </a:rPr>
              <a:t> продолжалась </a:t>
            </a:r>
            <a:r>
              <a:rPr lang="ru-RU" sz="3000" b="1" dirty="0">
                <a:solidFill>
                  <a:srgbClr val="A9466D"/>
                </a:solidFill>
                <a:latin typeface="Calibri" panose="020F0502020204030204" pitchFamily="34" charset="0"/>
              </a:rPr>
              <a:t>более двух веков</a:t>
            </a:r>
            <a:r>
              <a:rPr lang="ru-RU" sz="30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Minus card">
            <a:extLst>
              <a:ext uri="{FF2B5EF4-FFF2-40B4-BE49-F238E27FC236}">
                <a16:creationId xmlns:a16="http://schemas.microsoft.com/office/drawing/2014/main" id="{00F1DD75-D58E-2FD6-91A8-92829A7DC8CC}"/>
              </a:ext>
            </a:extLst>
          </p:cNvPr>
          <p:cNvSpPr/>
          <p:nvPr/>
        </p:nvSpPr>
        <p:spPr>
          <a:xfrm>
            <a:off x="609600" y="1127760"/>
            <a:ext cx="4826000" cy="1402080"/>
          </a:xfrm>
          <a:prstGeom prst="roundRect">
            <a:avLst>
              <a:gd name="adj" fmla="val 6000"/>
            </a:avLst>
          </a:prstGeom>
          <a:solidFill>
            <a:srgbClr val="F4E1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Minus">
            <a:extLst>
              <a:ext uri="{FF2B5EF4-FFF2-40B4-BE49-F238E27FC236}">
                <a16:creationId xmlns:a16="http://schemas.microsoft.com/office/drawing/2014/main" id="{B1F8F633-9071-7DA8-7159-4B68B7EE920D}"/>
              </a:ext>
            </a:extLst>
          </p:cNvPr>
          <p:cNvSpPr txBox="1"/>
          <p:nvPr/>
        </p:nvSpPr>
        <p:spPr>
          <a:xfrm>
            <a:off x="863600" y="1280160"/>
            <a:ext cx="43942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Она привела </a:t>
            </a:r>
            <a:r>
              <a:rPr lang="ru-RU" sz="2400" b="1" dirty="0">
                <a:solidFill>
                  <a:srgbClr val="A9466D"/>
                </a:solidFill>
                <a:latin typeface="Calibri" panose="020F0502020204030204" pitchFamily="34" charset="0"/>
              </a:rPr>
              <a:t>к отставанию в развитии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Minus bar">
            <a:extLst>
              <a:ext uri="{FF2B5EF4-FFF2-40B4-BE49-F238E27FC236}">
                <a16:creationId xmlns:a16="http://schemas.microsoft.com/office/drawing/2014/main" id="{31F81E72-9674-E0D0-DAD8-B8D25724B190}"/>
              </a:ext>
            </a:extLst>
          </p:cNvPr>
          <p:cNvSpPr/>
          <p:nvPr/>
        </p:nvSpPr>
        <p:spPr>
          <a:xfrm>
            <a:off x="711200" y="1254760"/>
            <a:ext cx="50800" cy="1148080"/>
          </a:xfrm>
          <a:prstGeom prst="rect">
            <a:avLst/>
          </a:prstGeom>
          <a:solidFill>
            <a:srgbClr val="A946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Plus card">
            <a:extLst>
              <a:ext uri="{FF2B5EF4-FFF2-40B4-BE49-F238E27FC236}">
                <a16:creationId xmlns:a16="http://schemas.microsoft.com/office/drawing/2014/main" id="{AA360C6D-EDB0-071D-9F93-7D7892FFB099}"/>
              </a:ext>
            </a:extLst>
          </p:cNvPr>
          <p:cNvSpPr/>
          <p:nvPr/>
        </p:nvSpPr>
        <p:spPr>
          <a:xfrm>
            <a:off x="5638800" y="1127760"/>
            <a:ext cx="5943600" cy="1402080"/>
          </a:xfrm>
          <a:prstGeom prst="roundRect">
            <a:avLst>
              <a:gd name="adj" fmla="val 6000"/>
            </a:avLst>
          </a:prstGeom>
          <a:solidFill>
            <a:srgbClr val="E8EF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lus">
            <a:extLst>
              <a:ext uri="{FF2B5EF4-FFF2-40B4-BE49-F238E27FC236}">
                <a16:creationId xmlns:a16="http://schemas.microsoft.com/office/drawing/2014/main" id="{5D27DD1E-28C2-A3E7-2F19-7BE3CC90BC93}"/>
              </a:ext>
            </a:extLst>
          </p:cNvPr>
          <p:cNvSpPr txBox="1"/>
          <p:nvPr/>
        </p:nvSpPr>
        <p:spPr>
          <a:xfrm>
            <a:off x="5892800" y="1280160"/>
            <a:ext cx="55118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Но в то же время самоизоляция, возможно, помогла стране </a:t>
            </a:r>
            <a:r>
              <a:rPr lang="ru-RU" sz="2400" b="1" dirty="0">
                <a:solidFill>
                  <a:srgbClr val="5F7F35"/>
                </a:solidFill>
                <a:latin typeface="Calibri" panose="020F0502020204030204" pitchFamily="34" charset="0"/>
              </a:rPr>
              <a:t>сохранить независимость</a:t>
            </a:r>
            <a:r>
              <a:rPr lang="ru-RU" sz="24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Plus bar">
            <a:extLst>
              <a:ext uri="{FF2B5EF4-FFF2-40B4-BE49-F238E27FC236}">
                <a16:creationId xmlns:a16="http://schemas.microsoft.com/office/drawing/2014/main" id="{F3AB1BA7-9F68-1D1A-B951-1AC0C91F5291}"/>
              </a:ext>
            </a:extLst>
          </p:cNvPr>
          <p:cNvSpPr/>
          <p:nvPr/>
        </p:nvSpPr>
        <p:spPr>
          <a:xfrm>
            <a:off x="5740400" y="1254760"/>
            <a:ext cx="50800" cy="1148080"/>
          </a:xfrm>
          <a:prstGeom prst="rect">
            <a:avLst/>
          </a:prstGeom>
          <a:solidFill>
            <a:srgbClr val="5F7F3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Kawahara Keiga - Dejima screen mount">
            <a:extLst>
              <a:ext uri="{FF2B5EF4-FFF2-40B4-BE49-F238E27FC236}">
                <a16:creationId xmlns:a16="http://schemas.microsoft.com/office/drawing/2014/main" id="{8A500A41-244B-815C-965D-66BD234C5BA3}"/>
              </a:ext>
            </a:extLst>
          </p:cNvPr>
          <p:cNvSpPr/>
          <p:nvPr/>
        </p:nvSpPr>
        <p:spPr>
          <a:xfrm>
            <a:off x="1438882" y="2733040"/>
            <a:ext cx="9314236" cy="361696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Kawahara Keiga - Dejima screen" descr="Кавахара Кэйга. Вид на голландскую факторию Дэдзима в бухте Нагасаки. Ширма, около 1836 г. Музей этнологии, Лейден">
            <a:extLst>
              <a:ext uri="{FF2B5EF4-FFF2-40B4-BE49-F238E27FC236}">
                <a16:creationId xmlns:a16="http://schemas.microsoft.com/office/drawing/2014/main" id="{EC912384-AB02-06C2-04C3-DF626F6321F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082" y="2809240"/>
            <a:ext cx="9161836" cy="3464560"/>
          </a:xfrm>
          <a:prstGeom prst="rect">
            <a:avLst/>
          </a:prstGeom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0BD9B877-30A9-8BA1-0155-F551D725CFF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677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C9152FC-FF61-2A0F-B07E-7EEDE825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Культура </a:t>
            </a:r>
            <a:r>
              <a:rPr lang="ru-RU" sz="3800" dirty="0">
                <a:solidFill>
                  <a:srgbClr val="2C4C7E"/>
                </a:solidFill>
                <a:latin typeface="Constantia" panose="02030602050306030303" pitchFamily="18" charset="0"/>
              </a:rPr>
              <a:t>Японии</a:t>
            </a:r>
            <a:r>
              <a:rPr lang="ru-RU" sz="3800" dirty="0">
                <a:solidFill>
                  <a:srgbClr val="262A33"/>
                </a:solidFill>
                <a:latin typeface="Constantia" panose="02030602050306030303" pitchFamily="18" charset="0"/>
              </a:rPr>
              <a:t> в XVI-XVII вв.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73B039EA-DB38-1DC1-1E31-FD94E192FCFB}"/>
              </a:ext>
            </a:extLst>
          </p:cNvPr>
          <p:cNvGrpSpPr/>
          <p:nvPr/>
        </p:nvGrpSpPr>
        <p:grpSpPr>
          <a:xfrm>
            <a:off x="482600" y="1058164"/>
            <a:ext cx="508000" cy="254000"/>
            <a:chOff x="482600" y="1058164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E84E4B4F-65C6-07E1-13B6-4010F2238908}"/>
                </a:ext>
              </a:extLst>
            </p:cNvPr>
            <p:cNvSpPr/>
            <p:nvPr/>
          </p:nvSpPr>
          <p:spPr>
            <a:xfrm>
              <a:off x="482600" y="105816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FDB7C553-7F51-5FB9-26DD-958BF26B728A}"/>
                </a:ext>
              </a:extLst>
            </p:cNvPr>
            <p:cNvSpPr/>
            <p:nvPr/>
          </p:nvSpPr>
          <p:spPr>
            <a:xfrm>
              <a:off x="543560" y="107848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27481ABE-9987-25EB-8512-9E1978C2ACB4}"/>
                </a:ext>
              </a:extLst>
            </p:cNvPr>
            <p:cNvSpPr/>
            <p:nvPr/>
          </p:nvSpPr>
          <p:spPr>
            <a:xfrm>
              <a:off x="604520" y="109880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B809ABC6-9419-EE2F-2567-18EB66CD1FE1}"/>
                </a:ext>
              </a:extLst>
            </p:cNvPr>
            <p:cNvSpPr/>
            <p:nvPr/>
          </p:nvSpPr>
          <p:spPr>
            <a:xfrm>
              <a:off x="609600" y="105816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F9E33EDF-8FC3-97A1-0631-000854A07BCE}"/>
                </a:ext>
              </a:extLst>
            </p:cNvPr>
            <p:cNvSpPr/>
            <p:nvPr/>
          </p:nvSpPr>
          <p:spPr>
            <a:xfrm>
              <a:off x="670560" y="107848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EAFDBB3B-9975-C849-1466-A1A45AB33049}"/>
                </a:ext>
              </a:extLst>
            </p:cNvPr>
            <p:cNvSpPr/>
            <p:nvPr/>
          </p:nvSpPr>
          <p:spPr>
            <a:xfrm>
              <a:off x="731520" y="109880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9B452B47-C9F6-4F08-3B05-ABB24AD368E5}"/>
                </a:ext>
              </a:extLst>
            </p:cNvPr>
            <p:cNvSpPr/>
            <p:nvPr/>
          </p:nvSpPr>
          <p:spPr>
            <a:xfrm>
              <a:off x="736600" y="1058164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94126367-41B2-B18C-C215-6BD886D79351}"/>
                </a:ext>
              </a:extLst>
            </p:cNvPr>
            <p:cNvSpPr/>
            <p:nvPr/>
          </p:nvSpPr>
          <p:spPr>
            <a:xfrm>
              <a:off x="797560" y="1078484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D7DE7584-9CE9-6CE8-961B-EA8D3EC8C0A7}"/>
                </a:ext>
              </a:extLst>
            </p:cNvPr>
            <p:cNvSpPr/>
            <p:nvPr/>
          </p:nvSpPr>
          <p:spPr>
            <a:xfrm>
              <a:off x="858520" y="1098804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26BD06C0-3CE7-6F8E-E416-B7795BB193CE}"/>
              </a:ext>
            </a:extLst>
          </p:cNvPr>
          <p:cNvCxnSpPr/>
          <p:nvPr/>
        </p:nvCxnSpPr>
        <p:spPr>
          <a:xfrm>
            <a:off x="1066800" y="1108964"/>
            <a:ext cx="2794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CBE9D1AA-F7E2-E2E8-5BD4-4C54CC6BA93E}"/>
              </a:ext>
            </a:extLst>
          </p:cNvPr>
          <p:cNvSpPr/>
          <p:nvPr/>
        </p:nvSpPr>
        <p:spPr>
          <a:xfrm>
            <a:off x="3924300" y="1070864"/>
            <a:ext cx="76200" cy="76200"/>
          </a:xfrm>
          <a:prstGeom prst="ellipse">
            <a:avLst/>
          </a:prstGeom>
          <a:solidFill>
            <a:srgbClr val="A946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ulture">
            <a:extLst>
              <a:ext uri="{FF2B5EF4-FFF2-40B4-BE49-F238E27FC236}">
                <a16:creationId xmlns:a16="http://schemas.microsoft.com/office/drawing/2014/main" id="{4C3FF52D-7BA2-91B0-F8B8-00E78A2F023D}"/>
              </a:ext>
            </a:extLst>
          </p:cNvPr>
          <p:cNvSpPr txBox="1"/>
          <p:nvPr/>
        </p:nvSpPr>
        <p:spPr>
          <a:xfrm>
            <a:off x="609600" y="1397000"/>
            <a:ext cx="5080000" cy="340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A9466D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Культура имела </a:t>
            </a:r>
            <a:r>
              <a:rPr lang="ru-RU" sz="2300" b="1" dirty="0">
                <a:solidFill>
                  <a:srgbClr val="2C4C7E"/>
                </a:solidFill>
                <a:latin typeface="Calibri" panose="020F0502020204030204" pitchFamily="34" charset="0"/>
              </a:rPr>
              <a:t>традиционный характер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000"/>
              </a:spcAft>
              <a:buClr>
                <a:srgbClr val="A9466D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Строились храмы и дворцы, возникали </a:t>
            </a:r>
            <a:r>
              <a:rPr lang="ru-RU" sz="2300" b="1" dirty="0">
                <a:solidFill>
                  <a:srgbClr val="5F7F35"/>
                </a:solidFill>
                <a:latin typeface="Calibri" panose="020F0502020204030204" pitchFamily="34" charset="0"/>
              </a:rPr>
              <a:t>сады камней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, развивалось искусство </a:t>
            </a:r>
            <a:r>
              <a:rPr lang="ru-RU" sz="2300" b="1" dirty="0">
                <a:solidFill>
                  <a:srgbClr val="A9466D"/>
                </a:solidFill>
                <a:latin typeface="Calibri" panose="020F0502020204030204" pitchFamily="34" charset="0"/>
              </a:rPr>
              <a:t>керамики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, усовершенствовалась </a:t>
            </a:r>
            <a:r>
              <a:rPr lang="ru-RU" sz="2300" b="1" dirty="0">
                <a:solidFill>
                  <a:srgbClr val="5F7F35"/>
                </a:solidFill>
                <a:latin typeface="Calibri" panose="020F0502020204030204" pitchFamily="34" charset="0"/>
              </a:rPr>
              <a:t>чайная церемония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1000"/>
              </a:spcAft>
              <a:buClr>
                <a:srgbClr val="A9466D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Ощущалось </a:t>
            </a:r>
            <a:r>
              <a:rPr lang="ru-RU" sz="2300" b="1" dirty="0">
                <a:solidFill>
                  <a:srgbClr val="BF3A2B"/>
                </a:solidFill>
                <a:latin typeface="Calibri" panose="020F0502020204030204" pitchFamily="34" charset="0"/>
              </a:rPr>
              <a:t>китайское влияние</a:t>
            </a:r>
            <a:r>
              <a:rPr lang="ru-RU" sz="2300" dirty="0">
                <a:solidFill>
                  <a:srgbClr val="262A33"/>
                </a:solidFill>
                <a:latin typeface="Calibri" panose="020F0502020204030204" pitchFamily="34" charset="0"/>
              </a:rPr>
              <a:t> и заимствование.</a:t>
            </a:r>
          </a:p>
        </p:txBody>
      </p:sp>
      <p:pic>
        <p:nvPicPr>
          <p:cNvPr id="17" name="Himeji castle" descr="Замок Химэдзи, построен в 1601–1609 гг. Фото 2002 г.">
            <a:extLst>
              <a:ext uri="{FF2B5EF4-FFF2-40B4-BE49-F238E27FC236}">
                <a16:creationId xmlns:a16="http://schemas.microsoft.com/office/drawing/2014/main" id="{5D36205B-14BD-A942-5D0B-E7D72826257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397000"/>
            <a:ext cx="5588000" cy="2819400"/>
          </a:xfrm>
          <a:prstGeom prst="roundRect">
            <a:avLst>
              <a:gd name="adj" fmla="val 4000"/>
            </a:avLst>
          </a:prstGeom>
          <a:ln w="15875">
            <a:solidFill>
              <a:srgbClr val="2C4C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Bowl plate">
            <a:extLst>
              <a:ext uri="{FF2B5EF4-FFF2-40B4-BE49-F238E27FC236}">
                <a16:creationId xmlns:a16="http://schemas.microsoft.com/office/drawing/2014/main" id="{3B0FF387-C09F-860C-94B6-ECDD00611C89}"/>
              </a:ext>
            </a:extLst>
          </p:cNvPr>
          <p:cNvSpPr/>
          <p:nvPr/>
        </p:nvSpPr>
        <p:spPr>
          <a:xfrm>
            <a:off x="5994400" y="4394200"/>
            <a:ext cx="2692400" cy="1955800"/>
          </a:xfrm>
          <a:prstGeom prst="roundRect">
            <a:avLst>
              <a:gd name="adj" fmla="val 4000"/>
            </a:avLst>
          </a:prstGeom>
          <a:solidFill>
            <a:srgbClr val="EFEA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Raku tea bowl" descr="Чаша для чайной церемонии «Амадэра». Чёрная керамика раку, мастерская Тёдзиро, до 1592 г. Токийский национальный музей">
            <a:extLst>
              <a:ext uri="{FF2B5EF4-FFF2-40B4-BE49-F238E27FC236}">
                <a16:creationId xmlns:a16="http://schemas.microsoft.com/office/drawing/2014/main" id="{B266FB09-1EBE-1EB0-CE8C-5B590C1D927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033" y="4470400"/>
            <a:ext cx="2125133" cy="1803400"/>
          </a:xfrm>
          <a:prstGeom prst="roundRect">
            <a:avLst>
              <a:gd name="adj" fmla="val 4000"/>
            </a:avLst>
          </a:prstGeom>
          <a:ln w="12700">
            <a:solidFill>
              <a:srgbClr val="A9466D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2" name="Taian tea room" descr="Чайный павильон Тай-ан в храме Мёки-ан (Киото), конец XVI в. Фото из альбома 1952 г.">
            <a:extLst>
              <a:ext uri="{FF2B5EF4-FFF2-40B4-BE49-F238E27FC236}">
                <a16:creationId xmlns:a16="http://schemas.microsoft.com/office/drawing/2014/main" id="{D697C6EB-5D1D-328F-16FE-5FB65F371A3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4394200"/>
            <a:ext cx="2692400" cy="1955800"/>
          </a:xfrm>
          <a:prstGeom prst="roundRect">
            <a:avLst>
              <a:gd name="adj" fmla="val 4000"/>
            </a:avLst>
          </a:prstGeom>
          <a:ln w="15875">
            <a:solidFill>
              <a:srgbClr val="5F7F3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95E1A968-58DA-95C0-AD6A-20379C62B16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901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ck garden">
            <a:extLst>
              <a:ext uri="{FF2B5EF4-FFF2-40B4-BE49-F238E27FC236}">
                <a16:creationId xmlns:a16="http://schemas.microsoft.com/office/drawing/2014/main" id="{51D765F3-946A-78FA-6F25-7388A756F4FC}"/>
              </a:ext>
            </a:extLst>
          </p:cNvPr>
          <p:cNvSpPr txBox="1"/>
          <p:nvPr/>
        </p:nvSpPr>
        <p:spPr>
          <a:xfrm>
            <a:off x="609600" y="457200"/>
            <a:ext cx="10972800" cy="145402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600" dirty="0">
                <a:solidFill>
                  <a:srgbClr val="5F7F35"/>
                </a:solidFill>
                <a:latin typeface="Constantia" panose="02030602050306030303" pitchFamily="18" charset="0"/>
              </a:rPr>
              <a:t>Сад камней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в Японии - японский сад, в котором основными элементами являются </a:t>
            </a:r>
            <a:r>
              <a:rPr lang="ru-RU" sz="2800" b="1" dirty="0">
                <a:solidFill>
                  <a:srgbClr val="2C4C7E"/>
                </a:solidFill>
                <a:latin typeface="Calibri" panose="020F0502020204030204" pitchFamily="34" charset="0"/>
              </a:rPr>
              <a:t>неотесанные камни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, окруженные </a:t>
            </a:r>
            <a:r>
              <a:rPr lang="ru-RU" sz="2800" b="1" dirty="0">
                <a:solidFill>
                  <a:srgbClr val="2C4C7E"/>
                </a:solidFill>
                <a:latin typeface="Calibri" panose="020F0502020204030204" pitchFamily="34" charset="0"/>
              </a:rPr>
              <a:t>песком или мелкой галькой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34" name="Waves">
            <a:extLst>
              <a:ext uri="{FF2B5EF4-FFF2-40B4-BE49-F238E27FC236}">
                <a16:creationId xmlns:a16="http://schemas.microsoft.com/office/drawing/2014/main" id="{C0E95414-60D6-8177-08C5-1DE83D3BD5FF}"/>
              </a:ext>
            </a:extLst>
          </p:cNvPr>
          <p:cNvGrpSpPr/>
          <p:nvPr/>
        </p:nvGrpSpPr>
        <p:grpSpPr>
          <a:xfrm>
            <a:off x="406400" y="2311400"/>
            <a:ext cx="2235200" cy="406400"/>
            <a:chOff x="406400" y="2311400"/>
            <a:chExt cx="2235200" cy="406400"/>
          </a:xfrm>
        </p:grpSpPr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9AD056B7-78EE-5662-8F63-394B981671EE}"/>
                </a:ext>
              </a:extLst>
            </p:cNvPr>
            <p:cNvSpPr/>
            <p:nvPr/>
          </p:nvSpPr>
          <p:spPr>
            <a:xfrm>
              <a:off x="4064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9F7FAC8F-9A31-0FEC-0F97-8667C2F9C728}"/>
                </a:ext>
              </a:extLst>
            </p:cNvPr>
            <p:cNvSpPr/>
            <p:nvPr/>
          </p:nvSpPr>
          <p:spPr>
            <a:xfrm>
              <a:off x="5039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119AA5F4-9AE3-2DED-5F6B-D780B5F38C48}"/>
                </a:ext>
              </a:extLst>
            </p:cNvPr>
            <p:cNvSpPr/>
            <p:nvPr/>
          </p:nvSpPr>
          <p:spPr>
            <a:xfrm>
              <a:off x="6014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A8CAE229-5BCF-95E1-FF90-36B8E503C64D}"/>
                </a:ext>
              </a:extLst>
            </p:cNvPr>
            <p:cNvSpPr/>
            <p:nvPr/>
          </p:nvSpPr>
          <p:spPr>
            <a:xfrm>
              <a:off x="6096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9B5C2AD8-480B-304E-D732-172AF5A06BA4}"/>
                </a:ext>
              </a:extLst>
            </p:cNvPr>
            <p:cNvSpPr/>
            <p:nvPr/>
          </p:nvSpPr>
          <p:spPr>
            <a:xfrm>
              <a:off x="7071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C8AE5E0F-108A-30C4-F595-04EDEAF55124}"/>
                </a:ext>
              </a:extLst>
            </p:cNvPr>
            <p:cNvSpPr/>
            <p:nvPr/>
          </p:nvSpPr>
          <p:spPr>
            <a:xfrm>
              <a:off x="8046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C1484096-3B90-34FC-DE3D-BEEA7FFCB290}"/>
                </a:ext>
              </a:extLst>
            </p:cNvPr>
            <p:cNvSpPr/>
            <p:nvPr/>
          </p:nvSpPr>
          <p:spPr>
            <a:xfrm>
              <a:off x="8128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ECCC7111-E627-3CF9-0C7E-254924155F2E}"/>
                </a:ext>
              </a:extLst>
            </p:cNvPr>
            <p:cNvSpPr/>
            <p:nvPr/>
          </p:nvSpPr>
          <p:spPr>
            <a:xfrm>
              <a:off x="9103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552E47BA-5616-3F0A-8D8E-4BF340AF94F7}"/>
                </a:ext>
              </a:extLst>
            </p:cNvPr>
            <p:cNvSpPr/>
            <p:nvPr/>
          </p:nvSpPr>
          <p:spPr>
            <a:xfrm>
              <a:off x="10078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03D5E8DA-4212-F9FF-3900-C53F1AD74F8B}"/>
                </a:ext>
              </a:extLst>
            </p:cNvPr>
            <p:cNvSpPr/>
            <p:nvPr/>
          </p:nvSpPr>
          <p:spPr>
            <a:xfrm>
              <a:off x="10160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C2B72A9C-7EA6-6165-DCB2-2718034BD3DE}"/>
                </a:ext>
              </a:extLst>
            </p:cNvPr>
            <p:cNvSpPr/>
            <p:nvPr/>
          </p:nvSpPr>
          <p:spPr>
            <a:xfrm>
              <a:off x="11135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38A531E5-593A-B0F0-1D74-7D52CCF98AA4}"/>
                </a:ext>
              </a:extLst>
            </p:cNvPr>
            <p:cNvSpPr/>
            <p:nvPr/>
          </p:nvSpPr>
          <p:spPr>
            <a:xfrm>
              <a:off x="12110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2B6505D0-8040-6D12-06F1-91FD0525EEE5}"/>
                </a:ext>
              </a:extLst>
            </p:cNvPr>
            <p:cNvSpPr/>
            <p:nvPr/>
          </p:nvSpPr>
          <p:spPr>
            <a:xfrm>
              <a:off x="12192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8FF50DCB-7581-2B3C-0789-BF1E8910432A}"/>
                </a:ext>
              </a:extLst>
            </p:cNvPr>
            <p:cNvSpPr/>
            <p:nvPr/>
          </p:nvSpPr>
          <p:spPr>
            <a:xfrm>
              <a:off x="13167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092F29CD-EDB5-FBD1-AA03-FB75F4F6A733}"/>
                </a:ext>
              </a:extLst>
            </p:cNvPr>
            <p:cNvSpPr/>
            <p:nvPr/>
          </p:nvSpPr>
          <p:spPr>
            <a:xfrm>
              <a:off x="14142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6169A8BE-D158-A764-0E7E-81BAC24EFB68}"/>
                </a:ext>
              </a:extLst>
            </p:cNvPr>
            <p:cNvSpPr/>
            <p:nvPr/>
          </p:nvSpPr>
          <p:spPr>
            <a:xfrm>
              <a:off x="14224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C469F160-53EA-9937-FAFC-71A8EB126285}"/>
                </a:ext>
              </a:extLst>
            </p:cNvPr>
            <p:cNvSpPr/>
            <p:nvPr/>
          </p:nvSpPr>
          <p:spPr>
            <a:xfrm>
              <a:off x="15199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AF906027-B99D-441F-CEBD-57F4412098B6}"/>
                </a:ext>
              </a:extLst>
            </p:cNvPr>
            <p:cNvSpPr/>
            <p:nvPr/>
          </p:nvSpPr>
          <p:spPr>
            <a:xfrm>
              <a:off x="16174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303E6D1F-D167-B1D3-D329-7A8A9F32634F}"/>
                </a:ext>
              </a:extLst>
            </p:cNvPr>
            <p:cNvSpPr/>
            <p:nvPr/>
          </p:nvSpPr>
          <p:spPr>
            <a:xfrm>
              <a:off x="16256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601DCB80-AE3A-4EE1-1BC1-AD66E1DF3A78}"/>
                </a:ext>
              </a:extLst>
            </p:cNvPr>
            <p:cNvSpPr/>
            <p:nvPr/>
          </p:nvSpPr>
          <p:spPr>
            <a:xfrm>
              <a:off x="17231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Дуга 23">
              <a:extLst>
                <a:ext uri="{FF2B5EF4-FFF2-40B4-BE49-F238E27FC236}">
                  <a16:creationId xmlns:a16="http://schemas.microsoft.com/office/drawing/2014/main" id="{5F04931B-7CFD-4EB1-51EA-97032424B494}"/>
                </a:ext>
              </a:extLst>
            </p:cNvPr>
            <p:cNvSpPr/>
            <p:nvPr/>
          </p:nvSpPr>
          <p:spPr>
            <a:xfrm>
              <a:off x="18206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Дуга 24">
              <a:extLst>
                <a:ext uri="{FF2B5EF4-FFF2-40B4-BE49-F238E27FC236}">
                  <a16:creationId xmlns:a16="http://schemas.microsoft.com/office/drawing/2014/main" id="{4AA4BF23-5372-7B86-726A-1A7B431E5B71}"/>
                </a:ext>
              </a:extLst>
            </p:cNvPr>
            <p:cNvSpPr/>
            <p:nvPr/>
          </p:nvSpPr>
          <p:spPr>
            <a:xfrm>
              <a:off x="18288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Дуга 25">
              <a:extLst>
                <a:ext uri="{FF2B5EF4-FFF2-40B4-BE49-F238E27FC236}">
                  <a16:creationId xmlns:a16="http://schemas.microsoft.com/office/drawing/2014/main" id="{D4266DF9-5F3A-2E59-D9F3-99986C4E9FC2}"/>
                </a:ext>
              </a:extLst>
            </p:cNvPr>
            <p:cNvSpPr/>
            <p:nvPr/>
          </p:nvSpPr>
          <p:spPr>
            <a:xfrm>
              <a:off x="19263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Дуга 26">
              <a:extLst>
                <a:ext uri="{FF2B5EF4-FFF2-40B4-BE49-F238E27FC236}">
                  <a16:creationId xmlns:a16="http://schemas.microsoft.com/office/drawing/2014/main" id="{D59979AF-E7D9-C411-57B9-B97828F90D7A}"/>
                </a:ext>
              </a:extLst>
            </p:cNvPr>
            <p:cNvSpPr/>
            <p:nvPr/>
          </p:nvSpPr>
          <p:spPr>
            <a:xfrm>
              <a:off x="20238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Дуга 27">
              <a:extLst>
                <a:ext uri="{FF2B5EF4-FFF2-40B4-BE49-F238E27FC236}">
                  <a16:creationId xmlns:a16="http://schemas.microsoft.com/office/drawing/2014/main" id="{B7865CB3-C74D-740B-85CB-0DB11C1D9AF3}"/>
                </a:ext>
              </a:extLst>
            </p:cNvPr>
            <p:cNvSpPr/>
            <p:nvPr/>
          </p:nvSpPr>
          <p:spPr>
            <a:xfrm>
              <a:off x="20320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Дуга 28">
              <a:extLst>
                <a:ext uri="{FF2B5EF4-FFF2-40B4-BE49-F238E27FC236}">
                  <a16:creationId xmlns:a16="http://schemas.microsoft.com/office/drawing/2014/main" id="{559B0C33-2440-2090-D51F-0E8D106A1F22}"/>
                </a:ext>
              </a:extLst>
            </p:cNvPr>
            <p:cNvSpPr/>
            <p:nvPr/>
          </p:nvSpPr>
          <p:spPr>
            <a:xfrm>
              <a:off x="21295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Дуга 29">
              <a:extLst>
                <a:ext uri="{FF2B5EF4-FFF2-40B4-BE49-F238E27FC236}">
                  <a16:creationId xmlns:a16="http://schemas.microsoft.com/office/drawing/2014/main" id="{B238F431-5142-E27E-B7E8-A7CC38A4EBE0}"/>
                </a:ext>
              </a:extLst>
            </p:cNvPr>
            <p:cNvSpPr/>
            <p:nvPr/>
          </p:nvSpPr>
          <p:spPr>
            <a:xfrm>
              <a:off x="22270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Дуга 30">
              <a:extLst>
                <a:ext uri="{FF2B5EF4-FFF2-40B4-BE49-F238E27FC236}">
                  <a16:creationId xmlns:a16="http://schemas.microsoft.com/office/drawing/2014/main" id="{A7130254-D309-440D-4162-E8824D26ADAE}"/>
                </a:ext>
              </a:extLst>
            </p:cNvPr>
            <p:cNvSpPr/>
            <p:nvPr/>
          </p:nvSpPr>
          <p:spPr>
            <a:xfrm>
              <a:off x="2235200" y="2311400"/>
              <a:ext cx="406400" cy="4064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Дуга 31">
              <a:extLst>
                <a:ext uri="{FF2B5EF4-FFF2-40B4-BE49-F238E27FC236}">
                  <a16:creationId xmlns:a16="http://schemas.microsoft.com/office/drawing/2014/main" id="{945E380F-AB86-1D62-1581-BD48A75EC4CE}"/>
                </a:ext>
              </a:extLst>
            </p:cNvPr>
            <p:cNvSpPr/>
            <p:nvPr/>
          </p:nvSpPr>
          <p:spPr>
            <a:xfrm>
              <a:off x="2332736" y="2343912"/>
              <a:ext cx="276352" cy="276352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Дуга 32">
              <a:extLst>
                <a:ext uri="{FF2B5EF4-FFF2-40B4-BE49-F238E27FC236}">
                  <a16:creationId xmlns:a16="http://schemas.microsoft.com/office/drawing/2014/main" id="{1054A25A-DAB2-9D4C-2781-BE67764CBA0D}"/>
                </a:ext>
              </a:extLst>
            </p:cNvPr>
            <p:cNvSpPr/>
            <p:nvPr/>
          </p:nvSpPr>
          <p:spPr>
            <a:xfrm>
              <a:off x="2430272" y="2376424"/>
              <a:ext cx="146304" cy="146304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5F7F3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6" name="Ryoan-ji rock garden" descr="Сад камней храма Рёан-дзи в Киото. Фото 2018 г.">
            <a:extLst>
              <a:ext uri="{FF2B5EF4-FFF2-40B4-BE49-F238E27FC236}">
                <a16:creationId xmlns:a16="http://schemas.microsoft.com/office/drawing/2014/main" id="{5B99F2C0-4EE9-D707-8709-0CC5FFC23BA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40000"/>
            <a:ext cx="10972800" cy="3733800"/>
          </a:xfrm>
          <a:prstGeom prst="roundRect">
            <a:avLst>
              <a:gd name="adj" fmla="val 4000"/>
            </a:avLst>
          </a:prstGeom>
          <a:ln w="15875">
            <a:solidFill>
              <a:srgbClr val="5F7F3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7" name="Signature 100ballnik.com">
            <a:extLst>
              <a:ext uri="{FF2B5EF4-FFF2-40B4-BE49-F238E27FC236}">
                <a16:creationId xmlns:a16="http://schemas.microsoft.com/office/drawing/2014/main" id="{C6FCE850-F1DC-CD1A-9A97-58CDE598E07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097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nban">
            <a:extLst>
              <a:ext uri="{FF2B5EF4-FFF2-40B4-BE49-F238E27FC236}">
                <a16:creationId xmlns:a16="http://schemas.microsoft.com/office/drawing/2014/main" id="{9185AB63-CBA5-E410-546A-20C8171865E2}"/>
              </a:ext>
            </a:extLst>
          </p:cNvPr>
          <p:cNvSpPr txBox="1"/>
          <p:nvPr/>
        </p:nvSpPr>
        <p:spPr>
          <a:xfrm>
            <a:off x="609600" y="431800"/>
            <a:ext cx="10972800" cy="9739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800" b="1" dirty="0">
                <a:solidFill>
                  <a:srgbClr val="A9466D"/>
                </a:solidFill>
                <a:latin typeface="Calibri" panose="020F0502020204030204" pitchFamily="34" charset="0"/>
              </a:rPr>
              <a:t>Вторая половина XVI в.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- появление жанра живописи - </a:t>
            </a:r>
            <a:r>
              <a:rPr lang="ru-RU" sz="3400" b="1" dirty="0" err="1">
                <a:solidFill>
                  <a:srgbClr val="A9466D"/>
                </a:solidFill>
                <a:latin typeface="Constantia" panose="02030602050306030303" pitchFamily="18" charset="0"/>
              </a:rPr>
              <a:t>намбан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, что означает </a:t>
            </a:r>
            <a:r>
              <a:rPr lang="ru-RU" sz="2800" b="1" dirty="0">
                <a:solidFill>
                  <a:srgbClr val="2C4C7E"/>
                </a:solidFill>
                <a:latin typeface="Calibri" panose="020F0502020204030204" pitchFamily="34" charset="0"/>
              </a:rPr>
              <a:t>«южные варвары»</a:t>
            </a:r>
            <a:r>
              <a:rPr lang="ru-RU" sz="2800" dirty="0">
                <a:solidFill>
                  <a:srgbClr val="262A33"/>
                </a:solidFill>
                <a:latin typeface="Calibri" panose="020F0502020204030204" pitchFamily="34" charset="0"/>
              </a:rPr>
              <a:t> (так японцы называли европейцев).</a:t>
            </a:r>
          </a:p>
        </p:txBody>
      </p:sp>
      <p:sp>
        <p:nvSpPr>
          <p:cNvPr id="4" name="Kano Naizen - Nanban screens mount">
            <a:extLst>
              <a:ext uri="{FF2B5EF4-FFF2-40B4-BE49-F238E27FC236}">
                <a16:creationId xmlns:a16="http://schemas.microsoft.com/office/drawing/2014/main" id="{797E7FC4-E3F4-C2BD-6FC4-8E652CF50C7E}"/>
              </a:ext>
            </a:extLst>
          </p:cNvPr>
          <p:cNvSpPr/>
          <p:nvPr/>
        </p:nvSpPr>
        <p:spPr>
          <a:xfrm>
            <a:off x="848479" y="1634363"/>
            <a:ext cx="10495043" cy="4741037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Kano Naizen - Nanban screens" descr="Кано Найдзэн. Прибытие «южных варваров». Пара шестистворчатых ширм, около 1600 г. Городской музей Кобе">
            <a:extLst>
              <a:ext uri="{FF2B5EF4-FFF2-40B4-BE49-F238E27FC236}">
                <a16:creationId xmlns:a16="http://schemas.microsoft.com/office/drawing/2014/main" id="{EF74A48C-6970-F7D1-C426-DB70E42F8C5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79" y="1710563"/>
            <a:ext cx="10342642" cy="4588637"/>
          </a:xfrm>
          <a:prstGeom prst="rect">
            <a:avLst/>
          </a:prstGeom>
        </p:spPr>
      </p:pic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A7C4E223-556A-059E-785F-9AA1A9B93C1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334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abuki">
            <a:extLst>
              <a:ext uri="{FF2B5EF4-FFF2-40B4-BE49-F238E27FC236}">
                <a16:creationId xmlns:a16="http://schemas.microsoft.com/office/drawing/2014/main" id="{DE5BDF8C-5D3E-5A4C-9D2C-A1819BC73568}"/>
              </a:ext>
            </a:extLst>
          </p:cNvPr>
          <p:cNvSpPr txBox="1"/>
          <p:nvPr/>
        </p:nvSpPr>
        <p:spPr>
          <a:xfrm>
            <a:off x="609600" y="762000"/>
            <a:ext cx="4191000" cy="1608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3000" b="1" dirty="0">
                <a:solidFill>
                  <a:srgbClr val="2C4C7E"/>
                </a:solidFill>
                <a:latin typeface="Calibri" panose="020F0502020204030204" pitchFamily="34" charset="0"/>
              </a:rPr>
              <a:t>XVII век</a:t>
            </a:r>
            <a:r>
              <a:rPr lang="ru-RU" sz="3000" dirty="0">
                <a:solidFill>
                  <a:srgbClr val="262A33"/>
                </a:solidFill>
                <a:latin typeface="Calibri" panose="020F0502020204030204" pitchFamily="34" charset="0"/>
              </a:rPr>
              <a:t> стал временем расцвета </a:t>
            </a:r>
            <a:r>
              <a:rPr lang="ru-RU" sz="3600" dirty="0">
                <a:solidFill>
                  <a:srgbClr val="A9466D"/>
                </a:solidFill>
                <a:latin typeface="Constantia" panose="02030602050306030303" pitchFamily="18" charset="0"/>
              </a:rPr>
              <a:t>театра кабуки</a:t>
            </a:r>
            <a:r>
              <a:rPr lang="ru-RU" sz="30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BC7C7F8-E02F-57A9-4814-53BE6513533E}"/>
              </a:ext>
            </a:extLst>
          </p:cNvPr>
          <p:cNvCxnSpPr/>
          <p:nvPr/>
        </p:nvCxnSpPr>
        <p:spPr>
          <a:xfrm>
            <a:off x="609600" y="2624900"/>
            <a:ext cx="4191000" cy="0"/>
          </a:xfrm>
          <a:prstGeom prst="line">
            <a:avLst/>
          </a:prstGeom>
          <a:ln w="9525">
            <a:solidFill>
              <a:srgbClr val="CDBB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ule lozenge">
            <a:extLst>
              <a:ext uri="{FF2B5EF4-FFF2-40B4-BE49-F238E27FC236}">
                <a16:creationId xmlns:a16="http://schemas.microsoft.com/office/drawing/2014/main" id="{F2984A67-F112-9D81-3709-443F0ADDCD72}"/>
              </a:ext>
            </a:extLst>
          </p:cNvPr>
          <p:cNvSpPr/>
          <p:nvPr/>
        </p:nvSpPr>
        <p:spPr>
          <a:xfrm>
            <a:off x="584200" y="2580450"/>
            <a:ext cx="88900" cy="88900"/>
          </a:xfrm>
          <a:prstGeom prst="diamond">
            <a:avLst/>
          </a:prstGeom>
          <a:solidFill>
            <a:srgbClr val="A9466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pectacle">
            <a:extLst>
              <a:ext uri="{FF2B5EF4-FFF2-40B4-BE49-F238E27FC236}">
                <a16:creationId xmlns:a16="http://schemas.microsoft.com/office/drawing/2014/main" id="{84CAAC1A-F490-1C9B-AFEF-79AFB9386484}"/>
              </a:ext>
            </a:extLst>
          </p:cNvPr>
          <p:cNvSpPr txBox="1"/>
          <p:nvPr/>
        </p:nvSpPr>
        <p:spPr>
          <a:xfrm>
            <a:off x="609600" y="2878900"/>
            <a:ext cx="4191000" cy="158400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Это было </a:t>
            </a:r>
            <a:r>
              <a:rPr lang="ru-RU" sz="2500" b="1" dirty="0">
                <a:solidFill>
                  <a:srgbClr val="2C4C7E"/>
                </a:solidFill>
                <a:latin typeface="Calibri" panose="020F0502020204030204" pitchFamily="34" charset="0"/>
              </a:rPr>
              <a:t>многочасовое красочное зрелище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, сопровождавшееся </a:t>
            </a:r>
            <a:r>
              <a:rPr lang="ru-RU" sz="2500" b="1" dirty="0">
                <a:solidFill>
                  <a:srgbClr val="A9466D"/>
                </a:solidFill>
                <a:latin typeface="Calibri" panose="020F0502020204030204" pitchFamily="34" charset="0"/>
              </a:rPr>
              <a:t>музыкой, танцами и пантомимами</a:t>
            </a:r>
            <a:r>
              <a:rPr lang="ru-RU" sz="2500" dirty="0">
                <a:solidFill>
                  <a:srgbClr val="262A33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8" name="Okuni kabuki screen" descr="Представление кабуки Идзумо-но Окуни. Фрагмент ширмы, около 1603 г. Национальный музей Киото">
            <a:extLst>
              <a:ext uri="{FF2B5EF4-FFF2-40B4-BE49-F238E27FC236}">
                <a16:creationId xmlns:a16="http://schemas.microsoft.com/office/drawing/2014/main" id="{F07C0211-DD4A-E369-3AB7-3773D7FD207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00" y="431800"/>
            <a:ext cx="6451600" cy="5918200"/>
          </a:xfrm>
          <a:prstGeom prst="roundRect">
            <a:avLst>
              <a:gd name="adj" fmla="val 4000"/>
            </a:avLst>
          </a:prstGeom>
          <a:ln w="15875">
            <a:solidFill>
              <a:srgbClr val="A9466D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9A19559B-C651-4CF0-83A9-00C445FBC12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686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ina column">
            <a:extLst>
              <a:ext uri="{FF2B5EF4-FFF2-40B4-BE49-F238E27FC236}">
                <a16:creationId xmlns:a16="http://schemas.microsoft.com/office/drawing/2014/main" id="{351D5457-0973-3D27-6E1E-C5F041FE0A39}"/>
              </a:ext>
            </a:extLst>
          </p:cNvPr>
          <p:cNvSpPr/>
          <p:nvPr/>
        </p:nvSpPr>
        <p:spPr>
          <a:xfrm>
            <a:off x="609600" y="508000"/>
            <a:ext cx="5334000" cy="5715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7E2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Japan column">
            <a:extLst>
              <a:ext uri="{FF2B5EF4-FFF2-40B4-BE49-F238E27FC236}">
                <a16:creationId xmlns:a16="http://schemas.microsoft.com/office/drawing/2014/main" id="{24526853-8CF4-B126-2432-3A2C1D6847F6}"/>
              </a:ext>
            </a:extLst>
          </p:cNvPr>
          <p:cNvSpPr/>
          <p:nvPr/>
        </p:nvSpPr>
        <p:spPr>
          <a:xfrm>
            <a:off x="6248400" y="508000"/>
            <a:ext cx="5334000" cy="5715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0E7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hina head">
            <a:extLst>
              <a:ext uri="{FF2B5EF4-FFF2-40B4-BE49-F238E27FC236}">
                <a16:creationId xmlns:a16="http://schemas.microsoft.com/office/drawing/2014/main" id="{C186E7EB-12DF-6040-56F3-BAA62FCA6BFA}"/>
              </a:ext>
            </a:extLst>
          </p:cNvPr>
          <p:cNvSpPr/>
          <p:nvPr/>
        </p:nvSpPr>
        <p:spPr>
          <a:xfrm>
            <a:off x="609600" y="508000"/>
            <a:ext cx="5334000" cy="1168400"/>
          </a:xfrm>
          <a:prstGeom prst="roundRect">
            <a:avLst>
              <a:gd name="adj" fmla="val 12000"/>
            </a:avLst>
          </a:prstGeom>
          <a:solidFill>
            <a:srgbClr val="BF3A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Japan head">
            <a:extLst>
              <a:ext uri="{FF2B5EF4-FFF2-40B4-BE49-F238E27FC236}">
                <a16:creationId xmlns:a16="http://schemas.microsoft.com/office/drawing/2014/main" id="{F5E0F361-D53A-1977-B7B9-F79F3173C7FD}"/>
              </a:ext>
            </a:extLst>
          </p:cNvPr>
          <p:cNvSpPr/>
          <p:nvPr/>
        </p:nvSpPr>
        <p:spPr>
          <a:xfrm>
            <a:off x="6248400" y="508000"/>
            <a:ext cx="5334000" cy="1168400"/>
          </a:xfrm>
          <a:prstGeom prst="roundRect">
            <a:avLst>
              <a:gd name="adj" fmla="val 12000"/>
            </a:avLst>
          </a:prstGeom>
          <a:solidFill>
            <a:srgbClr val="2C4C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Key-fret">
            <a:extLst>
              <a:ext uri="{FF2B5EF4-FFF2-40B4-BE49-F238E27FC236}">
                <a16:creationId xmlns:a16="http://schemas.microsoft.com/office/drawing/2014/main" id="{A391175B-88D9-BD2C-D364-A27448B42707}"/>
              </a:ext>
            </a:extLst>
          </p:cNvPr>
          <p:cNvSpPr/>
          <p:nvPr/>
        </p:nvSpPr>
        <p:spPr>
          <a:xfrm>
            <a:off x="914400" y="139700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F3D9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Waves">
            <a:extLst>
              <a:ext uri="{FF2B5EF4-FFF2-40B4-BE49-F238E27FC236}">
                <a16:creationId xmlns:a16="http://schemas.microsoft.com/office/drawing/2014/main" id="{E287918A-F938-18B1-277A-F9F36C5094CC}"/>
              </a:ext>
            </a:extLst>
          </p:cNvPr>
          <p:cNvGrpSpPr/>
          <p:nvPr/>
        </p:nvGrpSpPr>
        <p:grpSpPr>
          <a:xfrm>
            <a:off x="6400800" y="1422400"/>
            <a:ext cx="609600" cy="304800"/>
            <a:chOff x="6400800" y="1422400"/>
            <a:chExt cx="609600" cy="304800"/>
          </a:xfrm>
        </p:grpSpPr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2B75A6BC-56AF-F00E-446A-8215B1B0A059}"/>
                </a:ext>
              </a:extLst>
            </p:cNvPr>
            <p:cNvSpPr/>
            <p:nvPr/>
          </p:nvSpPr>
          <p:spPr>
            <a:xfrm>
              <a:off x="6400800" y="14224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39339CF8-305E-FBC9-C201-787192238B14}"/>
                </a:ext>
              </a:extLst>
            </p:cNvPr>
            <p:cNvSpPr/>
            <p:nvPr/>
          </p:nvSpPr>
          <p:spPr>
            <a:xfrm>
              <a:off x="6473952" y="1446784"/>
              <a:ext cx="207263" cy="207264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74DC21C7-ECDF-670D-B5E6-40DE15DD15FD}"/>
                </a:ext>
              </a:extLst>
            </p:cNvPr>
            <p:cNvSpPr/>
            <p:nvPr/>
          </p:nvSpPr>
          <p:spPr>
            <a:xfrm>
              <a:off x="6547104" y="14711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C95C1BD7-A01A-ABDC-9B37-512D6034C215}"/>
                </a:ext>
              </a:extLst>
            </p:cNvPr>
            <p:cNvSpPr/>
            <p:nvPr/>
          </p:nvSpPr>
          <p:spPr>
            <a:xfrm>
              <a:off x="6553200" y="14224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E902F86A-C4E9-F59C-CCD7-76B412E79633}"/>
                </a:ext>
              </a:extLst>
            </p:cNvPr>
            <p:cNvSpPr/>
            <p:nvPr/>
          </p:nvSpPr>
          <p:spPr>
            <a:xfrm>
              <a:off x="6626352" y="14467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F1F615E1-39AE-CE8D-2F2B-01ACBA77F54C}"/>
                </a:ext>
              </a:extLst>
            </p:cNvPr>
            <p:cNvSpPr/>
            <p:nvPr/>
          </p:nvSpPr>
          <p:spPr>
            <a:xfrm>
              <a:off x="6699504" y="14711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099D185B-A154-2895-C04B-AB43CEED5A75}"/>
                </a:ext>
              </a:extLst>
            </p:cNvPr>
            <p:cNvSpPr/>
            <p:nvPr/>
          </p:nvSpPr>
          <p:spPr>
            <a:xfrm>
              <a:off x="6705600" y="142240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D4B1E862-0FBB-6B26-0FBF-F7D585D20FFA}"/>
                </a:ext>
              </a:extLst>
            </p:cNvPr>
            <p:cNvSpPr/>
            <p:nvPr/>
          </p:nvSpPr>
          <p:spPr>
            <a:xfrm>
              <a:off x="6778752" y="144678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96EC6AAF-8805-D268-1DB8-41598DFC9749}"/>
                </a:ext>
              </a:extLst>
            </p:cNvPr>
            <p:cNvSpPr/>
            <p:nvPr/>
          </p:nvSpPr>
          <p:spPr>
            <a:xfrm>
              <a:off x="6851904" y="147116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C9D6E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China">
            <a:extLst>
              <a:ext uri="{FF2B5EF4-FFF2-40B4-BE49-F238E27FC236}">
                <a16:creationId xmlns:a16="http://schemas.microsoft.com/office/drawing/2014/main" id="{497569CE-9C41-0B89-03B0-904094A1A06A}"/>
              </a:ext>
            </a:extLst>
          </p:cNvPr>
          <p:cNvSpPr txBox="1"/>
          <p:nvPr/>
        </p:nvSpPr>
        <p:spPr>
          <a:xfrm>
            <a:off x="609600" y="660400"/>
            <a:ext cx="5334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4000" dirty="0">
                <a:solidFill>
                  <a:srgbClr val="FFFFFF"/>
                </a:solidFill>
                <a:latin typeface="Constantia" panose="02030602050306030303" pitchFamily="18" charset="0"/>
              </a:rPr>
              <a:t>КИТАЙ</a:t>
            </a:r>
          </a:p>
        </p:txBody>
      </p:sp>
      <p:sp>
        <p:nvSpPr>
          <p:cNvPr id="19" name="China item 1">
            <a:extLst>
              <a:ext uri="{FF2B5EF4-FFF2-40B4-BE49-F238E27FC236}">
                <a16:creationId xmlns:a16="http://schemas.microsoft.com/office/drawing/2014/main" id="{B673FE68-8A87-58F5-F508-6C5464BC1F51}"/>
              </a:ext>
            </a:extLst>
          </p:cNvPr>
          <p:cNvSpPr/>
          <p:nvPr/>
        </p:nvSpPr>
        <p:spPr>
          <a:xfrm>
            <a:off x="1066800" y="1981200"/>
            <a:ext cx="4419600" cy="1016000"/>
          </a:xfrm>
          <a:prstGeom prst="roundRect">
            <a:avLst>
              <a:gd name="adj" fmla="val 20000"/>
            </a:avLst>
          </a:prstGeom>
          <a:solidFill>
            <a:srgbClr val="F6EBD0"/>
          </a:solidFill>
          <a:ln w="15875">
            <a:solidFill>
              <a:srgbClr val="C290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China 1">
            <a:extLst>
              <a:ext uri="{FF2B5EF4-FFF2-40B4-BE49-F238E27FC236}">
                <a16:creationId xmlns:a16="http://schemas.microsoft.com/office/drawing/2014/main" id="{C1955C26-5E8A-79FE-ADD7-889565CFBDB4}"/>
              </a:ext>
            </a:extLst>
          </p:cNvPr>
          <p:cNvSpPr txBox="1"/>
          <p:nvPr/>
        </p:nvSpPr>
        <p:spPr>
          <a:xfrm>
            <a:off x="1066800" y="1981200"/>
            <a:ext cx="44196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262A33"/>
                </a:solidFill>
                <a:latin typeface="Constantia" panose="02030602050306030303" pitchFamily="18" charset="0"/>
              </a:rPr>
              <a:t>КОНФУЦИАНСТВО</a:t>
            </a:r>
          </a:p>
        </p:txBody>
      </p:sp>
      <p:sp>
        <p:nvSpPr>
          <p:cNvPr id="21" name="China item 2">
            <a:extLst>
              <a:ext uri="{FF2B5EF4-FFF2-40B4-BE49-F238E27FC236}">
                <a16:creationId xmlns:a16="http://schemas.microsoft.com/office/drawing/2014/main" id="{5E7A615B-2E52-D0FD-7D5F-9D0235423C35}"/>
              </a:ext>
            </a:extLst>
          </p:cNvPr>
          <p:cNvSpPr/>
          <p:nvPr/>
        </p:nvSpPr>
        <p:spPr>
          <a:xfrm>
            <a:off x="1066800" y="3327400"/>
            <a:ext cx="4419600" cy="1016000"/>
          </a:xfrm>
          <a:prstGeom prst="roundRect">
            <a:avLst>
              <a:gd name="adj" fmla="val 20000"/>
            </a:avLst>
          </a:prstGeom>
          <a:solidFill>
            <a:srgbClr val="DCEDE6"/>
          </a:solidFill>
          <a:ln w="15875">
            <a:solidFill>
              <a:srgbClr val="2E7D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hina 2">
            <a:extLst>
              <a:ext uri="{FF2B5EF4-FFF2-40B4-BE49-F238E27FC236}">
                <a16:creationId xmlns:a16="http://schemas.microsoft.com/office/drawing/2014/main" id="{E0ED3099-9E7C-7506-9247-9B2B35E0AED0}"/>
              </a:ext>
            </a:extLst>
          </p:cNvPr>
          <p:cNvSpPr txBox="1"/>
          <p:nvPr/>
        </p:nvSpPr>
        <p:spPr>
          <a:xfrm>
            <a:off x="1066800" y="3327400"/>
            <a:ext cx="44196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262A33"/>
                </a:solidFill>
                <a:latin typeface="Constantia" panose="02030602050306030303" pitchFamily="18" charset="0"/>
              </a:rPr>
              <a:t>ДАОСИЗМ</a:t>
            </a:r>
          </a:p>
        </p:txBody>
      </p:sp>
      <p:sp>
        <p:nvSpPr>
          <p:cNvPr id="23" name="China item 3">
            <a:extLst>
              <a:ext uri="{FF2B5EF4-FFF2-40B4-BE49-F238E27FC236}">
                <a16:creationId xmlns:a16="http://schemas.microsoft.com/office/drawing/2014/main" id="{16ED8573-94DC-2723-9627-B2D897BFE2D6}"/>
              </a:ext>
            </a:extLst>
          </p:cNvPr>
          <p:cNvSpPr/>
          <p:nvPr/>
        </p:nvSpPr>
        <p:spPr>
          <a:xfrm>
            <a:off x="1066800" y="4673600"/>
            <a:ext cx="4419600" cy="1016000"/>
          </a:xfrm>
          <a:prstGeom prst="roundRect">
            <a:avLst>
              <a:gd name="adj" fmla="val 20000"/>
            </a:avLst>
          </a:prstGeom>
          <a:solidFill>
            <a:srgbClr val="F7E2DA"/>
          </a:solidFill>
          <a:ln w="15875">
            <a:solidFill>
              <a:srgbClr val="BF3A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China 3">
            <a:extLst>
              <a:ext uri="{FF2B5EF4-FFF2-40B4-BE49-F238E27FC236}">
                <a16:creationId xmlns:a16="http://schemas.microsoft.com/office/drawing/2014/main" id="{5A41B0CD-D0DD-EC45-517D-E7B5CECDAAA4}"/>
              </a:ext>
            </a:extLst>
          </p:cNvPr>
          <p:cNvSpPr txBox="1"/>
          <p:nvPr/>
        </p:nvSpPr>
        <p:spPr>
          <a:xfrm>
            <a:off x="1066800" y="4673600"/>
            <a:ext cx="44196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262A33"/>
                </a:solidFill>
                <a:latin typeface="Constantia" panose="02030602050306030303" pitchFamily="18" charset="0"/>
              </a:rPr>
              <a:t>БУДДИЗМ</a:t>
            </a:r>
          </a:p>
        </p:txBody>
      </p:sp>
      <p:sp>
        <p:nvSpPr>
          <p:cNvPr id="25" name="Japan">
            <a:extLst>
              <a:ext uri="{FF2B5EF4-FFF2-40B4-BE49-F238E27FC236}">
                <a16:creationId xmlns:a16="http://schemas.microsoft.com/office/drawing/2014/main" id="{E17CDE6E-0CA1-AE9E-147A-D8EC05DFC28B}"/>
              </a:ext>
            </a:extLst>
          </p:cNvPr>
          <p:cNvSpPr txBox="1"/>
          <p:nvPr/>
        </p:nvSpPr>
        <p:spPr>
          <a:xfrm>
            <a:off x="6248400" y="660400"/>
            <a:ext cx="5334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4000" dirty="0">
                <a:solidFill>
                  <a:srgbClr val="FFFFFF"/>
                </a:solidFill>
                <a:latin typeface="Constantia" panose="02030602050306030303" pitchFamily="18" charset="0"/>
              </a:rPr>
              <a:t>ЯПОНИЯ</a:t>
            </a:r>
          </a:p>
        </p:txBody>
      </p:sp>
      <p:sp>
        <p:nvSpPr>
          <p:cNvPr id="26" name="Japan item 1">
            <a:extLst>
              <a:ext uri="{FF2B5EF4-FFF2-40B4-BE49-F238E27FC236}">
                <a16:creationId xmlns:a16="http://schemas.microsoft.com/office/drawing/2014/main" id="{802F7CF6-95AE-0380-A383-0BE207A995D5}"/>
              </a:ext>
            </a:extLst>
          </p:cNvPr>
          <p:cNvSpPr/>
          <p:nvPr/>
        </p:nvSpPr>
        <p:spPr>
          <a:xfrm>
            <a:off x="6705600" y="1981200"/>
            <a:ext cx="4419600" cy="1016000"/>
          </a:xfrm>
          <a:prstGeom prst="roundRect">
            <a:avLst>
              <a:gd name="adj" fmla="val 20000"/>
            </a:avLst>
          </a:prstGeom>
          <a:solidFill>
            <a:srgbClr val="E8EFD9"/>
          </a:solidFill>
          <a:ln w="15875">
            <a:solidFill>
              <a:srgbClr val="5F7F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Japan 1">
            <a:extLst>
              <a:ext uri="{FF2B5EF4-FFF2-40B4-BE49-F238E27FC236}">
                <a16:creationId xmlns:a16="http://schemas.microsoft.com/office/drawing/2014/main" id="{8E769462-CAD0-6048-ED6E-A1A9F764B40C}"/>
              </a:ext>
            </a:extLst>
          </p:cNvPr>
          <p:cNvSpPr txBox="1"/>
          <p:nvPr/>
        </p:nvSpPr>
        <p:spPr>
          <a:xfrm>
            <a:off x="6705600" y="1981200"/>
            <a:ext cx="44196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262A33"/>
                </a:solidFill>
                <a:latin typeface="Constantia" panose="02030602050306030303" pitchFamily="18" charset="0"/>
              </a:rPr>
              <a:t>СИНТОИЗМ</a:t>
            </a:r>
          </a:p>
        </p:txBody>
      </p:sp>
      <p:sp>
        <p:nvSpPr>
          <p:cNvPr id="28" name="Japan item 2">
            <a:extLst>
              <a:ext uri="{FF2B5EF4-FFF2-40B4-BE49-F238E27FC236}">
                <a16:creationId xmlns:a16="http://schemas.microsoft.com/office/drawing/2014/main" id="{7F10BFDD-4AD5-D629-4D0A-1B2EE2D989B3}"/>
              </a:ext>
            </a:extLst>
          </p:cNvPr>
          <p:cNvSpPr/>
          <p:nvPr/>
        </p:nvSpPr>
        <p:spPr>
          <a:xfrm>
            <a:off x="6705600" y="4673600"/>
            <a:ext cx="4419600" cy="1016000"/>
          </a:xfrm>
          <a:prstGeom prst="roundRect">
            <a:avLst>
              <a:gd name="adj" fmla="val 20000"/>
            </a:avLst>
          </a:prstGeom>
          <a:solidFill>
            <a:srgbClr val="F6EBD0"/>
          </a:solidFill>
          <a:ln w="15875">
            <a:solidFill>
              <a:srgbClr val="C290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Japan 2">
            <a:extLst>
              <a:ext uri="{FF2B5EF4-FFF2-40B4-BE49-F238E27FC236}">
                <a16:creationId xmlns:a16="http://schemas.microsoft.com/office/drawing/2014/main" id="{7DE3E0B7-D411-8952-0DBD-C20D97BDBECD}"/>
              </a:ext>
            </a:extLst>
          </p:cNvPr>
          <p:cNvSpPr txBox="1"/>
          <p:nvPr/>
        </p:nvSpPr>
        <p:spPr>
          <a:xfrm>
            <a:off x="6705600" y="4673600"/>
            <a:ext cx="44196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262A33"/>
                </a:solidFill>
                <a:latin typeface="Constantia" panose="02030602050306030303" pitchFamily="18" charset="0"/>
              </a:rPr>
              <a:t>БУДДИЗМ</a:t>
            </a:r>
          </a:p>
        </p:txBody>
      </p:sp>
      <p:grpSp>
        <p:nvGrpSpPr>
          <p:cNvPr id="48" name="Waves">
            <a:extLst>
              <a:ext uri="{FF2B5EF4-FFF2-40B4-BE49-F238E27FC236}">
                <a16:creationId xmlns:a16="http://schemas.microsoft.com/office/drawing/2014/main" id="{99703D0B-0FAC-E575-5625-DEB6494ED9F1}"/>
              </a:ext>
            </a:extLst>
          </p:cNvPr>
          <p:cNvGrpSpPr/>
          <p:nvPr/>
        </p:nvGrpSpPr>
        <p:grpSpPr>
          <a:xfrm>
            <a:off x="7899400" y="3911600"/>
            <a:ext cx="1778000" cy="508000"/>
            <a:chOff x="7899400" y="3911600"/>
            <a:chExt cx="1778000" cy="508000"/>
          </a:xfrm>
        </p:grpSpPr>
        <p:sp>
          <p:nvSpPr>
            <p:cNvPr id="30" name="Дуга 29">
              <a:extLst>
                <a:ext uri="{FF2B5EF4-FFF2-40B4-BE49-F238E27FC236}">
                  <a16:creationId xmlns:a16="http://schemas.microsoft.com/office/drawing/2014/main" id="{F4EAFEE0-2186-B61E-518C-3C13A4BB9C49}"/>
                </a:ext>
              </a:extLst>
            </p:cNvPr>
            <p:cNvSpPr/>
            <p:nvPr/>
          </p:nvSpPr>
          <p:spPr>
            <a:xfrm>
              <a:off x="7899400" y="39116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Дуга 30">
              <a:extLst>
                <a:ext uri="{FF2B5EF4-FFF2-40B4-BE49-F238E27FC236}">
                  <a16:creationId xmlns:a16="http://schemas.microsoft.com/office/drawing/2014/main" id="{66DF6531-209A-55F3-E93B-B3B97ADF9B63}"/>
                </a:ext>
              </a:extLst>
            </p:cNvPr>
            <p:cNvSpPr/>
            <p:nvPr/>
          </p:nvSpPr>
          <p:spPr>
            <a:xfrm>
              <a:off x="8021320" y="39522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Дуга 31">
              <a:extLst>
                <a:ext uri="{FF2B5EF4-FFF2-40B4-BE49-F238E27FC236}">
                  <a16:creationId xmlns:a16="http://schemas.microsoft.com/office/drawing/2014/main" id="{2D0E830E-BC62-74F0-E1F8-A76B2B4BE6C8}"/>
                </a:ext>
              </a:extLst>
            </p:cNvPr>
            <p:cNvSpPr/>
            <p:nvPr/>
          </p:nvSpPr>
          <p:spPr>
            <a:xfrm>
              <a:off x="8143240" y="39928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Дуга 32">
              <a:extLst>
                <a:ext uri="{FF2B5EF4-FFF2-40B4-BE49-F238E27FC236}">
                  <a16:creationId xmlns:a16="http://schemas.microsoft.com/office/drawing/2014/main" id="{54A25CE4-B493-B554-951E-9477C4E1F10F}"/>
                </a:ext>
              </a:extLst>
            </p:cNvPr>
            <p:cNvSpPr/>
            <p:nvPr/>
          </p:nvSpPr>
          <p:spPr>
            <a:xfrm>
              <a:off x="8153400" y="39116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Дуга 33">
              <a:extLst>
                <a:ext uri="{FF2B5EF4-FFF2-40B4-BE49-F238E27FC236}">
                  <a16:creationId xmlns:a16="http://schemas.microsoft.com/office/drawing/2014/main" id="{8DA65424-FAF8-DB4E-BA0C-EA5EAE8302A2}"/>
                </a:ext>
              </a:extLst>
            </p:cNvPr>
            <p:cNvSpPr/>
            <p:nvPr/>
          </p:nvSpPr>
          <p:spPr>
            <a:xfrm>
              <a:off x="8275320" y="39522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Дуга 34">
              <a:extLst>
                <a:ext uri="{FF2B5EF4-FFF2-40B4-BE49-F238E27FC236}">
                  <a16:creationId xmlns:a16="http://schemas.microsoft.com/office/drawing/2014/main" id="{59438A2D-D64D-8F09-879C-BB045649A44A}"/>
                </a:ext>
              </a:extLst>
            </p:cNvPr>
            <p:cNvSpPr/>
            <p:nvPr/>
          </p:nvSpPr>
          <p:spPr>
            <a:xfrm>
              <a:off x="8397240" y="39928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Дуга 35">
              <a:extLst>
                <a:ext uri="{FF2B5EF4-FFF2-40B4-BE49-F238E27FC236}">
                  <a16:creationId xmlns:a16="http://schemas.microsoft.com/office/drawing/2014/main" id="{C8E45DB9-63B3-47DC-6843-E8D1BC32E72D}"/>
                </a:ext>
              </a:extLst>
            </p:cNvPr>
            <p:cNvSpPr/>
            <p:nvPr/>
          </p:nvSpPr>
          <p:spPr>
            <a:xfrm>
              <a:off x="8407400" y="39116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Дуга 36">
              <a:extLst>
                <a:ext uri="{FF2B5EF4-FFF2-40B4-BE49-F238E27FC236}">
                  <a16:creationId xmlns:a16="http://schemas.microsoft.com/office/drawing/2014/main" id="{2A9E84E4-CDD3-AB50-D2D8-7F28587EE2F6}"/>
                </a:ext>
              </a:extLst>
            </p:cNvPr>
            <p:cNvSpPr/>
            <p:nvPr/>
          </p:nvSpPr>
          <p:spPr>
            <a:xfrm>
              <a:off x="8529320" y="39522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Дуга 37">
              <a:extLst>
                <a:ext uri="{FF2B5EF4-FFF2-40B4-BE49-F238E27FC236}">
                  <a16:creationId xmlns:a16="http://schemas.microsoft.com/office/drawing/2014/main" id="{AC012E4C-D92C-7107-ED20-2F2E15128B96}"/>
                </a:ext>
              </a:extLst>
            </p:cNvPr>
            <p:cNvSpPr/>
            <p:nvPr/>
          </p:nvSpPr>
          <p:spPr>
            <a:xfrm>
              <a:off x="8651240" y="39928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Дуга 38">
              <a:extLst>
                <a:ext uri="{FF2B5EF4-FFF2-40B4-BE49-F238E27FC236}">
                  <a16:creationId xmlns:a16="http://schemas.microsoft.com/office/drawing/2014/main" id="{9057B695-E9C9-DFBD-2832-60C9016475AF}"/>
                </a:ext>
              </a:extLst>
            </p:cNvPr>
            <p:cNvSpPr/>
            <p:nvPr/>
          </p:nvSpPr>
          <p:spPr>
            <a:xfrm>
              <a:off x="8661400" y="39116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Дуга 39">
              <a:extLst>
                <a:ext uri="{FF2B5EF4-FFF2-40B4-BE49-F238E27FC236}">
                  <a16:creationId xmlns:a16="http://schemas.microsoft.com/office/drawing/2014/main" id="{6D3DE5A3-9DDB-B5CF-79B9-E9CF427C68B3}"/>
                </a:ext>
              </a:extLst>
            </p:cNvPr>
            <p:cNvSpPr/>
            <p:nvPr/>
          </p:nvSpPr>
          <p:spPr>
            <a:xfrm>
              <a:off x="8783320" y="39522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Дуга 40">
              <a:extLst>
                <a:ext uri="{FF2B5EF4-FFF2-40B4-BE49-F238E27FC236}">
                  <a16:creationId xmlns:a16="http://schemas.microsoft.com/office/drawing/2014/main" id="{772EE5A5-6EE5-EDE4-40BA-353651EAE903}"/>
                </a:ext>
              </a:extLst>
            </p:cNvPr>
            <p:cNvSpPr/>
            <p:nvPr/>
          </p:nvSpPr>
          <p:spPr>
            <a:xfrm>
              <a:off x="8905240" y="39928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Дуга 41">
              <a:extLst>
                <a:ext uri="{FF2B5EF4-FFF2-40B4-BE49-F238E27FC236}">
                  <a16:creationId xmlns:a16="http://schemas.microsoft.com/office/drawing/2014/main" id="{03155842-6799-F193-5F52-EE00562DFC7C}"/>
                </a:ext>
              </a:extLst>
            </p:cNvPr>
            <p:cNvSpPr/>
            <p:nvPr/>
          </p:nvSpPr>
          <p:spPr>
            <a:xfrm>
              <a:off x="8915400" y="39116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Дуга 42">
              <a:extLst>
                <a:ext uri="{FF2B5EF4-FFF2-40B4-BE49-F238E27FC236}">
                  <a16:creationId xmlns:a16="http://schemas.microsoft.com/office/drawing/2014/main" id="{ECFCA44D-9B0C-6E73-31EE-478526B81500}"/>
                </a:ext>
              </a:extLst>
            </p:cNvPr>
            <p:cNvSpPr/>
            <p:nvPr/>
          </p:nvSpPr>
          <p:spPr>
            <a:xfrm>
              <a:off x="9037320" y="39522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Дуга 43">
              <a:extLst>
                <a:ext uri="{FF2B5EF4-FFF2-40B4-BE49-F238E27FC236}">
                  <a16:creationId xmlns:a16="http://schemas.microsoft.com/office/drawing/2014/main" id="{C2F85B46-9A89-357A-3406-57DBC132524D}"/>
                </a:ext>
              </a:extLst>
            </p:cNvPr>
            <p:cNvSpPr/>
            <p:nvPr/>
          </p:nvSpPr>
          <p:spPr>
            <a:xfrm>
              <a:off x="9159240" y="39928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Дуга 44">
              <a:extLst>
                <a:ext uri="{FF2B5EF4-FFF2-40B4-BE49-F238E27FC236}">
                  <a16:creationId xmlns:a16="http://schemas.microsoft.com/office/drawing/2014/main" id="{BE4BA60E-04C2-0B15-5318-3BD4DD7EB856}"/>
                </a:ext>
              </a:extLst>
            </p:cNvPr>
            <p:cNvSpPr/>
            <p:nvPr/>
          </p:nvSpPr>
          <p:spPr>
            <a:xfrm>
              <a:off x="9169400" y="3911600"/>
              <a:ext cx="508000" cy="5080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Дуга 45">
              <a:extLst>
                <a:ext uri="{FF2B5EF4-FFF2-40B4-BE49-F238E27FC236}">
                  <a16:creationId xmlns:a16="http://schemas.microsoft.com/office/drawing/2014/main" id="{14B9A5E1-C9BE-B65F-921B-0172EF4142FD}"/>
                </a:ext>
              </a:extLst>
            </p:cNvPr>
            <p:cNvSpPr/>
            <p:nvPr/>
          </p:nvSpPr>
          <p:spPr>
            <a:xfrm>
              <a:off x="9291320" y="3952240"/>
              <a:ext cx="345441" cy="34544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Дуга 46">
              <a:extLst>
                <a:ext uri="{FF2B5EF4-FFF2-40B4-BE49-F238E27FC236}">
                  <a16:creationId xmlns:a16="http://schemas.microsoft.com/office/drawing/2014/main" id="{21A0A47A-9858-3D1E-F637-0B3FF715ECC9}"/>
                </a:ext>
              </a:extLst>
            </p:cNvPr>
            <p:cNvSpPr/>
            <p:nvPr/>
          </p:nvSpPr>
          <p:spPr>
            <a:xfrm>
              <a:off x="9413240" y="3992880"/>
              <a:ext cx="182880" cy="18288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E0E7F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9" name="Signature 100ballnik.com">
            <a:extLst>
              <a:ext uri="{FF2B5EF4-FFF2-40B4-BE49-F238E27FC236}">
                <a16:creationId xmlns:a16="http://schemas.microsoft.com/office/drawing/2014/main" id="{ED6D3309-9DC0-0010-24E6-09BA0485A57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7186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62A33"/>
      </a:dk1>
      <a:lt1>
        <a:srgbClr val="FFFFFF"/>
      </a:lt1>
      <a:dk2>
        <a:srgbClr val="535866"/>
      </a:dk2>
      <a:lt2>
        <a:srgbClr val="F6EBD0"/>
      </a:lt2>
      <a:accent1>
        <a:srgbClr val="BF3A2B"/>
      </a:accent1>
      <a:accent2>
        <a:srgbClr val="2C4C7E"/>
      </a:accent2>
      <a:accent3>
        <a:srgbClr val="C2902A"/>
      </a:accent3>
      <a:accent4>
        <a:srgbClr val="2E7D6B"/>
      </a:accent4>
      <a:accent5>
        <a:srgbClr val="A9466D"/>
      </a:accent5>
      <a:accent6>
        <a:srgbClr val="5F7F35"/>
      </a:accent6>
      <a:hlink>
        <a:srgbClr val="467886"/>
      </a:hlink>
      <a:folHlink>
        <a:srgbClr val="96607D"/>
      </a:folHlink>
    </a:clrScheme>
    <a:fontScheme name="Стандартная">
      <a:majorFont>
        <a:latin typeface="Constant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1097</Words>
  <Application>Microsoft Office PowerPoint</Application>
  <PresentationFormat>Произвольный</PresentationFormat>
  <Paragraphs>128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Constantia</vt:lpstr>
      <vt:lpstr>Wingdings</vt:lpstr>
      <vt:lpstr>Тема Office</vt:lpstr>
      <vt:lpstr>Китай и Япония: в поисках стабильности</vt:lpstr>
      <vt:lpstr>Китай в эпоху Мин (1368-1644)</vt:lpstr>
      <vt:lpstr>XV в. - сокращение торговли по Великому шелковому пути</vt:lpstr>
      <vt:lpstr>Презентация PowerPoint</vt:lpstr>
      <vt:lpstr>Презентация PowerPoint</vt:lpstr>
      <vt:lpstr>Презентация PowerPoint</vt:lpstr>
      <vt:lpstr>В 1421 г. столицей Китая стал город Пекин</vt:lpstr>
      <vt:lpstr>Презентация PowerPoint</vt:lpstr>
      <vt:lpstr>Презентация PowerPoint</vt:lpstr>
      <vt:lpstr>Китай в середине - второй половине XVII в.</vt:lpstr>
      <vt:lpstr>Династия Цин (1644-1911)</vt:lpstr>
      <vt:lpstr>Правление Канси (1661-1722 гг.)</vt:lpstr>
      <vt:lpstr>Европейцы в Китае</vt:lpstr>
      <vt:lpstr>Презентация PowerPoint</vt:lpstr>
      <vt:lpstr>Презентация PowerPoint</vt:lpstr>
      <vt:lpstr>Китай и Россия в XVII в.</vt:lpstr>
      <vt:lpstr>Презентация PowerPoint</vt:lpstr>
      <vt:lpstr>Презентация PowerPoint</vt:lpstr>
      <vt:lpstr>Япония в XVI в.</vt:lpstr>
      <vt:lpstr>Презентация PowerPoint</vt:lpstr>
      <vt:lpstr>Презентация PowerPoint</vt:lpstr>
      <vt:lpstr>Презентация PowerPoint</vt:lpstr>
      <vt:lpstr>Правление Токугава</vt:lpstr>
      <vt:lpstr>Презентация PowerPoint</vt:lpstr>
      <vt:lpstr>Презентация PowerPoint</vt:lpstr>
      <vt:lpstr>Культура Японии в XVI-XVII вв.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Китай и Япония: в поисках стабильности</dc:title>
  <dc:creator>100ballnik.com</dc:creator>
  <cp:lastModifiedBy>Mendal</cp:lastModifiedBy>
  <cp:revision>1</cp:revision>
  <dcterms:created xsi:type="dcterms:W3CDTF">2026-10-22T21:06:45Z</dcterms:created>
  <dcterms:modified xsi:type="dcterms:W3CDTF">2026-10-22T21:06:45Z</dcterms:modified>
</cp:coreProperties>
</file>