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707762-4E8E-4A56-B8B2-2B412FCD06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F855064-BDB3-9DB8-9640-241F61B244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53ADCF-DE3D-0CE2-E42D-191D6691C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8E39B-88BC-4478-B703-16DB4714EB6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C2A18B-1B7F-4CEC-C410-6D0E73775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F7FD95-4069-BCBD-F608-7DDB4C3AC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9BFD8-6F2B-4F46-8C5F-43FB257C42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71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C70B27-E18C-D20F-A8F8-C121B954C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5CF615-2B23-037A-ECD0-CC68869F97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CAD2C8-D67D-FA18-B1DF-05F1519C3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8E39B-88BC-4478-B703-16DB4714EB6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75F32C-A70F-E686-3FE9-315079BF6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EAEC94-D21C-0AA5-CD5C-DD46B4216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9BFD8-6F2B-4F46-8C5F-43FB257C42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009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F49534-4D08-4EC3-D3E5-3F424E953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CF640CA-CD77-B012-5352-6C18F44B3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A49236-0AAA-A89C-B10E-BF8B30BA3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8E39B-88BC-4478-B703-16DB4714EB6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DEEAB7-64A6-B1EC-3DF7-20C475B6D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DEC6DA-7779-C8FD-DB13-2A0745386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9BFD8-6F2B-4F46-8C5F-43FB257C42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331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8F90C0-C441-89EE-760D-991B5B4F1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5451F4-40B3-9B9E-4611-9DAB5633A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5079E5F-7C5E-B7DE-A5B6-AD3215D19E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483C99C-CEB5-4A10-5366-F70C4B259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8E39B-88BC-4478-B703-16DB4714EB6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F23EBC7-A824-5AAF-041C-4ECC78EB0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35FADEE-1CF5-D114-786B-FD2D9EC67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9BFD8-6F2B-4F46-8C5F-43FB257C42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926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A000BF-DC2E-BC4C-0DEA-DD5FE33C7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A132049-1310-45EA-D4AA-23E3C1956D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D236F5A-C689-6C2C-4FB9-A54DBB9018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F0A4F90-5280-2778-A320-04F70FC6D4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673AE68-A713-76F7-5E47-C936348543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84CB17D-5D4C-33E2-666B-0CE0DB4F6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8E39B-88BC-4478-B703-16DB4714EB6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799E41E-E80D-7C54-8D9E-DA1E98A36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94A7157-1EAC-D1E4-D6CB-30C11AFEA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9BFD8-6F2B-4F46-8C5F-43FB257C42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436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CB76FB-4224-97F3-5C47-EA79ACF47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3024210-08E2-ABB2-B8CA-A9BF363E8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8E39B-88BC-4478-B703-16DB4714EB6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CDF0487-57FE-F400-71C3-9439A1979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0F24FF0-1905-D426-9C99-621445DD6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9BFD8-6F2B-4F46-8C5F-43FB257C42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453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05A008E-2AB5-E435-F6A5-91D3BE14C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8E39B-88BC-4478-B703-16DB4714EB6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B185ADA-C389-F0B8-DEDF-8D848B7D3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8D0879B-78EE-657B-DEEB-7934CC350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9BFD8-6F2B-4F46-8C5F-43FB257C42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228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65A93A-DE7B-6195-5965-B4038291C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4DBDCC-1F96-651D-BECF-F4C630F2E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4710504-833A-2DE6-CE73-DA7D4465E1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0FEB05-B88D-3C5C-7B3C-0ACD7A269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8E39B-88BC-4478-B703-16DB4714EB6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32885DF-ED5C-7B5F-0800-42C65316F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E76A90-6C4F-8A23-7A17-9992F7F36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9BFD8-6F2B-4F46-8C5F-43FB257C42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15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864E12-EC3C-25BC-47C5-A75518D85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EDDE6B4-63AF-1BC1-3AE7-A47E82773B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8ACA46B-1224-B327-C9AE-241A5856D8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89A469-D13F-E636-227A-002EA60E4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8E39B-88BC-4478-B703-16DB4714EB6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0B51093-4590-3434-0A91-F33ECC084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427A38C-F73D-3F1A-E3F0-531C85BE4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9BFD8-6F2B-4F46-8C5F-43FB257C42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621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119003-149F-7839-51B9-C0601BF1D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675C6AD-BB09-83C2-694A-B93CC1F135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3C5059-D9C4-6940-3E80-203743542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8E39B-88BC-4478-B703-16DB4714EB6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0F503D9-C734-8377-13C5-126B7A5CC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4A3404-9E49-CD60-9395-0B5138C52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9BFD8-6F2B-4F46-8C5F-43FB257C42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16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A5FCEC5-2734-4432-BE91-BDF378CF99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F5B9F1E-445A-9424-EE42-6B821453E2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1B0A66-0420-88C3-FA56-410DA1191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8E39B-88BC-4478-B703-16DB4714EB6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16EBF2-F0A7-E192-234B-D51B16C5A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B62E68-6425-D815-B996-32AF77566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9BFD8-6F2B-4F46-8C5F-43FB257C42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93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988A9B-2E02-5820-06C4-E2A4FFEAE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11099AF-2698-EF6C-D94F-E96391B2A1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7D86BB-595D-2FF5-E222-792F88D5CE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E8E39B-88BC-4478-B703-16DB4714EB6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9E2325-F3E4-B3DA-109E-95E17419F1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D0FE07-5258-C0CA-6872-91AE6BBB1F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69BFD8-6F2B-4F46-8C5F-43FB257C42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455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7DCD740-1B50-F9CA-C2B3-9B4D40C43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9200" y="2717800"/>
            <a:ext cx="4165600" cy="1191514"/>
          </a:xfr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</a:pPr>
            <a:r>
              <a:rPr lang="ru-RU" sz="3800" b="1">
                <a:solidFill>
                  <a:srgbClr val="F4EEE0"/>
                </a:solidFill>
                <a:latin typeface="Constantia" panose="02030602050306030303" pitchFamily="18" charset="0"/>
              </a:rPr>
              <a:t>Китай и Япония</a:t>
            </a:r>
            <a:br>
              <a:rPr lang="ru-RU" sz="3800" b="1">
                <a:solidFill>
                  <a:srgbClr val="F4EEE0"/>
                </a:solidFill>
                <a:latin typeface="Constantia" panose="02030602050306030303" pitchFamily="18" charset="0"/>
              </a:rPr>
            </a:br>
            <a:r>
              <a:rPr lang="ru-RU" sz="3800" b="1">
                <a:solidFill>
                  <a:srgbClr val="F4EEE0"/>
                </a:solidFill>
                <a:latin typeface="Constantia" panose="02030602050306030303" pitchFamily="18" charset="0"/>
              </a:rPr>
              <a:t>в Средние века</a:t>
            </a:r>
            <a:endParaRPr lang="ru-RU" sz="3800" b="1" dirty="0">
              <a:solidFill>
                <a:srgbClr val="F4EEE0"/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Fan Kuan scroll mount">
            <a:extLst>
              <a:ext uri="{FF2B5EF4-FFF2-40B4-BE49-F238E27FC236}">
                <a16:creationId xmlns:a16="http://schemas.microsoft.com/office/drawing/2014/main" id="{9936BF9A-C259-AF84-9B2A-07BEE8730EA7}"/>
              </a:ext>
            </a:extLst>
          </p:cNvPr>
          <p:cNvSpPr/>
          <p:nvPr/>
        </p:nvSpPr>
        <p:spPr>
          <a:xfrm>
            <a:off x="533400" y="457200"/>
            <a:ext cx="1879600" cy="5715000"/>
          </a:xfrm>
          <a:prstGeom prst="rect">
            <a:avLst/>
          </a:prstGeom>
          <a:solidFill>
            <a:srgbClr val="B9A57A"/>
          </a:solidFill>
          <a:ln w="19050" cap="flat" cmpd="sng" algn="ctr">
            <a:noFill/>
            <a:prstDash val="solid"/>
            <a:miter lim="800000"/>
          </a:ln>
          <a:effectLst>
            <a:outerShdw blurRad="177800" dist="50800" dir="5400000" rotWithShape="0">
              <a:srgbClr val="000000">
                <a:alpha val="40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Fan Kuan scroll hairline">
            <a:extLst>
              <a:ext uri="{FF2B5EF4-FFF2-40B4-BE49-F238E27FC236}">
                <a16:creationId xmlns:a16="http://schemas.microsoft.com/office/drawing/2014/main" id="{AC4394FB-D3ED-FFE8-9D94-4A600F63D0F2}"/>
              </a:ext>
            </a:extLst>
          </p:cNvPr>
          <p:cNvSpPr/>
          <p:nvPr/>
        </p:nvSpPr>
        <p:spPr>
          <a:xfrm>
            <a:off x="622300" y="749300"/>
            <a:ext cx="1701800" cy="5156200"/>
          </a:xfrm>
          <a:prstGeom prst="rect">
            <a:avLst/>
          </a:prstGeom>
          <a:noFill/>
          <a:ln w="7620" cap="flat" cmpd="sng" algn="ctr">
            <a:solidFill>
              <a:srgbClr val="B08B4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Fan Kuan scroll" descr="Фань Куань. «Путники среди гор и потоков». Китай, империя Сун, около 1000 г. Национальный дворцовый музей, Тайбэй">
            <a:extLst>
              <a:ext uri="{FF2B5EF4-FFF2-40B4-BE49-F238E27FC236}">
                <a16:creationId xmlns:a16="http://schemas.microsoft.com/office/drawing/2014/main" id="{2B68E41C-6A81-F6C7-1852-ABCC9AEB32E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" y="787400"/>
            <a:ext cx="1625600" cy="5080000"/>
          </a:xfrm>
          <a:prstGeom prst="rect">
            <a:avLst/>
          </a:prstGeom>
        </p:spPr>
      </p:pic>
      <p:sp>
        <p:nvSpPr>
          <p:cNvPr id="7" name="Fan Kuan scroll top roller">
            <a:extLst>
              <a:ext uri="{FF2B5EF4-FFF2-40B4-BE49-F238E27FC236}">
                <a16:creationId xmlns:a16="http://schemas.microsoft.com/office/drawing/2014/main" id="{BEA94341-D39D-D354-2AE3-7FF132BB5DDA}"/>
              </a:ext>
            </a:extLst>
          </p:cNvPr>
          <p:cNvSpPr/>
          <p:nvPr/>
        </p:nvSpPr>
        <p:spPr>
          <a:xfrm>
            <a:off x="482600" y="381000"/>
            <a:ext cx="1981200" cy="88900"/>
          </a:xfrm>
          <a:prstGeom prst="roundRect">
            <a:avLst/>
          </a:prstGeom>
          <a:solidFill>
            <a:srgbClr val="3A2A1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Fan Kuan scroll bottom roller">
            <a:extLst>
              <a:ext uri="{FF2B5EF4-FFF2-40B4-BE49-F238E27FC236}">
                <a16:creationId xmlns:a16="http://schemas.microsoft.com/office/drawing/2014/main" id="{B4DDAD2A-BBD4-F3E2-9718-06BE9445E9E0}"/>
              </a:ext>
            </a:extLst>
          </p:cNvPr>
          <p:cNvSpPr/>
          <p:nvPr/>
        </p:nvSpPr>
        <p:spPr>
          <a:xfrm>
            <a:off x="431800" y="6146800"/>
            <a:ext cx="2082800" cy="114300"/>
          </a:xfrm>
          <a:prstGeom prst="roundRect">
            <a:avLst/>
          </a:prstGeom>
          <a:solidFill>
            <a:srgbClr val="3A2A1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Fan Kuan scroll knob L">
            <a:extLst>
              <a:ext uri="{FF2B5EF4-FFF2-40B4-BE49-F238E27FC236}">
                <a16:creationId xmlns:a16="http://schemas.microsoft.com/office/drawing/2014/main" id="{4B0CF350-8873-7A89-D808-AD6461E6A8BD}"/>
              </a:ext>
            </a:extLst>
          </p:cNvPr>
          <p:cNvSpPr/>
          <p:nvPr/>
        </p:nvSpPr>
        <p:spPr>
          <a:xfrm>
            <a:off x="381000" y="6134100"/>
            <a:ext cx="76200" cy="139700"/>
          </a:xfrm>
          <a:prstGeom prst="roundRect">
            <a:avLst/>
          </a:prstGeom>
          <a:solidFill>
            <a:srgbClr val="B08B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Fan Kuan scroll knob R">
            <a:extLst>
              <a:ext uri="{FF2B5EF4-FFF2-40B4-BE49-F238E27FC236}">
                <a16:creationId xmlns:a16="http://schemas.microsoft.com/office/drawing/2014/main" id="{3F91BD19-1949-9007-68C4-C7F8AFAD4C37}"/>
              </a:ext>
            </a:extLst>
          </p:cNvPr>
          <p:cNvSpPr/>
          <p:nvPr/>
        </p:nvSpPr>
        <p:spPr>
          <a:xfrm>
            <a:off x="2489200" y="6134100"/>
            <a:ext cx="76200" cy="139700"/>
          </a:xfrm>
          <a:prstGeom prst="roundRect">
            <a:avLst/>
          </a:prstGeom>
          <a:solidFill>
            <a:srgbClr val="B08B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Nachi Falls scroll mount">
            <a:extLst>
              <a:ext uri="{FF2B5EF4-FFF2-40B4-BE49-F238E27FC236}">
                <a16:creationId xmlns:a16="http://schemas.microsoft.com/office/drawing/2014/main" id="{0ACA12D9-5E5D-0E7A-3B7D-8B161C884862}"/>
              </a:ext>
            </a:extLst>
          </p:cNvPr>
          <p:cNvSpPr/>
          <p:nvPr/>
        </p:nvSpPr>
        <p:spPr>
          <a:xfrm>
            <a:off x="6731000" y="457200"/>
            <a:ext cx="1879600" cy="5715000"/>
          </a:xfrm>
          <a:prstGeom prst="rect">
            <a:avLst/>
          </a:prstGeom>
          <a:solidFill>
            <a:srgbClr val="A99A7C"/>
          </a:solidFill>
          <a:ln w="19050" cap="flat" cmpd="sng" algn="ctr">
            <a:noFill/>
            <a:prstDash val="solid"/>
            <a:miter lim="800000"/>
          </a:ln>
          <a:effectLst>
            <a:outerShdw blurRad="177800" dist="50800" dir="5400000" rotWithShape="0">
              <a:srgbClr val="000000">
                <a:alpha val="40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Nachi Falls scroll hairline">
            <a:extLst>
              <a:ext uri="{FF2B5EF4-FFF2-40B4-BE49-F238E27FC236}">
                <a16:creationId xmlns:a16="http://schemas.microsoft.com/office/drawing/2014/main" id="{B2936173-7B80-B6E5-DDA1-CCDB25DFA056}"/>
              </a:ext>
            </a:extLst>
          </p:cNvPr>
          <p:cNvSpPr/>
          <p:nvPr/>
        </p:nvSpPr>
        <p:spPr>
          <a:xfrm>
            <a:off x="6819900" y="749300"/>
            <a:ext cx="1701800" cy="5156200"/>
          </a:xfrm>
          <a:prstGeom prst="rect">
            <a:avLst/>
          </a:prstGeom>
          <a:noFill/>
          <a:ln w="7620" cap="flat" cmpd="sng" algn="ctr">
            <a:solidFill>
              <a:srgbClr val="B08B4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Nachi Falls scroll" descr="Водопад Нати. Свиток, Япония, период Камакура (до 1333 г.). Художественный музей Нэдзу, Токио">
            <a:extLst>
              <a:ext uri="{FF2B5EF4-FFF2-40B4-BE49-F238E27FC236}">
                <a16:creationId xmlns:a16="http://schemas.microsoft.com/office/drawing/2014/main" id="{B3F15672-2178-D1E2-4A20-9878C15497ED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787400"/>
            <a:ext cx="1625600" cy="5080000"/>
          </a:xfrm>
          <a:prstGeom prst="rect">
            <a:avLst/>
          </a:prstGeom>
        </p:spPr>
      </p:pic>
      <p:sp>
        <p:nvSpPr>
          <p:cNvPr id="15" name="Nachi Falls scroll top roller">
            <a:extLst>
              <a:ext uri="{FF2B5EF4-FFF2-40B4-BE49-F238E27FC236}">
                <a16:creationId xmlns:a16="http://schemas.microsoft.com/office/drawing/2014/main" id="{C99C2287-EF61-8288-27F6-7A621FF5C3C0}"/>
              </a:ext>
            </a:extLst>
          </p:cNvPr>
          <p:cNvSpPr/>
          <p:nvPr/>
        </p:nvSpPr>
        <p:spPr>
          <a:xfrm>
            <a:off x="6680200" y="381000"/>
            <a:ext cx="1981200" cy="88900"/>
          </a:xfrm>
          <a:prstGeom prst="roundRect">
            <a:avLst/>
          </a:prstGeom>
          <a:solidFill>
            <a:srgbClr val="3A2A1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Nachi Falls scroll bottom roller">
            <a:extLst>
              <a:ext uri="{FF2B5EF4-FFF2-40B4-BE49-F238E27FC236}">
                <a16:creationId xmlns:a16="http://schemas.microsoft.com/office/drawing/2014/main" id="{A582D18D-A600-1A54-97F3-0F4DF9A3E34C}"/>
              </a:ext>
            </a:extLst>
          </p:cNvPr>
          <p:cNvSpPr/>
          <p:nvPr/>
        </p:nvSpPr>
        <p:spPr>
          <a:xfrm>
            <a:off x="6629400" y="6146800"/>
            <a:ext cx="2082800" cy="114300"/>
          </a:xfrm>
          <a:prstGeom prst="roundRect">
            <a:avLst/>
          </a:prstGeom>
          <a:solidFill>
            <a:srgbClr val="3A2A1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Nachi Falls scroll knob L">
            <a:extLst>
              <a:ext uri="{FF2B5EF4-FFF2-40B4-BE49-F238E27FC236}">
                <a16:creationId xmlns:a16="http://schemas.microsoft.com/office/drawing/2014/main" id="{AF2DA842-2AFB-F99F-6A17-EB571E6A21B2}"/>
              </a:ext>
            </a:extLst>
          </p:cNvPr>
          <p:cNvSpPr/>
          <p:nvPr/>
        </p:nvSpPr>
        <p:spPr>
          <a:xfrm>
            <a:off x="6578600" y="6134100"/>
            <a:ext cx="76200" cy="139700"/>
          </a:xfrm>
          <a:prstGeom prst="roundRect">
            <a:avLst/>
          </a:prstGeom>
          <a:solidFill>
            <a:srgbClr val="B08B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Nachi Falls scroll knob R">
            <a:extLst>
              <a:ext uri="{FF2B5EF4-FFF2-40B4-BE49-F238E27FC236}">
                <a16:creationId xmlns:a16="http://schemas.microsoft.com/office/drawing/2014/main" id="{D3CC768E-5F13-20CF-223C-874745A5361F}"/>
              </a:ext>
            </a:extLst>
          </p:cNvPr>
          <p:cNvSpPr/>
          <p:nvPr/>
        </p:nvSpPr>
        <p:spPr>
          <a:xfrm>
            <a:off x="8686800" y="6134100"/>
            <a:ext cx="76200" cy="139700"/>
          </a:xfrm>
          <a:prstGeom prst="roundRect">
            <a:avLst/>
          </a:prstGeom>
          <a:solidFill>
            <a:srgbClr val="B08B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Grade">
            <a:extLst>
              <a:ext uri="{FF2B5EF4-FFF2-40B4-BE49-F238E27FC236}">
                <a16:creationId xmlns:a16="http://schemas.microsoft.com/office/drawing/2014/main" id="{D68B1889-257B-5A1F-C3D5-41D28D4D1637}"/>
              </a:ext>
            </a:extLst>
          </p:cNvPr>
          <p:cNvSpPr txBox="1"/>
          <p:nvPr/>
        </p:nvSpPr>
        <p:spPr>
          <a:xfrm>
            <a:off x="2616200" y="2133600"/>
            <a:ext cx="39116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pc="300" dirty="0">
                <a:solidFill>
                  <a:srgbClr val="D6BE8A"/>
                </a:solidFill>
                <a:latin typeface="Calibri" panose="020F0502020204030204" pitchFamily="34" charset="0"/>
              </a:rPr>
              <a:t>6 класс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ED952176-9407-3C4D-24E2-534ABB835236}"/>
              </a:ext>
            </a:extLst>
          </p:cNvPr>
          <p:cNvCxnSpPr/>
          <p:nvPr/>
        </p:nvCxnSpPr>
        <p:spPr>
          <a:xfrm>
            <a:off x="3810000" y="2514600"/>
            <a:ext cx="1524000" cy="0"/>
          </a:xfrm>
          <a:prstGeom prst="line">
            <a:avLst/>
          </a:prstGeom>
          <a:ln w="9525">
            <a:solidFill>
              <a:srgbClr val="B08B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Key-fret">
            <a:extLst>
              <a:ext uri="{FF2B5EF4-FFF2-40B4-BE49-F238E27FC236}">
                <a16:creationId xmlns:a16="http://schemas.microsoft.com/office/drawing/2014/main" id="{AE5CE1BB-7106-5F1D-BF5F-B82D7BE59DFD}"/>
              </a:ext>
            </a:extLst>
          </p:cNvPr>
          <p:cNvSpPr/>
          <p:nvPr/>
        </p:nvSpPr>
        <p:spPr>
          <a:xfrm>
            <a:off x="3632200" y="4290314"/>
            <a:ext cx="762001" cy="101601"/>
          </a:xfrm>
          <a:custGeom>
            <a:avLst/>
            <a:gdLst/>
            <a:ahLst/>
            <a:cxnLst/>
            <a:rect l="0" t="0" r="0" b="0"/>
            <a:pathLst>
              <a:path w="762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  <a:lnTo>
                  <a:pt x="381000" y="0"/>
                </a:lnTo>
                <a:lnTo>
                  <a:pt x="482600" y="0"/>
                </a:lnTo>
                <a:lnTo>
                  <a:pt x="482600" y="76200"/>
                </a:lnTo>
                <a:lnTo>
                  <a:pt x="431800" y="76200"/>
                </a:lnTo>
                <a:lnTo>
                  <a:pt x="431800" y="50800"/>
                </a:lnTo>
                <a:lnTo>
                  <a:pt x="457200" y="50800"/>
                </a:lnTo>
                <a:lnTo>
                  <a:pt x="457200" y="25400"/>
                </a:lnTo>
                <a:lnTo>
                  <a:pt x="406400" y="25400"/>
                </a:lnTo>
                <a:lnTo>
                  <a:pt x="406400" y="101600"/>
                </a:lnTo>
                <a:lnTo>
                  <a:pt x="508000" y="101600"/>
                </a:lnTo>
                <a:lnTo>
                  <a:pt x="508000" y="0"/>
                </a:lnTo>
                <a:lnTo>
                  <a:pt x="609600" y="0"/>
                </a:lnTo>
                <a:lnTo>
                  <a:pt x="609600" y="76200"/>
                </a:lnTo>
                <a:lnTo>
                  <a:pt x="558800" y="76200"/>
                </a:lnTo>
                <a:lnTo>
                  <a:pt x="558800" y="50800"/>
                </a:lnTo>
                <a:lnTo>
                  <a:pt x="584200" y="50800"/>
                </a:lnTo>
                <a:lnTo>
                  <a:pt x="584200" y="25400"/>
                </a:lnTo>
                <a:lnTo>
                  <a:pt x="533400" y="25400"/>
                </a:lnTo>
                <a:lnTo>
                  <a:pt x="533400" y="101600"/>
                </a:lnTo>
                <a:lnTo>
                  <a:pt x="635000" y="101600"/>
                </a:lnTo>
                <a:lnTo>
                  <a:pt x="635000" y="0"/>
                </a:lnTo>
                <a:lnTo>
                  <a:pt x="736600" y="0"/>
                </a:lnTo>
                <a:lnTo>
                  <a:pt x="736600" y="76200"/>
                </a:lnTo>
                <a:lnTo>
                  <a:pt x="685800" y="76200"/>
                </a:lnTo>
                <a:lnTo>
                  <a:pt x="685800" y="50800"/>
                </a:lnTo>
                <a:lnTo>
                  <a:pt x="711200" y="50800"/>
                </a:lnTo>
                <a:lnTo>
                  <a:pt x="711200" y="25400"/>
                </a:lnTo>
                <a:lnTo>
                  <a:pt x="660400" y="25400"/>
                </a:lnTo>
                <a:lnTo>
                  <a:pt x="660400" y="101600"/>
                </a:lnTo>
                <a:lnTo>
                  <a:pt x="762000" y="101600"/>
                </a:lnTo>
              </a:path>
            </a:pathLst>
          </a:custGeom>
          <a:ln w="11430">
            <a:solidFill>
              <a:srgbClr val="D6BE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Ромб 21">
            <a:extLst>
              <a:ext uri="{FF2B5EF4-FFF2-40B4-BE49-F238E27FC236}">
                <a16:creationId xmlns:a16="http://schemas.microsoft.com/office/drawing/2014/main" id="{CA21ACF2-F95A-F40E-5E99-356357E12D22}"/>
              </a:ext>
            </a:extLst>
          </p:cNvPr>
          <p:cNvSpPr/>
          <p:nvPr/>
        </p:nvSpPr>
        <p:spPr>
          <a:xfrm>
            <a:off x="4521200" y="4290314"/>
            <a:ext cx="101600" cy="101600"/>
          </a:xfrm>
          <a:prstGeom prst="diamond">
            <a:avLst/>
          </a:prstGeom>
          <a:solidFill>
            <a:srgbClr val="B540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1" name="Waves">
            <a:extLst>
              <a:ext uri="{FF2B5EF4-FFF2-40B4-BE49-F238E27FC236}">
                <a16:creationId xmlns:a16="http://schemas.microsoft.com/office/drawing/2014/main" id="{D6B75DC8-9602-B642-0111-CF79E7564B8F}"/>
              </a:ext>
            </a:extLst>
          </p:cNvPr>
          <p:cNvGrpSpPr/>
          <p:nvPr/>
        </p:nvGrpSpPr>
        <p:grpSpPr>
          <a:xfrm>
            <a:off x="4622800" y="4328414"/>
            <a:ext cx="889000" cy="254000"/>
            <a:chOff x="4622800" y="4328414"/>
            <a:chExt cx="889000" cy="254000"/>
          </a:xfrm>
        </p:grpSpPr>
        <p:sp>
          <p:nvSpPr>
            <p:cNvPr id="23" name="Дуга 22">
              <a:extLst>
                <a:ext uri="{FF2B5EF4-FFF2-40B4-BE49-F238E27FC236}">
                  <a16:creationId xmlns:a16="http://schemas.microsoft.com/office/drawing/2014/main" id="{65136C11-707B-347C-DFAF-CE4A2B76ADB6}"/>
                </a:ext>
              </a:extLst>
            </p:cNvPr>
            <p:cNvSpPr/>
            <p:nvPr/>
          </p:nvSpPr>
          <p:spPr>
            <a:xfrm>
              <a:off x="4622800" y="4328414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Дуга 23">
              <a:extLst>
                <a:ext uri="{FF2B5EF4-FFF2-40B4-BE49-F238E27FC236}">
                  <a16:creationId xmlns:a16="http://schemas.microsoft.com/office/drawing/2014/main" id="{9B18F88E-7BAE-6583-53FF-C55AFD23C14F}"/>
                </a:ext>
              </a:extLst>
            </p:cNvPr>
            <p:cNvSpPr/>
            <p:nvPr/>
          </p:nvSpPr>
          <p:spPr>
            <a:xfrm>
              <a:off x="4683760" y="4348734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Дуга 24">
              <a:extLst>
                <a:ext uri="{FF2B5EF4-FFF2-40B4-BE49-F238E27FC236}">
                  <a16:creationId xmlns:a16="http://schemas.microsoft.com/office/drawing/2014/main" id="{9C0C35FC-81BE-7240-D641-9F62CC66BF25}"/>
                </a:ext>
              </a:extLst>
            </p:cNvPr>
            <p:cNvSpPr/>
            <p:nvPr/>
          </p:nvSpPr>
          <p:spPr>
            <a:xfrm>
              <a:off x="4744720" y="4369054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Дуга 25">
              <a:extLst>
                <a:ext uri="{FF2B5EF4-FFF2-40B4-BE49-F238E27FC236}">
                  <a16:creationId xmlns:a16="http://schemas.microsoft.com/office/drawing/2014/main" id="{B97FD8BF-BF08-8FAF-94DE-1278A190ACCC}"/>
                </a:ext>
              </a:extLst>
            </p:cNvPr>
            <p:cNvSpPr/>
            <p:nvPr/>
          </p:nvSpPr>
          <p:spPr>
            <a:xfrm>
              <a:off x="4749800" y="4328414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Дуга 26">
              <a:extLst>
                <a:ext uri="{FF2B5EF4-FFF2-40B4-BE49-F238E27FC236}">
                  <a16:creationId xmlns:a16="http://schemas.microsoft.com/office/drawing/2014/main" id="{2116D844-3BAD-F45C-BC7A-CA967F650D32}"/>
                </a:ext>
              </a:extLst>
            </p:cNvPr>
            <p:cNvSpPr/>
            <p:nvPr/>
          </p:nvSpPr>
          <p:spPr>
            <a:xfrm>
              <a:off x="4810760" y="4348734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Дуга 27">
              <a:extLst>
                <a:ext uri="{FF2B5EF4-FFF2-40B4-BE49-F238E27FC236}">
                  <a16:creationId xmlns:a16="http://schemas.microsoft.com/office/drawing/2014/main" id="{4B94F723-50F1-E30F-DBC0-5E9B6F8FB1DB}"/>
                </a:ext>
              </a:extLst>
            </p:cNvPr>
            <p:cNvSpPr/>
            <p:nvPr/>
          </p:nvSpPr>
          <p:spPr>
            <a:xfrm>
              <a:off x="4871720" y="4369054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Дуга 28">
              <a:extLst>
                <a:ext uri="{FF2B5EF4-FFF2-40B4-BE49-F238E27FC236}">
                  <a16:creationId xmlns:a16="http://schemas.microsoft.com/office/drawing/2014/main" id="{4D5C297B-1459-E64D-FA71-9B4CCDEC86C6}"/>
                </a:ext>
              </a:extLst>
            </p:cNvPr>
            <p:cNvSpPr/>
            <p:nvPr/>
          </p:nvSpPr>
          <p:spPr>
            <a:xfrm>
              <a:off x="4876800" y="4328414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Дуга 29">
              <a:extLst>
                <a:ext uri="{FF2B5EF4-FFF2-40B4-BE49-F238E27FC236}">
                  <a16:creationId xmlns:a16="http://schemas.microsoft.com/office/drawing/2014/main" id="{8567CD61-3A58-BC4A-7977-728F16448F9E}"/>
                </a:ext>
              </a:extLst>
            </p:cNvPr>
            <p:cNvSpPr/>
            <p:nvPr/>
          </p:nvSpPr>
          <p:spPr>
            <a:xfrm>
              <a:off x="4937760" y="4348734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Дуга 30">
              <a:extLst>
                <a:ext uri="{FF2B5EF4-FFF2-40B4-BE49-F238E27FC236}">
                  <a16:creationId xmlns:a16="http://schemas.microsoft.com/office/drawing/2014/main" id="{7E5AEEAF-D649-ED94-A3E7-E58C5C925DCB}"/>
                </a:ext>
              </a:extLst>
            </p:cNvPr>
            <p:cNvSpPr/>
            <p:nvPr/>
          </p:nvSpPr>
          <p:spPr>
            <a:xfrm>
              <a:off x="4998720" y="4369054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Дуга 31">
              <a:extLst>
                <a:ext uri="{FF2B5EF4-FFF2-40B4-BE49-F238E27FC236}">
                  <a16:creationId xmlns:a16="http://schemas.microsoft.com/office/drawing/2014/main" id="{F0AAE11C-355A-0A0A-071E-1AF0FFF1279D}"/>
                </a:ext>
              </a:extLst>
            </p:cNvPr>
            <p:cNvSpPr/>
            <p:nvPr/>
          </p:nvSpPr>
          <p:spPr>
            <a:xfrm>
              <a:off x="5003800" y="4328414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Дуга 32">
              <a:extLst>
                <a:ext uri="{FF2B5EF4-FFF2-40B4-BE49-F238E27FC236}">
                  <a16:creationId xmlns:a16="http://schemas.microsoft.com/office/drawing/2014/main" id="{A7DF4F5D-AC09-7074-FD73-3086C52803FF}"/>
                </a:ext>
              </a:extLst>
            </p:cNvPr>
            <p:cNvSpPr/>
            <p:nvPr/>
          </p:nvSpPr>
          <p:spPr>
            <a:xfrm>
              <a:off x="5064760" y="4348734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Дуга 33">
              <a:extLst>
                <a:ext uri="{FF2B5EF4-FFF2-40B4-BE49-F238E27FC236}">
                  <a16:creationId xmlns:a16="http://schemas.microsoft.com/office/drawing/2014/main" id="{6ABDC278-C456-6412-5A24-C782E5CC35E0}"/>
                </a:ext>
              </a:extLst>
            </p:cNvPr>
            <p:cNvSpPr/>
            <p:nvPr/>
          </p:nvSpPr>
          <p:spPr>
            <a:xfrm>
              <a:off x="5125720" y="4369054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Дуга 34">
              <a:extLst>
                <a:ext uri="{FF2B5EF4-FFF2-40B4-BE49-F238E27FC236}">
                  <a16:creationId xmlns:a16="http://schemas.microsoft.com/office/drawing/2014/main" id="{4CC48134-1659-2C34-2204-BAC8644AE077}"/>
                </a:ext>
              </a:extLst>
            </p:cNvPr>
            <p:cNvSpPr/>
            <p:nvPr/>
          </p:nvSpPr>
          <p:spPr>
            <a:xfrm>
              <a:off x="5130800" y="4328414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Дуга 35">
              <a:extLst>
                <a:ext uri="{FF2B5EF4-FFF2-40B4-BE49-F238E27FC236}">
                  <a16:creationId xmlns:a16="http://schemas.microsoft.com/office/drawing/2014/main" id="{E5C6FFBA-DF4C-1972-65D3-15EACB70C0B9}"/>
                </a:ext>
              </a:extLst>
            </p:cNvPr>
            <p:cNvSpPr/>
            <p:nvPr/>
          </p:nvSpPr>
          <p:spPr>
            <a:xfrm>
              <a:off x="5191760" y="4348734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Дуга 36">
              <a:extLst>
                <a:ext uri="{FF2B5EF4-FFF2-40B4-BE49-F238E27FC236}">
                  <a16:creationId xmlns:a16="http://schemas.microsoft.com/office/drawing/2014/main" id="{81409727-E94E-CEEF-5A36-CFA71AFE2DC3}"/>
                </a:ext>
              </a:extLst>
            </p:cNvPr>
            <p:cNvSpPr/>
            <p:nvPr/>
          </p:nvSpPr>
          <p:spPr>
            <a:xfrm>
              <a:off x="5252720" y="4369054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Дуга 37">
              <a:extLst>
                <a:ext uri="{FF2B5EF4-FFF2-40B4-BE49-F238E27FC236}">
                  <a16:creationId xmlns:a16="http://schemas.microsoft.com/office/drawing/2014/main" id="{243B375C-30DB-BF33-24FD-F34A8321C817}"/>
                </a:ext>
              </a:extLst>
            </p:cNvPr>
            <p:cNvSpPr/>
            <p:nvPr/>
          </p:nvSpPr>
          <p:spPr>
            <a:xfrm>
              <a:off x="5257800" y="4328414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Дуга 38">
              <a:extLst>
                <a:ext uri="{FF2B5EF4-FFF2-40B4-BE49-F238E27FC236}">
                  <a16:creationId xmlns:a16="http://schemas.microsoft.com/office/drawing/2014/main" id="{1F8E5546-A43A-8E37-A261-0EEA45D77B5F}"/>
                </a:ext>
              </a:extLst>
            </p:cNvPr>
            <p:cNvSpPr/>
            <p:nvPr/>
          </p:nvSpPr>
          <p:spPr>
            <a:xfrm>
              <a:off x="5318760" y="4348734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Дуга 39">
              <a:extLst>
                <a:ext uri="{FF2B5EF4-FFF2-40B4-BE49-F238E27FC236}">
                  <a16:creationId xmlns:a16="http://schemas.microsoft.com/office/drawing/2014/main" id="{96CDE4F0-AC6B-C786-B2C8-75B755433729}"/>
                </a:ext>
              </a:extLst>
            </p:cNvPr>
            <p:cNvSpPr/>
            <p:nvPr/>
          </p:nvSpPr>
          <p:spPr>
            <a:xfrm>
              <a:off x="5379720" y="4369054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2" name="Signature 100ballnik.com">
            <a:extLst>
              <a:ext uri="{FF2B5EF4-FFF2-40B4-BE49-F238E27FC236}">
                <a16:creationId xmlns:a16="http://schemas.microsoft.com/office/drawing/2014/main" id="{5196524B-DCBC-3431-90B6-3DB4C7903A55}"/>
              </a:ext>
            </a:extLst>
          </p:cNvPr>
          <p:cNvSpPr txBox="1"/>
          <p:nvPr/>
        </p:nvSpPr>
        <p:spPr>
          <a:xfrm>
            <a:off x="6400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089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24567F7-9BF9-DAD1-6ED7-D736DD1A3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50800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2800" b="1" dirty="0">
                <a:solidFill>
                  <a:srgbClr val="1E2A4A"/>
                </a:solidFill>
                <a:latin typeface="Constantia" panose="02030602050306030303" pitchFamily="18" charset="0"/>
              </a:rPr>
              <a:t>Хозяйство и общество средневекового Китая</a:t>
            </a:r>
          </a:p>
        </p:txBody>
      </p:sp>
      <p:pic>
        <p:nvPicPr>
          <p:cNvPr id="4" name="Qingming panorama" descr="Чжан Цзэдуань. «По реке в день Цинмин» (фрагмент: городская улица). Китай, империя Сун, XII в. Музей Гугун, Пекин">
            <a:extLst>
              <a:ext uri="{FF2B5EF4-FFF2-40B4-BE49-F238E27FC236}">
                <a16:creationId xmlns:a16="http://schemas.microsoft.com/office/drawing/2014/main" id="{F59817F6-9BDD-7A52-C822-CD48C873139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9000"/>
            <a:ext cx="9144000" cy="1092200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4E9CC3D1-390F-D0CA-4B4C-6F98A64513DA}"/>
              </a:ext>
            </a:extLst>
          </p:cNvPr>
          <p:cNvCxnSpPr/>
          <p:nvPr/>
        </p:nvCxnSpPr>
        <p:spPr>
          <a:xfrm>
            <a:off x="0" y="876300"/>
            <a:ext cx="9144000" cy="0"/>
          </a:xfrm>
          <a:prstGeom prst="line">
            <a:avLst/>
          </a:prstGeom>
          <a:ln w="19050">
            <a:solidFill>
              <a:srgbClr val="B08B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90FA8DFF-68D7-5127-3882-80EB95018480}"/>
              </a:ext>
            </a:extLst>
          </p:cNvPr>
          <p:cNvCxnSpPr/>
          <p:nvPr/>
        </p:nvCxnSpPr>
        <p:spPr>
          <a:xfrm>
            <a:off x="0" y="1993900"/>
            <a:ext cx="9144000" cy="0"/>
          </a:xfrm>
          <a:prstGeom prst="line">
            <a:avLst/>
          </a:prstGeom>
          <a:ln w="19050">
            <a:solidFill>
              <a:srgbClr val="B08B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conomy 1">
            <a:extLst>
              <a:ext uri="{FF2B5EF4-FFF2-40B4-BE49-F238E27FC236}">
                <a16:creationId xmlns:a16="http://schemas.microsoft.com/office/drawing/2014/main" id="{CCAF5775-FFC9-E554-64D0-89A572FAE36E}"/>
              </a:ext>
            </a:extLst>
          </p:cNvPr>
          <p:cNvSpPr txBox="1"/>
          <p:nvPr/>
        </p:nvSpPr>
        <p:spPr>
          <a:xfrm>
            <a:off x="736600" y="2209800"/>
            <a:ext cx="3606800" cy="5212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dirty="0">
                <a:solidFill>
                  <a:srgbClr val="2A2A2D"/>
                </a:solidFill>
                <a:latin typeface="Calibri" panose="020F0502020204030204" pitchFamily="34" charset="0"/>
              </a:rPr>
              <a:t>Занятием большинства китайцев было </a:t>
            </a:r>
            <a:r>
              <a:rPr lang="ru-RU" b="1" dirty="0">
                <a:solidFill>
                  <a:srgbClr val="4F7A63"/>
                </a:solidFill>
                <a:latin typeface="Calibri" panose="020F0502020204030204" pitchFamily="34" charset="0"/>
              </a:rPr>
              <a:t>земледелие</a:t>
            </a:r>
            <a:r>
              <a:rPr lang="ru-RU" dirty="0">
                <a:solidFill>
                  <a:srgbClr val="2A2A2D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8" name="Economy 2">
            <a:extLst>
              <a:ext uri="{FF2B5EF4-FFF2-40B4-BE49-F238E27FC236}">
                <a16:creationId xmlns:a16="http://schemas.microsoft.com/office/drawing/2014/main" id="{5C15D05A-DCCA-15C3-76FE-3590F271C93D}"/>
              </a:ext>
            </a:extLst>
          </p:cNvPr>
          <p:cNvSpPr txBox="1"/>
          <p:nvPr/>
        </p:nvSpPr>
        <p:spPr>
          <a:xfrm>
            <a:off x="736600" y="2845308"/>
            <a:ext cx="3606800" cy="5212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dirty="0">
                <a:solidFill>
                  <a:srgbClr val="2A2A2D"/>
                </a:solidFill>
                <a:latin typeface="Calibri" panose="020F0502020204030204" pitchFamily="34" charset="0"/>
              </a:rPr>
              <a:t>Выращивали </a:t>
            </a:r>
            <a:r>
              <a:rPr lang="ru-RU" b="1" dirty="0">
                <a:solidFill>
                  <a:srgbClr val="4F7A63"/>
                </a:solidFill>
                <a:latin typeface="Calibri" panose="020F0502020204030204" pitchFamily="34" charset="0"/>
              </a:rPr>
              <a:t>рис, апельсины, чай, сахарный тростник</a:t>
            </a:r>
            <a:r>
              <a:rPr lang="ru-RU" dirty="0">
                <a:solidFill>
                  <a:srgbClr val="2A2A2D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9" name="Economy 3">
            <a:extLst>
              <a:ext uri="{FF2B5EF4-FFF2-40B4-BE49-F238E27FC236}">
                <a16:creationId xmlns:a16="http://schemas.microsoft.com/office/drawing/2014/main" id="{C6719F82-9D0E-6A63-8F60-7627A90A361D}"/>
              </a:ext>
            </a:extLst>
          </p:cNvPr>
          <p:cNvSpPr txBox="1"/>
          <p:nvPr/>
        </p:nvSpPr>
        <p:spPr>
          <a:xfrm>
            <a:off x="736600" y="3480816"/>
            <a:ext cx="3606800" cy="104241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dirty="0">
                <a:solidFill>
                  <a:srgbClr val="2A2A2D"/>
                </a:solidFill>
                <a:latin typeface="Calibri" panose="020F0502020204030204" pitchFamily="34" charset="0"/>
              </a:rPr>
              <a:t>За пользование земельными наделами крестьяне платили </a:t>
            </a:r>
            <a:r>
              <a:rPr lang="ru-RU" b="1" dirty="0">
                <a:solidFill>
                  <a:srgbClr val="B5402E"/>
                </a:solidFill>
                <a:latin typeface="Calibri" panose="020F0502020204030204" pitchFamily="34" charset="0"/>
              </a:rPr>
              <a:t>налоги</a:t>
            </a:r>
            <a:r>
              <a:rPr lang="ru-RU" dirty="0">
                <a:solidFill>
                  <a:srgbClr val="2A2A2D"/>
                </a:solidFill>
                <a:latin typeface="Calibri" panose="020F0502020204030204" pitchFamily="34" charset="0"/>
              </a:rPr>
              <a:t> как деньгами, так и выращенной продукцией.</a:t>
            </a:r>
          </a:p>
        </p:txBody>
      </p:sp>
      <p:sp>
        <p:nvSpPr>
          <p:cNvPr id="10" name="Economy 4">
            <a:extLst>
              <a:ext uri="{FF2B5EF4-FFF2-40B4-BE49-F238E27FC236}">
                <a16:creationId xmlns:a16="http://schemas.microsoft.com/office/drawing/2014/main" id="{67D9B040-9A5F-AE9D-A112-92BED346A3CB}"/>
              </a:ext>
            </a:extLst>
          </p:cNvPr>
          <p:cNvSpPr txBox="1"/>
          <p:nvPr/>
        </p:nvSpPr>
        <p:spPr>
          <a:xfrm>
            <a:off x="736600" y="4637532"/>
            <a:ext cx="3606800" cy="5212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dirty="0">
                <a:solidFill>
                  <a:srgbClr val="2A2A2D"/>
                </a:solidFill>
                <a:latin typeface="Calibri" panose="020F0502020204030204" pitchFamily="34" charset="0"/>
              </a:rPr>
              <a:t>Обязанность земледельцев – выполнение </a:t>
            </a:r>
            <a:r>
              <a:rPr lang="ru-RU" b="1" dirty="0">
                <a:solidFill>
                  <a:srgbClr val="B5402E"/>
                </a:solidFill>
                <a:latin typeface="Calibri" panose="020F0502020204030204" pitchFamily="34" charset="0"/>
              </a:rPr>
              <a:t>общественных работ</a:t>
            </a:r>
            <a:r>
              <a:rPr lang="ru-RU" dirty="0">
                <a:solidFill>
                  <a:srgbClr val="2A2A2D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1" name="Economy 5">
            <a:extLst>
              <a:ext uri="{FF2B5EF4-FFF2-40B4-BE49-F238E27FC236}">
                <a16:creationId xmlns:a16="http://schemas.microsoft.com/office/drawing/2014/main" id="{747E1F3B-47D8-1CA1-4614-83362D5AEC20}"/>
              </a:ext>
            </a:extLst>
          </p:cNvPr>
          <p:cNvSpPr txBox="1"/>
          <p:nvPr/>
        </p:nvSpPr>
        <p:spPr>
          <a:xfrm>
            <a:off x="736600" y="5273040"/>
            <a:ext cx="3606800" cy="78181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b="1" dirty="0">
                <a:solidFill>
                  <a:srgbClr val="4F7A63"/>
                </a:solidFill>
                <a:latin typeface="Calibri" panose="020F0502020204030204" pitchFamily="34" charset="0"/>
              </a:rPr>
              <a:t>Ремесленники</a:t>
            </a:r>
            <a:r>
              <a:rPr lang="ru-RU" dirty="0">
                <a:solidFill>
                  <a:srgbClr val="2A2A2D"/>
                </a:solidFill>
                <a:latin typeface="Calibri" panose="020F0502020204030204" pitchFamily="34" charset="0"/>
              </a:rPr>
              <a:t> также платили </a:t>
            </a:r>
            <a:r>
              <a:rPr lang="ru-RU" b="1" dirty="0">
                <a:solidFill>
                  <a:srgbClr val="B5402E"/>
                </a:solidFill>
                <a:latin typeface="Calibri" panose="020F0502020204030204" pitchFamily="34" charset="0"/>
              </a:rPr>
              <a:t>налоги</a:t>
            </a:r>
            <a:r>
              <a:rPr lang="ru-RU" dirty="0">
                <a:solidFill>
                  <a:srgbClr val="2A2A2D"/>
                </a:solidFill>
                <a:latin typeface="Calibri" panose="020F0502020204030204" pitchFamily="34" charset="0"/>
              </a:rPr>
              <a:t> как деньгами, так и выращенной продукцией.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540C5395-86E1-5E18-3E7D-A5CE04704C12}"/>
              </a:ext>
            </a:extLst>
          </p:cNvPr>
          <p:cNvCxnSpPr/>
          <p:nvPr/>
        </p:nvCxnSpPr>
        <p:spPr>
          <a:xfrm>
            <a:off x="533400" y="2349500"/>
            <a:ext cx="0" cy="3063240"/>
          </a:xfrm>
          <a:prstGeom prst="line">
            <a:avLst/>
          </a:prstGeom>
          <a:ln w="12700">
            <a:solidFill>
              <a:srgbClr val="9DC0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Ромб 12">
            <a:extLst>
              <a:ext uri="{FF2B5EF4-FFF2-40B4-BE49-F238E27FC236}">
                <a16:creationId xmlns:a16="http://schemas.microsoft.com/office/drawing/2014/main" id="{15F47D5F-F84C-B94D-CCC4-1A781A5DF10B}"/>
              </a:ext>
            </a:extLst>
          </p:cNvPr>
          <p:cNvSpPr/>
          <p:nvPr/>
        </p:nvSpPr>
        <p:spPr>
          <a:xfrm>
            <a:off x="476250" y="2292350"/>
            <a:ext cx="114300" cy="114300"/>
          </a:xfrm>
          <a:prstGeom prst="diamond">
            <a:avLst/>
          </a:prstGeom>
          <a:solidFill>
            <a:srgbClr val="4F7A6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омб 13">
            <a:extLst>
              <a:ext uri="{FF2B5EF4-FFF2-40B4-BE49-F238E27FC236}">
                <a16:creationId xmlns:a16="http://schemas.microsoft.com/office/drawing/2014/main" id="{792B6FC3-0E2E-F16C-1DF0-ACA6929A50E3}"/>
              </a:ext>
            </a:extLst>
          </p:cNvPr>
          <p:cNvSpPr/>
          <p:nvPr/>
        </p:nvSpPr>
        <p:spPr>
          <a:xfrm>
            <a:off x="476250" y="2927858"/>
            <a:ext cx="114300" cy="114300"/>
          </a:xfrm>
          <a:prstGeom prst="diamond">
            <a:avLst/>
          </a:prstGeom>
          <a:solidFill>
            <a:srgbClr val="4F7A6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Ромб 14">
            <a:extLst>
              <a:ext uri="{FF2B5EF4-FFF2-40B4-BE49-F238E27FC236}">
                <a16:creationId xmlns:a16="http://schemas.microsoft.com/office/drawing/2014/main" id="{D1C3A03E-34B5-EF0C-7C20-1C8D02944AF4}"/>
              </a:ext>
            </a:extLst>
          </p:cNvPr>
          <p:cNvSpPr/>
          <p:nvPr/>
        </p:nvSpPr>
        <p:spPr>
          <a:xfrm>
            <a:off x="476250" y="3563366"/>
            <a:ext cx="114300" cy="114300"/>
          </a:xfrm>
          <a:prstGeom prst="diamond">
            <a:avLst/>
          </a:prstGeom>
          <a:solidFill>
            <a:srgbClr val="4F7A6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Ромб 15">
            <a:extLst>
              <a:ext uri="{FF2B5EF4-FFF2-40B4-BE49-F238E27FC236}">
                <a16:creationId xmlns:a16="http://schemas.microsoft.com/office/drawing/2014/main" id="{DC0FA541-8FB9-C493-81BF-8F77EE14FE1A}"/>
              </a:ext>
            </a:extLst>
          </p:cNvPr>
          <p:cNvSpPr/>
          <p:nvPr/>
        </p:nvSpPr>
        <p:spPr>
          <a:xfrm>
            <a:off x="476250" y="4720082"/>
            <a:ext cx="114300" cy="114300"/>
          </a:xfrm>
          <a:prstGeom prst="diamond">
            <a:avLst/>
          </a:prstGeom>
          <a:solidFill>
            <a:srgbClr val="4F7A6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Ромб 16">
            <a:extLst>
              <a:ext uri="{FF2B5EF4-FFF2-40B4-BE49-F238E27FC236}">
                <a16:creationId xmlns:a16="http://schemas.microsoft.com/office/drawing/2014/main" id="{F36A333D-1839-CC6A-8EB5-6F4E389913BC}"/>
              </a:ext>
            </a:extLst>
          </p:cNvPr>
          <p:cNvSpPr/>
          <p:nvPr/>
        </p:nvSpPr>
        <p:spPr>
          <a:xfrm>
            <a:off x="476250" y="5355590"/>
            <a:ext cx="114300" cy="114300"/>
          </a:xfrm>
          <a:prstGeom prst="diamond">
            <a:avLst/>
          </a:prstGeom>
          <a:solidFill>
            <a:srgbClr val="4F7A6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Emperor block">
            <a:extLst>
              <a:ext uri="{FF2B5EF4-FFF2-40B4-BE49-F238E27FC236}">
                <a16:creationId xmlns:a16="http://schemas.microsoft.com/office/drawing/2014/main" id="{E03040B6-3719-5DEE-4DA4-3B735DDB4193}"/>
              </a:ext>
            </a:extLst>
          </p:cNvPr>
          <p:cNvSpPr/>
          <p:nvPr/>
        </p:nvSpPr>
        <p:spPr>
          <a:xfrm>
            <a:off x="4445000" y="2184400"/>
            <a:ext cx="4241800" cy="919861"/>
          </a:xfrm>
          <a:prstGeom prst="rect">
            <a:avLst/>
          </a:prstGeom>
          <a:solidFill>
            <a:srgbClr val="1E2A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Power 1">
            <a:extLst>
              <a:ext uri="{FF2B5EF4-FFF2-40B4-BE49-F238E27FC236}">
                <a16:creationId xmlns:a16="http://schemas.microsoft.com/office/drawing/2014/main" id="{755DBB27-7EBD-0FB8-1789-70BE754D9BD4}"/>
              </a:ext>
            </a:extLst>
          </p:cNvPr>
          <p:cNvSpPr txBox="1"/>
          <p:nvPr/>
        </p:nvSpPr>
        <p:spPr>
          <a:xfrm>
            <a:off x="4584700" y="2286000"/>
            <a:ext cx="3987800" cy="716661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1650" dirty="0">
                <a:solidFill>
                  <a:srgbClr val="F4EEE0"/>
                </a:solidFill>
                <a:latin typeface="Calibri" panose="020F0502020204030204" pitchFamily="34" charset="0"/>
              </a:rPr>
              <a:t>Китайский император обладал </a:t>
            </a:r>
            <a:r>
              <a:rPr lang="ru-RU" sz="1650" b="1" dirty="0">
                <a:solidFill>
                  <a:srgbClr val="D6BE8A"/>
                </a:solidFill>
                <a:latin typeface="Calibri" panose="020F0502020204030204" pitchFamily="34" charset="0"/>
              </a:rPr>
              <a:t>неограниченной властью</a:t>
            </a:r>
            <a:r>
              <a:rPr lang="ru-RU" sz="1650" dirty="0">
                <a:solidFill>
                  <a:srgbClr val="F4EEE0"/>
                </a:solidFill>
                <a:latin typeface="Calibri" panose="020F0502020204030204" pitchFamily="34" charset="0"/>
              </a:rPr>
              <a:t> и руководил страной, опираясь на чиновников и армию.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7D407DD1-699F-A7FE-7E62-BDD05ADAB89E}"/>
              </a:ext>
            </a:extLst>
          </p:cNvPr>
          <p:cNvCxnSpPr/>
          <p:nvPr/>
        </p:nvCxnSpPr>
        <p:spPr>
          <a:xfrm>
            <a:off x="6565900" y="3129661"/>
            <a:ext cx="0" cy="152400"/>
          </a:xfrm>
          <a:prstGeom prst="line">
            <a:avLst/>
          </a:prstGeom>
          <a:ln w="19050">
            <a:solidFill>
              <a:srgbClr val="B08B4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Service block">
            <a:extLst>
              <a:ext uri="{FF2B5EF4-FFF2-40B4-BE49-F238E27FC236}">
                <a16:creationId xmlns:a16="http://schemas.microsoft.com/office/drawing/2014/main" id="{627ADB9F-E084-70CD-5598-32A972AC59A7}"/>
              </a:ext>
            </a:extLst>
          </p:cNvPr>
          <p:cNvSpPr/>
          <p:nvPr/>
        </p:nvSpPr>
        <p:spPr>
          <a:xfrm>
            <a:off x="4445000" y="3320161"/>
            <a:ext cx="4241800" cy="695452"/>
          </a:xfrm>
          <a:prstGeom prst="rect">
            <a:avLst/>
          </a:prstGeom>
          <a:solidFill>
            <a:srgbClr val="E1E9E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Service bar">
            <a:extLst>
              <a:ext uri="{FF2B5EF4-FFF2-40B4-BE49-F238E27FC236}">
                <a16:creationId xmlns:a16="http://schemas.microsoft.com/office/drawing/2014/main" id="{B41CBC44-380E-FE02-267C-5CBB2EA233FC}"/>
              </a:ext>
            </a:extLst>
          </p:cNvPr>
          <p:cNvSpPr/>
          <p:nvPr/>
        </p:nvSpPr>
        <p:spPr>
          <a:xfrm>
            <a:off x="4445000" y="3320161"/>
            <a:ext cx="50800" cy="695452"/>
          </a:xfrm>
          <a:prstGeom prst="rect">
            <a:avLst/>
          </a:prstGeom>
          <a:solidFill>
            <a:srgbClr val="4F7A6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Power 2">
            <a:extLst>
              <a:ext uri="{FF2B5EF4-FFF2-40B4-BE49-F238E27FC236}">
                <a16:creationId xmlns:a16="http://schemas.microsoft.com/office/drawing/2014/main" id="{AACA8300-118A-1152-F34A-52E298D318F5}"/>
              </a:ext>
            </a:extLst>
          </p:cNvPr>
          <p:cNvSpPr txBox="1"/>
          <p:nvPr/>
        </p:nvSpPr>
        <p:spPr>
          <a:xfrm>
            <a:off x="4622800" y="3421761"/>
            <a:ext cx="3937000" cy="4922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1700" dirty="0">
                <a:solidFill>
                  <a:srgbClr val="2A2A2D"/>
                </a:solidFill>
                <a:latin typeface="Calibri" panose="020F0502020204030204" pitchFamily="34" charset="0"/>
              </a:rPr>
              <a:t>За службу им предоставляли </a:t>
            </a:r>
            <a:r>
              <a:rPr lang="ru-RU" sz="1700" b="1" dirty="0">
                <a:solidFill>
                  <a:srgbClr val="4F7A63"/>
                </a:solidFill>
                <a:latin typeface="Calibri" panose="020F0502020204030204" pitchFamily="34" charset="0"/>
              </a:rPr>
              <a:t>землю</a:t>
            </a:r>
            <a:r>
              <a:rPr lang="ru-RU" sz="1700" dirty="0">
                <a:solidFill>
                  <a:srgbClr val="2A2A2D"/>
                </a:solidFill>
                <a:latin typeface="Calibri" panose="020F0502020204030204" pitchFamily="34" charset="0"/>
              </a:rPr>
              <a:t>, с которой они получали доход.</a:t>
            </a:r>
          </a:p>
        </p:txBody>
      </p:sp>
      <p:sp>
        <p:nvSpPr>
          <p:cNvPr id="24" name="Exam step 1">
            <a:extLst>
              <a:ext uri="{FF2B5EF4-FFF2-40B4-BE49-F238E27FC236}">
                <a16:creationId xmlns:a16="http://schemas.microsoft.com/office/drawing/2014/main" id="{A5D17D87-8717-C964-86EE-DC7BF097C09E}"/>
              </a:ext>
            </a:extLst>
          </p:cNvPr>
          <p:cNvSpPr/>
          <p:nvPr/>
        </p:nvSpPr>
        <p:spPr>
          <a:xfrm>
            <a:off x="4445000" y="4129913"/>
            <a:ext cx="3683000" cy="657352"/>
          </a:xfrm>
          <a:prstGeom prst="rect">
            <a:avLst/>
          </a:prstGeom>
          <a:solidFill>
            <a:srgbClr val="F3E8D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Exam step bar 1">
            <a:extLst>
              <a:ext uri="{FF2B5EF4-FFF2-40B4-BE49-F238E27FC236}">
                <a16:creationId xmlns:a16="http://schemas.microsoft.com/office/drawing/2014/main" id="{C49A1529-F204-D25F-499A-6D683DA777A0}"/>
              </a:ext>
            </a:extLst>
          </p:cNvPr>
          <p:cNvSpPr/>
          <p:nvPr/>
        </p:nvSpPr>
        <p:spPr>
          <a:xfrm>
            <a:off x="4445000" y="4129913"/>
            <a:ext cx="50800" cy="657352"/>
          </a:xfrm>
          <a:prstGeom prst="rect">
            <a:avLst/>
          </a:prstGeom>
          <a:solidFill>
            <a:srgbClr val="B540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Exam 1">
            <a:extLst>
              <a:ext uri="{FF2B5EF4-FFF2-40B4-BE49-F238E27FC236}">
                <a16:creationId xmlns:a16="http://schemas.microsoft.com/office/drawing/2014/main" id="{762CD944-95E0-B3AA-0367-B454DF49A372}"/>
              </a:ext>
            </a:extLst>
          </p:cNvPr>
          <p:cNvSpPr txBox="1"/>
          <p:nvPr/>
        </p:nvSpPr>
        <p:spPr>
          <a:xfrm>
            <a:off x="4622800" y="4206113"/>
            <a:ext cx="3429000" cy="4922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1700" dirty="0">
                <a:solidFill>
                  <a:srgbClr val="2A2A2D"/>
                </a:solidFill>
                <a:latin typeface="Calibri" panose="020F0502020204030204" pitchFamily="34" charset="0"/>
              </a:rPr>
              <a:t>Стать </a:t>
            </a:r>
            <a:r>
              <a:rPr lang="ru-RU" sz="1700" b="1" dirty="0">
                <a:solidFill>
                  <a:srgbClr val="B5402E"/>
                </a:solidFill>
                <a:latin typeface="Calibri" panose="020F0502020204030204" pitchFamily="34" charset="0"/>
              </a:rPr>
              <a:t>чиновником</a:t>
            </a:r>
            <a:r>
              <a:rPr lang="ru-RU" sz="1700" dirty="0">
                <a:solidFill>
                  <a:srgbClr val="2A2A2D"/>
                </a:solidFill>
                <a:latin typeface="Calibri" panose="020F0502020204030204" pitchFamily="34" charset="0"/>
              </a:rPr>
              <a:t> мог любой образованный человек.</a:t>
            </a:r>
          </a:p>
        </p:txBody>
      </p:sp>
      <p:sp>
        <p:nvSpPr>
          <p:cNvPr id="27" name="Exam step 2">
            <a:extLst>
              <a:ext uri="{FF2B5EF4-FFF2-40B4-BE49-F238E27FC236}">
                <a16:creationId xmlns:a16="http://schemas.microsoft.com/office/drawing/2014/main" id="{92FCBD6C-0C51-BA93-ED21-615541822088}"/>
              </a:ext>
            </a:extLst>
          </p:cNvPr>
          <p:cNvSpPr/>
          <p:nvPr/>
        </p:nvSpPr>
        <p:spPr>
          <a:xfrm>
            <a:off x="4724400" y="4850765"/>
            <a:ext cx="3683000" cy="657352"/>
          </a:xfrm>
          <a:prstGeom prst="rect">
            <a:avLst/>
          </a:prstGeom>
          <a:solidFill>
            <a:srgbClr val="EBDAB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Exam step bar 2">
            <a:extLst>
              <a:ext uri="{FF2B5EF4-FFF2-40B4-BE49-F238E27FC236}">
                <a16:creationId xmlns:a16="http://schemas.microsoft.com/office/drawing/2014/main" id="{FB67F1CF-3D97-6464-9ED3-98DECF9B7BEC}"/>
              </a:ext>
            </a:extLst>
          </p:cNvPr>
          <p:cNvSpPr/>
          <p:nvPr/>
        </p:nvSpPr>
        <p:spPr>
          <a:xfrm>
            <a:off x="4724400" y="4850765"/>
            <a:ext cx="50800" cy="657352"/>
          </a:xfrm>
          <a:prstGeom prst="rect">
            <a:avLst/>
          </a:prstGeom>
          <a:solidFill>
            <a:srgbClr val="B540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Exam 2">
            <a:extLst>
              <a:ext uri="{FF2B5EF4-FFF2-40B4-BE49-F238E27FC236}">
                <a16:creationId xmlns:a16="http://schemas.microsoft.com/office/drawing/2014/main" id="{F4542763-88A1-2FEF-9D55-8516037B6470}"/>
              </a:ext>
            </a:extLst>
          </p:cNvPr>
          <p:cNvSpPr txBox="1"/>
          <p:nvPr/>
        </p:nvSpPr>
        <p:spPr>
          <a:xfrm>
            <a:off x="4902200" y="4926965"/>
            <a:ext cx="3429000" cy="4922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1700" dirty="0">
                <a:solidFill>
                  <a:srgbClr val="2A2A2D"/>
                </a:solidFill>
                <a:latin typeface="Calibri" panose="020F0502020204030204" pitchFamily="34" charset="0"/>
              </a:rPr>
              <a:t>Для этого нужно было сдать </a:t>
            </a:r>
            <a:r>
              <a:rPr lang="ru-RU" sz="1700" b="1" dirty="0">
                <a:solidFill>
                  <a:srgbClr val="B5402E"/>
                </a:solidFill>
                <a:latin typeface="Calibri" panose="020F0502020204030204" pitchFamily="34" charset="0"/>
              </a:rPr>
              <a:t>специальный экзамен</a:t>
            </a:r>
            <a:r>
              <a:rPr lang="ru-RU" sz="1700" dirty="0">
                <a:solidFill>
                  <a:srgbClr val="2A2A2D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30" name="Exam step 3">
            <a:extLst>
              <a:ext uri="{FF2B5EF4-FFF2-40B4-BE49-F238E27FC236}">
                <a16:creationId xmlns:a16="http://schemas.microsoft.com/office/drawing/2014/main" id="{26AF2144-B217-1427-71F4-1EE5B5AB1260}"/>
              </a:ext>
            </a:extLst>
          </p:cNvPr>
          <p:cNvSpPr/>
          <p:nvPr/>
        </p:nvSpPr>
        <p:spPr>
          <a:xfrm>
            <a:off x="5003800" y="5571617"/>
            <a:ext cx="3683000" cy="657352"/>
          </a:xfrm>
          <a:prstGeom prst="rect">
            <a:avLst/>
          </a:prstGeom>
          <a:solidFill>
            <a:srgbClr val="E1C99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Exam step bar 3">
            <a:extLst>
              <a:ext uri="{FF2B5EF4-FFF2-40B4-BE49-F238E27FC236}">
                <a16:creationId xmlns:a16="http://schemas.microsoft.com/office/drawing/2014/main" id="{DDE470AC-59E4-E796-FB2C-D5BFDEA22905}"/>
              </a:ext>
            </a:extLst>
          </p:cNvPr>
          <p:cNvSpPr/>
          <p:nvPr/>
        </p:nvSpPr>
        <p:spPr>
          <a:xfrm>
            <a:off x="5003800" y="5571617"/>
            <a:ext cx="50800" cy="657352"/>
          </a:xfrm>
          <a:prstGeom prst="rect">
            <a:avLst/>
          </a:prstGeom>
          <a:solidFill>
            <a:srgbClr val="B540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Exam 3">
            <a:extLst>
              <a:ext uri="{FF2B5EF4-FFF2-40B4-BE49-F238E27FC236}">
                <a16:creationId xmlns:a16="http://schemas.microsoft.com/office/drawing/2014/main" id="{05B4025B-0E87-E762-2959-8ED960B66EC5}"/>
              </a:ext>
            </a:extLst>
          </p:cNvPr>
          <p:cNvSpPr txBox="1"/>
          <p:nvPr/>
        </p:nvSpPr>
        <p:spPr>
          <a:xfrm>
            <a:off x="5181600" y="5647817"/>
            <a:ext cx="3429000" cy="4922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1700" dirty="0">
                <a:solidFill>
                  <a:srgbClr val="2A2A2D"/>
                </a:solidFill>
                <a:latin typeface="Calibri" panose="020F0502020204030204" pitchFamily="34" charset="0"/>
              </a:rPr>
              <a:t>Сложность экзамена зависела от </a:t>
            </a:r>
            <a:r>
              <a:rPr lang="ru-RU" sz="1700" b="1" dirty="0">
                <a:solidFill>
                  <a:srgbClr val="B5402E"/>
                </a:solidFill>
                <a:latin typeface="Calibri" panose="020F0502020204030204" pitchFamily="34" charset="0"/>
              </a:rPr>
              <a:t>должности</a:t>
            </a:r>
            <a:r>
              <a:rPr lang="ru-RU" sz="1700" dirty="0">
                <a:solidFill>
                  <a:srgbClr val="2A2A2D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33" name="Signature 100ballnik.com">
            <a:extLst>
              <a:ext uri="{FF2B5EF4-FFF2-40B4-BE49-F238E27FC236}">
                <a16:creationId xmlns:a16="http://schemas.microsoft.com/office/drawing/2014/main" id="{B4B38D1E-FD68-1E48-FD40-1E6EFE0FB85C}"/>
              </a:ext>
            </a:extLst>
          </p:cNvPr>
          <p:cNvSpPr txBox="1"/>
          <p:nvPr/>
        </p:nvSpPr>
        <p:spPr>
          <a:xfrm>
            <a:off x="6400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57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1747666-57DC-DFC8-FB24-3DAEF36B5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50800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2800" b="1" dirty="0">
                <a:solidFill>
                  <a:srgbClr val="1E2A4A"/>
                </a:solidFill>
                <a:latin typeface="Constantia" panose="02030602050306030303" pitchFamily="18" charset="0"/>
              </a:rPr>
              <a:t>Китайское государство и его соседи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952AE242-7D9D-EA0B-4115-EBF55FF2D7C5}"/>
              </a:ext>
            </a:extLst>
          </p:cNvPr>
          <p:cNvSpPr/>
          <p:nvPr/>
        </p:nvSpPr>
        <p:spPr>
          <a:xfrm>
            <a:off x="457200" y="838200"/>
            <a:ext cx="762001" cy="101601"/>
          </a:xfrm>
          <a:custGeom>
            <a:avLst/>
            <a:gdLst/>
            <a:ahLst/>
            <a:cxnLst/>
            <a:rect l="0" t="0" r="0" b="0"/>
            <a:pathLst>
              <a:path w="762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  <a:lnTo>
                  <a:pt x="381000" y="0"/>
                </a:lnTo>
                <a:lnTo>
                  <a:pt x="482600" y="0"/>
                </a:lnTo>
                <a:lnTo>
                  <a:pt x="482600" y="76200"/>
                </a:lnTo>
                <a:lnTo>
                  <a:pt x="431800" y="76200"/>
                </a:lnTo>
                <a:lnTo>
                  <a:pt x="431800" y="50800"/>
                </a:lnTo>
                <a:lnTo>
                  <a:pt x="457200" y="50800"/>
                </a:lnTo>
                <a:lnTo>
                  <a:pt x="457200" y="25400"/>
                </a:lnTo>
                <a:lnTo>
                  <a:pt x="406400" y="25400"/>
                </a:lnTo>
                <a:lnTo>
                  <a:pt x="406400" y="101600"/>
                </a:lnTo>
                <a:lnTo>
                  <a:pt x="508000" y="101600"/>
                </a:lnTo>
                <a:lnTo>
                  <a:pt x="508000" y="0"/>
                </a:lnTo>
                <a:lnTo>
                  <a:pt x="609600" y="0"/>
                </a:lnTo>
                <a:lnTo>
                  <a:pt x="609600" y="76200"/>
                </a:lnTo>
                <a:lnTo>
                  <a:pt x="558800" y="76200"/>
                </a:lnTo>
                <a:lnTo>
                  <a:pt x="558800" y="50800"/>
                </a:lnTo>
                <a:lnTo>
                  <a:pt x="584200" y="50800"/>
                </a:lnTo>
                <a:lnTo>
                  <a:pt x="584200" y="25400"/>
                </a:lnTo>
                <a:lnTo>
                  <a:pt x="533400" y="25400"/>
                </a:lnTo>
                <a:lnTo>
                  <a:pt x="533400" y="101600"/>
                </a:lnTo>
                <a:lnTo>
                  <a:pt x="635000" y="101600"/>
                </a:lnTo>
                <a:lnTo>
                  <a:pt x="635000" y="0"/>
                </a:lnTo>
                <a:lnTo>
                  <a:pt x="736600" y="0"/>
                </a:lnTo>
                <a:lnTo>
                  <a:pt x="736600" y="76200"/>
                </a:lnTo>
                <a:lnTo>
                  <a:pt x="685800" y="76200"/>
                </a:lnTo>
                <a:lnTo>
                  <a:pt x="685800" y="50800"/>
                </a:lnTo>
                <a:lnTo>
                  <a:pt x="711200" y="50800"/>
                </a:lnTo>
                <a:lnTo>
                  <a:pt x="711200" y="25400"/>
                </a:lnTo>
                <a:lnTo>
                  <a:pt x="660400" y="25400"/>
                </a:lnTo>
                <a:lnTo>
                  <a:pt x="660400" y="101600"/>
                </a:lnTo>
                <a:lnTo>
                  <a:pt x="762000" y="101600"/>
                </a:lnTo>
              </a:path>
            </a:pathLst>
          </a:custGeom>
          <a:ln w="11430">
            <a:solidFill>
              <a:srgbClr val="4F7A6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ang text">
            <a:extLst>
              <a:ext uri="{FF2B5EF4-FFF2-40B4-BE49-F238E27FC236}">
                <a16:creationId xmlns:a16="http://schemas.microsoft.com/office/drawing/2014/main" id="{BBA2EF40-6E60-03A2-1290-C609B468021E}"/>
              </a:ext>
            </a:extLst>
          </p:cNvPr>
          <p:cNvSpPr txBox="1"/>
          <p:nvPr/>
        </p:nvSpPr>
        <p:spPr>
          <a:xfrm>
            <a:off x="457200" y="1117600"/>
            <a:ext cx="4267200" cy="2453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1200"/>
              </a:spcAft>
            </a:pPr>
            <a:r>
              <a:rPr lang="ru-RU" sz="4600" b="1" dirty="0">
                <a:solidFill>
                  <a:srgbClr val="B5402E"/>
                </a:solidFill>
                <a:latin typeface="Constantia" panose="02030602050306030303" pitchFamily="18" charset="0"/>
              </a:rPr>
              <a:t>VII в.</a:t>
            </a:r>
            <a:br>
              <a:rPr lang="ru-RU" sz="2100" dirty="0">
                <a:solidFill>
                  <a:srgbClr val="2A2A2D"/>
                </a:solidFill>
                <a:latin typeface="Calibri" panose="020F0502020204030204" pitchFamily="34" charset="0"/>
              </a:rPr>
            </a:br>
            <a:r>
              <a:rPr lang="ru-RU" sz="2100" dirty="0">
                <a:solidFill>
                  <a:srgbClr val="2A2A2D"/>
                </a:solidFill>
                <a:latin typeface="Calibri" panose="020F0502020204030204" pitchFamily="34" charset="0"/>
              </a:rPr>
              <a:t>– начало правления династии Тан.</a:t>
            </a:r>
          </a:p>
          <a:p>
            <a:pPr>
              <a:spcAft>
                <a:spcPts val="1200"/>
              </a:spcAft>
            </a:pPr>
            <a:r>
              <a:rPr lang="ru-RU" sz="2100" b="1" dirty="0">
                <a:solidFill>
                  <a:srgbClr val="4F7A63"/>
                </a:solidFill>
                <a:latin typeface="Calibri" panose="020F0502020204030204" pitchFamily="34" charset="0"/>
              </a:rPr>
              <a:t>Реформы:</a:t>
            </a:r>
            <a:r>
              <a:rPr lang="ru-RU" sz="2100" dirty="0">
                <a:solidFill>
                  <a:srgbClr val="2A2A2D"/>
                </a:solidFill>
                <a:latin typeface="Calibri" panose="020F0502020204030204" pitchFamily="34" charset="0"/>
              </a:rPr>
              <a:t> начало строительства </a:t>
            </a:r>
            <a:r>
              <a:rPr lang="ru-RU" sz="2100" b="1" dirty="0">
                <a:solidFill>
                  <a:srgbClr val="1E2A4A"/>
                </a:solidFill>
                <a:latin typeface="Calibri" panose="020F0502020204030204" pitchFamily="34" charset="0"/>
              </a:rPr>
              <a:t>Великого канала</a:t>
            </a:r>
            <a:r>
              <a:rPr lang="ru-RU" sz="2100" dirty="0">
                <a:solidFill>
                  <a:srgbClr val="2A2A2D"/>
                </a:solidFill>
                <a:latin typeface="Calibri" panose="020F0502020204030204" pitchFamily="34" charset="0"/>
              </a:rPr>
              <a:t>, соединявшего юг и север страны, успешные военные походы на север.</a:t>
            </a:r>
          </a:p>
        </p:txBody>
      </p:sp>
      <p:sp>
        <p:nvSpPr>
          <p:cNvPr id="5" name="Cause box">
            <a:extLst>
              <a:ext uri="{FF2B5EF4-FFF2-40B4-BE49-F238E27FC236}">
                <a16:creationId xmlns:a16="http://schemas.microsoft.com/office/drawing/2014/main" id="{D3A6A4DA-3D7A-87BA-AF50-4EDF62FA07B4}"/>
              </a:ext>
            </a:extLst>
          </p:cNvPr>
          <p:cNvSpPr/>
          <p:nvPr/>
        </p:nvSpPr>
        <p:spPr>
          <a:xfrm>
            <a:off x="457200" y="3850640"/>
            <a:ext cx="4267200" cy="883920"/>
          </a:xfrm>
          <a:prstGeom prst="rect">
            <a:avLst/>
          </a:prstGeom>
          <a:solidFill>
            <a:srgbClr val="FBF8F0"/>
          </a:solidFill>
          <a:ln w="12700">
            <a:solidFill>
              <a:srgbClr val="B08B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ause">
            <a:extLst>
              <a:ext uri="{FF2B5EF4-FFF2-40B4-BE49-F238E27FC236}">
                <a16:creationId xmlns:a16="http://schemas.microsoft.com/office/drawing/2014/main" id="{C5EB28DF-C5B4-DFED-56FB-B81ED6CCB2F3}"/>
              </a:ext>
            </a:extLst>
          </p:cNvPr>
          <p:cNvSpPr txBox="1"/>
          <p:nvPr/>
        </p:nvSpPr>
        <p:spPr>
          <a:xfrm>
            <a:off x="635000" y="4003040"/>
            <a:ext cx="3911600" cy="579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900" dirty="0">
                <a:solidFill>
                  <a:srgbClr val="2A2A2D"/>
                </a:solidFill>
                <a:latin typeface="Calibri" panose="020F0502020204030204" pitchFamily="34" charset="0"/>
              </a:rPr>
              <a:t>Военные неудачи, высокие налоги, стихийные бедствия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DA6EC091-1EB4-83C7-DF55-E073CAEA4A1C}"/>
              </a:ext>
            </a:extLst>
          </p:cNvPr>
          <p:cNvCxnSpPr/>
          <p:nvPr/>
        </p:nvCxnSpPr>
        <p:spPr>
          <a:xfrm>
            <a:off x="2590800" y="4759960"/>
            <a:ext cx="0" cy="304800"/>
          </a:xfrm>
          <a:prstGeom prst="line">
            <a:avLst/>
          </a:prstGeom>
          <a:ln w="19050">
            <a:solidFill>
              <a:srgbClr val="B5402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ffect box">
            <a:extLst>
              <a:ext uri="{FF2B5EF4-FFF2-40B4-BE49-F238E27FC236}">
                <a16:creationId xmlns:a16="http://schemas.microsoft.com/office/drawing/2014/main" id="{BB36BCB8-70CB-569B-D511-B211D8CD3F48}"/>
              </a:ext>
            </a:extLst>
          </p:cNvPr>
          <p:cNvSpPr/>
          <p:nvPr/>
        </p:nvSpPr>
        <p:spPr>
          <a:xfrm>
            <a:off x="457200" y="5115560"/>
            <a:ext cx="4267200" cy="939800"/>
          </a:xfrm>
          <a:prstGeom prst="roundRect">
            <a:avLst>
              <a:gd name="adj" fmla="val 50000"/>
            </a:avLst>
          </a:prstGeom>
          <a:solidFill>
            <a:srgbClr val="B540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Effect">
            <a:extLst>
              <a:ext uri="{FF2B5EF4-FFF2-40B4-BE49-F238E27FC236}">
                <a16:creationId xmlns:a16="http://schemas.microsoft.com/office/drawing/2014/main" id="{E590E5F6-4102-8574-3CE4-BCD384D0D4F6}"/>
              </a:ext>
            </a:extLst>
          </p:cNvPr>
          <p:cNvSpPr txBox="1"/>
          <p:nvPr/>
        </p:nvSpPr>
        <p:spPr>
          <a:xfrm>
            <a:off x="762000" y="5280660"/>
            <a:ext cx="3657600" cy="609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000" b="1" dirty="0">
                <a:solidFill>
                  <a:srgbClr val="F4EEE0"/>
                </a:solidFill>
                <a:latin typeface="Constantia" panose="02030602050306030303" pitchFamily="18" charset="0"/>
              </a:rPr>
              <a:t>В конце </a:t>
            </a:r>
            <a:r>
              <a:rPr lang="ru-RU" sz="2000" b="1" dirty="0">
                <a:solidFill>
                  <a:srgbClr val="D6BE8A"/>
                </a:solidFill>
                <a:latin typeface="Constantia" panose="02030602050306030303" pitchFamily="18" charset="0"/>
              </a:rPr>
              <a:t>IX в.</a:t>
            </a:r>
            <a:r>
              <a:rPr lang="ru-RU" sz="2000" b="1" dirty="0">
                <a:solidFill>
                  <a:srgbClr val="F4EEE0"/>
                </a:solidFill>
                <a:latin typeface="Constantia" panose="02030602050306030303" pitchFamily="18" charset="0"/>
              </a:rPr>
              <a:t> династию Тан низвергли</a:t>
            </a:r>
          </a:p>
        </p:txBody>
      </p:sp>
      <p:sp>
        <p:nvSpPr>
          <p:cNvPr id="10" name="Tang court painting mat">
            <a:extLst>
              <a:ext uri="{FF2B5EF4-FFF2-40B4-BE49-F238E27FC236}">
                <a16:creationId xmlns:a16="http://schemas.microsoft.com/office/drawing/2014/main" id="{24F96642-A9A7-A887-E877-C0D6ED92914C}"/>
              </a:ext>
            </a:extLst>
          </p:cNvPr>
          <p:cNvSpPr/>
          <p:nvPr/>
        </p:nvSpPr>
        <p:spPr>
          <a:xfrm>
            <a:off x="4965700" y="1079500"/>
            <a:ext cx="3810000" cy="22098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B4F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Tang court painting" descr="Янь Либэнь (приписывается). «Император Тай-цзун принимает тибетского посла». Китай, империя Тан (копия эпохи Сун). Музей Гугун, Пекин">
            <a:extLst>
              <a:ext uri="{FF2B5EF4-FFF2-40B4-BE49-F238E27FC236}">
                <a16:creationId xmlns:a16="http://schemas.microsoft.com/office/drawing/2014/main" id="{26D0F525-F1B6-181E-0C34-B74FF97A011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600" y="1168400"/>
            <a:ext cx="3632200" cy="2032000"/>
          </a:xfrm>
          <a:prstGeom prst="rect">
            <a:avLst/>
          </a:prstGeom>
        </p:spPr>
      </p:pic>
      <p:pic>
        <p:nvPicPr>
          <p:cNvPr id="14" name="Kublai portrait" descr="Портрет хана Хубилая. Анигэ (приписывается), около 1294 г. Национальный дворцовый музей, Тайбэй">
            <a:extLst>
              <a:ext uri="{FF2B5EF4-FFF2-40B4-BE49-F238E27FC236}">
                <a16:creationId xmlns:a16="http://schemas.microsoft.com/office/drawing/2014/main" id="{13A92DB5-5A55-311A-C5CC-8B4339AE817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400" y="3810000"/>
            <a:ext cx="1473200" cy="1841500"/>
          </a:xfrm>
          <a:prstGeom prst="ellipse">
            <a:avLst/>
          </a:prstGeom>
          <a:ln w="19050">
            <a:solidFill>
              <a:srgbClr val="B08B4F"/>
            </a:solidFill>
          </a:ln>
        </p:spPr>
      </p:pic>
      <p:sp>
        <p:nvSpPr>
          <p:cNvPr id="15" name="Kublai ring">
            <a:extLst>
              <a:ext uri="{FF2B5EF4-FFF2-40B4-BE49-F238E27FC236}">
                <a16:creationId xmlns:a16="http://schemas.microsoft.com/office/drawing/2014/main" id="{73EB2871-A043-A24D-9955-C1A5B40B2BB3}"/>
              </a:ext>
            </a:extLst>
          </p:cNvPr>
          <p:cNvSpPr/>
          <p:nvPr/>
        </p:nvSpPr>
        <p:spPr>
          <a:xfrm>
            <a:off x="5143500" y="3721100"/>
            <a:ext cx="1651000" cy="2019300"/>
          </a:xfrm>
          <a:prstGeom prst="ellipse">
            <a:avLst/>
          </a:prstGeom>
          <a:noFill/>
          <a:ln w="7620" cap="flat" cmpd="sng" algn="ctr">
            <a:solidFill>
              <a:srgbClr val="D6BE8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Caption Kublai">
            <a:extLst>
              <a:ext uri="{FF2B5EF4-FFF2-40B4-BE49-F238E27FC236}">
                <a16:creationId xmlns:a16="http://schemas.microsoft.com/office/drawing/2014/main" id="{2A5463BF-C5C9-9EB7-0EE1-037C76811F74}"/>
              </a:ext>
            </a:extLst>
          </p:cNvPr>
          <p:cNvSpPr txBox="1"/>
          <p:nvPr/>
        </p:nvSpPr>
        <p:spPr>
          <a:xfrm>
            <a:off x="6959600" y="4521200"/>
            <a:ext cx="17780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000" i="1" dirty="0">
                <a:solidFill>
                  <a:srgbClr val="1E2A4A"/>
                </a:solidFill>
                <a:latin typeface="Constantia" panose="02030602050306030303" pitchFamily="18" charset="0"/>
              </a:rPr>
              <a:t>Хан Хубилай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E211BB35-E01B-95C5-0CE3-51D2D2E0ACF5}"/>
              </a:ext>
            </a:extLst>
          </p:cNvPr>
          <p:cNvCxnSpPr/>
          <p:nvPr/>
        </p:nvCxnSpPr>
        <p:spPr>
          <a:xfrm>
            <a:off x="6959600" y="4927600"/>
            <a:ext cx="1168400" cy="0"/>
          </a:xfrm>
          <a:prstGeom prst="line">
            <a:avLst/>
          </a:prstGeom>
          <a:ln w="9525">
            <a:solidFill>
              <a:srgbClr val="B08B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Signature 100ballnik.com">
            <a:extLst>
              <a:ext uri="{FF2B5EF4-FFF2-40B4-BE49-F238E27FC236}">
                <a16:creationId xmlns:a16="http://schemas.microsoft.com/office/drawing/2014/main" id="{A0B7DA81-191A-33F2-FBE6-4AC55C3B5D4B}"/>
              </a:ext>
            </a:extLst>
          </p:cNvPr>
          <p:cNvSpPr txBox="1"/>
          <p:nvPr/>
        </p:nvSpPr>
        <p:spPr>
          <a:xfrm>
            <a:off x="6400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286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DB99B90-A99C-931E-FF4C-12A30BA8D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50800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2800" b="1" dirty="0">
                <a:solidFill>
                  <a:srgbClr val="1E2A4A"/>
                </a:solidFill>
                <a:latin typeface="Constantia" panose="02030602050306030303" pitchFamily="18" charset="0"/>
              </a:rPr>
              <a:t>Китайское государство и его соседи</a:t>
            </a:r>
          </a:p>
        </p:txBody>
      </p:sp>
      <p:sp>
        <p:nvSpPr>
          <p:cNvPr id="3" name="Portrait field">
            <a:extLst>
              <a:ext uri="{FF2B5EF4-FFF2-40B4-BE49-F238E27FC236}">
                <a16:creationId xmlns:a16="http://schemas.microsoft.com/office/drawing/2014/main" id="{23BE92C3-5E73-5E9C-D676-B1056161AEC3}"/>
              </a:ext>
            </a:extLst>
          </p:cNvPr>
          <p:cNvSpPr/>
          <p:nvPr/>
        </p:nvSpPr>
        <p:spPr>
          <a:xfrm>
            <a:off x="6121400" y="990600"/>
            <a:ext cx="3022600" cy="5867400"/>
          </a:xfrm>
          <a:prstGeom prst="rect">
            <a:avLst/>
          </a:prstGeom>
          <a:solidFill>
            <a:srgbClr val="E1E9E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Key-fret">
            <a:extLst>
              <a:ext uri="{FF2B5EF4-FFF2-40B4-BE49-F238E27FC236}">
                <a16:creationId xmlns:a16="http://schemas.microsoft.com/office/drawing/2014/main" id="{802A12F1-A3C6-D7DF-D73D-0B94A5A9F38C}"/>
              </a:ext>
            </a:extLst>
          </p:cNvPr>
          <p:cNvSpPr/>
          <p:nvPr/>
        </p:nvSpPr>
        <p:spPr>
          <a:xfrm>
            <a:off x="457200" y="838200"/>
            <a:ext cx="762001" cy="101601"/>
          </a:xfrm>
          <a:custGeom>
            <a:avLst/>
            <a:gdLst/>
            <a:ahLst/>
            <a:cxnLst/>
            <a:rect l="0" t="0" r="0" b="0"/>
            <a:pathLst>
              <a:path w="762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  <a:lnTo>
                  <a:pt x="381000" y="0"/>
                </a:lnTo>
                <a:lnTo>
                  <a:pt x="482600" y="0"/>
                </a:lnTo>
                <a:lnTo>
                  <a:pt x="482600" y="76200"/>
                </a:lnTo>
                <a:lnTo>
                  <a:pt x="431800" y="76200"/>
                </a:lnTo>
                <a:lnTo>
                  <a:pt x="431800" y="50800"/>
                </a:lnTo>
                <a:lnTo>
                  <a:pt x="457200" y="50800"/>
                </a:lnTo>
                <a:lnTo>
                  <a:pt x="457200" y="25400"/>
                </a:lnTo>
                <a:lnTo>
                  <a:pt x="406400" y="25400"/>
                </a:lnTo>
                <a:lnTo>
                  <a:pt x="406400" y="101600"/>
                </a:lnTo>
                <a:lnTo>
                  <a:pt x="508000" y="101600"/>
                </a:lnTo>
                <a:lnTo>
                  <a:pt x="508000" y="0"/>
                </a:lnTo>
                <a:lnTo>
                  <a:pt x="609600" y="0"/>
                </a:lnTo>
                <a:lnTo>
                  <a:pt x="609600" y="76200"/>
                </a:lnTo>
                <a:lnTo>
                  <a:pt x="558800" y="76200"/>
                </a:lnTo>
                <a:lnTo>
                  <a:pt x="558800" y="50800"/>
                </a:lnTo>
                <a:lnTo>
                  <a:pt x="584200" y="50800"/>
                </a:lnTo>
                <a:lnTo>
                  <a:pt x="584200" y="25400"/>
                </a:lnTo>
                <a:lnTo>
                  <a:pt x="533400" y="25400"/>
                </a:lnTo>
                <a:lnTo>
                  <a:pt x="533400" y="101600"/>
                </a:lnTo>
                <a:lnTo>
                  <a:pt x="635000" y="101600"/>
                </a:lnTo>
                <a:lnTo>
                  <a:pt x="635000" y="0"/>
                </a:lnTo>
                <a:lnTo>
                  <a:pt x="736600" y="0"/>
                </a:lnTo>
                <a:lnTo>
                  <a:pt x="736600" y="76200"/>
                </a:lnTo>
                <a:lnTo>
                  <a:pt x="685800" y="76200"/>
                </a:lnTo>
                <a:lnTo>
                  <a:pt x="685800" y="50800"/>
                </a:lnTo>
                <a:lnTo>
                  <a:pt x="711200" y="50800"/>
                </a:lnTo>
                <a:lnTo>
                  <a:pt x="711200" y="25400"/>
                </a:lnTo>
                <a:lnTo>
                  <a:pt x="660400" y="25400"/>
                </a:lnTo>
                <a:lnTo>
                  <a:pt x="660400" y="101600"/>
                </a:lnTo>
                <a:lnTo>
                  <a:pt x="762000" y="101600"/>
                </a:lnTo>
              </a:path>
            </a:pathLst>
          </a:custGeom>
          <a:ln w="11430">
            <a:solidFill>
              <a:srgbClr val="4F7A6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imeline 1">
            <a:extLst>
              <a:ext uri="{FF2B5EF4-FFF2-40B4-BE49-F238E27FC236}">
                <a16:creationId xmlns:a16="http://schemas.microsoft.com/office/drawing/2014/main" id="{E8B94CC4-9716-A08E-DF49-83F2CF7EAC1A}"/>
              </a:ext>
            </a:extLst>
          </p:cNvPr>
          <p:cNvSpPr txBox="1"/>
          <p:nvPr/>
        </p:nvSpPr>
        <p:spPr>
          <a:xfrm>
            <a:off x="1117600" y="1117600"/>
            <a:ext cx="4749800" cy="579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2200" b="1" dirty="0">
                <a:solidFill>
                  <a:srgbClr val="4F7A63"/>
                </a:solidFill>
                <a:latin typeface="Constantia" panose="02030602050306030303" pitchFamily="18" charset="0"/>
              </a:rPr>
              <a:t>Середина Х в.</a:t>
            </a:r>
            <a:br>
              <a:rPr lang="ru-RU" dirty="0">
                <a:solidFill>
                  <a:srgbClr val="2A2A2D"/>
                </a:solidFill>
                <a:latin typeface="Calibri" panose="020F0502020204030204" pitchFamily="34" charset="0"/>
              </a:rPr>
            </a:br>
            <a:r>
              <a:rPr lang="ru-RU" dirty="0">
                <a:solidFill>
                  <a:srgbClr val="2A2A2D"/>
                </a:solidFill>
                <a:latin typeface="Calibri" panose="020F0502020204030204" pitchFamily="34" charset="0"/>
              </a:rPr>
              <a:t>– начало правления новой династии </a:t>
            </a:r>
            <a:r>
              <a:rPr lang="ru-RU" b="1" dirty="0">
                <a:solidFill>
                  <a:srgbClr val="1E2A4A"/>
                </a:solidFill>
                <a:latin typeface="Calibri" panose="020F0502020204030204" pitchFamily="34" charset="0"/>
              </a:rPr>
              <a:t>Сун</a:t>
            </a:r>
            <a:r>
              <a:rPr lang="ru-RU" dirty="0">
                <a:solidFill>
                  <a:srgbClr val="2A2A2D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6" name="Timeline 2">
            <a:extLst>
              <a:ext uri="{FF2B5EF4-FFF2-40B4-BE49-F238E27FC236}">
                <a16:creationId xmlns:a16="http://schemas.microsoft.com/office/drawing/2014/main" id="{62EAEB8F-2797-A06C-5CCD-1F0245A4CBE8}"/>
              </a:ext>
            </a:extLst>
          </p:cNvPr>
          <p:cNvSpPr txBox="1"/>
          <p:nvPr/>
        </p:nvSpPr>
        <p:spPr>
          <a:xfrm>
            <a:off x="1117600" y="1836420"/>
            <a:ext cx="4749800" cy="83972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2200" b="1" dirty="0">
                <a:solidFill>
                  <a:srgbClr val="B5402E"/>
                </a:solidFill>
                <a:latin typeface="Constantia" panose="02030602050306030303" pitchFamily="18" charset="0"/>
              </a:rPr>
              <a:t>XII в.</a:t>
            </a:r>
            <a:br>
              <a:rPr lang="ru-RU" dirty="0">
                <a:solidFill>
                  <a:srgbClr val="2A2A2D"/>
                </a:solidFill>
                <a:latin typeface="Calibri" panose="020F0502020204030204" pitchFamily="34" charset="0"/>
              </a:rPr>
            </a:br>
            <a:r>
              <a:rPr lang="ru-RU" dirty="0">
                <a:solidFill>
                  <a:srgbClr val="2A2A2D"/>
                </a:solidFill>
                <a:latin typeface="Calibri" panose="020F0502020204030204" pitchFamily="34" charset="0"/>
              </a:rPr>
              <a:t>– вторжение в Китай захватчиков – </a:t>
            </a:r>
            <a:r>
              <a:rPr lang="ru-RU" b="1" dirty="0">
                <a:solidFill>
                  <a:srgbClr val="1E2A4A"/>
                </a:solidFill>
                <a:latin typeface="Calibri" panose="020F0502020204030204" pitchFamily="34" charset="0"/>
              </a:rPr>
              <a:t>чжурчжэней</a:t>
            </a:r>
            <a:r>
              <a:rPr lang="ru-RU" dirty="0">
                <a:solidFill>
                  <a:srgbClr val="2A2A2D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7" name="Timeline 3">
            <a:extLst>
              <a:ext uri="{FF2B5EF4-FFF2-40B4-BE49-F238E27FC236}">
                <a16:creationId xmlns:a16="http://schemas.microsoft.com/office/drawing/2014/main" id="{0FF2913B-F3AB-9604-4EF0-41CC2FBAB4CC}"/>
              </a:ext>
            </a:extLst>
          </p:cNvPr>
          <p:cNvSpPr txBox="1"/>
          <p:nvPr/>
        </p:nvSpPr>
        <p:spPr>
          <a:xfrm>
            <a:off x="1117600" y="2815844"/>
            <a:ext cx="4749800" cy="13609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2200" b="1" dirty="0">
                <a:solidFill>
                  <a:srgbClr val="B5402E"/>
                </a:solidFill>
                <a:latin typeface="Constantia" panose="02030602050306030303" pitchFamily="18" charset="0"/>
              </a:rPr>
              <a:t>1279 г.</a:t>
            </a:r>
            <a:br>
              <a:rPr lang="ru-RU" dirty="0">
                <a:solidFill>
                  <a:srgbClr val="2A2A2D"/>
                </a:solidFill>
                <a:latin typeface="Calibri" panose="020F0502020204030204" pitchFamily="34" charset="0"/>
              </a:rPr>
            </a:br>
            <a:r>
              <a:rPr lang="ru-RU" dirty="0">
                <a:solidFill>
                  <a:srgbClr val="2A2A2D"/>
                </a:solidFill>
                <a:latin typeface="Calibri" panose="020F0502020204030204" pitchFamily="34" charset="0"/>
              </a:rPr>
              <a:t>– </a:t>
            </a:r>
            <a:r>
              <a:rPr lang="ru-RU" b="1" dirty="0">
                <a:solidFill>
                  <a:srgbClr val="1E2A4A"/>
                </a:solidFill>
                <a:latin typeface="Calibri" panose="020F0502020204030204" pitchFamily="34" charset="0"/>
              </a:rPr>
              <a:t>хан Хубилай</a:t>
            </a:r>
            <a:r>
              <a:rPr lang="ru-RU" dirty="0">
                <a:solidFill>
                  <a:srgbClr val="2A2A2D"/>
                </a:solidFill>
                <a:latin typeface="Calibri" panose="020F0502020204030204" pitchFamily="34" charset="0"/>
              </a:rPr>
              <a:t> (внук Чингисхана) подчинил себе всю империю, китайцы были изгнаны со всех государственных постов и был установлен запрет для них иметь оружие.</a:t>
            </a:r>
          </a:p>
        </p:txBody>
      </p:sp>
      <p:sp>
        <p:nvSpPr>
          <p:cNvPr id="8" name="Timeline 4">
            <a:extLst>
              <a:ext uri="{FF2B5EF4-FFF2-40B4-BE49-F238E27FC236}">
                <a16:creationId xmlns:a16="http://schemas.microsoft.com/office/drawing/2014/main" id="{592CD3CF-F313-AB41-F30D-B45375E5FA01}"/>
              </a:ext>
            </a:extLst>
          </p:cNvPr>
          <p:cNvSpPr txBox="1"/>
          <p:nvPr/>
        </p:nvSpPr>
        <p:spPr>
          <a:xfrm>
            <a:off x="1117600" y="4316476"/>
            <a:ext cx="4749800" cy="83972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2200" b="1" dirty="0">
                <a:solidFill>
                  <a:srgbClr val="7A2532"/>
                </a:solidFill>
                <a:latin typeface="Constantia" panose="02030602050306030303" pitchFamily="18" charset="0"/>
              </a:rPr>
              <a:t>1351 г.</a:t>
            </a:r>
            <a:br>
              <a:rPr lang="ru-RU" dirty="0">
                <a:solidFill>
                  <a:srgbClr val="2A2A2D"/>
                </a:solidFill>
                <a:latin typeface="Calibri" panose="020F0502020204030204" pitchFamily="34" charset="0"/>
              </a:rPr>
            </a:br>
            <a:r>
              <a:rPr lang="ru-RU" dirty="0">
                <a:solidFill>
                  <a:srgbClr val="2A2A2D"/>
                </a:solidFill>
                <a:latin typeface="Calibri" panose="020F0502020204030204" pitchFamily="34" charset="0"/>
              </a:rPr>
              <a:t>– начало восстания </a:t>
            </a:r>
            <a:r>
              <a:rPr lang="ru-RU" b="1" dirty="0">
                <a:solidFill>
                  <a:srgbClr val="1E2A4A"/>
                </a:solidFill>
                <a:latin typeface="Calibri" panose="020F0502020204030204" pitchFamily="34" charset="0"/>
              </a:rPr>
              <a:t>«красных повязок»</a:t>
            </a:r>
            <a:r>
              <a:rPr lang="ru-RU" dirty="0">
                <a:solidFill>
                  <a:srgbClr val="2A2A2D"/>
                </a:solidFill>
                <a:latin typeface="Calibri" panose="020F0502020204030204" pitchFamily="34" charset="0"/>
              </a:rPr>
              <a:t> против монголов.</a:t>
            </a:r>
          </a:p>
        </p:txBody>
      </p:sp>
      <p:sp>
        <p:nvSpPr>
          <p:cNvPr id="9" name="Timeline 5">
            <a:extLst>
              <a:ext uri="{FF2B5EF4-FFF2-40B4-BE49-F238E27FC236}">
                <a16:creationId xmlns:a16="http://schemas.microsoft.com/office/drawing/2014/main" id="{918F7D5A-39D0-F6D8-8A3B-B95FB21D9F94}"/>
              </a:ext>
            </a:extLst>
          </p:cNvPr>
          <p:cNvSpPr txBox="1"/>
          <p:nvPr/>
        </p:nvSpPr>
        <p:spPr>
          <a:xfrm>
            <a:off x="1117600" y="5295900"/>
            <a:ext cx="4749800" cy="110032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2200" b="1" dirty="0">
                <a:solidFill>
                  <a:srgbClr val="4F7A63"/>
                </a:solidFill>
                <a:latin typeface="Constantia" panose="02030602050306030303" pitchFamily="18" charset="0"/>
              </a:rPr>
              <a:t>1368 г.</a:t>
            </a:r>
            <a:br>
              <a:rPr lang="ru-RU" dirty="0">
                <a:solidFill>
                  <a:srgbClr val="2A2A2D"/>
                </a:solidFill>
                <a:latin typeface="Calibri" panose="020F0502020204030204" pitchFamily="34" charset="0"/>
              </a:rPr>
            </a:br>
            <a:r>
              <a:rPr lang="ru-RU" dirty="0">
                <a:solidFill>
                  <a:srgbClr val="2A2A2D"/>
                </a:solidFill>
                <a:latin typeface="Calibri" panose="020F0502020204030204" pitchFamily="34" charset="0"/>
              </a:rPr>
              <a:t>– изгнание монголов, предводитель восстания </a:t>
            </a:r>
            <a:r>
              <a:rPr lang="ru-RU" b="1" dirty="0">
                <a:solidFill>
                  <a:srgbClr val="1E2A4A"/>
                </a:solidFill>
                <a:latin typeface="Calibri" panose="020F0502020204030204" pitchFamily="34" charset="0"/>
              </a:rPr>
              <a:t>Чжу </a:t>
            </a:r>
            <a:r>
              <a:rPr lang="ru-RU" b="1" dirty="0" err="1">
                <a:solidFill>
                  <a:srgbClr val="1E2A4A"/>
                </a:solidFill>
                <a:latin typeface="Calibri" panose="020F0502020204030204" pitchFamily="34" charset="0"/>
              </a:rPr>
              <a:t>Юаньчжан</a:t>
            </a:r>
            <a:r>
              <a:rPr lang="ru-RU" dirty="0">
                <a:solidFill>
                  <a:srgbClr val="2A2A2D"/>
                </a:solidFill>
                <a:latin typeface="Calibri" panose="020F0502020204030204" pitchFamily="34" charset="0"/>
              </a:rPr>
              <a:t> объявил себя императором и основал новую династию </a:t>
            </a:r>
            <a:r>
              <a:rPr lang="ru-RU" b="1" dirty="0">
                <a:solidFill>
                  <a:srgbClr val="1E2A4A"/>
                </a:solidFill>
                <a:latin typeface="Calibri" panose="020F0502020204030204" pitchFamily="34" charset="0"/>
              </a:rPr>
              <a:t>Мин</a:t>
            </a:r>
            <a:r>
              <a:rPr lang="ru-RU" dirty="0">
                <a:solidFill>
                  <a:srgbClr val="2A2A2D"/>
                </a:solidFill>
                <a:latin typeface="Calibri" panose="020F0502020204030204" pitchFamily="34" charset="0"/>
              </a:rPr>
              <a:t>.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29C49216-66C8-7C6B-7EB6-DBBB83010480}"/>
              </a:ext>
            </a:extLst>
          </p:cNvPr>
          <p:cNvCxnSpPr/>
          <p:nvPr/>
        </p:nvCxnSpPr>
        <p:spPr>
          <a:xfrm>
            <a:off x="787400" y="1282700"/>
            <a:ext cx="0" cy="4178300"/>
          </a:xfrm>
          <a:prstGeom prst="line">
            <a:avLst/>
          </a:prstGeom>
          <a:ln w="15875">
            <a:solidFill>
              <a:srgbClr val="B08B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Node 1">
            <a:extLst>
              <a:ext uri="{FF2B5EF4-FFF2-40B4-BE49-F238E27FC236}">
                <a16:creationId xmlns:a16="http://schemas.microsoft.com/office/drawing/2014/main" id="{6CFF8D4E-376E-8DB9-1F73-4517DECE8DB8}"/>
              </a:ext>
            </a:extLst>
          </p:cNvPr>
          <p:cNvSpPr/>
          <p:nvPr/>
        </p:nvSpPr>
        <p:spPr>
          <a:xfrm>
            <a:off x="698500" y="1193800"/>
            <a:ext cx="177800" cy="177800"/>
          </a:xfrm>
          <a:prstGeom prst="ellipse">
            <a:avLst/>
          </a:prstGeom>
          <a:solidFill>
            <a:srgbClr val="4F7A63"/>
          </a:solidFill>
          <a:ln w="19050">
            <a:solidFill>
              <a:srgbClr val="F4EE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Node 2">
            <a:extLst>
              <a:ext uri="{FF2B5EF4-FFF2-40B4-BE49-F238E27FC236}">
                <a16:creationId xmlns:a16="http://schemas.microsoft.com/office/drawing/2014/main" id="{12BE1D3A-71F0-4BCF-9239-2017A2DB2556}"/>
              </a:ext>
            </a:extLst>
          </p:cNvPr>
          <p:cNvSpPr/>
          <p:nvPr/>
        </p:nvSpPr>
        <p:spPr>
          <a:xfrm>
            <a:off x="698500" y="1912620"/>
            <a:ext cx="177800" cy="177800"/>
          </a:xfrm>
          <a:prstGeom prst="ellipse">
            <a:avLst/>
          </a:prstGeom>
          <a:solidFill>
            <a:srgbClr val="B5402E"/>
          </a:solidFill>
          <a:ln w="19050">
            <a:solidFill>
              <a:srgbClr val="F4EE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Node 3">
            <a:extLst>
              <a:ext uri="{FF2B5EF4-FFF2-40B4-BE49-F238E27FC236}">
                <a16:creationId xmlns:a16="http://schemas.microsoft.com/office/drawing/2014/main" id="{E64116D4-91C4-9668-5B81-DB905DD4AC5A}"/>
              </a:ext>
            </a:extLst>
          </p:cNvPr>
          <p:cNvSpPr/>
          <p:nvPr/>
        </p:nvSpPr>
        <p:spPr>
          <a:xfrm>
            <a:off x="698500" y="2892044"/>
            <a:ext cx="177800" cy="177800"/>
          </a:xfrm>
          <a:prstGeom prst="ellipse">
            <a:avLst/>
          </a:prstGeom>
          <a:solidFill>
            <a:srgbClr val="B5402E"/>
          </a:solidFill>
          <a:ln w="19050">
            <a:solidFill>
              <a:srgbClr val="F4EE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Node 4">
            <a:extLst>
              <a:ext uri="{FF2B5EF4-FFF2-40B4-BE49-F238E27FC236}">
                <a16:creationId xmlns:a16="http://schemas.microsoft.com/office/drawing/2014/main" id="{712B4D92-372F-3BD8-DE20-CCC8189309A6}"/>
              </a:ext>
            </a:extLst>
          </p:cNvPr>
          <p:cNvSpPr/>
          <p:nvPr/>
        </p:nvSpPr>
        <p:spPr>
          <a:xfrm>
            <a:off x="698500" y="4392676"/>
            <a:ext cx="177800" cy="177800"/>
          </a:xfrm>
          <a:prstGeom prst="ellipse">
            <a:avLst/>
          </a:prstGeom>
          <a:solidFill>
            <a:srgbClr val="7A2532"/>
          </a:solidFill>
          <a:ln w="19050">
            <a:solidFill>
              <a:srgbClr val="F4EE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Node 5">
            <a:extLst>
              <a:ext uri="{FF2B5EF4-FFF2-40B4-BE49-F238E27FC236}">
                <a16:creationId xmlns:a16="http://schemas.microsoft.com/office/drawing/2014/main" id="{F3466C8E-5874-730D-C303-A2BB985F5EC0}"/>
              </a:ext>
            </a:extLst>
          </p:cNvPr>
          <p:cNvSpPr/>
          <p:nvPr/>
        </p:nvSpPr>
        <p:spPr>
          <a:xfrm>
            <a:off x="698500" y="5372100"/>
            <a:ext cx="177800" cy="177800"/>
          </a:xfrm>
          <a:prstGeom prst="ellipse">
            <a:avLst/>
          </a:prstGeom>
          <a:solidFill>
            <a:srgbClr val="4F7A63"/>
          </a:solidFill>
          <a:ln w="19050">
            <a:solidFill>
              <a:srgbClr val="F4EE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Kublai portrait mat">
            <a:extLst>
              <a:ext uri="{FF2B5EF4-FFF2-40B4-BE49-F238E27FC236}">
                <a16:creationId xmlns:a16="http://schemas.microsoft.com/office/drawing/2014/main" id="{BFC70265-03BA-8FFC-0243-200C50B8E217}"/>
              </a:ext>
            </a:extLst>
          </p:cNvPr>
          <p:cNvSpPr/>
          <p:nvPr/>
        </p:nvSpPr>
        <p:spPr>
          <a:xfrm>
            <a:off x="6604000" y="1244600"/>
            <a:ext cx="2057400" cy="25400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B4F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Kublai portrait" descr="Портрет хана Хубилая. Анигэ (приписывается), около 1294 г. Национальный дворцовый музей, Тайбэй">
            <a:extLst>
              <a:ext uri="{FF2B5EF4-FFF2-40B4-BE49-F238E27FC236}">
                <a16:creationId xmlns:a16="http://schemas.microsoft.com/office/drawing/2014/main" id="{409EA58E-475F-5C43-DE03-F92ED29F1DC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200" y="1320800"/>
            <a:ext cx="1905000" cy="2387600"/>
          </a:xfrm>
          <a:prstGeom prst="rect">
            <a:avLst/>
          </a:prstGeom>
        </p:spPr>
      </p:pic>
      <p:sp>
        <p:nvSpPr>
          <p:cNvPr id="19" name="Zhu Yuanzhang portrait mat">
            <a:extLst>
              <a:ext uri="{FF2B5EF4-FFF2-40B4-BE49-F238E27FC236}">
                <a16:creationId xmlns:a16="http://schemas.microsoft.com/office/drawing/2014/main" id="{A8941DA9-7455-D506-CD59-D5AB1881886A}"/>
              </a:ext>
            </a:extLst>
          </p:cNvPr>
          <p:cNvSpPr/>
          <p:nvPr/>
        </p:nvSpPr>
        <p:spPr>
          <a:xfrm>
            <a:off x="6743700" y="4216400"/>
            <a:ext cx="1778000" cy="21844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B4F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Zhu Yuanzhang portrait" descr="Парадный портрет Чжу Юаньчжана (императора Хунъу). Китай, империя Мин. Национальный дворцовый музей, Тайбэй">
            <a:extLst>
              <a:ext uri="{FF2B5EF4-FFF2-40B4-BE49-F238E27FC236}">
                <a16:creationId xmlns:a16="http://schemas.microsoft.com/office/drawing/2014/main" id="{2AC8B659-F1CA-A21C-60C8-005626FF637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900" y="4292600"/>
            <a:ext cx="1625600" cy="2032000"/>
          </a:xfrm>
          <a:prstGeom prst="rect">
            <a:avLst/>
          </a:prstGeom>
        </p:spPr>
      </p:pic>
      <p:cxnSp>
        <p:nvCxnSpPr>
          <p:cNvPr id="22" name="Leader to Zhu Yuanzhang">
            <a:extLst>
              <a:ext uri="{FF2B5EF4-FFF2-40B4-BE49-F238E27FC236}">
                <a16:creationId xmlns:a16="http://schemas.microsoft.com/office/drawing/2014/main" id="{D71EBF99-10C0-6BB9-2DE1-DC58854A6170}"/>
              </a:ext>
            </a:extLst>
          </p:cNvPr>
          <p:cNvCxnSpPr/>
          <p:nvPr/>
        </p:nvCxnSpPr>
        <p:spPr>
          <a:xfrm>
            <a:off x="5740400" y="6005322"/>
            <a:ext cx="977900" cy="0"/>
          </a:xfrm>
          <a:prstGeom prst="line">
            <a:avLst/>
          </a:prstGeom>
          <a:ln w="12700" cap="rnd">
            <a:solidFill>
              <a:srgbClr val="B08B4F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aption Kublai">
            <a:extLst>
              <a:ext uri="{FF2B5EF4-FFF2-40B4-BE49-F238E27FC236}">
                <a16:creationId xmlns:a16="http://schemas.microsoft.com/office/drawing/2014/main" id="{08557DCA-9966-7052-CB63-8FBF24280246}"/>
              </a:ext>
            </a:extLst>
          </p:cNvPr>
          <p:cNvSpPr txBox="1"/>
          <p:nvPr/>
        </p:nvSpPr>
        <p:spPr>
          <a:xfrm>
            <a:off x="6426200" y="3810000"/>
            <a:ext cx="24130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i="1" dirty="0">
                <a:solidFill>
                  <a:srgbClr val="1E2A4A"/>
                </a:solidFill>
                <a:latin typeface="Constantia" panose="02030602050306030303" pitchFamily="18" charset="0"/>
              </a:rPr>
              <a:t>Хан Хубилай</a:t>
            </a:r>
          </a:p>
        </p:txBody>
      </p:sp>
      <p:sp>
        <p:nvSpPr>
          <p:cNvPr id="24" name="Signature 100ballnik.com">
            <a:extLst>
              <a:ext uri="{FF2B5EF4-FFF2-40B4-BE49-F238E27FC236}">
                <a16:creationId xmlns:a16="http://schemas.microsoft.com/office/drawing/2014/main" id="{3E0CD447-D00D-6D76-00FE-E601DB3DA128}"/>
              </a:ext>
            </a:extLst>
          </p:cNvPr>
          <p:cNvSpPr txBox="1"/>
          <p:nvPr/>
        </p:nvSpPr>
        <p:spPr>
          <a:xfrm>
            <a:off x="6400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600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FD1A598-8B2C-17B6-291E-016634E6B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3200"/>
            <a:ext cx="8229600" cy="55880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200" b="1" dirty="0">
                <a:solidFill>
                  <a:srgbClr val="1E2A4A"/>
                </a:solidFill>
                <a:latin typeface="Constantia" panose="02030602050306030303" pitchFamily="18" charset="0"/>
              </a:rPr>
              <a:t>Средневековая Япония</a:t>
            </a:r>
          </a:p>
        </p:txBody>
      </p:sp>
      <p:pic>
        <p:nvPicPr>
          <p:cNvPr id="4" name="Byodo-in" descr="Павильон Феникса храма Бёдо-ин в Удзи (1053 г.). Япония. Фото: Martin Falbisoner, 2016, CC BY-SA 4.0">
            <a:extLst>
              <a:ext uri="{FF2B5EF4-FFF2-40B4-BE49-F238E27FC236}">
                <a16:creationId xmlns:a16="http://schemas.microsoft.com/office/drawing/2014/main" id="{38F8DB97-9184-DA84-08D8-19903AB0D22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9000"/>
            <a:ext cx="9144000" cy="2819400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E5B3E071-B7C2-66FE-5FC3-038EBB82F299}"/>
              </a:ext>
            </a:extLst>
          </p:cNvPr>
          <p:cNvCxnSpPr/>
          <p:nvPr/>
        </p:nvCxnSpPr>
        <p:spPr>
          <a:xfrm>
            <a:off x="0" y="3708400"/>
            <a:ext cx="9144000" cy="0"/>
          </a:xfrm>
          <a:prstGeom prst="line">
            <a:avLst/>
          </a:prstGeom>
          <a:ln w="25400">
            <a:solidFill>
              <a:srgbClr val="B540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3" name="Waves">
            <a:extLst>
              <a:ext uri="{FF2B5EF4-FFF2-40B4-BE49-F238E27FC236}">
                <a16:creationId xmlns:a16="http://schemas.microsoft.com/office/drawing/2014/main" id="{FCEB7DA2-F0A7-DA62-AF1E-6F693BF9858E}"/>
              </a:ext>
            </a:extLst>
          </p:cNvPr>
          <p:cNvGrpSpPr/>
          <p:nvPr/>
        </p:nvGrpSpPr>
        <p:grpSpPr>
          <a:xfrm>
            <a:off x="304800" y="4064000"/>
            <a:ext cx="1524000" cy="304800"/>
            <a:chOff x="304800" y="4064000"/>
            <a:chExt cx="1524000" cy="304800"/>
          </a:xfrm>
        </p:grpSpPr>
        <p:sp>
          <p:nvSpPr>
            <p:cNvPr id="6" name="Дуга 5">
              <a:extLst>
                <a:ext uri="{FF2B5EF4-FFF2-40B4-BE49-F238E27FC236}">
                  <a16:creationId xmlns:a16="http://schemas.microsoft.com/office/drawing/2014/main" id="{660A69EE-1944-D9E8-CDB9-7489608A841C}"/>
                </a:ext>
              </a:extLst>
            </p:cNvPr>
            <p:cNvSpPr/>
            <p:nvPr/>
          </p:nvSpPr>
          <p:spPr>
            <a:xfrm>
              <a:off x="304800" y="4064000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Дуга 6">
              <a:extLst>
                <a:ext uri="{FF2B5EF4-FFF2-40B4-BE49-F238E27FC236}">
                  <a16:creationId xmlns:a16="http://schemas.microsoft.com/office/drawing/2014/main" id="{0CC3BDE1-CD08-2F59-FD38-29215FDD058B}"/>
                </a:ext>
              </a:extLst>
            </p:cNvPr>
            <p:cNvSpPr/>
            <p:nvPr/>
          </p:nvSpPr>
          <p:spPr>
            <a:xfrm>
              <a:off x="377952" y="4088384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Дуга 7">
              <a:extLst>
                <a:ext uri="{FF2B5EF4-FFF2-40B4-BE49-F238E27FC236}">
                  <a16:creationId xmlns:a16="http://schemas.microsoft.com/office/drawing/2014/main" id="{341F4DDF-C49C-79D7-9F94-D01CD9A64374}"/>
                </a:ext>
              </a:extLst>
            </p:cNvPr>
            <p:cNvSpPr/>
            <p:nvPr/>
          </p:nvSpPr>
          <p:spPr>
            <a:xfrm>
              <a:off x="451104" y="4112768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Дуга 8">
              <a:extLst>
                <a:ext uri="{FF2B5EF4-FFF2-40B4-BE49-F238E27FC236}">
                  <a16:creationId xmlns:a16="http://schemas.microsoft.com/office/drawing/2014/main" id="{82902719-E9F3-5936-2C90-D3E850089F0C}"/>
                </a:ext>
              </a:extLst>
            </p:cNvPr>
            <p:cNvSpPr/>
            <p:nvPr/>
          </p:nvSpPr>
          <p:spPr>
            <a:xfrm>
              <a:off x="457200" y="4064000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Дуга 9">
              <a:extLst>
                <a:ext uri="{FF2B5EF4-FFF2-40B4-BE49-F238E27FC236}">
                  <a16:creationId xmlns:a16="http://schemas.microsoft.com/office/drawing/2014/main" id="{2AB6FC8A-D621-1C58-A45A-6B3301C28BF0}"/>
                </a:ext>
              </a:extLst>
            </p:cNvPr>
            <p:cNvSpPr/>
            <p:nvPr/>
          </p:nvSpPr>
          <p:spPr>
            <a:xfrm>
              <a:off x="530352" y="4088384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Дуга 10">
              <a:extLst>
                <a:ext uri="{FF2B5EF4-FFF2-40B4-BE49-F238E27FC236}">
                  <a16:creationId xmlns:a16="http://schemas.microsoft.com/office/drawing/2014/main" id="{955DEBB3-2575-EB70-B292-73885076E4E5}"/>
                </a:ext>
              </a:extLst>
            </p:cNvPr>
            <p:cNvSpPr/>
            <p:nvPr/>
          </p:nvSpPr>
          <p:spPr>
            <a:xfrm>
              <a:off x="603504" y="4112768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Дуга 11">
              <a:extLst>
                <a:ext uri="{FF2B5EF4-FFF2-40B4-BE49-F238E27FC236}">
                  <a16:creationId xmlns:a16="http://schemas.microsoft.com/office/drawing/2014/main" id="{9486D78C-7D49-7FDB-6E7E-88F9BE86C87C}"/>
                </a:ext>
              </a:extLst>
            </p:cNvPr>
            <p:cNvSpPr/>
            <p:nvPr/>
          </p:nvSpPr>
          <p:spPr>
            <a:xfrm>
              <a:off x="609600" y="4064000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Дуга 12">
              <a:extLst>
                <a:ext uri="{FF2B5EF4-FFF2-40B4-BE49-F238E27FC236}">
                  <a16:creationId xmlns:a16="http://schemas.microsoft.com/office/drawing/2014/main" id="{75C8D85F-53DF-8B8C-A36F-E2915743F78B}"/>
                </a:ext>
              </a:extLst>
            </p:cNvPr>
            <p:cNvSpPr/>
            <p:nvPr/>
          </p:nvSpPr>
          <p:spPr>
            <a:xfrm>
              <a:off x="682752" y="4088384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Дуга 13">
              <a:extLst>
                <a:ext uri="{FF2B5EF4-FFF2-40B4-BE49-F238E27FC236}">
                  <a16:creationId xmlns:a16="http://schemas.microsoft.com/office/drawing/2014/main" id="{5E8C5455-1909-43EC-3C5D-A446BCC60C11}"/>
                </a:ext>
              </a:extLst>
            </p:cNvPr>
            <p:cNvSpPr/>
            <p:nvPr/>
          </p:nvSpPr>
          <p:spPr>
            <a:xfrm>
              <a:off x="755904" y="4112768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Дуга 14">
              <a:extLst>
                <a:ext uri="{FF2B5EF4-FFF2-40B4-BE49-F238E27FC236}">
                  <a16:creationId xmlns:a16="http://schemas.microsoft.com/office/drawing/2014/main" id="{0198A1C6-6DD6-9BCF-E038-982EEA9BD675}"/>
                </a:ext>
              </a:extLst>
            </p:cNvPr>
            <p:cNvSpPr/>
            <p:nvPr/>
          </p:nvSpPr>
          <p:spPr>
            <a:xfrm>
              <a:off x="762000" y="4064000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Дуга 15">
              <a:extLst>
                <a:ext uri="{FF2B5EF4-FFF2-40B4-BE49-F238E27FC236}">
                  <a16:creationId xmlns:a16="http://schemas.microsoft.com/office/drawing/2014/main" id="{373299DB-F42B-511C-DA99-3125AEE08F41}"/>
                </a:ext>
              </a:extLst>
            </p:cNvPr>
            <p:cNvSpPr/>
            <p:nvPr/>
          </p:nvSpPr>
          <p:spPr>
            <a:xfrm>
              <a:off x="835152" y="4088384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Дуга 16">
              <a:extLst>
                <a:ext uri="{FF2B5EF4-FFF2-40B4-BE49-F238E27FC236}">
                  <a16:creationId xmlns:a16="http://schemas.microsoft.com/office/drawing/2014/main" id="{BD45CDDE-A615-9BB5-EC40-9B378ABA101C}"/>
                </a:ext>
              </a:extLst>
            </p:cNvPr>
            <p:cNvSpPr/>
            <p:nvPr/>
          </p:nvSpPr>
          <p:spPr>
            <a:xfrm>
              <a:off x="908304" y="4112768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Дуга 17">
              <a:extLst>
                <a:ext uri="{FF2B5EF4-FFF2-40B4-BE49-F238E27FC236}">
                  <a16:creationId xmlns:a16="http://schemas.microsoft.com/office/drawing/2014/main" id="{67CAA53E-386C-A989-E5FC-734B01C61B32}"/>
                </a:ext>
              </a:extLst>
            </p:cNvPr>
            <p:cNvSpPr/>
            <p:nvPr/>
          </p:nvSpPr>
          <p:spPr>
            <a:xfrm>
              <a:off x="914400" y="4064000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Дуга 18">
              <a:extLst>
                <a:ext uri="{FF2B5EF4-FFF2-40B4-BE49-F238E27FC236}">
                  <a16:creationId xmlns:a16="http://schemas.microsoft.com/office/drawing/2014/main" id="{B6215F25-BE29-EA91-04E9-5BCD15B26688}"/>
                </a:ext>
              </a:extLst>
            </p:cNvPr>
            <p:cNvSpPr/>
            <p:nvPr/>
          </p:nvSpPr>
          <p:spPr>
            <a:xfrm>
              <a:off x="987552" y="4088384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Дуга 19">
              <a:extLst>
                <a:ext uri="{FF2B5EF4-FFF2-40B4-BE49-F238E27FC236}">
                  <a16:creationId xmlns:a16="http://schemas.microsoft.com/office/drawing/2014/main" id="{6B841C73-28FA-5671-A3DF-E71361F6E2A9}"/>
                </a:ext>
              </a:extLst>
            </p:cNvPr>
            <p:cNvSpPr/>
            <p:nvPr/>
          </p:nvSpPr>
          <p:spPr>
            <a:xfrm>
              <a:off x="1060704" y="4112768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Дуга 20">
              <a:extLst>
                <a:ext uri="{FF2B5EF4-FFF2-40B4-BE49-F238E27FC236}">
                  <a16:creationId xmlns:a16="http://schemas.microsoft.com/office/drawing/2014/main" id="{F7354901-7227-DEF4-09FA-D50A8458E616}"/>
                </a:ext>
              </a:extLst>
            </p:cNvPr>
            <p:cNvSpPr/>
            <p:nvPr/>
          </p:nvSpPr>
          <p:spPr>
            <a:xfrm>
              <a:off x="1066800" y="4064000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Дуга 21">
              <a:extLst>
                <a:ext uri="{FF2B5EF4-FFF2-40B4-BE49-F238E27FC236}">
                  <a16:creationId xmlns:a16="http://schemas.microsoft.com/office/drawing/2014/main" id="{BDE35269-97B2-0110-5B4C-E192AF1CADFB}"/>
                </a:ext>
              </a:extLst>
            </p:cNvPr>
            <p:cNvSpPr/>
            <p:nvPr/>
          </p:nvSpPr>
          <p:spPr>
            <a:xfrm>
              <a:off x="1139952" y="4088384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Дуга 22">
              <a:extLst>
                <a:ext uri="{FF2B5EF4-FFF2-40B4-BE49-F238E27FC236}">
                  <a16:creationId xmlns:a16="http://schemas.microsoft.com/office/drawing/2014/main" id="{6AAEA30F-50CC-B61A-1CEB-8D854C4F1B81}"/>
                </a:ext>
              </a:extLst>
            </p:cNvPr>
            <p:cNvSpPr/>
            <p:nvPr/>
          </p:nvSpPr>
          <p:spPr>
            <a:xfrm>
              <a:off x="1213104" y="4112768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Дуга 23">
              <a:extLst>
                <a:ext uri="{FF2B5EF4-FFF2-40B4-BE49-F238E27FC236}">
                  <a16:creationId xmlns:a16="http://schemas.microsoft.com/office/drawing/2014/main" id="{7F265D21-64FD-D3B3-6939-6D4E00B558D4}"/>
                </a:ext>
              </a:extLst>
            </p:cNvPr>
            <p:cNvSpPr/>
            <p:nvPr/>
          </p:nvSpPr>
          <p:spPr>
            <a:xfrm>
              <a:off x="1219200" y="4064000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Дуга 24">
              <a:extLst>
                <a:ext uri="{FF2B5EF4-FFF2-40B4-BE49-F238E27FC236}">
                  <a16:creationId xmlns:a16="http://schemas.microsoft.com/office/drawing/2014/main" id="{4E434502-8675-911E-8335-E580D047EFAD}"/>
                </a:ext>
              </a:extLst>
            </p:cNvPr>
            <p:cNvSpPr/>
            <p:nvPr/>
          </p:nvSpPr>
          <p:spPr>
            <a:xfrm>
              <a:off x="1292352" y="4088384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Дуга 25">
              <a:extLst>
                <a:ext uri="{FF2B5EF4-FFF2-40B4-BE49-F238E27FC236}">
                  <a16:creationId xmlns:a16="http://schemas.microsoft.com/office/drawing/2014/main" id="{D1EE4C27-BAC2-B6EE-BF5F-DECD5960D042}"/>
                </a:ext>
              </a:extLst>
            </p:cNvPr>
            <p:cNvSpPr/>
            <p:nvPr/>
          </p:nvSpPr>
          <p:spPr>
            <a:xfrm>
              <a:off x="1365504" y="4112768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Дуга 26">
              <a:extLst>
                <a:ext uri="{FF2B5EF4-FFF2-40B4-BE49-F238E27FC236}">
                  <a16:creationId xmlns:a16="http://schemas.microsoft.com/office/drawing/2014/main" id="{A455091C-67E3-3BF9-7343-6C09AC34F164}"/>
                </a:ext>
              </a:extLst>
            </p:cNvPr>
            <p:cNvSpPr/>
            <p:nvPr/>
          </p:nvSpPr>
          <p:spPr>
            <a:xfrm>
              <a:off x="1371600" y="4064000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Дуга 27">
              <a:extLst>
                <a:ext uri="{FF2B5EF4-FFF2-40B4-BE49-F238E27FC236}">
                  <a16:creationId xmlns:a16="http://schemas.microsoft.com/office/drawing/2014/main" id="{244980AE-BA3F-36E7-3D04-101C3A4A9AC6}"/>
                </a:ext>
              </a:extLst>
            </p:cNvPr>
            <p:cNvSpPr/>
            <p:nvPr/>
          </p:nvSpPr>
          <p:spPr>
            <a:xfrm>
              <a:off x="1444752" y="4088384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Дуга 28">
              <a:extLst>
                <a:ext uri="{FF2B5EF4-FFF2-40B4-BE49-F238E27FC236}">
                  <a16:creationId xmlns:a16="http://schemas.microsoft.com/office/drawing/2014/main" id="{95A55FD1-0D3E-02C8-AC1B-170A0F193384}"/>
                </a:ext>
              </a:extLst>
            </p:cNvPr>
            <p:cNvSpPr/>
            <p:nvPr/>
          </p:nvSpPr>
          <p:spPr>
            <a:xfrm>
              <a:off x="1517904" y="4112768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Дуга 29">
              <a:extLst>
                <a:ext uri="{FF2B5EF4-FFF2-40B4-BE49-F238E27FC236}">
                  <a16:creationId xmlns:a16="http://schemas.microsoft.com/office/drawing/2014/main" id="{DDE73039-F907-64F8-E2AA-FF22496CCC60}"/>
                </a:ext>
              </a:extLst>
            </p:cNvPr>
            <p:cNvSpPr/>
            <p:nvPr/>
          </p:nvSpPr>
          <p:spPr>
            <a:xfrm>
              <a:off x="1524000" y="4064000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Дуга 30">
              <a:extLst>
                <a:ext uri="{FF2B5EF4-FFF2-40B4-BE49-F238E27FC236}">
                  <a16:creationId xmlns:a16="http://schemas.microsoft.com/office/drawing/2014/main" id="{7D924C31-507F-38E2-D136-C1FFACCFD0FE}"/>
                </a:ext>
              </a:extLst>
            </p:cNvPr>
            <p:cNvSpPr/>
            <p:nvPr/>
          </p:nvSpPr>
          <p:spPr>
            <a:xfrm>
              <a:off x="1597152" y="4088384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Дуга 31">
              <a:extLst>
                <a:ext uri="{FF2B5EF4-FFF2-40B4-BE49-F238E27FC236}">
                  <a16:creationId xmlns:a16="http://schemas.microsoft.com/office/drawing/2014/main" id="{BDA4B2AB-CAE3-7471-F1DB-4DF9294499E5}"/>
                </a:ext>
              </a:extLst>
            </p:cNvPr>
            <p:cNvSpPr/>
            <p:nvPr/>
          </p:nvSpPr>
          <p:spPr>
            <a:xfrm>
              <a:off x="1670304" y="4112768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Task 1">
            <a:extLst>
              <a:ext uri="{FF2B5EF4-FFF2-40B4-BE49-F238E27FC236}">
                <a16:creationId xmlns:a16="http://schemas.microsoft.com/office/drawing/2014/main" id="{9ADC915A-B603-15F4-1639-1CC5A4D587B5}"/>
              </a:ext>
            </a:extLst>
          </p:cNvPr>
          <p:cNvSpPr txBox="1"/>
          <p:nvPr/>
        </p:nvSpPr>
        <p:spPr>
          <a:xfrm>
            <a:off x="457200" y="4318000"/>
            <a:ext cx="3810000" cy="1539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i="1" dirty="0">
                <a:solidFill>
                  <a:srgbClr val="7A2532"/>
                </a:solidFill>
                <a:latin typeface="Constantia" panose="02030602050306030303" pitchFamily="18" charset="0"/>
              </a:rPr>
              <a:t>Задание 1.</a:t>
            </a:r>
          </a:p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2A2A2D"/>
                </a:solidFill>
                <a:latin typeface="Calibri" panose="020F0502020204030204" pitchFamily="34" charset="0"/>
              </a:rPr>
              <a:t>Выпиши значения следующих определений: </a:t>
            </a:r>
            <a:r>
              <a:rPr lang="ru-RU" sz="2400" b="1" dirty="0">
                <a:solidFill>
                  <a:srgbClr val="1E2A4A"/>
                </a:solidFill>
                <a:latin typeface="Calibri" panose="020F0502020204030204" pitchFamily="34" charset="0"/>
              </a:rPr>
              <a:t>сёгун, самурай</a:t>
            </a:r>
            <a:r>
              <a:rPr lang="ru-RU" sz="2400" dirty="0">
                <a:solidFill>
                  <a:srgbClr val="2A2A2D"/>
                </a:solidFill>
                <a:latin typeface="Calibri" panose="020F0502020204030204" pitchFamily="34" charset="0"/>
              </a:rPr>
              <a:t>.</a:t>
            </a:r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C0B66E3A-BA27-17F1-EF99-247897382DE9}"/>
              </a:ext>
            </a:extLst>
          </p:cNvPr>
          <p:cNvCxnSpPr/>
          <p:nvPr/>
        </p:nvCxnSpPr>
        <p:spPr>
          <a:xfrm>
            <a:off x="4572000" y="4267200"/>
            <a:ext cx="0" cy="1590040"/>
          </a:xfrm>
          <a:prstGeom prst="line">
            <a:avLst/>
          </a:prstGeom>
          <a:ln w="9525">
            <a:solidFill>
              <a:srgbClr val="B08B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Question">
            <a:extLst>
              <a:ext uri="{FF2B5EF4-FFF2-40B4-BE49-F238E27FC236}">
                <a16:creationId xmlns:a16="http://schemas.microsoft.com/office/drawing/2014/main" id="{629F8478-D765-A993-4B75-058AC191C8CB}"/>
              </a:ext>
            </a:extLst>
          </p:cNvPr>
          <p:cNvSpPr txBox="1"/>
          <p:nvPr/>
        </p:nvSpPr>
        <p:spPr>
          <a:xfrm>
            <a:off x="4876800" y="4318000"/>
            <a:ext cx="3810000" cy="1463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7A2532"/>
                </a:solidFill>
                <a:latin typeface="Constantia" panose="02030602050306030303" pitchFamily="18" charset="0"/>
              </a:rPr>
              <a:t>Вопросы:</a:t>
            </a:r>
            <a:br>
              <a:rPr lang="ru-RU" sz="2400" dirty="0">
                <a:solidFill>
                  <a:srgbClr val="2A2A2D"/>
                </a:solidFill>
                <a:latin typeface="Calibri" panose="020F0502020204030204" pitchFamily="34" charset="0"/>
              </a:rPr>
            </a:br>
            <a:r>
              <a:rPr lang="ru-RU" sz="2400" dirty="0">
                <a:solidFill>
                  <a:srgbClr val="2A2A2D"/>
                </a:solidFill>
                <a:latin typeface="Calibri" panose="020F0502020204030204" pitchFamily="34" charset="0"/>
              </a:rPr>
              <a:t>Чем власть императора Японии отличается от власти императора в Китае?</a:t>
            </a:r>
          </a:p>
        </p:txBody>
      </p:sp>
      <p:sp>
        <p:nvSpPr>
          <p:cNvPr id="37" name="Signature 100ballnik.com">
            <a:extLst>
              <a:ext uri="{FF2B5EF4-FFF2-40B4-BE49-F238E27FC236}">
                <a16:creationId xmlns:a16="http://schemas.microsoft.com/office/drawing/2014/main" id="{0F760AE9-53A2-95A2-ED9E-6B6F8E8A4E22}"/>
              </a:ext>
            </a:extLst>
          </p:cNvPr>
          <p:cNvSpPr txBox="1"/>
          <p:nvPr/>
        </p:nvSpPr>
        <p:spPr>
          <a:xfrm>
            <a:off x="6400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880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73A9874-19C5-8359-67CA-F45E621D5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9400"/>
            <a:ext cx="5080000" cy="55880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200" b="1" dirty="0">
                <a:solidFill>
                  <a:srgbClr val="1E2A4A"/>
                </a:solidFill>
                <a:latin typeface="Constantia" panose="02030602050306030303" pitchFamily="18" charset="0"/>
              </a:rPr>
              <a:t>Средневековая Япония</a:t>
            </a:r>
          </a:p>
        </p:txBody>
      </p:sp>
      <p:sp>
        <p:nvSpPr>
          <p:cNvPr id="3" name="Indigo vitrine">
            <a:extLst>
              <a:ext uri="{FF2B5EF4-FFF2-40B4-BE49-F238E27FC236}">
                <a16:creationId xmlns:a16="http://schemas.microsoft.com/office/drawing/2014/main" id="{04BF76E2-387D-358E-2F17-8585CB33C519}"/>
              </a:ext>
            </a:extLst>
          </p:cNvPr>
          <p:cNvSpPr/>
          <p:nvPr/>
        </p:nvSpPr>
        <p:spPr>
          <a:xfrm>
            <a:off x="5740400" y="0"/>
            <a:ext cx="3403600" cy="6858000"/>
          </a:xfrm>
          <a:prstGeom prst="rect">
            <a:avLst/>
          </a:prstGeom>
          <a:solidFill>
            <a:srgbClr val="1E2A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Yoroi armour" descr="Доспех о-ёрои. Япония, период Камакура, начало XIV в. Метрополитен-музей, Нью-Йорк">
            <a:extLst>
              <a:ext uri="{FF2B5EF4-FFF2-40B4-BE49-F238E27FC236}">
                <a16:creationId xmlns:a16="http://schemas.microsoft.com/office/drawing/2014/main" id="{E4625510-F755-E0D3-94E6-3EC5772E991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400" y="1422400"/>
            <a:ext cx="2641600" cy="3302000"/>
          </a:xfrm>
          <a:prstGeom prst="rect">
            <a:avLst/>
          </a:prstGeom>
        </p:spPr>
      </p:pic>
      <p:sp>
        <p:nvSpPr>
          <p:cNvPr id="6" name="Yoroi armour frame">
            <a:extLst>
              <a:ext uri="{FF2B5EF4-FFF2-40B4-BE49-F238E27FC236}">
                <a16:creationId xmlns:a16="http://schemas.microsoft.com/office/drawing/2014/main" id="{0453302E-3D0C-666C-A464-1F21E9583174}"/>
              </a:ext>
            </a:extLst>
          </p:cNvPr>
          <p:cNvSpPr/>
          <p:nvPr/>
        </p:nvSpPr>
        <p:spPr>
          <a:xfrm>
            <a:off x="6045200" y="1346200"/>
            <a:ext cx="2794000" cy="3454400"/>
          </a:xfrm>
          <a:prstGeom prst="rect">
            <a:avLst/>
          </a:prstGeom>
          <a:noFill/>
          <a:ln w="9525" cap="flat" cmpd="sng" algn="ctr">
            <a:solidFill>
              <a:srgbClr val="B08B4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6" name="Waves">
            <a:extLst>
              <a:ext uri="{FF2B5EF4-FFF2-40B4-BE49-F238E27FC236}">
                <a16:creationId xmlns:a16="http://schemas.microsoft.com/office/drawing/2014/main" id="{7DCCD837-F3CD-AE16-67EC-411CE25E4C79}"/>
              </a:ext>
            </a:extLst>
          </p:cNvPr>
          <p:cNvGrpSpPr/>
          <p:nvPr/>
        </p:nvGrpSpPr>
        <p:grpSpPr>
          <a:xfrm>
            <a:off x="5918200" y="5359400"/>
            <a:ext cx="2844800" cy="406400"/>
            <a:chOff x="5918200" y="5359400"/>
            <a:chExt cx="2844800" cy="406400"/>
          </a:xfrm>
        </p:grpSpPr>
        <p:sp>
          <p:nvSpPr>
            <p:cNvPr id="7" name="Дуга 6">
              <a:extLst>
                <a:ext uri="{FF2B5EF4-FFF2-40B4-BE49-F238E27FC236}">
                  <a16:creationId xmlns:a16="http://schemas.microsoft.com/office/drawing/2014/main" id="{6C10877C-D4E4-F745-957A-6B431DA3BAC0}"/>
                </a:ext>
              </a:extLst>
            </p:cNvPr>
            <p:cNvSpPr/>
            <p:nvPr/>
          </p:nvSpPr>
          <p:spPr>
            <a:xfrm>
              <a:off x="5918200" y="5359400"/>
              <a:ext cx="406400" cy="4064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Дуга 7">
              <a:extLst>
                <a:ext uri="{FF2B5EF4-FFF2-40B4-BE49-F238E27FC236}">
                  <a16:creationId xmlns:a16="http://schemas.microsoft.com/office/drawing/2014/main" id="{88C41F00-AC1B-EC9D-C263-1A2D4E59A1D2}"/>
                </a:ext>
              </a:extLst>
            </p:cNvPr>
            <p:cNvSpPr/>
            <p:nvPr/>
          </p:nvSpPr>
          <p:spPr>
            <a:xfrm>
              <a:off x="6015736" y="5391912"/>
              <a:ext cx="276352" cy="276352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Дуга 8">
              <a:extLst>
                <a:ext uri="{FF2B5EF4-FFF2-40B4-BE49-F238E27FC236}">
                  <a16:creationId xmlns:a16="http://schemas.microsoft.com/office/drawing/2014/main" id="{5E722D61-D32A-E6D7-B91D-607CFA4B1EA5}"/>
                </a:ext>
              </a:extLst>
            </p:cNvPr>
            <p:cNvSpPr/>
            <p:nvPr/>
          </p:nvSpPr>
          <p:spPr>
            <a:xfrm>
              <a:off x="6113272" y="5424424"/>
              <a:ext cx="146304" cy="14630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Дуга 9">
              <a:extLst>
                <a:ext uri="{FF2B5EF4-FFF2-40B4-BE49-F238E27FC236}">
                  <a16:creationId xmlns:a16="http://schemas.microsoft.com/office/drawing/2014/main" id="{5C8F4D5E-1145-B38C-0CDA-7CD12AB9B8EC}"/>
                </a:ext>
              </a:extLst>
            </p:cNvPr>
            <p:cNvSpPr/>
            <p:nvPr/>
          </p:nvSpPr>
          <p:spPr>
            <a:xfrm>
              <a:off x="6121400" y="5359400"/>
              <a:ext cx="406400" cy="4064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Дуга 10">
              <a:extLst>
                <a:ext uri="{FF2B5EF4-FFF2-40B4-BE49-F238E27FC236}">
                  <a16:creationId xmlns:a16="http://schemas.microsoft.com/office/drawing/2014/main" id="{F6DAD8BD-FFCD-2214-E8CD-E876EDB3CDA0}"/>
                </a:ext>
              </a:extLst>
            </p:cNvPr>
            <p:cNvSpPr/>
            <p:nvPr/>
          </p:nvSpPr>
          <p:spPr>
            <a:xfrm>
              <a:off x="6218936" y="5391912"/>
              <a:ext cx="276352" cy="276352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Дуга 11">
              <a:extLst>
                <a:ext uri="{FF2B5EF4-FFF2-40B4-BE49-F238E27FC236}">
                  <a16:creationId xmlns:a16="http://schemas.microsoft.com/office/drawing/2014/main" id="{D6C99231-B390-4C28-DB2B-87F2116E4988}"/>
                </a:ext>
              </a:extLst>
            </p:cNvPr>
            <p:cNvSpPr/>
            <p:nvPr/>
          </p:nvSpPr>
          <p:spPr>
            <a:xfrm>
              <a:off x="6316472" y="5424424"/>
              <a:ext cx="146304" cy="14630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Дуга 12">
              <a:extLst>
                <a:ext uri="{FF2B5EF4-FFF2-40B4-BE49-F238E27FC236}">
                  <a16:creationId xmlns:a16="http://schemas.microsoft.com/office/drawing/2014/main" id="{85C7F908-E074-009B-75FD-2A68AB4B6299}"/>
                </a:ext>
              </a:extLst>
            </p:cNvPr>
            <p:cNvSpPr/>
            <p:nvPr/>
          </p:nvSpPr>
          <p:spPr>
            <a:xfrm>
              <a:off x="6324600" y="5359400"/>
              <a:ext cx="406400" cy="4064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Дуга 13">
              <a:extLst>
                <a:ext uri="{FF2B5EF4-FFF2-40B4-BE49-F238E27FC236}">
                  <a16:creationId xmlns:a16="http://schemas.microsoft.com/office/drawing/2014/main" id="{5005C0A9-4BAC-7725-A927-BE9C8C16B792}"/>
                </a:ext>
              </a:extLst>
            </p:cNvPr>
            <p:cNvSpPr/>
            <p:nvPr/>
          </p:nvSpPr>
          <p:spPr>
            <a:xfrm>
              <a:off x="6422136" y="5391912"/>
              <a:ext cx="276352" cy="276352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Дуга 14">
              <a:extLst>
                <a:ext uri="{FF2B5EF4-FFF2-40B4-BE49-F238E27FC236}">
                  <a16:creationId xmlns:a16="http://schemas.microsoft.com/office/drawing/2014/main" id="{A6A85B98-1390-362C-5C31-313630760270}"/>
                </a:ext>
              </a:extLst>
            </p:cNvPr>
            <p:cNvSpPr/>
            <p:nvPr/>
          </p:nvSpPr>
          <p:spPr>
            <a:xfrm>
              <a:off x="6519672" y="5424424"/>
              <a:ext cx="146304" cy="14630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Дуга 15">
              <a:extLst>
                <a:ext uri="{FF2B5EF4-FFF2-40B4-BE49-F238E27FC236}">
                  <a16:creationId xmlns:a16="http://schemas.microsoft.com/office/drawing/2014/main" id="{FD1A7B3C-F9E0-509D-1FE7-B45014CF42C2}"/>
                </a:ext>
              </a:extLst>
            </p:cNvPr>
            <p:cNvSpPr/>
            <p:nvPr/>
          </p:nvSpPr>
          <p:spPr>
            <a:xfrm>
              <a:off x="6527800" y="5359400"/>
              <a:ext cx="406400" cy="4064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Дуга 16">
              <a:extLst>
                <a:ext uri="{FF2B5EF4-FFF2-40B4-BE49-F238E27FC236}">
                  <a16:creationId xmlns:a16="http://schemas.microsoft.com/office/drawing/2014/main" id="{17E7CB95-2560-9A39-795A-FA7553555E52}"/>
                </a:ext>
              </a:extLst>
            </p:cNvPr>
            <p:cNvSpPr/>
            <p:nvPr/>
          </p:nvSpPr>
          <p:spPr>
            <a:xfrm>
              <a:off x="6625336" y="5391912"/>
              <a:ext cx="276352" cy="276352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Дуга 17">
              <a:extLst>
                <a:ext uri="{FF2B5EF4-FFF2-40B4-BE49-F238E27FC236}">
                  <a16:creationId xmlns:a16="http://schemas.microsoft.com/office/drawing/2014/main" id="{B94BCC2F-C03F-9D07-4416-BBDCF731EB2A}"/>
                </a:ext>
              </a:extLst>
            </p:cNvPr>
            <p:cNvSpPr/>
            <p:nvPr/>
          </p:nvSpPr>
          <p:spPr>
            <a:xfrm>
              <a:off x="6722872" y="5424424"/>
              <a:ext cx="146304" cy="14630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Дуга 18">
              <a:extLst>
                <a:ext uri="{FF2B5EF4-FFF2-40B4-BE49-F238E27FC236}">
                  <a16:creationId xmlns:a16="http://schemas.microsoft.com/office/drawing/2014/main" id="{21B97F91-FDBD-8972-E42B-8D4E71F8203A}"/>
                </a:ext>
              </a:extLst>
            </p:cNvPr>
            <p:cNvSpPr/>
            <p:nvPr/>
          </p:nvSpPr>
          <p:spPr>
            <a:xfrm>
              <a:off x="6731000" y="5359400"/>
              <a:ext cx="406400" cy="4064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Дуга 19">
              <a:extLst>
                <a:ext uri="{FF2B5EF4-FFF2-40B4-BE49-F238E27FC236}">
                  <a16:creationId xmlns:a16="http://schemas.microsoft.com/office/drawing/2014/main" id="{294DD214-3252-456C-138B-55565AA2B54E}"/>
                </a:ext>
              </a:extLst>
            </p:cNvPr>
            <p:cNvSpPr/>
            <p:nvPr/>
          </p:nvSpPr>
          <p:spPr>
            <a:xfrm>
              <a:off x="6828536" y="5391912"/>
              <a:ext cx="276352" cy="276352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Дуга 20">
              <a:extLst>
                <a:ext uri="{FF2B5EF4-FFF2-40B4-BE49-F238E27FC236}">
                  <a16:creationId xmlns:a16="http://schemas.microsoft.com/office/drawing/2014/main" id="{8B5C73C8-B5D1-BA3C-4F8B-173AE20B0695}"/>
                </a:ext>
              </a:extLst>
            </p:cNvPr>
            <p:cNvSpPr/>
            <p:nvPr/>
          </p:nvSpPr>
          <p:spPr>
            <a:xfrm>
              <a:off x="6926072" y="5424424"/>
              <a:ext cx="146304" cy="14630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Дуга 21">
              <a:extLst>
                <a:ext uri="{FF2B5EF4-FFF2-40B4-BE49-F238E27FC236}">
                  <a16:creationId xmlns:a16="http://schemas.microsoft.com/office/drawing/2014/main" id="{5D30F3DE-5A97-C4F2-E432-1CFFAC6CE640}"/>
                </a:ext>
              </a:extLst>
            </p:cNvPr>
            <p:cNvSpPr/>
            <p:nvPr/>
          </p:nvSpPr>
          <p:spPr>
            <a:xfrm>
              <a:off x="6934200" y="5359400"/>
              <a:ext cx="406400" cy="4064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Дуга 22">
              <a:extLst>
                <a:ext uri="{FF2B5EF4-FFF2-40B4-BE49-F238E27FC236}">
                  <a16:creationId xmlns:a16="http://schemas.microsoft.com/office/drawing/2014/main" id="{A43E3319-F4DC-04D0-4A7E-090681AAC5C5}"/>
                </a:ext>
              </a:extLst>
            </p:cNvPr>
            <p:cNvSpPr/>
            <p:nvPr/>
          </p:nvSpPr>
          <p:spPr>
            <a:xfrm>
              <a:off x="7031736" y="5391912"/>
              <a:ext cx="276352" cy="276352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Дуга 23">
              <a:extLst>
                <a:ext uri="{FF2B5EF4-FFF2-40B4-BE49-F238E27FC236}">
                  <a16:creationId xmlns:a16="http://schemas.microsoft.com/office/drawing/2014/main" id="{F74397D4-57C5-71F5-3463-1560FF168E07}"/>
                </a:ext>
              </a:extLst>
            </p:cNvPr>
            <p:cNvSpPr/>
            <p:nvPr/>
          </p:nvSpPr>
          <p:spPr>
            <a:xfrm>
              <a:off x="7129272" y="5424424"/>
              <a:ext cx="146304" cy="14630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Дуга 24">
              <a:extLst>
                <a:ext uri="{FF2B5EF4-FFF2-40B4-BE49-F238E27FC236}">
                  <a16:creationId xmlns:a16="http://schemas.microsoft.com/office/drawing/2014/main" id="{27BE8B59-85D6-6BB7-097D-EB7482A18197}"/>
                </a:ext>
              </a:extLst>
            </p:cNvPr>
            <p:cNvSpPr/>
            <p:nvPr/>
          </p:nvSpPr>
          <p:spPr>
            <a:xfrm>
              <a:off x="7137400" y="5359400"/>
              <a:ext cx="406400" cy="4064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Дуга 25">
              <a:extLst>
                <a:ext uri="{FF2B5EF4-FFF2-40B4-BE49-F238E27FC236}">
                  <a16:creationId xmlns:a16="http://schemas.microsoft.com/office/drawing/2014/main" id="{1221F04D-1510-04A5-EECF-ECB10E592D0E}"/>
                </a:ext>
              </a:extLst>
            </p:cNvPr>
            <p:cNvSpPr/>
            <p:nvPr/>
          </p:nvSpPr>
          <p:spPr>
            <a:xfrm>
              <a:off x="7234936" y="5391912"/>
              <a:ext cx="276352" cy="276352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Дуга 26">
              <a:extLst>
                <a:ext uri="{FF2B5EF4-FFF2-40B4-BE49-F238E27FC236}">
                  <a16:creationId xmlns:a16="http://schemas.microsoft.com/office/drawing/2014/main" id="{D8A11021-04DD-0D52-1B97-77794D1461DC}"/>
                </a:ext>
              </a:extLst>
            </p:cNvPr>
            <p:cNvSpPr/>
            <p:nvPr/>
          </p:nvSpPr>
          <p:spPr>
            <a:xfrm>
              <a:off x="7332472" y="5424424"/>
              <a:ext cx="146304" cy="14630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Дуга 27">
              <a:extLst>
                <a:ext uri="{FF2B5EF4-FFF2-40B4-BE49-F238E27FC236}">
                  <a16:creationId xmlns:a16="http://schemas.microsoft.com/office/drawing/2014/main" id="{DB3F50A7-308F-398E-CCE9-4FF13118C0DE}"/>
                </a:ext>
              </a:extLst>
            </p:cNvPr>
            <p:cNvSpPr/>
            <p:nvPr/>
          </p:nvSpPr>
          <p:spPr>
            <a:xfrm>
              <a:off x="7340600" y="5359400"/>
              <a:ext cx="406400" cy="4064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Дуга 28">
              <a:extLst>
                <a:ext uri="{FF2B5EF4-FFF2-40B4-BE49-F238E27FC236}">
                  <a16:creationId xmlns:a16="http://schemas.microsoft.com/office/drawing/2014/main" id="{F970487A-82DE-CD47-6B58-178442377692}"/>
                </a:ext>
              </a:extLst>
            </p:cNvPr>
            <p:cNvSpPr/>
            <p:nvPr/>
          </p:nvSpPr>
          <p:spPr>
            <a:xfrm>
              <a:off x="7438136" y="5391912"/>
              <a:ext cx="276352" cy="276352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Дуга 29">
              <a:extLst>
                <a:ext uri="{FF2B5EF4-FFF2-40B4-BE49-F238E27FC236}">
                  <a16:creationId xmlns:a16="http://schemas.microsoft.com/office/drawing/2014/main" id="{017B400B-0105-61C6-A60D-7C8850098F63}"/>
                </a:ext>
              </a:extLst>
            </p:cNvPr>
            <p:cNvSpPr/>
            <p:nvPr/>
          </p:nvSpPr>
          <p:spPr>
            <a:xfrm>
              <a:off x="7535672" y="5424424"/>
              <a:ext cx="146304" cy="14630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Дуга 30">
              <a:extLst>
                <a:ext uri="{FF2B5EF4-FFF2-40B4-BE49-F238E27FC236}">
                  <a16:creationId xmlns:a16="http://schemas.microsoft.com/office/drawing/2014/main" id="{4B4ABA49-64B1-B6D9-2022-4D2AB24952B0}"/>
                </a:ext>
              </a:extLst>
            </p:cNvPr>
            <p:cNvSpPr/>
            <p:nvPr/>
          </p:nvSpPr>
          <p:spPr>
            <a:xfrm>
              <a:off x="7543800" y="5359400"/>
              <a:ext cx="406400" cy="4064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Дуга 31">
              <a:extLst>
                <a:ext uri="{FF2B5EF4-FFF2-40B4-BE49-F238E27FC236}">
                  <a16:creationId xmlns:a16="http://schemas.microsoft.com/office/drawing/2014/main" id="{63AEC117-7E92-0E11-D074-464F8ECBD82A}"/>
                </a:ext>
              </a:extLst>
            </p:cNvPr>
            <p:cNvSpPr/>
            <p:nvPr/>
          </p:nvSpPr>
          <p:spPr>
            <a:xfrm>
              <a:off x="7641336" y="5391912"/>
              <a:ext cx="276352" cy="276352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Дуга 32">
              <a:extLst>
                <a:ext uri="{FF2B5EF4-FFF2-40B4-BE49-F238E27FC236}">
                  <a16:creationId xmlns:a16="http://schemas.microsoft.com/office/drawing/2014/main" id="{03D31264-EED3-D308-048B-3E8818357E67}"/>
                </a:ext>
              </a:extLst>
            </p:cNvPr>
            <p:cNvSpPr/>
            <p:nvPr/>
          </p:nvSpPr>
          <p:spPr>
            <a:xfrm>
              <a:off x="7738872" y="5424424"/>
              <a:ext cx="146304" cy="14630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Дуга 33">
              <a:extLst>
                <a:ext uri="{FF2B5EF4-FFF2-40B4-BE49-F238E27FC236}">
                  <a16:creationId xmlns:a16="http://schemas.microsoft.com/office/drawing/2014/main" id="{052A5732-A13D-2E22-67E6-9B37704A56B9}"/>
                </a:ext>
              </a:extLst>
            </p:cNvPr>
            <p:cNvSpPr/>
            <p:nvPr/>
          </p:nvSpPr>
          <p:spPr>
            <a:xfrm>
              <a:off x="7747000" y="5359400"/>
              <a:ext cx="406400" cy="4064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Дуга 34">
              <a:extLst>
                <a:ext uri="{FF2B5EF4-FFF2-40B4-BE49-F238E27FC236}">
                  <a16:creationId xmlns:a16="http://schemas.microsoft.com/office/drawing/2014/main" id="{0F17EAC0-5D4E-F351-4C8F-77F6A44C7B60}"/>
                </a:ext>
              </a:extLst>
            </p:cNvPr>
            <p:cNvSpPr/>
            <p:nvPr/>
          </p:nvSpPr>
          <p:spPr>
            <a:xfrm>
              <a:off x="7844536" y="5391912"/>
              <a:ext cx="276352" cy="276352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Дуга 35">
              <a:extLst>
                <a:ext uri="{FF2B5EF4-FFF2-40B4-BE49-F238E27FC236}">
                  <a16:creationId xmlns:a16="http://schemas.microsoft.com/office/drawing/2014/main" id="{881D9459-36E5-DC5C-6D08-3A187E9F5F2D}"/>
                </a:ext>
              </a:extLst>
            </p:cNvPr>
            <p:cNvSpPr/>
            <p:nvPr/>
          </p:nvSpPr>
          <p:spPr>
            <a:xfrm>
              <a:off x="7942072" y="5424424"/>
              <a:ext cx="146304" cy="14630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Дуга 36">
              <a:extLst>
                <a:ext uri="{FF2B5EF4-FFF2-40B4-BE49-F238E27FC236}">
                  <a16:creationId xmlns:a16="http://schemas.microsoft.com/office/drawing/2014/main" id="{3E2F6B40-8CC3-E2CE-536D-CAEB30D47C60}"/>
                </a:ext>
              </a:extLst>
            </p:cNvPr>
            <p:cNvSpPr/>
            <p:nvPr/>
          </p:nvSpPr>
          <p:spPr>
            <a:xfrm>
              <a:off x="7950200" y="5359400"/>
              <a:ext cx="406400" cy="4064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Дуга 37">
              <a:extLst>
                <a:ext uri="{FF2B5EF4-FFF2-40B4-BE49-F238E27FC236}">
                  <a16:creationId xmlns:a16="http://schemas.microsoft.com/office/drawing/2014/main" id="{80AE1AAE-2F67-9D3F-AB84-48B688D53512}"/>
                </a:ext>
              </a:extLst>
            </p:cNvPr>
            <p:cNvSpPr/>
            <p:nvPr/>
          </p:nvSpPr>
          <p:spPr>
            <a:xfrm>
              <a:off x="8047736" y="5391912"/>
              <a:ext cx="276352" cy="276352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Дуга 38">
              <a:extLst>
                <a:ext uri="{FF2B5EF4-FFF2-40B4-BE49-F238E27FC236}">
                  <a16:creationId xmlns:a16="http://schemas.microsoft.com/office/drawing/2014/main" id="{AED99D5E-CD32-9C72-AC07-A542E076EEB6}"/>
                </a:ext>
              </a:extLst>
            </p:cNvPr>
            <p:cNvSpPr/>
            <p:nvPr/>
          </p:nvSpPr>
          <p:spPr>
            <a:xfrm>
              <a:off x="8145272" y="5424424"/>
              <a:ext cx="146304" cy="14630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Дуга 39">
              <a:extLst>
                <a:ext uri="{FF2B5EF4-FFF2-40B4-BE49-F238E27FC236}">
                  <a16:creationId xmlns:a16="http://schemas.microsoft.com/office/drawing/2014/main" id="{07759AE1-1F01-98EE-6483-4E491C97B28F}"/>
                </a:ext>
              </a:extLst>
            </p:cNvPr>
            <p:cNvSpPr/>
            <p:nvPr/>
          </p:nvSpPr>
          <p:spPr>
            <a:xfrm>
              <a:off x="8153400" y="5359400"/>
              <a:ext cx="406400" cy="4064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Дуга 40">
              <a:extLst>
                <a:ext uri="{FF2B5EF4-FFF2-40B4-BE49-F238E27FC236}">
                  <a16:creationId xmlns:a16="http://schemas.microsoft.com/office/drawing/2014/main" id="{5D63EEAE-96A5-2A7F-AA9E-C5ED12233D48}"/>
                </a:ext>
              </a:extLst>
            </p:cNvPr>
            <p:cNvSpPr/>
            <p:nvPr/>
          </p:nvSpPr>
          <p:spPr>
            <a:xfrm>
              <a:off x="8250936" y="5391912"/>
              <a:ext cx="276352" cy="276352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Дуга 41">
              <a:extLst>
                <a:ext uri="{FF2B5EF4-FFF2-40B4-BE49-F238E27FC236}">
                  <a16:creationId xmlns:a16="http://schemas.microsoft.com/office/drawing/2014/main" id="{37565B20-DC10-6427-8541-CA5C9D4FB337}"/>
                </a:ext>
              </a:extLst>
            </p:cNvPr>
            <p:cNvSpPr/>
            <p:nvPr/>
          </p:nvSpPr>
          <p:spPr>
            <a:xfrm>
              <a:off x="8348472" y="5424424"/>
              <a:ext cx="146304" cy="14630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Дуга 42">
              <a:extLst>
                <a:ext uri="{FF2B5EF4-FFF2-40B4-BE49-F238E27FC236}">
                  <a16:creationId xmlns:a16="http://schemas.microsoft.com/office/drawing/2014/main" id="{22E935F5-9D30-8411-CE94-792D287C77A9}"/>
                </a:ext>
              </a:extLst>
            </p:cNvPr>
            <p:cNvSpPr/>
            <p:nvPr/>
          </p:nvSpPr>
          <p:spPr>
            <a:xfrm>
              <a:off x="8356600" y="5359400"/>
              <a:ext cx="406400" cy="4064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Дуга 43">
              <a:extLst>
                <a:ext uri="{FF2B5EF4-FFF2-40B4-BE49-F238E27FC236}">
                  <a16:creationId xmlns:a16="http://schemas.microsoft.com/office/drawing/2014/main" id="{E025C8FD-FB6A-7706-ACD2-3155338BC9D9}"/>
                </a:ext>
              </a:extLst>
            </p:cNvPr>
            <p:cNvSpPr/>
            <p:nvPr/>
          </p:nvSpPr>
          <p:spPr>
            <a:xfrm>
              <a:off x="8454136" y="5391912"/>
              <a:ext cx="276352" cy="276352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Дуга 44">
              <a:extLst>
                <a:ext uri="{FF2B5EF4-FFF2-40B4-BE49-F238E27FC236}">
                  <a16:creationId xmlns:a16="http://schemas.microsoft.com/office/drawing/2014/main" id="{7A38E46C-E9FF-85C8-AA03-99140A1F30B2}"/>
                </a:ext>
              </a:extLst>
            </p:cNvPr>
            <p:cNvSpPr/>
            <p:nvPr/>
          </p:nvSpPr>
          <p:spPr>
            <a:xfrm>
              <a:off x="8551672" y="5424424"/>
              <a:ext cx="146304" cy="14630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4" name="Waves">
            <a:extLst>
              <a:ext uri="{FF2B5EF4-FFF2-40B4-BE49-F238E27FC236}">
                <a16:creationId xmlns:a16="http://schemas.microsoft.com/office/drawing/2014/main" id="{1745DD43-CEBF-A55C-4FDE-7FAE5BE3AAAD}"/>
              </a:ext>
            </a:extLst>
          </p:cNvPr>
          <p:cNvGrpSpPr/>
          <p:nvPr/>
        </p:nvGrpSpPr>
        <p:grpSpPr>
          <a:xfrm>
            <a:off x="304800" y="939800"/>
            <a:ext cx="1524000" cy="304800"/>
            <a:chOff x="304800" y="939800"/>
            <a:chExt cx="1524000" cy="304800"/>
          </a:xfrm>
        </p:grpSpPr>
        <p:sp>
          <p:nvSpPr>
            <p:cNvPr id="47" name="Дуга 46">
              <a:extLst>
                <a:ext uri="{FF2B5EF4-FFF2-40B4-BE49-F238E27FC236}">
                  <a16:creationId xmlns:a16="http://schemas.microsoft.com/office/drawing/2014/main" id="{35C83ED7-5EF5-EDCD-79BE-8B66CB227906}"/>
                </a:ext>
              </a:extLst>
            </p:cNvPr>
            <p:cNvSpPr/>
            <p:nvPr/>
          </p:nvSpPr>
          <p:spPr>
            <a:xfrm>
              <a:off x="304800" y="939800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Дуга 47">
              <a:extLst>
                <a:ext uri="{FF2B5EF4-FFF2-40B4-BE49-F238E27FC236}">
                  <a16:creationId xmlns:a16="http://schemas.microsoft.com/office/drawing/2014/main" id="{00C0AA8C-B289-7347-FB0C-1DC03536D027}"/>
                </a:ext>
              </a:extLst>
            </p:cNvPr>
            <p:cNvSpPr/>
            <p:nvPr/>
          </p:nvSpPr>
          <p:spPr>
            <a:xfrm>
              <a:off x="377952" y="964184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Дуга 48">
              <a:extLst>
                <a:ext uri="{FF2B5EF4-FFF2-40B4-BE49-F238E27FC236}">
                  <a16:creationId xmlns:a16="http://schemas.microsoft.com/office/drawing/2014/main" id="{C3A47E13-D353-D942-4DED-5940F360F6B4}"/>
                </a:ext>
              </a:extLst>
            </p:cNvPr>
            <p:cNvSpPr/>
            <p:nvPr/>
          </p:nvSpPr>
          <p:spPr>
            <a:xfrm>
              <a:off x="451104" y="988568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Дуга 49">
              <a:extLst>
                <a:ext uri="{FF2B5EF4-FFF2-40B4-BE49-F238E27FC236}">
                  <a16:creationId xmlns:a16="http://schemas.microsoft.com/office/drawing/2014/main" id="{C3979AD0-1858-E484-79D6-643A1468F1E6}"/>
                </a:ext>
              </a:extLst>
            </p:cNvPr>
            <p:cNvSpPr/>
            <p:nvPr/>
          </p:nvSpPr>
          <p:spPr>
            <a:xfrm>
              <a:off x="457200" y="939800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Дуга 50">
              <a:extLst>
                <a:ext uri="{FF2B5EF4-FFF2-40B4-BE49-F238E27FC236}">
                  <a16:creationId xmlns:a16="http://schemas.microsoft.com/office/drawing/2014/main" id="{E01586D1-119A-B61C-91D7-58673032098F}"/>
                </a:ext>
              </a:extLst>
            </p:cNvPr>
            <p:cNvSpPr/>
            <p:nvPr/>
          </p:nvSpPr>
          <p:spPr>
            <a:xfrm>
              <a:off x="530352" y="964184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Дуга 51">
              <a:extLst>
                <a:ext uri="{FF2B5EF4-FFF2-40B4-BE49-F238E27FC236}">
                  <a16:creationId xmlns:a16="http://schemas.microsoft.com/office/drawing/2014/main" id="{69026732-82D4-1CFB-A10F-37287483B248}"/>
                </a:ext>
              </a:extLst>
            </p:cNvPr>
            <p:cNvSpPr/>
            <p:nvPr/>
          </p:nvSpPr>
          <p:spPr>
            <a:xfrm>
              <a:off x="603504" y="988568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Дуга 52">
              <a:extLst>
                <a:ext uri="{FF2B5EF4-FFF2-40B4-BE49-F238E27FC236}">
                  <a16:creationId xmlns:a16="http://schemas.microsoft.com/office/drawing/2014/main" id="{EDCF9711-8FE0-1430-C2B1-329930B5EBA4}"/>
                </a:ext>
              </a:extLst>
            </p:cNvPr>
            <p:cNvSpPr/>
            <p:nvPr/>
          </p:nvSpPr>
          <p:spPr>
            <a:xfrm>
              <a:off x="609600" y="939800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Дуга 53">
              <a:extLst>
                <a:ext uri="{FF2B5EF4-FFF2-40B4-BE49-F238E27FC236}">
                  <a16:creationId xmlns:a16="http://schemas.microsoft.com/office/drawing/2014/main" id="{499E2560-79DB-5A5B-324D-4906207FB6B8}"/>
                </a:ext>
              </a:extLst>
            </p:cNvPr>
            <p:cNvSpPr/>
            <p:nvPr/>
          </p:nvSpPr>
          <p:spPr>
            <a:xfrm>
              <a:off x="682752" y="964184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Дуга 54">
              <a:extLst>
                <a:ext uri="{FF2B5EF4-FFF2-40B4-BE49-F238E27FC236}">
                  <a16:creationId xmlns:a16="http://schemas.microsoft.com/office/drawing/2014/main" id="{20449472-B44D-0017-46FE-F4E4130C2B22}"/>
                </a:ext>
              </a:extLst>
            </p:cNvPr>
            <p:cNvSpPr/>
            <p:nvPr/>
          </p:nvSpPr>
          <p:spPr>
            <a:xfrm>
              <a:off x="755904" y="988568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Дуга 55">
              <a:extLst>
                <a:ext uri="{FF2B5EF4-FFF2-40B4-BE49-F238E27FC236}">
                  <a16:creationId xmlns:a16="http://schemas.microsoft.com/office/drawing/2014/main" id="{6F0386B6-8E9D-E43E-FB5B-98FE4A43E9D5}"/>
                </a:ext>
              </a:extLst>
            </p:cNvPr>
            <p:cNvSpPr/>
            <p:nvPr/>
          </p:nvSpPr>
          <p:spPr>
            <a:xfrm>
              <a:off x="762000" y="939800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Дуга 56">
              <a:extLst>
                <a:ext uri="{FF2B5EF4-FFF2-40B4-BE49-F238E27FC236}">
                  <a16:creationId xmlns:a16="http://schemas.microsoft.com/office/drawing/2014/main" id="{9BEB0C4A-4F17-2BE9-72E1-BADBA2FC2159}"/>
                </a:ext>
              </a:extLst>
            </p:cNvPr>
            <p:cNvSpPr/>
            <p:nvPr/>
          </p:nvSpPr>
          <p:spPr>
            <a:xfrm>
              <a:off x="835152" y="964184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Дуга 57">
              <a:extLst>
                <a:ext uri="{FF2B5EF4-FFF2-40B4-BE49-F238E27FC236}">
                  <a16:creationId xmlns:a16="http://schemas.microsoft.com/office/drawing/2014/main" id="{D97E6865-6830-7BC0-B3D1-40F4B9699275}"/>
                </a:ext>
              </a:extLst>
            </p:cNvPr>
            <p:cNvSpPr/>
            <p:nvPr/>
          </p:nvSpPr>
          <p:spPr>
            <a:xfrm>
              <a:off x="908304" y="988568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Дуга 58">
              <a:extLst>
                <a:ext uri="{FF2B5EF4-FFF2-40B4-BE49-F238E27FC236}">
                  <a16:creationId xmlns:a16="http://schemas.microsoft.com/office/drawing/2014/main" id="{2D443BE5-8299-0D9B-BCCB-04DE5C5224D6}"/>
                </a:ext>
              </a:extLst>
            </p:cNvPr>
            <p:cNvSpPr/>
            <p:nvPr/>
          </p:nvSpPr>
          <p:spPr>
            <a:xfrm>
              <a:off x="914400" y="939800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Дуга 59">
              <a:extLst>
                <a:ext uri="{FF2B5EF4-FFF2-40B4-BE49-F238E27FC236}">
                  <a16:creationId xmlns:a16="http://schemas.microsoft.com/office/drawing/2014/main" id="{554C4347-A340-42C6-5762-68396F7C0E77}"/>
                </a:ext>
              </a:extLst>
            </p:cNvPr>
            <p:cNvSpPr/>
            <p:nvPr/>
          </p:nvSpPr>
          <p:spPr>
            <a:xfrm>
              <a:off x="987552" y="964184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Дуга 60">
              <a:extLst>
                <a:ext uri="{FF2B5EF4-FFF2-40B4-BE49-F238E27FC236}">
                  <a16:creationId xmlns:a16="http://schemas.microsoft.com/office/drawing/2014/main" id="{6B16EBB8-EA5E-C748-5698-D81FB2629A4A}"/>
                </a:ext>
              </a:extLst>
            </p:cNvPr>
            <p:cNvSpPr/>
            <p:nvPr/>
          </p:nvSpPr>
          <p:spPr>
            <a:xfrm>
              <a:off x="1060704" y="988568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Дуга 61">
              <a:extLst>
                <a:ext uri="{FF2B5EF4-FFF2-40B4-BE49-F238E27FC236}">
                  <a16:creationId xmlns:a16="http://schemas.microsoft.com/office/drawing/2014/main" id="{1596DBB2-D36F-ABBB-BEF1-3A8BD2836420}"/>
                </a:ext>
              </a:extLst>
            </p:cNvPr>
            <p:cNvSpPr/>
            <p:nvPr/>
          </p:nvSpPr>
          <p:spPr>
            <a:xfrm>
              <a:off x="1066800" y="939800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Дуга 62">
              <a:extLst>
                <a:ext uri="{FF2B5EF4-FFF2-40B4-BE49-F238E27FC236}">
                  <a16:creationId xmlns:a16="http://schemas.microsoft.com/office/drawing/2014/main" id="{915C7FEF-BFD7-FF78-6872-78416FB2B46F}"/>
                </a:ext>
              </a:extLst>
            </p:cNvPr>
            <p:cNvSpPr/>
            <p:nvPr/>
          </p:nvSpPr>
          <p:spPr>
            <a:xfrm>
              <a:off x="1139952" y="964184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Дуга 63">
              <a:extLst>
                <a:ext uri="{FF2B5EF4-FFF2-40B4-BE49-F238E27FC236}">
                  <a16:creationId xmlns:a16="http://schemas.microsoft.com/office/drawing/2014/main" id="{73BD3008-EA3F-6566-AB69-12515C52FA5F}"/>
                </a:ext>
              </a:extLst>
            </p:cNvPr>
            <p:cNvSpPr/>
            <p:nvPr/>
          </p:nvSpPr>
          <p:spPr>
            <a:xfrm>
              <a:off x="1213104" y="988568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Дуга 64">
              <a:extLst>
                <a:ext uri="{FF2B5EF4-FFF2-40B4-BE49-F238E27FC236}">
                  <a16:creationId xmlns:a16="http://schemas.microsoft.com/office/drawing/2014/main" id="{4ADB3140-9380-1DBC-FAB7-77E6B6895BE0}"/>
                </a:ext>
              </a:extLst>
            </p:cNvPr>
            <p:cNvSpPr/>
            <p:nvPr/>
          </p:nvSpPr>
          <p:spPr>
            <a:xfrm>
              <a:off x="1219200" y="939800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Дуга 65">
              <a:extLst>
                <a:ext uri="{FF2B5EF4-FFF2-40B4-BE49-F238E27FC236}">
                  <a16:creationId xmlns:a16="http://schemas.microsoft.com/office/drawing/2014/main" id="{DB0BD236-AD64-EE90-81ED-222DD72D8803}"/>
                </a:ext>
              </a:extLst>
            </p:cNvPr>
            <p:cNvSpPr/>
            <p:nvPr/>
          </p:nvSpPr>
          <p:spPr>
            <a:xfrm>
              <a:off x="1292352" y="964184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Дуга 66">
              <a:extLst>
                <a:ext uri="{FF2B5EF4-FFF2-40B4-BE49-F238E27FC236}">
                  <a16:creationId xmlns:a16="http://schemas.microsoft.com/office/drawing/2014/main" id="{BEA11AB1-78B2-CF3B-E94A-B80641B40CED}"/>
                </a:ext>
              </a:extLst>
            </p:cNvPr>
            <p:cNvSpPr/>
            <p:nvPr/>
          </p:nvSpPr>
          <p:spPr>
            <a:xfrm>
              <a:off x="1365504" y="988568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Дуга 67">
              <a:extLst>
                <a:ext uri="{FF2B5EF4-FFF2-40B4-BE49-F238E27FC236}">
                  <a16:creationId xmlns:a16="http://schemas.microsoft.com/office/drawing/2014/main" id="{CD3715AA-8414-2C7F-25AF-26AFE100E68E}"/>
                </a:ext>
              </a:extLst>
            </p:cNvPr>
            <p:cNvSpPr/>
            <p:nvPr/>
          </p:nvSpPr>
          <p:spPr>
            <a:xfrm>
              <a:off x="1371600" y="939800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Дуга 68">
              <a:extLst>
                <a:ext uri="{FF2B5EF4-FFF2-40B4-BE49-F238E27FC236}">
                  <a16:creationId xmlns:a16="http://schemas.microsoft.com/office/drawing/2014/main" id="{55F608D3-24E7-7A02-EC72-A31C335C8387}"/>
                </a:ext>
              </a:extLst>
            </p:cNvPr>
            <p:cNvSpPr/>
            <p:nvPr/>
          </p:nvSpPr>
          <p:spPr>
            <a:xfrm>
              <a:off x="1444752" y="964184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Дуга 69">
              <a:extLst>
                <a:ext uri="{FF2B5EF4-FFF2-40B4-BE49-F238E27FC236}">
                  <a16:creationId xmlns:a16="http://schemas.microsoft.com/office/drawing/2014/main" id="{CCED5429-69FE-B2FE-CE4E-1266D07EAEAA}"/>
                </a:ext>
              </a:extLst>
            </p:cNvPr>
            <p:cNvSpPr/>
            <p:nvPr/>
          </p:nvSpPr>
          <p:spPr>
            <a:xfrm>
              <a:off x="1517904" y="988568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Дуга 70">
              <a:extLst>
                <a:ext uri="{FF2B5EF4-FFF2-40B4-BE49-F238E27FC236}">
                  <a16:creationId xmlns:a16="http://schemas.microsoft.com/office/drawing/2014/main" id="{A2D89DA3-5ABB-3CC6-312C-C7E994D6A7C5}"/>
                </a:ext>
              </a:extLst>
            </p:cNvPr>
            <p:cNvSpPr/>
            <p:nvPr/>
          </p:nvSpPr>
          <p:spPr>
            <a:xfrm>
              <a:off x="1524000" y="939800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Дуга 71">
              <a:extLst>
                <a:ext uri="{FF2B5EF4-FFF2-40B4-BE49-F238E27FC236}">
                  <a16:creationId xmlns:a16="http://schemas.microsoft.com/office/drawing/2014/main" id="{F4110543-C78D-717E-FA01-049DB2F01E21}"/>
                </a:ext>
              </a:extLst>
            </p:cNvPr>
            <p:cNvSpPr/>
            <p:nvPr/>
          </p:nvSpPr>
          <p:spPr>
            <a:xfrm>
              <a:off x="1597152" y="964184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Дуга 72">
              <a:extLst>
                <a:ext uri="{FF2B5EF4-FFF2-40B4-BE49-F238E27FC236}">
                  <a16:creationId xmlns:a16="http://schemas.microsoft.com/office/drawing/2014/main" id="{9F73A38B-D219-B109-7595-D966ABEA74CF}"/>
                </a:ext>
              </a:extLst>
            </p:cNvPr>
            <p:cNvSpPr/>
            <p:nvPr/>
          </p:nvSpPr>
          <p:spPr>
            <a:xfrm>
              <a:off x="1670304" y="988568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D3C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5" name="Task check">
            <a:extLst>
              <a:ext uri="{FF2B5EF4-FFF2-40B4-BE49-F238E27FC236}">
                <a16:creationId xmlns:a16="http://schemas.microsoft.com/office/drawing/2014/main" id="{AA0A2C38-9EA5-468A-6662-E41C114BC92E}"/>
              </a:ext>
            </a:extLst>
          </p:cNvPr>
          <p:cNvSpPr txBox="1"/>
          <p:nvPr/>
        </p:nvSpPr>
        <p:spPr>
          <a:xfrm>
            <a:off x="457200" y="1244600"/>
            <a:ext cx="4978400" cy="965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000" b="1" i="1" dirty="0">
                <a:solidFill>
                  <a:srgbClr val="7A2532"/>
                </a:solidFill>
                <a:latin typeface="Constantia" panose="02030602050306030303" pitchFamily="18" charset="0"/>
              </a:rPr>
              <a:t>Задание 1. Проверь себя.</a:t>
            </a:r>
          </a:p>
          <a:p>
            <a:pPr>
              <a:spcAft>
                <a:spcPts val="400"/>
              </a:spcAft>
            </a:pPr>
            <a:r>
              <a:rPr lang="ru-RU" sz="2000" dirty="0">
                <a:solidFill>
                  <a:srgbClr val="2A2A2D"/>
                </a:solidFill>
                <a:latin typeface="Calibri" panose="020F0502020204030204" pitchFamily="34" charset="0"/>
              </a:rPr>
              <a:t>Выпиши значения следующих определений: </a:t>
            </a:r>
            <a:r>
              <a:rPr lang="ru-RU" sz="2000" b="1" dirty="0">
                <a:solidFill>
                  <a:srgbClr val="1E2A4A"/>
                </a:solidFill>
                <a:latin typeface="Calibri" panose="020F0502020204030204" pitchFamily="34" charset="0"/>
              </a:rPr>
              <a:t>сёгун, самурай</a:t>
            </a:r>
          </a:p>
        </p:txBody>
      </p:sp>
      <p:cxnSp>
        <p:nvCxnSpPr>
          <p:cNvPr id="76" name="Прямая соединительная линия 75">
            <a:extLst>
              <a:ext uri="{FF2B5EF4-FFF2-40B4-BE49-F238E27FC236}">
                <a16:creationId xmlns:a16="http://schemas.microsoft.com/office/drawing/2014/main" id="{C01454B8-587E-CBC2-EDCF-3D4A8015D23C}"/>
              </a:ext>
            </a:extLst>
          </p:cNvPr>
          <p:cNvCxnSpPr/>
          <p:nvPr/>
        </p:nvCxnSpPr>
        <p:spPr>
          <a:xfrm>
            <a:off x="457200" y="2438400"/>
            <a:ext cx="4978400" cy="0"/>
          </a:xfrm>
          <a:prstGeom prst="line">
            <a:avLst/>
          </a:prstGeom>
          <a:ln w="9525">
            <a:solidFill>
              <a:srgbClr val="B08B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Shogun">
            <a:extLst>
              <a:ext uri="{FF2B5EF4-FFF2-40B4-BE49-F238E27FC236}">
                <a16:creationId xmlns:a16="http://schemas.microsoft.com/office/drawing/2014/main" id="{A3879C82-6DBB-8BF6-F74B-B29DBCCCF7E3}"/>
              </a:ext>
            </a:extLst>
          </p:cNvPr>
          <p:cNvSpPr txBox="1"/>
          <p:nvPr/>
        </p:nvSpPr>
        <p:spPr>
          <a:xfrm>
            <a:off x="457200" y="2641600"/>
            <a:ext cx="4978400" cy="1554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600" b="1" dirty="0">
                <a:solidFill>
                  <a:srgbClr val="B5402E"/>
                </a:solidFill>
                <a:latin typeface="Constantia" panose="02030602050306030303" pitchFamily="18" charset="0"/>
              </a:rPr>
              <a:t>Сёгун</a:t>
            </a:r>
            <a:br>
              <a:rPr lang="ru-RU" sz="2200" dirty="0">
                <a:solidFill>
                  <a:srgbClr val="2A2A2D"/>
                </a:solidFill>
                <a:latin typeface="Calibri" panose="020F0502020204030204" pitchFamily="34" charset="0"/>
              </a:rPr>
            </a:br>
            <a:r>
              <a:rPr lang="ru-RU" sz="2200" dirty="0">
                <a:solidFill>
                  <a:srgbClr val="2A2A2D"/>
                </a:solidFill>
                <a:latin typeface="Calibri" panose="020F0502020204030204" pitchFamily="34" charset="0"/>
              </a:rPr>
              <a:t>– титул военачальника, а с </a:t>
            </a:r>
            <a:r>
              <a:rPr lang="ru-RU" sz="2200" b="1" dirty="0">
                <a:solidFill>
                  <a:srgbClr val="1E2A4A"/>
                </a:solidFill>
                <a:latin typeface="Calibri" panose="020F0502020204030204" pitchFamily="34" charset="0"/>
              </a:rPr>
              <a:t>XII в.</a:t>
            </a:r>
            <a:r>
              <a:rPr lang="ru-RU" sz="2200" dirty="0">
                <a:solidFill>
                  <a:srgbClr val="2A2A2D"/>
                </a:solidFill>
                <a:latin typeface="Calibri" panose="020F0502020204030204" pitchFamily="34" charset="0"/>
              </a:rPr>
              <a:t> – фактического верховного правителя в Японии.</a:t>
            </a:r>
          </a:p>
        </p:txBody>
      </p:sp>
      <p:cxnSp>
        <p:nvCxnSpPr>
          <p:cNvPr id="78" name="Прямая соединительная линия 77">
            <a:extLst>
              <a:ext uri="{FF2B5EF4-FFF2-40B4-BE49-F238E27FC236}">
                <a16:creationId xmlns:a16="http://schemas.microsoft.com/office/drawing/2014/main" id="{8610CAA2-CE78-713A-F206-B21E17271891}"/>
              </a:ext>
            </a:extLst>
          </p:cNvPr>
          <p:cNvCxnSpPr/>
          <p:nvPr/>
        </p:nvCxnSpPr>
        <p:spPr>
          <a:xfrm>
            <a:off x="457200" y="4424680"/>
            <a:ext cx="4978400" cy="0"/>
          </a:xfrm>
          <a:prstGeom prst="line">
            <a:avLst/>
          </a:prstGeom>
          <a:ln w="9525">
            <a:solidFill>
              <a:srgbClr val="B08B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Samurai">
            <a:extLst>
              <a:ext uri="{FF2B5EF4-FFF2-40B4-BE49-F238E27FC236}">
                <a16:creationId xmlns:a16="http://schemas.microsoft.com/office/drawing/2014/main" id="{C2145791-CA03-328C-4153-413E37C3E30B}"/>
              </a:ext>
            </a:extLst>
          </p:cNvPr>
          <p:cNvSpPr txBox="1"/>
          <p:nvPr/>
        </p:nvSpPr>
        <p:spPr>
          <a:xfrm>
            <a:off x="457200" y="4627880"/>
            <a:ext cx="4978400" cy="1219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600" b="1" dirty="0">
                <a:solidFill>
                  <a:srgbClr val="B5402E"/>
                </a:solidFill>
                <a:latin typeface="Constantia" panose="02030602050306030303" pitchFamily="18" charset="0"/>
              </a:rPr>
              <a:t>Самурай</a:t>
            </a:r>
            <a:br>
              <a:rPr lang="ru-RU" sz="2200" dirty="0">
                <a:solidFill>
                  <a:srgbClr val="2A2A2D"/>
                </a:solidFill>
                <a:latin typeface="Calibri" panose="020F0502020204030204" pitchFamily="34" charset="0"/>
              </a:rPr>
            </a:br>
            <a:r>
              <a:rPr lang="ru-RU" sz="2200" dirty="0">
                <a:solidFill>
                  <a:srgbClr val="2A2A2D"/>
                </a:solidFill>
                <a:latin typeface="Calibri" panose="020F0502020204030204" pitchFamily="34" charset="0"/>
              </a:rPr>
              <a:t>– профессиональный воин, телохранитель в Японии.</a:t>
            </a:r>
          </a:p>
        </p:txBody>
      </p:sp>
      <p:sp>
        <p:nvSpPr>
          <p:cNvPr id="80" name="Signature 100ballnik.com">
            <a:extLst>
              <a:ext uri="{FF2B5EF4-FFF2-40B4-BE49-F238E27FC236}">
                <a16:creationId xmlns:a16="http://schemas.microsoft.com/office/drawing/2014/main" id="{EEE1C2BA-439C-F406-43D9-C426DBCD1F6F}"/>
              </a:ext>
            </a:extLst>
          </p:cNvPr>
          <p:cNvSpPr txBox="1"/>
          <p:nvPr/>
        </p:nvSpPr>
        <p:spPr>
          <a:xfrm>
            <a:off x="6400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142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6F36558-1050-C5A3-3724-F9736D09E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0800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000" b="1" dirty="0">
                <a:solidFill>
                  <a:srgbClr val="F4EEE0"/>
                </a:solidFill>
                <a:latin typeface="Constantia" panose="02030602050306030303" pitchFamily="18" charset="0"/>
              </a:rPr>
              <a:t>Средневековая Япония</a:t>
            </a:r>
          </a:p>
        </p:txBody>
      </p:sp>
      <p:grpSp>
        <p:nvGrpSpPr>
          <p:cNvPr id="30" name="Waves">
            <a:extLst>
              <a:ext uri="{FF2B5EF4-FFF2-40B4-BE49-F238E27FC236}">
                <a16:creationId xmlns:a16="http://schemas.microsoft.com/office/drawing/2014/main" id="{56BAC48C-2FD5-19AB-4720-8439EE741215}"/>
              </a:ext>
            </a:extLst>
          </p:cNvPr>
          <p:cNvGrpSpPr/>
          <p:nvPr/>
        </p:nvGrpSpPr>
        <p:grpSpPr>
          <a:xfrm>
            <a:off x="304800" y="863600"/>
            <a:ext cx="1524000" cy="304800"/>
            <a:chOff x="304800" y="863600"/>
            <a:chExt cx="1524000" cy="304800"/>
          </a:xfrm>
        </p:grpSpPr>
        <p:sp>
          <p:nvSpPr>
            <p:cNvPr id="3" name="Дуга 2">
              <a:extLst>
                <a:ext uri="{FF2B5EF4-FFF2-40B4-BE49-F238E27FC236}">
                  <a16:creationId xmlns:a16="http://schemas.microsoft.com/office/drawing/2014/main" id="{A8C34DE4-D2BC-2276-3ADF-2F14DCA56C45}"/>
                </a:ext>
              </a:extLst>
            </p:cNvPr>
            <p:cNvSpPr/>
            <p:nvPr/>
          </p:nvSpPr>
          <p:spPr>
            <a:xfrm>
              <a:off x="304800" y="863600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Дуга 3">
              <a:extLst>
                <a:ext uri="{FF2B5EF4-FFF2-40B4-BE49-F238E27FC236}">
                  <a16:creationId xmlns:a16="http://schemas.microsoft.com/office/drawing/2014/main" id="{2EA343AA-6764-E12B-EB8D-7C75327D8CAD}"/>
                </a:ext>
              </a:extLst>
            </p:cNvPr>
            <p:cNvSpPr/>
            <p:nvPr/>
          </p:nvSpPr>
          <p:spPr>
            <a:xfrm>
              <a:off x="377952" y="887984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Дуга 4">
              <a:extLst>
                <a:ext uri="{FF2B5EF4-FFF2-40B4-BE49-F238E27FC236}">
                  <a16:creationId xmlns:a16="http://schemas.microsoft.com/office/drawing/2014/main" id="{02F61B2C-86B8-A2EB-8D4D-F3F228F61053}"/>
                </a:ext>
              </a:extLst>
            </p:cNvPr>
            <p:cNvSpPr/>
            <p:nvPr/>
          </p:nvSpPr>
          <p:spPr>
            <a:xfrm>
              <a:off x="451104" y="912368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Дуга 5">
              <a:extLst>
                <a:ext uri="{FF2B5EF4-FFF2-40B4-BE49-F238E27FC236}">
                  <a16:creationId xmlns:a16="http://schemas.microsoft.com/office/drawing/2014/main" id="{BF279BF8-7F1C-870F-4864-D08569F76F2E}"/>
                </a:ext>
              </a:extLst>
            </p:cNvPr>
            <p:cNvSpPr/>
            <p:nvPr/>
          </p:nvSpPr>
          <p:spPr>
            <a:xfrm>
              <a:off x="457200" y="863600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Дуга 6">
              <a:extLst>
                <a:ext uri="{FF2B5EF4-FFF2-40B4-BE49-F238E27FC236}">
                  <a16:creationId xmlns:a16="http://schemas.microsoft.com/office/drawing/2014/main" id="{D3E3AA51-F925-A758-0957-F8F5C63470B8}"/>
                </a:ext>
              </a:extLst>
            </p:cNvPr>
            <p:cNvSpPr/>
            <p:nvPr/>
          </p:nvSpPr>
          <p:spPr>
            <a:xfrm>
              <a:off x="530352" y="887984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Дуга 7">
              <a:extLst>
                <a:ext uri="{FF2B5EF4-FFF2-40B4-BE49-F238E27FC236}">
                  <a16:creationId xmlns:a16="http://schemas.microsoft.com/office/drawing/2014/main" id="{13FE0072-04DB-2D5C-B3BD-F2EC8385EAA7}"/>
                </a:ext>
              </a:extLst>
            </p:cNvPr>
            <p:cNvSpPr/>
            <p:nvPr/>
          </p:nvSpPr>
          <p:spPr>
            <a:xfrm>
              <a:off x="603504" y="912368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Дуга 8">
              <a:extLst>
                <a:ext uri="{FF2B5EF4-FFF2-40B4-BE49-F238E27FC236}">
                  <a16:creationId xmlns:a16="http://schemas.microsoft.com/office/drawing/2014/main" id="{33853692-A6F3-E7BB-CCC2-9347B26026A1}"/>
                </a:ext>
              </a:extLst>
            </p:cNvPr>
            <p:cNvSpPr/>
            <p:nvPr/>
          </p:nvSpPr>
          <p:spPr>
            <a:xfrm>
              <a:off x="609600" y="863600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Дуга 9">
              <a:extLst>
                <a:ext uri="{FF2B5EF4-FFF2-40B4-BE49-F238E27FC236}">
                  <a16:creationId xmlns:a16="http://schemas.microsoft.com/office/drawing/2014/main" id="{6E809C6A-568E-3F3C-F500-3D3B4FDFBB56}"/>
                </a:ext>
              </a:extLst>
            </p:cNvPr>
            <p:cNvSpPr/>
            <p:nvPr/>
          </p:nvSpPr>
          <p:spPr>
            <a:xfrm>
              <a:off x="682752" y="887984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Дуга 10">
              <a:extLst>
                <a:ext uri="{FF2B5EF4-FFF2-40B4-BE49-F238E27FC236}">
                  <a16:creationId xmlns:a16="http://schemas.microsoft.com/office/drawing/2014/main" id="{C471DF51-9ED4-2B20-8986-822C14095058}"/>
                </a:ext>
              </a:extLst>
            </p:cNvPr>
            <p:cNvSpPr/>
            <p:nvPr/>
          </p:nvSpPr>
          <p:spPr>
            <a:xfrm>
              <a:off x="755904" y="912368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Дуга 11">
              <a:extLst>
                <a:ext uri="{FF2B5EF4-FFF2-40B4-BE49-F238E27FC236}">
                  <a16:creationId xmlns:a16="http://schemas.microsoft.com/office/drawing/2014/main" id="{7A30DC84-18C4-D3B2-1B0A-19C47FAC04E7}"/>
                </a:ext>
              </a:extLst>
            </p:cNvPr>
            <p:cNvSpPr/>
            <p:nvPr/>
          </p:nvSpPr>
          <p:spPr>
            <a:xfrm>
              <a:off x="762000" y="863600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Дуга 12">
              <a:extLst>
                <a:ext uri="{FF2B5EF4-FFF2-40B4-BE49-F238E27FC236}">
                  <a16:creationId xmlns:a16="http://schemas.microsoft.com/office/drawing/2014/main" id="{0A4EBF1B-2289-2476-C182-FAFD103FB0A8}"/>
                </a:ext>
              </a:extLst>
            </p:cNvPr>
            <p:cNvSpPr/>
            <p:nvPr/>
          </p:nvSpPr>
          <p:spPr>
            <a:xfrm>
              <a:off x="835152" y="887984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Дуга 13">
              <a:extLst>
                <a:ext uri="{FF2B5EF4-FFF2-40B4-BE49-F238E27FC236}">
                  <a16:creationId xmlns:a16="http://schemas.microsoft.com/office/drawing/2014/main" id="{FFAAD33E-D8BF-E7B6-EA2C-6E32A5F507F7}"/>
                </a:ext>
              </a:extLst>
            </p:cNvPr>
            <p:cNvSpPr/>
            <p:nvPr/>
          </p:nvSpPr>
          <p:spPr>
            <a:xfrm>
              <a:off x="908304" y="912368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Дуга 14">
              <a:extLst>
                <a:ext uri="{FF2B5EF4-FFF2-40B4-BE49-F238E27FC236}">
                  <a16:creationId xmlns:a16="http://schemas.microsoft.com/office/drawing/2014/main" id="{5E2B930A-D68D-8EA3-BE05-4898B6CC1E03}"/>
                </a:ext>
              </a:extLst>
            </p:cNvPr>
            <p:cNvSpPr/>
            <p:nvPr/>
          </p:nvSpPr>
          <p:spPr>
            <a:xfrm>
              <a:off x="914400" y="863600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Дуга 15">
              <a:extLst>
                <a:ext uri="{FF2B5EF4-FFF2-40B4-BE49-F238E27FC236}">
                  <a16:creationId xmlns:a16="http://schemas.microsoft.com/office/drawing/2014/main" id="{946321B2-9136-0383-A40C-F2F627062D0A}"/>
                </a:ext>
              </a:extLst>
            </p:cNvPr>
            <p:cNvSpPr/>
            <p:nvPr/>
          </p:nvSpPr>
          <p:spPr>
            <a:xfrm>
              <a:off x="987552" y="887984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Дуга 16">
              <a:extLst>
                <a:ext uri="{FF2B5EF4-FFF2-40B4-BE49-F238E27FC236}">
                  <a16:creationId xmlns:a16="http://schemas.microsoft.com/office/drawing/2014/main" id="{7985300D-7D01-7F3A-0FFF-6DC0A7475657}"/>
                </a:ext>
              </a:extLst>
            </p:cNvPr>
            <p:cNvSpPr/>
            <p:nvPr/>
          </p:nvSpPr>
          <p:spPr>
            <a:xfrm>
              <a:off x="1060704" y="912368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Дуга 17">
              <a:extLst>
                <a:ext uri="{FF2B5EF4-FFF2-40B4-BE49-F238E27FC236}">
                  <a16:creationId xmlns:a16="http://schemas.microsoft.com/office/drawing/2014/main" id="{27223AE8-9B21-E25E-A3A5-6508618C66B7}"/>
                </a:ext>
              </a:extLst>
            </p:cNvPr>
            <p:cNvSpPr/>
            <p:nvPr/>
          </p:nvSpPr>
          <p:spPr>
            <a:xfrm>
              <a:off x="1066800" y="863600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Дуга 18">
              <a:extLst>
                <a:ext uri="{FF2B5EF4-FFF2-40B4-BE49-F238E27FC236}">
                  <a16:creationId xmlns:a16="http://schemas.microsoft.com/office/drawing/2014/main" id="{928FE5E8-A289-9270-3212-2F07D982E695}"/>
                </a:ext>
              </a:extLst>
            </p:cNvPr>
            <p:cNvSpPr/>
            <p:nvPr/>
          </p:nvSpPr>
          <p:spPr>
            <a:xfrm>
              <a:off x="1139952" y="887984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Дуга 19">
              <a:extLst>
                <a:ext uri="{FF2B5EF4-FFF2-40B4-BE49-F238E27FC236}">
                  <a16:creationId xmlns:a16="http://schemas.microsoft.com/office/drawing/2014/main" id="{FDE7EEA4-DEFD-ADED-4775-331D051918DC}"/>
                </a:ext>
              </a:extLst>
            </p:cNvPr>
            <p:cNvSpPr/>
            <p:nvPr/>
          </p:nvSpPr>
          <p:spPr>
            <a:xfrm>
              <a:off x="1213104" y="912368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Дуга 20">
              <a:extLst>
                <a:ext uri="{FF2B5EF4-FFF2-40B4-BE49-F238E27FC236}">
                  <a16:creationId xmlns:a16="http://schemas.microsoft.com/office/drawing/2014/main" id="{5B8D794B-3432-24B6-2F3E-A878A339CA41}"/>
                </a:ext>
              </a:extLst>
            </p:cNvPr>
            <p:cNvSpPr/>
            <p:nvPr/>
          </p:nvSpPr>
          <p:spPr>
            <a:xfrm>
              <a:off x="1219200" y="863600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Дуга 21">
              <a:extLst>
                <a:ext uri="{FF2B5EF4-FFF2-40B4-BE49-F238E27FC236}">
                  <a16:creationId xmlns:a16="http://schemas.microsoft.com/office/drawing/2014/main" id="{B0E046BF-32A5-1429-52FA-9248FC3B345C}"/>
                </a:ext>
              </a:extLst>
            </p:cNvPr>
            <p:cNvSpPr/>
            <p:nvPr/>
          </p:nvSpPr>
          <p:spPr>
            <a:xfrm>
              <a:off x="1292352" y="887984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Дуга 22">
              <a:extLst>
                <a:ext uri="{FF2B5EF4-FFF2-40B4-BE49-F238E27FC236}">
                  <a16:creationId xmlns:a16="http://schemas.microsoft.com/office/drawing/2014/main" id="{8E3BCFC4-A192-325B-8BEB-68AEC844E84F}"/>
                </a:ext>
              </a:extLst>
            </p:cNvPr>
            <p:cNvSpPr/>
            <p:nvPr/>
          </p:nvSpPr>
          <p:spPr>
            <a:xfrm>
              <a:off x="1365504" y="912368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Дуга 23">
              <a:extLst>
                <a:ext uri="{FF2B5EF4-FFF2-40B4-BE49-F238E27FC236}">
                  <a16:creationId xmlns:a16="http://schemas.microsoft.com/office/drawing/2014/main" id="{5FE14EFF-887F-E296-10C1-79A234A12363}"/>
                </a:ext>
              </a:extLst>
            </p:cNvPr>
            <p:cNvSpPr/>
            <p:nvPr/>
          </p:nvSpPr>
          <p:spPr>
            <a:xfrm>
              <a:off x="1371600" y="863600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Дуга 24">
              <a:extLst>
                <a:ext uri="{FF2B5EF4-FFF2-40B4-BE49-F238E27FC236}">
                  <a16:creationId xmlns:a16="http://schemas.microsoft.com/office/drawing/2014/main" id="{39374209-2533-F7A2-AEBC-EAA93D8DE437}"/>
                </a:ext>
              </a:extLst>
            </p:cNvPr>
            <p:cNvSpPr/>
            <p:nvPr/>
          </p:nvSpPr>
          <p:spPr>
            <a:xfrm>
              <a:off x="1444752" y="887984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Дуга 25">
              <a:extLst>
                <a:ext uri="{FF2B5EF4-FFF2-40B4-BE49-F238E27FC236}">
                  <a16:creationId xmlns:a16="http://schemas.microsoft.com/office/drawing/2014/main" id="{9B3DA17F-2CC4-E160-4FBE-A5BA3D4BB9D0}"/>
                </a:ext>
              </a:extLst>
            </p:cNvPr>
            <p:cNvSpPr/>
            <p:nvPr/>
          </p:nvSpPr>
          <p:spPr>
            <a:xfrm>
              <a:off x="1517904" y="912368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Дуга 26">
              <a:extLst>
                <a:ext uri="{FF2B5EF4-FFF2-40B4-BE49-F238E27FC236}">
                  <a16:creationId xmlns:a16="http://schemas.microsoft.com/office/drawing/2014/main" id="{3FCCB938-4DB2-4FAF-9FF5-8F88FFE6EE73}"/>
                </a:ext>
              </a:extLst>
            </p:cNvPr>
            <p:cNvSpPr/>
            <p:nvPr/>
          </p:nvSpPr>
          <p:spPr>
            <a:xfrm>
              <a:off x="1524000" y="863600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Дуга 27">
              <a:extLst>
                <a:ext uri="{FF2B5EF4-FFF2-40B4-BE49-F238E27FC236}">
                  <a16:creationId xmlns:a16="http://schemas.microsoft.com/office/drawing/2014/main" id="{AA54F078-33BD-8B61-CF4F-D1FB89BEBBA0}"/>
                </a:ext>
              </a:extLst>
            </p:cNvPr>
            <p:cNvSpPr/>
            <p:nvPr/>
          </p:nvSpPr>
          <p:spPr>
            <a:xfrm>
              <a:off x="1597152" y="887984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Дуга 28">
              <a:extLst>
                <a:ext uri="{FF2B5EF4-FFF2-40B4-BE49-F238E27FC236}">
                  <a16:creationId xmlns:a16="http://schemas.microsoft.com/office/drawing/2014/main" id="{CE5F0F6D-8BB5-5D85-1B8E-E9E553A7FC23}"/>
                </a:ext>
              </a:extLst>
            </p:cNvPr>
            <p:cNvSpPr/>
            <p:nvPr/>
          </p:nvSpPr>
          <p:spPr>
            <a:xfrm>
              <a:off x="1670304" y="912368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D6BE8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2" name="Mongol invasion scroll" descr="«Свиток о монгольском нашествии» (Мōко сюрай экотоба): самурай Такэдзаки Суэнага в битве 1274 г. Япония, около 1293 г. Музей императорских коллекций Санномару Сёдзокан">
            <a:extLst>
              <a:ext uri="{FF2B5EF4-FFF2-40B4-BE49-F238E27FC236}">
                <a16:creationId xmlns:a16="http://schemas.microsoft.com/office/drawing/2014/main" id="{65BB112B-BD9E-852E-82BE-20AAB8533AC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168400"/>
            <a:ext cx="5334000" cy="2032000"/>
          </a:xfrm>
          <a:prstGeom prst="rect">
            <a:avLst/>
          </a:prstGeom>
        </p:spPr>
      </p:pic>
      <p:sp>
        <p:nvSpPr>
          <p:cNvPr id="33" name="Mongol invasion scroll frame">
            <a:extLst>
              <a:ext uri="{FF2B5EF4-FFF2-40B4-BE49-F238E27FC236}">
                <a16:creationId xmlns:a16="http://schemas.microsoft.com/office/drawing/2014/main" id="{0AEF754B-57FA-D2F1-DC77-03F33364099B}"/>
              </a:ext>
            </a:extLst>
          </p:cNvPr>
          <p:cNvSpPr/>
          <p:nvPr/>
        </p:nvSpPr>
        <p:spPr>
          <a:xfrm>
            <a:off x="457200" y="1092200"/>
            <a:ext cx="5486400" cy="2184400"/>
          </a:xfrm>
          <a:prstGeom prst="rect">
            <a:avLst/>
          </a:prstGeom>
          <a:noFill/>
          <a:ln w="9525" cap="flat" cmpd="sng" algn="ctr">
            <a:solidFill>
              <a:srgbClr val="B08B4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Takauji portrait" descr="Портрет Асикаги Такаудзи. Япония, XIV–XV вв. Храм Дзёдо-дзи, Ономити">
            <a:extLst>
              <a:ext uri="{FF2B5EF4-FFF2-40B4-BE49-F238E27FC236}">
                <a16:creationId xmlns:a16="http://schemas.microsoft.com/office/drawing/2014/main" id="{D1748AB6-61EA-3FA2-453E-E13D7E0115AA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0" y="1168400"/>
            <a:ext cx="2032000" cy="2032000"/>
          </a:xfrm>
          <a:prstGeom prst="rect">
            <a:avLst/>
          </a:prstGeom>
        </p:spPr>
      </p:pic>
      <p:sp>
        <p:nvSpPr>
          <p:cNvPr id="36" name="Takauji portrait frame">
            <a:extLst>
              <a:ext uri="{FF2B5EF4-FFF2-40B4-BE49-F238E27FC236}">
                <a16:creationId xmlns:a16="http://schemas.microsoft.com/office/drawing/2014/main" id="{8989A8D6-8A3F-2D80-2999-BE4D016B1F44}"/>
              </a:ext>
            </a:extLst>
          </p:cNvPr>
          <p:cNvSpPr/>
          <p:nvPr/>
        </p:nvSpPr>
        <p:spPr>
          <a:xfrm>
            <a:off x="6527800" y="1092200"/>
            <a:ext cx="2184400" cy="2184400"/>
          </a:xfrm>
          <a:prstGeom prst="rect">
            <a:avLst/>
          </a:prstGeom>
          <a:noFill/>
          <a:ln w="9525" cap="flat" cmpd="sng" algn="ctr">
            <a:solidFill>
              <a:srgbClr val="B08B4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Japan 1-2">
            <a:extLst>
              <a:ext uri="{FF2B5EF4-FFF2-40B4-BE49-F238E27FC236}">
                <a16:creationId xmlns:a16="http://schemas.microsoft.com/office/drawing/2014/main" id="{6B10CE0C-4485-1F1C-E659-100B4FD5D0D6}"/>
              </a:ext>
            </a:extLst>
          </p:cNvPr>
          <p:cNvSpPr txBox="1"/>
          <p:nvPr/>
        </p:nvSpPr>
        <p:spPr>
          <a:xfrm>
            <a:off x="533400" y="3479800"/>
            <a:ext cx="5334000" cy="1549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800"/>
              </a:spcAft>
            </a:pPr>
            <a:r>
              <a:rPr lang="ru-RU" sz="1900" dirty="0">
                <a:solidFill>
                  <a:srgbClr val="F4EEE0"/>
                </a:solidFill>
                <a:latin typeface="Calibri" panose="020F0502020204030204" pitchFamily="34" charset="0"/>
              </a:rPr>
              <a:t>В конце XII в. сёгунам пришлось столкнуться с </a:t>
            </a:r>
            <a:r>
              <a:rPr lang="ru-RU" sz="1900" b="1" dirty="0">
                <a:solidFill>
                  <a:srgbClr val="E89A82"/>
                </a:solidFill>
                <a:latin typeface="Calibri" panose="020F0502020204030204" pitchFamily="34" charset="0"/>
              </a:rPr>
              <a:t>монголами</a:t>
            </a:r>
            <a:r>
              <a:rPr lang="ru-RU" sz="1900" dirty="0">
                <a:solidFill>
                  <a:srgbClr val="F4EEE0"/>
                </a:solidFill>
                <a:latin typeface="Calibri" panose="020F0502020204030204" pitchFamily="34" charset="0"/>
              </a:rPr>
              <a:t>. Но Япония смогла сохранить </a:t>
            </a:r>
            <a:r>
              <a:rPr lang="ru-RU" sz="1900" b="1" dirty="0">
                <a:solidFill>
                  <a:srgbClr val="D6BE8A"/>
                </a:solidFill>
                <a:latin typeface="Calibri" panose="020F0502020204030204" pitchFamily="34" charset="0"/>
              </a:rPr>
              <a:t>независимость</a:t>
            </a:r>
            <a:r>
              <a:rPr lang="ru-RU" sz="1900" dirty="0">
                <a:solidFill>
                  <a:srgbClr val="F4EEE0"/>
                </a:solidFill>
                <a:latin typeface="Calibri" panose="020F0502020204030204" pitchFamily="34" charset="0"/>
              </a:rPr>
              <a:t>.</a:t>
            </a:r>
          </a:p>
          <a:p>
            <a:pPr>
              <a:spcAft>
                <a:spcPts val="800"/>
              </a:spcAft>
            </a:pPr>
            <a:r>
              <a:rPr lang="ru-RU" sz="1900" b="1" dirty="0">
                <a:solidFill>
                  <a:srgbClr val="D6BE8A"/>
                </a:solidFill>
                <a:latin typeface="Constantia" panose="02030602050306030303" pitchFamily="18" charset="0"/>
              </a:rPr>
              <a:t>XIII – XIV вв.</a:t>
            </a:r>
            <a:r>
              <a:rPr lang="ru-RU" sz="1900" dirty="0">
                <a:solidFill>
                  <a:srgbClr val="F4EEE0"/>
                </a:solidFill>
                <a:latin typeface="Calibri" panose="020F0502020204030204" pitchFamily="34" charset="0"/>
              </a:rPr>
              <a:t> – время расцвета городов, ремесел и торговли.</a:t>
            </a:r>
          </a:p>
        </p:txBody>
      </p:sp>
      <p:sp>
        <p:nvSpPr>
          <p:cNvPr id="38" name="War box">
            <a:extLst>
              <a:ext uri="{FF2B5EF4-FFF2-40B4-BE49-F238E27FC236}">
                <a16:creationId xmlns:a16="http://schemas.microsoft.com/office/drawing/2014/main" id="{6A2C6BA3-5994-41B1-23EF-D63D74987212}"/>
              </a:ext>
            </a:extLst>
          </p:cNvPr>
          <p:cNvSpPr/>
          <p:nvPr/>
        </p:nvSpPr>
        <p:spPr>
          <a:xfrm>
            <a:off x="457200" y="5257800"/>
            <a:ext cx="3403600" cy="1132840"/>
          </a:xfrm>
          <a:prstGeom prst="rect">
            <a:avLst/>
          </a:prstGeom>
          <a:solidFill>
            <a:srgbClr val="2D3C66"/>
          </a:solidFill>
          <a:ln w="9525">
            <a:solidFill>
              <a:srgbClr val="B08B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Japan 3">
            <a:extLst>
              <a:ext uri="{FF2B5EF4-FFF2-40B4-BE49-F238E27FC236}">
                <a16:creationId xmlns:a16="http://schemas.microsoft.com/office/drawing/2014/main" id="{8256A05D-57D9-0099-33A7-A0600C700642}"/>
              </a:ext>
            </a:extLst>
          </p:cNvPr>
          <p:cNvSpPr txBox="1"/>
          <p:nvPr/>
        </p:nvSpPr>
        <p:spPr>
          <a:xfrm>
            <a:off x="635000" y="5397500"/>
            <a:ext cx="3048000" cy="822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dirty="0">
                <a:solidFill>
                  <a:srgbClr val="F4EEE0"/>
                </a:solidFill>
                <a:latin typeface="Calibri" panose="020F0502020204030204" pitchFamily="34" charset="0"/>
              </a:rPr>
              <a:t>Новый этап междоусобной войны, Япония раскололась на несколько частей.</a:t>
            </a:r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66C469E6-5ACE-575C-0A96-8FC02D194634}"/>
              </a:ext>
            </a:extLst>
          </p:cNvPr>
          <p:cNvCxnSpPr/>
          <p:nvPr/>
        </p:nvCxnSpPr>
        <p:spPr>
          <a:xfrm>
            <a:off x="3962400" y="5808980"/>
            <a:ext cx="406400" cy="0"/>
          </a:xfrm>
          <a:prstGeom prst="line">
            <a:avLst/>
          </a:prstGeom>
          <a:ln w="22225">
            <a:solidFill>
              <a:srgbClr val="D6BE8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Unity box">
            <a:extLst>
              <a:ext uri="{FF2B5EF4-FFF2-40B4-BE49-F238E27FC236}">
                <a16:creationId xmlns:a16="http://schemas.microsoft.com/office/drawing/2014/main" id="{345E6AB0-6DBA-D6FD-1C2F-8977B9420A54}"/>
              </a:ext>
            </a:extLst>
          </p:cNvPr>
          <p:cNvSpPr/>
          <p:nvPr/>
        </p:nvSpPr>
        <p:spPr>
          <a:xfrm>
            <a:off x="4470400" y="5257800"/>
            <a:ext cx="4216400" cy="1132840"/>
          </a:xfrm>
          <a:prstGeom prst="rect">
            <a:avLst/>
          </a:prstGeom>
          <a:solidFill>
            <a:srgbClr val="B540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Japan 4">
            <a:extLst>
              <a:ext uri="{FF2B5EF4-FFF2-40B4-BE49-F238E27FC236}">
                <a16:creationId xmlns:a16="http://schemas.microsoft.com/office/drawing/2014/main" id="{EF2C8F0A-94F4-D3AC-9DDA-18DBFF039428}"/>
              </a:ext>
            </a:extLst>
          </p:cNvPr>
          <p:cNvSpPr txBox="1"/>
          <p:nvPr/>
        </p:nvSpPr>
        <p:spPr>
          <a:xfrm>
            <a:off x="4648200" y="5397500"/>
            <a:ext cx="3860800" cy="8534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dirty="0">
                <a:solidFill>
                  <a:srgbClr val="F4EEE0"/>
                </a:solidFill>
                <a:latin typeface="Calibri" panose="020F0502020204030204" pitchFamily="34" charset="0"/>
              </a:rPr>
              <a:t>Вновь объединил страну </a:t>
            </a:r>
            <a:r>
              <a:rPr lang="ru-RU" b="1" dirty="0">
                <a:solidFill>
                  <a:srgbClr val="F4EEE0"/>
                </a:solidFill>
                <a:latin typeface="Calibri" panose="020F0502020204030204" pitchFamily="34" charset="0"/>
              </a:rPr>
              <a:t>Асикага </a:t>
            </a:r>
            <a:r>
              <a:rPr lang="ru-RU" b="1" dirty="0" err="1">
                <a:solidFill>
                  <a:srgbClr val="F4EEE0"/>
                </a:solidFill>
                <a:latin typeface="Calibri" panose="020F0502020204030204" pitchFamily="34" charset="0"/>
              </a:rPr>
              <a:t>Такаудзи</a:t>
            </a:r>
            <a:r>
              <a:rPr lang="ru-RU" dirty="0">
                <a:solidFill>
                  <a:srgbClr val="F4EEE0"/>
                </a:solidFill>
                <a:latin typeface="Calibri" panose="020F0502020204030204" pitchFamily="34" charset="0"/>
              </a:rPr>
              <a:t>. В </a:t>
            </a:r>
            <a:r>
              <a:rPr lang="ru-RU" sz="2000" b="1" dirty="0">
                <a:solidFill>
                  <a:srgbClr val="F4EEE0"/>
                </a:solidFill>
                <a:latin typeface="Constantia" panose="02030602050306030303" pitchFamily="18" charset="0"/>
              </a:rPr>
              <a:t>1338 г.</a:t>
            </a:r>
            <a:r>
              <a:rPr lang="ru-RU" dirty="0">
                <a:solidFill>
                  <a:srgbClr val="F4EEE0"/>
                </a:solidFill>
                <a:latin typeface="Calibri" panose="020F0502020204030204" pitchFamily="34" charset="0"/>
              </a:rPr>
              <a:t> он стал новым сёгуном.</a:t>
            </a:r>
          </a:p>
        </p:txBody>
      </p:sp>
      <p:sp>
        <p:nvSpPr>
          <p:cNvPr id="43" name="Caption Takauji">
            <a:extLst>
              <a:ext uri="{FF2B5EF4-FFF2-40B4-BE49-F238E27FC236}">
                <a16:creationId xmlns:a16="http://schemas.microsoft.com/office/drawing/2014/main" id="{F4D80AEC-C863-8778-1568-0F91853FEED7}"/>
              </a:ext>
            </a:extLst>
          </p:cNvPr>
          <p:cNvSpPr txBox="1"/>
          <p:nvPr/>
        </p:nvSpPr>
        <p:spPr>
          <a:xfrm>
            <a:off x="6426200" y="3327400"/>
            <a:ext cx="23876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i="1" dirty="0">
                <a:solidFill>
                  <a:srgbClr val="D6BE8A"/>
                </a:solidFill>
                <a:latin typeface="Constantia" panose="02030602050306030303" pitchFamily="18" charset="0"/>
              </a:rPr>
              <a:t>Асикага </a:t>
            </a:r>
            <a:r>
              <a:rPr lang="ru-RU" i="1" dirty="0" err="1">
                <a:solidFill>
                  <a:srgbClr val="D6BE8A"/>
                </a:solidFill>
                <a:latin typeface="Constantia" panose="02030602050306030303" pitchFamily="18" charset="0"/>
              </a:rPr>
              <a:t>Такаудзи</a:t>
            </a:r>
            <a:endParaRPr lang="ru-RU" i="1" dirty="0">
              <a:solidFill>
                <a:srgbClr val="D6BE8A"/>
              </a:solidFill>
              <a:latin typeface="Constantia" panose="02030602050306030303" pitchFamily="18" charset="0"/>
            </a:endParaRPr>
          </a:p>
        </p:txBody>
      </p:sp>
      <p:sp>
        <p:nvSpPr>
          <p:cNvPr id="44" name="Signature 100ballnik.com">
            <a:extLst>
              <a:ext uri="{FF2B5EF4-FFF2-40B4-BE49-F238E27FC236}">
                <a16:creationId xmlns:a16="http://schemas.microsoft.com/office/drawing/2014/main" id="{A3D897C9-3EBD-98D4-8489-CCBBA7F6D2FF}"/>
              </a:ext>
            </a:extLst>
          </p:cNvPr>
          <p:cNvSpPr txBox="1"/>
          <p:nvPr/>
        </p:nvSpPr>
        <p:spPr>
          <a:xfrm>
            <a:off x="6400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584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70B4699-324F-0BF8-EE69-50F0B3FA9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50800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2800" b="1" dirty="0">
                <a:solidFill>
                  <a:srgbClr val="1E2A4A"/>
                </a:solidFill>
                <a:latin typeface="Constantia" panose="02030602050306030303" pitchFamily="18" charset="0"/>
              </a:rPr>
              <a:t>Культура средневекового Китая и Японии</a:t>
            </a:r>
          </a:p>
        </p:txBody>
      </p:sp>
      <p:sp>
        <p:nvSpPr>
          <p:cNvPr id="3" name="Task 2">
            <a:extLst>
              <a:ext uri="{FF2B5EF4-FFF2-40B4-BE49-F238E27FC236}">
                <a16:creationId xmlns:a16="http://schemas.microsoft.com/office/drawing/2014/main" id="{6232DC79-AB2E-57D9-C131-A3429139D95E}"/>
              </a:ext>
            </a:extLst>
          </p:cNvPr>
          <p:cNvSpPr txBox="1"/>
          <p:nvPr/>
        </p:nvSpPr>
        <p:spPr>
          <a:xfrm>
            <a:off x="457200" y="838200"/>
            <a:ext cx="8229600" cy="33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b="1" i="1" dirty="0">
                <a:solidFill>
                  <a:srgbClr val="7A2532"/>
                </a:solidFill>
                <a:latin typeface="Constantia" panose="02030602050306030303" pitchFamily="18" charset="0"/>
              </a:rPr>
              <a:t>Задание 2.</a:t>
            </a:r>
            <a:r>
              <a:rPr lang="ru-RU" sz="2000" dirty="0">
                <a:solidFill>
                  <a:srgbClr val="2A2A2D"/>
                </a:solidFill>
                <a:latin typeface="Calibri" panose="020F0502020204030204" pitchFamily="34" charset="0"/>
              </a:rPr>
              <a:t> На основе текста учебника заполни таблицу ниже:</a:t>
            </a:r>
          </a:p>
        </p:txBody>
      </p:sp>
      <p:graphicFrame>
        <p:nvGraphicFramePr>
          <p:cNvPr id="4" name="Table Table 7">
            <a:extLst>
              <a:ext uri="{FF2B5EF4-FFF2-40B4-BE49-F238E27FC236}">
                <a16:creationId xmlns:a16="http://schemas.microsoft.com/office/drawing/2014/main" id="{64C3CF65-2448-487B-40FE-3279AA1CC6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3309125"/>
              </p:ext>
            </p:extLst>
          </p:nvPr>
        </p:nvGraphicFramePr>
        <p:xfrm>
          <a:off x="457200" y="1320800"/>
          <a:ext cx="8229600" cy="46990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540000">
                  <a:extLst>
                    <a:ext uri="{9D8B030D-6E8A-4147-A177-3AD203B41FA5}">
                      <a16:colId xmlns:a16="http://schemas.microsoft.com/office/drawing/2014/main" val="845451836"/>
                    </a:ext>
                  </a:extLst>
                </a:gridCol>
                <a:gridCol w="2844800">
                  <a:extLst>
                    <a:ext uri="{9D8B030D-6E8A-4147-A177-3AD203B41FA5}">
                      <a16:colId xmlns:a16="http://schemas.microsoft.com/office/drawing/2014/main" val="1498386719"/>
                    </a:ext>
                  </a:extLst>
                </a:gridCol>
                <a:gridCol w="2844800">
                  <a:extLst>
                    <a:ext uri="{9D8B030D-6E8A-4147-A177-3AD203B41FA5}">
                      <a16:colId xmlns:a16="http://schemas.microsoft.com/office/drawing/2014/main" val="2999856114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solidFill>
                            <a:srgbClr val="F4EEE0"/>
                          </a:solidFill>
                          <a:latin typeface="Constantia" panose="02030602050306030303" pitchFamily="18" charset="0"/>
                        </a:rPr>
                        <a:t>Области культуры</a:t>
                      </a:r>
                    </a:p>
                  </a:txBody>
                  <a:tcPr marL="152400" marR="101600" marT="63500" marB="63500" anchor="ctr">
                    <a:lnL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7F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solidFill>
                            <a:srgbClr val="F4EEE0"/>
                          </a:solidFill>
                          <a:latin typeface="Constantia" panose="02030602050306030303" pitchFamily="18" charset="0"/>
                        </a:rPr>
                        <a:t>Китай</a:t>
                      </a:r>
                    </a:p>
                  </a:txBody>
                  <a:tcPr marL="152400" marR="101600" marT="63500" marB="63500" anchor="ctr">
                    <a:lnL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7A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solidFill>
                            <a:srgbClr val="F4EEE0"/>
                          </a:solidFill>
                          <a:latin typeface="Constantia" panose="02030602050306030303" pitchFamily="18" charset="0"/>
                        </a:rPr>
                        <a:t>Япония</a:t>
                      </a:r>
                    </a:p>
                  </a:txBody>
                  <a:tcPr marL="152400" marR="101600" marT="63500" marB="63500" anchor="ctr">
                    <a:lnL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3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8621115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solidFill>
                            <a:srgbClr val="1E2A4A"/>
                          </a:solidFill>
                          <a:latin typeface="Calibri" panose="020F0502020204030204" pitchFamily="34" charset="0"/>
                        </a:rPr>
                        <a:t>Научные открытия и изобретения</a:t>
                      </a:r>
                    </a:p>
                  </a:txBody>
                  <a:tcPr marL="152400" marR="101600" marT="63500" marB="63500" anchor="ctr">
                    <a:lnL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800" b="0" i="0" dirty="0">
                        <a:solidFill>
                          <a:srgbClr val="2A2A2D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800" b="0" i="0" dirty="0">
                        <a:solidFill>
                          <a:srgbClr val="2A2A2D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3004857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solidFill>
                            <a:srgbClr val="1E2A4A"/>
                          </a:solidFill>
                          <a:latin typeface="Calibri" panose="020F0502020204030204" pitchFamily="34" charset="0"/>
                        </a:rPr>
                        <a:t>Медицина</a:t>
                      </a:r>
                    </a:p>
                  </a:txBody>
                  <a:tcPr marL="152400" marR="101600" marT="63500" marB="63500" anchor="ctr">
                    <a:lnL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800" b="0" i="0" dirty="0">
                        <a:solidFill>
                          <a:srgbClr val="2A2A2D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800" b="0" i="0" dirty="0">
                        <a:solidFill>
                          <a:srgbClr val="2A2A2D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428729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solidFill>
                            <a:srgbClr val="1E2A4A"/>
                          </a:solidFill>
                          <a:latin typeface="Calibri" panose="020F0502020204030204" pitchFamily="34" charset="0"/>
                        </a:rPr>
                        <a:t>Литература</a:t>
                      </a:r>
                    </a:p>
                  </a:txBody>
                  <a:tcPr marL="152400" marR="101600" marT="63500" marB="63500" anchor="ctr">
                    <a:lnL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800" b="0" i="0" dirty="0">
                        <a:solidFill>
                          <a:srgbClr val="2A2A2D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800" b="0" i="0" dirty="0">
                        <a:solidFill>
                          <a:srgbClr val="2A2A2D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9422712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solidFill>
                            <a:srgbClr val="1E2A4A"/>
                          </a:solidFill>
                          <a:latin typeface="Calibri" panose="020F0502020204030204" pitchFamily="34" charset="0"/>
                        </a:rPr>
                        <a:t>Религия</a:t>
                      </a:r>
                    </a:p>
                  </a:txBody>
                  <a:tcPr marL="152400" marR="101600" marT="63500" marB="63500" anchor="ctr">
                    <a:lnL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800" b="0" i="0" dirty="0">
                        <a:solidFill>
                          <a:srgbClr val="2A2A2D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800" b="0" i="0" dirty="0">
                        <a:solidFill>
                          <a:srgbClr val="2A2A2D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2824858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solidFill>
                            <a:srgbClr val="1E2A4A"/>
                          </a:solidFill>
                          <a:latin typeface="Calibri" panose="020F0502020204030204" pitchFamily="34" charset="0"/>
                        </a:rPr>
                        <a:t>Традиция чаепития</a:t>
                      </a:r>
                    </a:p>
                  </a:txBody>
                  <a:tcPr marL="152400" marR="101600" marT="63500" marB="63500" anchor="ctr">
                    <a:lnL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800" b="0" i="0" dirty="0">
                        <a:solidFill>
                          <a:srgbClr val="2A2A2D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800" b="0" i="0" dirty="0">
                        <a:solidFill>
                          <a:srgbClr val="2A2A2D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8419562"/>
                  </a:ext>
                </a:extLst>
              </a:tr>
            </a:tbl>
          </a:graphicData>
        </a:graphic>
      </p:graphicFrame>
      <p:sp>
        <p:nvSpPr>
          <p:cNvPr id="5" name="Key-fret">
            <a:extLst>
              <a:ext uri="{FF2B5EF4-FFF2-40B4-BE49-F238E27FC236}">
                <a16:creationId xmlns:a16="http://schemas.microsoft.com/office/drawing/2014/main" id="{E5949549-AECA-867F-8422-780F0B5E99F1}"/>
              </a:ext>
            </a:extLst>
          </p:cNvPr>
          <p:cNvSpPr/>
          <p:nvPr/>
        </p:nvSpPr>
        <p:spPr>
          <a:xfrm>
            <a:off x="3632200" y="6223000"/>
            <a:ext cx="762001" cy="101601"/>
          </a:xfrm>
          <a:custGeom>
            <a:avLst/>
            <a:gdLst/>
            <a:ahLst/>
            <a:cxnLst/>
            <a:rect l="0" t="0" r="0" b="0"/>
            <a:pathLst>
              <a:path w="762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  <a:lnTo>
                  <a:pt x="381000" y="0"/>
                </a:lnTo>
                <a:lnTo>
                  <a:pt x="482600" y="0"/>
                </a:lnTo>
                <a:lnTo>
                  <a:pt x="482600" y="76200"/>
                </a:lnTo>
                <a:lnTo>
                  <a:pt x="431800" y="76200"/>
                </a:lnTo>
                <a:lnTo>
                  <a:pt x="431800" y="50800"/>
                </a:lnTo>
                <a:lnTo>
                  <a:pt x="457200" y="50800"/>
                </a:lnTo>
                <a:lnTo>
                  <a:pt x="457200" y="25400"/>
                </a:lnTo>
                <a:lnTo>
                  <a:pt x="406400" y="25400"/>
                </a:lnTo>
                <a:lnTo>
                  <a:pt x="406400" y="101600"/>
                </a:lnTo>
                <a:lnTo>
                  <a:pt x="508000" y="101600"/>
                </a:lnTo>
                <a:lnTo>
                  <a:pt x="508000" y="0"/>
                </a:lnTo>
                <a:lnTo>
                  <a:pt x="609600" y="0"/>
                </a:lnTo>
                <a:lnTo>
                  <a:pt x="609600" y="76200"/>
                </a:lnTo>
                <a:lnTo>
                  <a:pt x="558800" y="76200"/>
                </a:lnTo>
                <a:lnTo>
                  <a:pt x="558800" y="50800"/>
                </a:lnTo>
                <a:lnTo>
                  <a:pt x="584200" y="50800"/>
                </a:lnTo>
                <a:lnTo>
                  <a:pt x="584200" y="25400"/>
                </a:lnTo>
                <a:lnTo>
                  <a:pt x="533400" y="25400"/>
                </a:lnTo>
                <a:lnTo>
                  <a:pt x="533400" y="101600"/>
                </a:lnTo>
                <a:lnTo>
                  <a:pt x="635000" y="101600"/>
                </a:lnTo>
                <a:lnTo>
                  <a:pt x="635000" y="0"/>
                </a:lnTo>
                <a:lnTo>
                  <a:pt x="736600" y="0"/>
                </a:lnTo>
                <a:lnTo>
                  <a:pt x="736600" y="76200"/>
                </a:lnTo>
                <a:lnTo>
                  <a:pt x="685800" y="76200"/>
                </a:lnTo>
                <a:lnTo>
                  <a:pt x="685800" y="50800"/>
                </a:lnTo>
                <a:lnTo>
                  <a:pt x="711200" y="50800"/>
                </a:lnTo>
                <a:lnTo>
                  <a:pt x="711200" y="25400"/>
                </a:lnTo>
                <a:lnTo>
                  <a:pt x="660400" y="25400"/>
                </a:lnTo>
                <a:lnTo>
                  <a:pt x="660400" y="101600"/>
                </a:lnTo>
                <a:lnTo>
                  <a:pt x="762000" y="101600"/>
                </a:lnTo>
              </a:path>
            </a:pathLst>
          </a:custGeom>
          <a:ln w="11430">
            <a:solidFill>
              <a:srgbClr val="B08B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омб 5">
            <a:extLst>
              <a:ext uri="{FF2B5EF4-FFF2-40B4-BE49-F238E27FC236}">
                <a16:creationId xmlns:a16="http://schemas.microsoft.com/office/drawing/2014/main" id="{A010EF14-3B89-9E17-B360-116EC0D1832E}"/>
              </a:ext>
            </a:extLst>
          </p:cNvPr>
          <p:cNvSpPr/>
          <p:nvPr/>
        </p:nvSpPr>
        <p:spPr>
          <a:xfrm>
            <a:off x="4521200" y="6223000"/>
            <a:ext cx="101600" cy="101600"/>
          </a:xfrm>
          <a:prstGeom prst="diamond">
            <a:avLst/>
          </a:prstGeom>
          <a:solidFill>
            <a:srgbClr val="B540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5" name="Waves">
            <a:extLst>
              <a:ext uri="{FF2B5EF4-FFF2-40B4-BE49-F238E27FC236}">
                <a16:creationId xmlns:a16="http://schemas.microsoft.com/office/drawing/2014/main" id="{BB69D614-29A4-1666-8F9C-D9118C2D568E}"/>
              </a:ext>
            </a:extLst>
          </p:cNvPr>
          <p:cNvGrpSpPr/>
          <p:nvPr/>
        </p:nvGrpSpPr>
        <p:grpSpPr>
          <a:xfrm>
            <a:off x="4622800" y="6261100"/>
            <a:ext cx="889000" cy="254000"/>
            <a:chOff x="4622800" y="6261100"/>
            <a:chExt cx="889000" cy="254000"/>
          </a:xfrm>
        </p:grpSpPr>
        <p:sp>
          <p:nvSpPr>
            <p:cNvPr id="7" name="Дуга 6">
              <a:extLst>
                <a:ext uri="{FF2B5EF4-FFF2-40B4-BE49-F238E27FC236}">
                  <a16:creationId xmlns:a16="http://schemas.microsoft.com/office/drawing/2014/main" id="{E22921F0-B1EA-6875-ECEB-E5171E839194}"/>
                </a:ext>
              </a:extLst>
            </p:cNvPr>
            <p:cNvSpPr/>
            <p:nvPr/>
          </p:nvSpPr>
          <p:spPr>
            <a:xfrm>
              <a:off x="4622800" y="6261100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B08B4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Дуга 7">
              <a:extLst>
                <a:ext uri="{FF2B5EF4-FFF2-40B4-BE49-F238E27FC236}">
                  <a16:creationId xmlns:a16="http://schemas.microsoft.com/office/drawing/2014/main" id="{24370073-79DC-2C69-BF42-79ED28C5A9CA}"/>
                </a:ext>
              </a:extLst>
            </p:cNvPr>
            <p:cNvSpPr/>
            <p:nvPr/>
          </p:nvSpPr>
          <p:spPr>
            <a:xfrm>
              <a:off x="4683760" y="6281420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B08B4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Дуга 8">
              <a:extLst>
                <a:ext uri="{FF2B5EF4-FFF2-40B4-BE49-F238E27FC236}">
                  <a16:creationId xmlns:a16="http://schemas.microsoft.com/office/drawing/2014/main" id="{AB67BB42-1D21-3BF8-400C-4D246DDDD564}"/>
                </a:ext>
              </a:extLst>
            </p:cNvPr>
            <p:cNvSpPr/>
            <p:nvPr/>
          </p:nvSpPr>
          <p:spPr>
            <a:xfrm>
              <a:off x="4744720" y="6301740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B08B4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Дуга 9">
              <a:extLst>
                <a:ext uri="{FF2B5EF4-FFF2-40B4-BE49-F238E27FC236}">
                  <a16:creationId xmlns:a16="http://schemas.microsoft.com/office/drawing/2014/main" id="{F4DF9BD5-1ED9-B785-7083-B18272ACF6DE}"/>
                </a:ext>
              </a:extLst>
            </p:cNvPr>
            <p:cNvSpPr/>
            <p:nvPr/>
          </p:nvSpPr>
          <p:spPr>
            <a:xfrm>
              <a:off x="4749800" y="6261100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B08B4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Дуга 10">
              <a:extLst>
                <a:ext uri="{FF2B5EF4-FFF2-40B4-BE49-F238E27FC236}">
                  <a16:creationId xmlns:a16="http://schemas.microsoft.com/office/drawing/2014/main" id="{A3EC27F1-10CF-9C46-8494-84B85A08CE0E}"/>
                </a:ext>
              </a:extLst>
            </p:cNvPr>
            <p:cNvSpPr/>
            <p:nvPr/>
          </p:nvSpPr>
          <p:spPr>
            <a:xfrm>
              <a:off x="4810760" y="6281420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B08B4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Дуга 11">
              <a:extLst>
                <a:ext uri="{FF2B5EF4-FFF2-40B4-BE49-F238E27FC236}">
                  <a16:creationId xmlns:a16="http://schemas.microsoft.com/office/drawing/2014/main" id="{CC816984-96F3-A8E7-A10A-B7C7F97B1880}"/>
                </a:ext>
              </a:extLst>
            </p:cNvPr>
            <p:cNvSpPr/>
            <p:nvPr/>
          </p:nvSpPr>
          <p:spPr>
            <a:xfrm>
              <a:off x="4871720" y="6301740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B08B4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Дуга 12">
              <a:extLst>
                <a:ext uri="{FF2B5EF4-FFF2-40B4-BE49-F238E27FC236}">
                  <a16:creationId xmlns:a16="http://schemas.microsoft.com/office/drawing/2014/main" id="{8AA4A8A1-87D0-E807-60FF-A8FA5CD90EE8}"/>
                </a:ext>
              </a:extLst>
            </p:cNvPr>
            <p:cNvSpPr/>
            <p:nvPr/>
          </p:nvSpPr>
          <p:spPr>
            <a:xfrm>
              <a:off x="4876800" y="6261100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B08B4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Дуга 13">
              <a:extLst>
                <a:ext uri="{FF2B5EF4-FFF2-40B4-BE49-F238E27FC236}">
                  <a16:creationId xmlns:a16="http://schemas.microsoft.com/office/drawing/2014/main" id="{3F92C3DE-AF15-FAAC-1546-1AC12D71974B}"/>
                </a:ext>
              </a:extLst>
            </p:cNvPr>
            <p:cNvSpPr/>
            <p:nvPr/>
          </p:nvSpPr>
          <p:spPr>
            <a:xfrm>
              <a:off x="4937760" y="6281420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B08B4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Дуга 14">
              <a:extLst>
                <a:ext uri="{FF2B5EF4-FFF2-40B4-BE49-F238E27FC236}">
                  <a16:creationId xmlns:a16="http://schemas.microsoft.com/office/drawing/2014/main" id="{743D05F7-BB50-6567-F75C-9AA0DC58844F}"/>
                </a:ext>
              </a:extLst>
            </p:cNvPr>
            <p:cNvSpPr/>
            <p:nvPr/>
          </p:nvSpPr>
          <p:spPr>
            <a:xfrm>
              <a:off x="4998720" y="6301740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B08B4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Дуга 15">
              <a:extLst>
                <a:ext uri="{FF2B5EF4-FFF2-40B4-BE49-F238E27FC236}">
                  <a16:creationId xmlns:a16="http://schemas.microsoft.com/office/drawing/2014/main" id="{FE5A1C28-0649-F5DA-DF33-6C3F7974E319}"/>
                </a:ext>
              </a:extLst>
            </p:cNvPr>
            <p:cNvSpPr/>
            <p:nvPr/>
          </p:nvSpPr>
          <p:spPr>
            <a:xfrm>
              <a:off x="5003800" y="6261100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B08B4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Дуга 16">
              <a:extLst>
                <a:ext uri="{FF2B5EF4-FFF2-40B4-BE49-F238E27FC236}">
                  <a16:creationId xmlns:a16="http://schemas.microsoft.com/office/drawing/2014/main" id="{E5584F10-435F-3BFE-B7D3-2C0CACCE610E}"/>
                </a:ext>
              </a:extLst>
            </p:cNvPr>
            <p:cNvSpPr/>
            <p:nvPr/>
          </p:nvSpPr>
          <p:spPr>
            <a:xfrm>
              <a:off x="5064760" y="6281420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B08B4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Дуга 17">
              <a:extLst>
                <a:ext uri="{FF2B5EF4-FFF2-40B4-BE49-F238E27FC236}">
                  <a16:creationId xmlns:a16="http://schemas.microsoft.com/office/drawing/2014/main" id="{9BF056AC-AFC1-A523-649E-CD2E3A05F4DC}"/>
                </a:ext>
              </a:extLst>
            </p:cNvPr>
            <p:cNvSpPr/>
            <p:nvPr/>
          </p:nvSpPr>
          <p:spPr>
            <a:xfrm>
              <a:off x="5125720" y="6301740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B08B4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Дуга 18">
              <a:extLst>
                <a:ext uri="{FF2B5EF4-FFF2-40B4-BE49-F238E27FC236}">
                  <a16:creationId xmlns:a16="http://schemas.microsoft.com/office/drawing/2014/main" id="{A158BA9A-A9D0-46BC-0A3B-87CCE34AB423}"/>
                </a:ext>
              </a:extLst>
            </p:cNvPr>
            <p:cNvSpPr/>
            <p:nvPr/>
          </p:nvSpPr>
          <p:spPr>
            <a:xfrm>
              <a:off x="5130800" y="6261100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B08B4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Дуга 19">
              <a:extLst>
                <a:ext uri="{FF2B5EF4-FFF2-40B4-BE49-F238E27FC236}">
                  <a16:creationId xmlns:a16="http://schemas.microsoft.com/office/drawing/2014/main" id="{94116981-C44A-3707-5E69-FADCA39D4030}"/>
                </a:ext>
              </a:extLst>
            </p:cNvPr>
            <p:cNvSpPr/>
            <p:nvPr/>
          </p:nvSpPr>
          <p:spPr>
            <a:xfrm>
              <a:off x="5191760" y="6281420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B08B4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Дуга 20">
              <a:extLst>
                <a:ext uri="{FF2B5EF4-FFF2-40B4-BE49-F238E27FC236}">
                  <a16:creationId xmlns:a16="http://schemas.microsoft.com/office/drawing/2014/main" id="{748E3B6A-FEDC-2021-5C9D-C4DF03B55EBB}"/>
                </a:ext>
              </a:extLst>
            </p:cNvPr>
            <p:cNvSpPr/>
            <p:nvPr/>
          </p:nvSpPr>
          <p:spPr>
            <a:xfrm>
              <a:off x="5252720" y="6301740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B08B4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Дуга 21">
              <a:extLst>
                <a:ext uri="{FF2B5EF4-FFF2-40B4-BE49-F238E27FC236}">
                  <a16:creationId xmlns:a16="http://schemas.microsoft.com/office/drawing/2014/main" id="{1F206C45-4ECB-D7F4-4491-0DB518B64712}"/>
                </a:ext>
              </a:extLst>
            </p:cNvPr>
            <p:cNvSpPr/>
            <p:nvPr/>
          </p:nvSpPr>
          <p:spPr>
            <a:xfrm>
              <a:off x="5257800" y="6261100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B08B4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Дуга 22">
              <a:extLst>
                <a:ext uri="{FF2B5EF4-FFF2-40B4-BE49-F238E27FC236}">
                  <a16:creationId xmlns:a16="http://schemas.microsoft.com/office/drawing/2014/main" id="{335A0B50-D859-BC5F-1E8C-4536438872F3}"/>
                </a:ext>
              </a:extLst>
            </p:cNvPr>
            <p:cNvSpPr/>
            <p:nvPr/>
          </p:nvSpPr>
          <p:spPr>
            <a:xfrm>
              <a:off x="5318760" y="6281420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B08B4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Дуга 23">
              <a:extLst>
                <a:ext uri="{FF2B5EF4-FFF2-40B4-BE49-F238E27FC236}">
                  <a16:creationId xmlns:a16="http://schemas.microsoft.com/office/drawing/2014/main" id="{9F8C1863-87DE-7148-FD6D-81CAA9BF8B0D}"/>
                </a:ext>
              </a:extLst>
            </p:cNvPr>
            <p:cNvSpPr/>
            <p:nvPr/>
          </p:nvSpPr>
          <p:spPr>
            <a:xfrm>
              <a:off x="5379720" y="6301740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B08B4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6" name="Signature 100ballnik.com">
            <a:extLst>
              <a:ext uri="{FF2B5EF4-FFF2-40B4-BE49-F238E27FC236}">
                <a16:creationId xmlns:a16="http://schemas.microsoft.com/office/drawing/2014/main" id="{4952702E-2D96-32BC-5030-FE8D126E7ED7}"/>
              </a:ext>
            </a:extLst>
          </p:cNvPr>
          <p:cNvSpPr txBox="1"/>
          <p:nvPr/>
        </p:nvSpPr>
        <p:spPr>
          <a:xfrm>
            <a:off x="6400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959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69E26B3-E27C-DC3F-FDDD-561D9F416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0800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2800" b="1" dirty="0">
                <a:solidFill>
                  <a:srgbClr val="F4EEE0"/>
                </a:solidFill>
                <a:latin typeface="Constantia" panose="02030602050306030303" pitchFamily="18" charset="0"/>
              </a:rPr>
              <a:t>Культура средневекового Китая и Японии</a:t>
            </a:r>
          </a:p>
        </p:txBody>
      </p:sp>
      <p:sp>
        <p:nvSpPr>
          <p:cNvPr id="3" name="Task 2 check">
            <a:extLst>
              <a:ext uri="{FF2B5EF4-FFF2-40B4-BE49-F238E27FC236}">
                <a16:creationId xmlns:a16="http://schemas.microsoft.com/office/drawing/2014/main" id="{14E6AB60-5358-294B-49FE-19645B725569}"/>
              </a:ext>
            </a:extLst>
          </p:cNvPr>
          <p:cNvSpPr txBox="1"/>
          <p:nvPr/>
        </p:nvSpPr>
        <p:spPr>
          <a:xfrm>
            <a:off x="457200" y="787400"/>
            <a:ext cx="68580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i="1" dirty="0">
                <a:solidFill>
                  <a:srgbClr val="D6BE8A"/>
                </a:solidFill>
                <a:latin typeface="Constantia" panose="02030602050306030303" pitchFamily="18" charset="0"/>
              </a:rPr>
              <a:t>Задание 2. Проверь себя</a:t>
            </a:r>
          </a:p>
        </p:txBody>
      </p:sp>
      <p:graphicFrame>
        <p:nvGraphicFramePr>
          <p:cNvPr id="4" name="Table Table 7">
            <a:extLst>
              <a:ext uri="{FF2B5EF4-FFF2-40B4-BE49-F238E27FC236}">
                <a16:creationId xmlns:a16="http://schemas.microsoft.com/office/drawing/2014/main" id="{95E79657-1140-2B12-0E02-222C86DB0A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46822"/>
              </p:ext>
            </p:extLst>
          </p:nvPr>
        </p:nvGraphicFramePr>
        <p:xfrm>
          <a:off x="457200" y="1193800"/>
          <a:ext cx="6908800" cy="29210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651000">
                  <a:extLst>
                    <a:ext uri="{9D8B030D-6E8A-4147-A177-3AD203B41FA5}">
                      <a16:colId xmlns:a16="http://schemas.microsoft.com/office/drawing/2014/main" val="238276547"/>
                    </a:ext>
                  </a:extLst>
                </a:gridCol>
                <a:gridCol w="2768600">
                  <a:extLst>
                    <a:ext uri="{9D8B030D-6E8A-4147-A177-3AD203B41FA5}">
                      <a16:colId xmlns:a16="http://schemas.microsoft.com/office/drawing/2014/main" val="3355183207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90026718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00" b="1" i="0" dirty="0">
                          <a:solidFill>
                            <a:srgbClr val="F4EEE0"/>
                          </a:solidFill>
                          <a:latin typeface="Constantia" panose="02030602050306030303" pitchFamily="18" charset="0"/>
                        </a:rPr>
                        <a:t>Области культуры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7F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00" b="1" i="0" dirty="0">
                          <a:solidFill>
                            <a:srgbClr val="F4EEE0"/>
                          </a:solidFill>
                          <a:latin typeface="Constantia" panose="02030602050306030303" pitchFamily="18" charset="0"/>
                        </a:rPr>
                        <a:t>Китай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7A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00" b="1" i="0" dirty="0">
                          <a:solidFill>
                            <a:srgbClr val="F4EEE0"/>
                          </a:solidFill>
                          <a:latin typeface="Constantia" panose="02030602050306030303" pitchFamily="18" charset="0"/>
                        </a:rPr>
                        <a:t>Япония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4E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791445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solidFill>
                            <a:srgbClr val="1E2A4A"/>
                          </a:solidFill>
                          <a:latin typeface="Calibri" panose="020F0502020204030204" pitchFamily="34" charset="0"/>
                        </a:rPr>
                        <a:t>Научные открытия и изобретения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2A2A2D"/>
                          </a:solidFill>
                          <a:latin typeface="Calibri" panose="020F0502020204030204" pitchFamily="34" charset="0"/>
                        </a:rPr>
                        <a:t>Компас, порох, бумага, шёлк, спички, воздушный змей, бумажные деньги, зубная щетка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2A2A2D"/>
                          </a:solidFill>
                          <a:latin typeface="Calibri" panose="020F0502020204030204" pitchFamily="34" charset="0"/>
                        </a:rPr>
                        <a:t>Использовали открытия китайцев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938112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solidFill>
                            <a:srgbClr val="1E2A4A"/>
                          </a:solidFill>
                          <a:latin typeface="Calibri" panose="020F0502020204030204" pitchFamily="34" charset="0"/>
                        </a:rPr>
                        <a:t>Медицина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2A2A2D"/>
                          </a:solidFill>
                          <a:latin typeface="Calibri" panose="020F0502020204030204" pitchFamily="34" charset="0"/>
                        </a:rPr>
                        <a:t>Лечение травами, иглоукалывание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7D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2A2A2D"/>
                          </a:solidFill>
                          <a:latin typeface="Calibri" panose="020F0502020204030204" pitchFamily="34" charset="0"/>
                        </a:rPr>
                        <a:t>Использовали методы китайцев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7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2329935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solidFill>
                            <a:srgbClr val="1E2A4A"/>
                          </a:solidFill>
                          <a:latin typeface="Calibri" panose="020F0502020204030204" pitchFamily="34" charset="0"/>
                        </a:rPr>
                        <a:t>Литература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2A2A2D"/>
                          </a:solidFill>
                          <a:latin typeface="Calibri" panose="020F0502020204030204" pitchFamily="34" charset="0"/>
                        </a:rPr>
                        <a:t>Лирическая и пейзажная поэзия (Ли </a:t>
                      </a:r>
                      <a:r>
                        <a:rPr lang="ru-RU" sz="1600" b="0" i="0" dirty="0" err="1">
                          <a:solidFill>
                            <a:srgbClr val="2A2A2D"/>
                          </a:solidFill>
                          <a:latin typeface="Calibri" panose="020F0502020204030204" pitchFamily="34" charset="0"/>
                        </a:rPr>
                        <a:t>Бо</a:t>
                      </a:r>
                      <a:r>
                        <a:rPr lang="ru-RU" sz="1600" b="0" i="0" dirty="0">
                          <a:solidFill>
                            <a:srgbClr val="2A2A2D"/>
                          </a:solidFill>
                          <a:latin typeface="Calibri" panose="020F0502020204030204" pitchFamily="34" charset="0"/>
                        </a:rPr>
                        <a:t> и Ду Фу)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2A2A2D"/>
                          </a:solidFill>
                          <a:latin typeface="Calibri" panose="020F0502020204030204" pitchFamily="34" charset="0"/>
                        </a:rPr>
                        <a:t>Стихи танка и хокку (сочетания описания природы и размышлений о смысле жизни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651227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solidFill>
                            <a:srgbClr val="1E2A4A"/>
                          </a:solidFill>
                          <a:latin typeface="Calibri" panose="020F0502020204030204" pitchFamily="34" charset="0"/>
                        </a:rPr>
                        <a:t>Религия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2A2A2D"/>
                          </a:solidFill>
                          <a:latin typeface="Calibri" panose="020F0502020204030204" pitchFamily="34" charset="0"/>
                        </a:rPr>
                        <a:t>Конфуцианство, даосизм, буддизм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7D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2A2A2D"/>
                          </a:solidFill>
                          <a:latin typeface="Calibri" panose="020F0502020204030204" pitchFamily="34" charset="0"/>
                        </a:rPr>
                        <a:t>Синтоизм, буддизм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7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320053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solidFill>
                            <a:srgbClr val="1E2A4A"/>
                          </a:solidFill>
                          <a:latin typeface="Calibri" panose="020F0502020204030204" pitchFamily="34" charset="0"/>
                        </a:rPr>
                        <a:t>Традиция чаепития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2A2A2D"/>
                          </a:solidFill>
                          <a:latin typeface="Calibri" panose="020F0502020204030204" pitchFamily="34" charset="0"/>
                        </a:rPr>
                        <a:t>Существование церемониала, нескольких видов чая, которые нужно попробовать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2A2A2D"/>
                          </a:solidFill>
                          <a:latin typeface="Calibri" panose="020F0502020204030204" pitchFamily="34" charset="0"/>
                        </a:rPr>
                        <a:t>Смысл чаепития – обретение гармонии с природой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A5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032228"/>
                  </a:ext>
                </a:extLst>
              </a:tr>
            </a:tbl>
          </a:graphicData>
        </a:graphic>
      </p:graphicFrame>
      <p:sp>
        <p:nvSpPr>
          <p:cNvPr id="5" name="Li Bai scroll mount">
            <a:extLst>
              <a:ext uri="{FF2B5EF4-FFF2-40B4-BE49-F238E27FC236}">
                <a16:creationId xmlns:a16="http://schemas.microsoft.com/office/drawing/2014/main" id="{09EC36EB-1AC4-37A6-2EA7-51FA00B7461B}"/>
              </a:ext>
            </a:extLst>
          </p:cNvPr>
          <p:cNvSpPr/>
          <p:nvPr/>
        </p:nvSpPr>
        <p:spPr>
          <a:xfrm>
            <a:off x="7518400" y="1295400"/>
            <a:ext cx="1422400" cy="3721100"/>
          </a:xfrm>
          <a:prstGeom prst="rect">
            <a:avLst/>
          </a:prstGeom>
          <a:solidFill>
            <a:srgbClr val="BDAA80"/>
          </a:solidFill>
          <a:ln w="19050" cap="flat" cmpd="sng" algn="ctr">
            <a:noFill/>
            <a:prstDash val="solid"/>
            <a:miter lim="800000"/>
          </a:ln>
          <a:effectLst>
            <a:outerShdw blurRad="177800" dist="50800" dir="5400000" rotWithShape="0">
              <a:srgbClr val="000000">
                <a:alpha val="40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Li Bai scroll hairline">
            <a:extLst>
              <a:ext uri="{FF2B5EF4-FFF2-40B4-BE49-F238E27FC236}">
                <a16:creationId xmlns:a16="http://schemas.microsoft.com/office/drawing/2014/main" id="{EF25D887-BFBC-FF80-02FA-8C38214FBBD7}"/>
              </a:ext>
            </a:extLst>
          </p:cNvPr>
          <p:cNvSpPr/>
          <p:nvPr/>
        </p:nvSpPr>
        <p:spPr>
          <a:xfrm>
            <a:off x="7607300" y="1587500"/>
            <a:ext cx="1244600" cy="3162300"/>
          </a:xfrm>
          <a:prstGeom prst="rect">
            <a:avLst/>
          </a:prstGeom>
          <a:noFill/>
          <a:ln w="7620" cap="flat" cmpd="sng" algn="ctr">
            <a:solidFill>
              <a:srgbClr val="B08B4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Li Bai scroll" descr="Лян Кай. «Ли Бо, читающий стихи на прогулке». Китай, империя Сун, XIII в. Токийский национальный музей">
            <a:extLst>
              <a:ext uri="{FF2B5EF4-FFF2-40B4-BE49-F238E27FC236}">
                <a16:creationId xmlns:a16="http://schemas.microsoft.com/office/drawing/2014/main" id="{8183858C-166D-75C0-FD54-E5EE12005DC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400" y="1625600"/>
            <a:ext cx="1168400" cy="3086100"/>
          </a:xfrm>
          <a:prstGeom prst="rect">
            <a:avLst/>
          </a:prstGeom>
        </p:spPr>
      </p:pic>
      <p:sp>
        <p:nvSpPr>
          <p:cNvPr id="9" name="Li Bai scroll top roller">
            <a:extLst>
              <a:ext uri="{FF2B5EF4-FFF2-40B4-BE49-F238E27FC236}">
                <a16:creationId xmlns:a16="http://schemas.microsoft.com/office/drawing/2014/main" id="{96F54288-7343-0981-7325-2F1EB75D8F72}"/>
              </a:ext>
            </a:extLst>
          </p:cNvPr>
          <p:cNvSpPr/>
          <p:nvPr/>
        </p:nvSpPr>
        <p:spPr>
          <a:xfrm>
            <a:off x="7467600" y="1219200"/>
            <a:ext cx="1524000" cy="88900"/>
          </a:xfrm>
          <a:prstGeom prst="roundRect">
            <a:avLst/>
          </a:prstGeom>
          <a:solidFill>
            <a:srgbClr val="3A2A1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Li Bai scroll bottom roller">
            <a:extLst>
              <a:ext uri="{FF2B5EF4-FFF2-40B4-BE49-F238E27FC236}">
                <a16:creationId xmlns:a16="http://schemas.microsoft.com/office/drawing/2014/main" id="{8105B6DD-3DEF-F5C6-DC07-7482CA55754F}"/>
              </a:ext>
            </a:extLst>
          </p:cNvPr>
          <p:cNvSpPr/>
          <p:nvPr/>
        </p:nvSpPr>
        <p:spPr>
          <a:xfrm>
            <a:off x="7416800" y="4991100"/>
            <a:ext cx="1625600" cy="114300"/>
          </a:xfrm>
          <a:prstGeom prst="roundRect">
            <a:avLst/>
          </a:prstGeom>
          <a:solidFill>
            <a:srgbClr val="3A2A1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Li Bai scroll knob L">
            <a:extLst>
              <a:ext uri="{FF2B5EF4-FFF2-40B4-BE49-F238E27FC236}">
                <a16:creationId xmlns:a16="http://schemas.microsoft.com/office/drawing/2014/main" id="{D99B288A-A57C-8267-52B3-6C31FEEDC120}"/>
              </a:ext>
            </a:extLst>
          </p:cNvPr>
          <p:cNvSpPr/>
          <p:nvPr/>
        </p:nvSpPr>
        <p:spPr>
          <a:xfrm>
            <a:off x="7366000" y="4978400"/>
            <a:ext cx="76200" cy="139700"/>
          </a:xfrm>
          <a:prstGeom prst="roundRect">
            <a:avLst/>
          </a:prstGeom>
          <a:solidFill>
            <a:srgbClr val="B08B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Li Bai scroll knob R">
            <a:extLst>
              <a:ext uri="{FF2B5EF4-FFF2-40B4-BE49-F238E27FC236}">
                <a16:creationId xmlns:a16="http://schemas.microsoft.com/office/drawing/2014/main" id="{207EDBC9-2841-4E82-2C81-4E27743C3392}"/>
              </a:ext>
            </a:extLst>
          </p:cNvPr>
          <p:cNvSpPr/>
          <p:nvPr/>
        </p:nvSpPr>
        <p:spPr>
          <a:xfrm>
            <a:off x="9017000" y="4978400"/>
            <a:ext cx="76200" cy="139700"/>
          </a:xfrm>
          <a:prstGeom prst="roundRect">
            <a:avLst/>
          </a:prstGeom>
          <a:solidFill>
            <a:srgbClr val="B08B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A53A4970-BD72-372A-C227-BC65ADC90544}"/>
              </a:ext>
            </a:extLst>
          </p:cNvPr>
          <p:cNvSpPr txBox="1"/>
          <p:nvPr/>
        </p:nvSpPr>
        <p:spPr>
          <a:xfrm>
            <a:off x="6400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784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F440E38-6081-A3C8-4A5A-78D97BCC6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0200"/>
            <a:ext cx="8229600" cy="635000"/>
          </a:xfr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95000"/>
              </a:lnSpc>
              <a:spcBef>
                <a:spcPts val="0"/>
              </a:spcBef>
            </a:pPr>
            <a:r>
              <a:rPr lang="ru-RU" sz="4000" b="1" dirty="0">
                <a:solidFill>
                  <a:srgbClr val="1E2A4A"/>
                </a:solidFill>
                <a:latin typeface="Constantia" panose="02030602050306030303" pitchFamily="18" charset="0"/>
              </a:rPr>
              <a:t>Рефлексия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4890E364-EE3E-78C2-F235-D3FDFEF547EC}"/>
              </a:ext>
            </a:extLst>
          </p:cNvPr>
          <p:cNvSpPr/>
          <p:nvPr/>
        </p:nvSpPr>
        <p:spPr>
          <a:xfrm>
            <a:off x="3759200" y="1117600"/>
            <a:ext cx="635001" cy="101601"/>
          </a:xfrm>
          <a:custGeom>
            <a:avLst/>
            <a:gdLst/>
            <a:ahLst/>
            <a:cxnLst/>
            <a:rect l="0" t="0" r="0" b="0"/>
            <a:pathLst>
              <a:path w="635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  <a:lnTo>
                  <a:pt x="381000" y="0"/>
                </a:lnTo>
                <a:lnTo>
                  <a:pt x="482600" y="0"/>
                </a:lnTo>
                <a:lnTo>
                  <a:pt x="482600" y="76200"/>
                </a:lnTo>
                <a:lnTo>
                  <a:pt x="431800" y="76200"/>
                </a:lnTo>
                <a:lnTo>
                  <a:pt x="431800" y="50800"/>
                </a:lnTo>
                <a:lnTo>
                  <a:pt x="457200" y="50800"/>
                </a:lnTo>
                <a:lnTo>
                  <a:pt x="457200" y="25400"/>
                </a:lnTo>
                <a:lnTo>
                  <a:pt x="406400" y="25400"/>
                </a:lnTo>
                <a:lnTo>
                  <a:pt x="406400" y="101600"/>
                </a:lnTo>
                <a:lnTo>
                  <a:pt x="508000" y="101600"/>
                </a:lnTo>
                <a:lnTo>
                  <a:pt x="508000" y="0"/>
                </a:lnTo>
                <a:lnTo>
                  <a:pt x="609600" y="0"/>
                </a:lnTo>
                <a:lnTo>
                  <a:pt x="609600" y="76200"/>
                </a:lnTo>
                <a:lnTo>
                  <a:pt x="558800" y="76200"/>
                </a:lnTo>
                <a:lnTo>
                  <a:pt x="558800" y="50800"/>
                </a:lnTo>
                <a:lnTo>
                  <a:pt x="584200" y="50800"/>
                </a:lnTo>
                <a:lnTo>
                  <a:pt x="584200" y="25400"/>
                </a:lnTo>
                <a:lnTo>
                  <a:pt x="533400" y="25400"/>
                </a:lnTo>
                <a:lnTo>
                  <a:pt x="533400" y="101600"/>
                </a:lnTo>
                <a:lnTo>
                  <a:pt x="635000" y="101600"/>
                </a:lnTo>
              </a:path>
            </a:pathLst>
          </a:custGeom>
          <a:ln w="11430">
            <a:solidFill>
              <a:srgbClr val="B08B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омб 3">
            <a:extLst>
              <a:ext uri="{FF2B5EF4-FFF2-40B4-BE49-F238E27FC236}">
                <a16:creationId xmlns:a16="http://schemas.microsoft.com/office/drawing/2014/main" id="{F36AFD40-02D9-71EE-A9EE-580DB8D2D0FB}"/>
              </a:ext>
            </a:extLst>
          </p:cNvPr>
          <p:cNvSpPr/>
          <p:nvPr/>
        </p:nvSpPr>
        <p:spPr>
          <a:xfrm>
            <a:off x="4521200" y="1117600"/>
            <a:ext cx="101600" cy="101600"/>
          </a:xfrm>
          <a:prstGeom prst="diamond">
            <a:avLst/>
          </a:prstGeom>
          <a:solidFill>
            <a:srgbClr val="B540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0" name="Waves">
            <a:extLst>
              <a:ext uri="{FF2B5EF4-FFF2-40B4-BE49-F238E27FC236}">
                <a16:creationId xmlns:a16="http://schemas.microsoft.com/office/drawing/2014/main" id="{F363DB15-0107-4C8E-89D0-303C8C5AB3C3}"/>
              </a:ext>
            </a:extLst>
          </p:cNvPr>
          <p:cNvGrpSpPr/>
          <p:nvPr/>
        </p:nvGrpSpPr>
        <p:grpSpPr>
          <a:xfrm>
            <a:off x="4622800" y="1155700"/>
            <a:ext cx="762000" cy="254000"/>
            <a:chOff x="4622800" y="1155700"/>
            <a:chExt cx="762000" cy="254000"/>
          </a:xfrm>
        </p:grpSpPr>
        <p:sp>
          <p:nvSpPr>
            <p:cNvPr id="5" name="Дуга 4">
              <a:extLst>
                <a:ext uri="{FF2B5EF4-FFF2-40B4-BE49-F238E27FC236}">
                  <a16:creationId xmlns:a16="http://schemas.microsoft.com/office/drawing/2014/main" id="{9F49B7CB-4010-59FA-59FC-99E587C9FE52}"/>
                </a:ext>
              </a:extLst>
            </p:cNvPr>
            <p:cNvSpPr/>
            <p:nvPr/>
          </p:nvSpPr>
          <p:spPr>
            <a:xfrm>
              <a:off x="4622800" y="1155700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B08B4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Дуга 5">
              <a:extLst>
                <a:ext uri="{FF2B5EF4-FFF2-40B4-BE49-F238E27FC236}">
                  <a16:creationId xmlns:a16="http://schemas.microsoft.com/office/drawing/2014/main" id="{62C858DE-6600-C9E6-DC10-382518745EA8}"/>
                </a:ext>
              </a:extLst>
            </p:cNvPr>
            <p:cNvSpPr/>
            <p:nvPr/>
          </p:nvSpPr>
          <p:spPr>
            <a:xfrm>
              <a:off x="4683760" y="1176020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B08B4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Дуга 6">
              <a:extLst>
                <a:ext uri="{FF2B5EF4-FFF2-40B4-BE49-F238E27FC236}">
                  <a16:creationId xmlns:a16="http://schemas.microsoft.com/office/drawing/2014/main" id="{A318EE4D-F770-D507-F9CB-4188137A0EFC}"/>
                </a:ext>
              </a:extLst>
            </p:cNvPr>
            <p:cNvSpPr/>
            <p:nvPr/>
          </p:nvSpPr>
          <p:spPr>
            <a:xfrm>
              <a:off x="4744720" y="1196340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B08B4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Дуга 7">
              <a:extLst>
                <a:ext uri="{FF2B5EF4-FFF2-40B4-BE49-F238E27FC236}">
                  <a16:creationId xmlns:a16="http://schemas.microsoft.com/office/drawing/2014/main" id="{69BF7650-E845-11F2-0339-ECC73B14320C}"/>
                </a:ext>
              </a:extLst>
            </p:cNvPr>
            <p:cNvSpPr/>
            <p:nvPr/>
          </p:nvSpPr>
          <p:spPr>
            <a:xfrm>
              <a:off x="4749800" y="1155700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B08B4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Дуга 8">
              <a:extLst>
                <a:ext uri="{FF2B5EF4-FFF2-40B4-BE49-F238E27FC236}">
                  <a16:creationId xmlns:a16="http://schemas.microsoft.com/office/drawing/2014/main" id="{BFBCA45F-B58E-1EE1-C666-EAD162F00268}"/>
                </a:ext>
              </a:extLst>
            </p:cNvPr>
            <p:cNvSpPr/>
            <p:nvPr/>
          </p:nvSpPr>
          <p:spPr>
            <a:xfrm>
              <a:off x="4810760" y="1176020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B08B4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Дуга 9">
              <a:extLst>
                <a:ext uri="{FF2B5EF4-FFF2-40B4-BE49-F238E27FC236}">
                  <a16:creationId xmlns:a16="http://schemas.microsoft.com/office/drawing/2014/main" id="{20A38122-D744-7C35-DB6F-0E993FC53C96}"/>
                </a:ext>
              </a:extLst>
            </p:cNvPr>
            <p:cNvSpPr/>
            <p:nvPr/>
          </p:nvSpPr>
          <p:spPr>
            <a:xfrm>
              <a:off x="4871720" y="1196340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B08B4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Дуга 10">
              <a:extLst>
                <a:ext uri="{FF2B5EF4-FFF2-40B4-BE49-F238E27FC236}">
                  <a16:creationId xmlns:a16="http://schemas.microsoft.com/office/drawing/2014/main" id="{257E9FBE-DFB6-49A9-AF31-0A3CEA29E084}"/>
                </a:ext>
              </a:extLst>
            </p:cNvPr>
            <p:cNvSpPr/>
            <p:nvPr/>
          </p:nvSpPr>
          <p:spPr>
            <a:xfrm>
              <a:off x="4876800" y="1155700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B08B4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Дуга 11">
              <a:extLst>
                <a:ext uri="{FF2B5EF4-FFF2-40B4-BE49-F238E27FC236}">
                  <a16:creationId xmlns:a16="http://schemas.microsoft.com/office/drawing/2014/main" id="{644CAD3D-879D-8652-C4DB-965270EA8023}"/>
                </a:ext>
              </a:extLst>
            </p:cNvPr>
            <p:cNvSpPr/>
            <p:nvPr/>
          </p:nvSpPr>
          <p:spPr>
            <a:xfrm>
              <a:off x="4937760" y="1176020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B08B4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Дуга 12">
              <a:extLst>
                <a:ext uri="{FF2B5EF4-FFF2-40B4-BE49-F238E27FC236}">
                  <a16:creationId xmlns:a16="http://schemas.microsoft.com/office/drawing/2014/main" id="{3CC6D301-FDA0-A427-B21D-2D44535E0593}"/>
                </a:ext>
              </a:extLst>
            </p:cNvPr>
            <p:cNvSpPr/>
            <p:nvPr/>
          </p:nvSpPr>
          <p:spPr>
            <a:xfrm>
              <a:off x="4998720" y="1196340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B08B4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Дуга 13">
              <a:extLst>
                <a:ext uri="{FF2B5EF4-FFF2-40B4-BE49-F238E27FC236}">
                  <a16:creationId xmlns:a16="http://schemas.microsoft.com/office/drawing/2014/main" id="{7AA89A24-626B-7708-BCD9-B6CE098B19C3}"/>
                </a:ext>
              </a:extLst>
            </p:cNvPr>
            <p:cNvSpPr/>
            <p:nvPr/>
          </p:nvSpPr>
          <p:spPr>
            <a:xfrm>
              <a:off x="5003800" y="1155700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B08B4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Дуга 14">
              <a:extLst>
                <a:ext uri="{FF2B5EF4-FFF2-40B4-BE49-F238E27FC236}">
                  <a16:creationId xmlns:a16="http://schemas.microsoft.com/office/drawing/2014/main" id="{309EDF83-A1D4-0808-80E9-3E0A571E7F58}"/>
                </a:ext>
              </a:extLst>
            </p:cNvPr>
            <p:cNvSpPr/>
            <p:nvPr/>
          </p:nvSpPr>
          <p:spPr>
            <a:xfrm>
              <a:off x="5064760" y="1176020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B08B4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Дуга 15">
              <a:extLst>
                <a:ext uri="{FF2B5EF4-FFF2-40B4-BE49-F238E27FC236}">
                  <a16:creationId xmlns:a16="http://schemas.microsoft.com/office/drawing/2014/main" id="{668E0120-815B-F0AF-7BCB-7B01BE1B55D8}"/>
                </a:ext>
              </a:extLst>
            </p:cNvPr>
            <p:cNvSpPr/>
            <p:nvPr/>
          </p:nvSpPr>
          <p:spPr>
            <a:xfrm>
              <a:off x="5125720" y="1196340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B08B4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Дуга 16">
              <a:extLst>
                <a:ext uri="{FF2B5EF4-FFF2-40B4-BE49-F238E27FC236}">
                  <a16:creationId xmlns:a16="http://schemas.microsoft.com/office/drawing/2014/main" id="{169082D1-C5D7-0C82-CDD6-C6F0139A225E}"/>
                </a:ext>
              </a:extLst>
            </p:cNvPr>
            <p:cNvSpPr/>
            <p:nvPr/>
          </p:nvSpPr>
          <p:spPr>
            <a:xfrm>
              <a:off x="5130800" y="1155700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B08B4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Дуга 17">
              <a:extLst>
                <a:ext uri="{FF2B5EF4-FFF2-40B4-BE49-F238E27FC236}">
                  <a16:creationId xmlns:a16="http://schemas.microsoft.com/office/drawing/2014/main" id="{4F51FC37-0159-2A29-3285-0E46DEF91137}"/>
                </a:ext>
              </a:extLst>
            </p:cNvPr>
            <p:cNvSpPr/>
            <p:nvPr/>
          </p:nvSpPr>
          <p:spPr>
            <a:xfrm>
              <a:off x="5191760" y="1176020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B08B4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Дуга 18">
              <a:extLst>
                <a:ext uri="{FF2B5EF4-FFF2-40B4-BE49-F238E27FC236}">
                  <a16:creationId xmlns:a16="http://schemas.microsoft.com/office/drawing/2014/main" id="{0465E78B-E7AC-D4F5-B9D7-B6A3074EC31D}"/>
                </a:ext>
              </a:extLst>
            </p:cNvPr>
            <p:cNvSpPr/>
            <p:nvPr/>
          </p:nvSpPr>
          <p:spPr>
            <a:xfrm>
              <a:off x="5252720" y="1196340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B08B4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aphicFrame>
        <p:nvGraphicFramePr>
          <p:cNvPr id="21" name="Table Объект 5">
            <a:extLst>
              <a:ext uri="{FF2B5EF4-FFF2-40B4-BE49-F238E27FC236}">
                <a16:creationId xmlns:a16="http://schemas.microsoft.com/office/drawing/2014/main" id="{8751958C-3C61-C078-610B-2E91E03AA8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974229"/>
              </p:ext>
            </p:extLst>
          </p:nvPr>
        </p:nvGraphicFramePr>
        <p:xfrm>
          <a:off x="762000" y="1524000"/>
          <a:ext cx="7620000" cy="44450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540000">
                  <a:extLst>
                    <a:ext uri="{9D8B030D-6E8A-4147-A177-3AD203B41FA5}">
                      <a16:colId xmlns:a16="http://schemas.microsoft.com/office/drawing/2014/main" val="2411000982"/>
                    </a:ext>
                  </a:extLst>
                </a:gridCol>
                <a:gridCol w="2540000">
                  <a:extLst>
                    <a:ext uri="{9D8B030D-6E8A-4147-A177-3AD203B41FA5}">
                      <a16:colId xmlns:a16="http://schemas.microsoft.com/office/drawing/2014/main" val="3814871680"/>
                    </a:ext>
                  </a:extLst>
                </a:gridCol>
                <a:gridCol w="2540000">
                  <a:extLst>
                    <a:ext uri="{9D8B030D-6E8A-4147-A177-3AD203B41FA5}">
                      <a16:colId xmlns:a16="http://schemas.microsoft.com/office/drawing/2014/main" val="1657089838"/>
                    </a:ext>
                  </a:extLst>
                </a:gridCol>
              </a:tblGrid>
              <a:tr h="19050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000" b="1" i="0" dirty="0">
                        <a:solidFill>
                          <a:srgbClr val="1E2A4A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000" b="1" i="0" dirty="0">
                        <a:solidFill>
                          <a:srgbClr val="1E2A4A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000" b="1" i="0" dirty="0">
                        <a:solidFill>
                          <a:srgbClr val="1E2A4A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000" b="1" i="0" dirty="0">
                        <a:solidFill>
                          <a:srgbClr val="1E2A4A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000" b="1" i="0" dirty="0">
                        <a:solidFill>
                          <a:srgbClr val="1E2A4A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0899614"/>
                  </a:ext>
                </a:extLst>
              </a:tr>
              <a:tr h="13208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solidFill>
                            <a:srgbClr val="1E2A4A"/>
                          </a:solidFill>
                          <a:latin typeface="Calibri" panose="020F0502020204030204" pitchFamily="34" charset="0"/>
                        </a:rPr>
                        <a:t>информация, которая пригодится в дальнейшем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solidFill>
                            <a:srgbClr val="1E2A4A"/>
                          </a:solidFill>
                          <a:latin typeface="Calibri" panose="020F0502020204030204" pitchFamily="34" charset="0"/>
                        </a:rPr>
                        <a:t>все обдумано, переработаю информацию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solidFill>
                            <a:srgbClr val="1E2A4A"/>
                          </a:solidFill>
                          <a:latin typeface="Calibri" panose="020F0502020204030204" pitchFamily="34" charset="0"/>
                        </a:rPr>
                        <a:t>выброшу, это мне не нужно</a:t>
                      </a: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924433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000" b="1" i="0" dirty="0">
                        <a:solidFill>
                          <a:srgbClr val="1E2A4A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000" b="1" i="0" dirty="0">
                        <a:solidFill>
                          <a:srgbClr val="1E2A4A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000" b="1" i="0" dirty="0">
                        <a:solidFill>
                          <a:srgbClr val="1E2A4A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1600" marR="101600" marT="63500" marB="63500" anchor="ctr">
                    <a:lnL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DBB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7971265"/>
                  </a:ext>
                </a:extLst>
              </a:tr>
            </a:tbl>
          </a:graphicData>
        </a:graphic>
      </p:graphicFrame>
      <p:sp>
        <p:nvSpPr>
          <p:cNvPr id="22" name="Icon disc 1">
            <a:extLst>
              <a:ext uri="{FF2B5EF4-FFF2-40B4-BE49-F238E27FC236}">
                <a16:creationId xmlns:a16="http://schemas.microsoft.com/office/drawing/2014/main" id="{584B8887-8E5A-0B0C-C103-9B7F9B64702A}"/>
              </a:ext>
            </a:extLst>
          </p:cNvPr>
          <p:cNvSpPr/>
          <p:nvPr/>
        </p:nvSpPr>
        <p:spPr>
          <a:xfrm>
            <a:off x="1346200" y="1790700"/>
            <a:ext cx="1371600" cy="1371600"/>
          </a:xfrm>
          <a:prstGeom prst="ellipse">
            <a:avLst/>
          </a:prstGeom>
          <a:solidFill>
            <a:srgbClr val="E1E9E0"/>
          </a:solidFill>
          <a:ln w="9525">
            <a:solidFill>
              <a:srgbClr val="B08B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Icon disc 2">
            <a:extLst>
              <a:ext uri="{FF2B5EF4-FFF2-40B4-BE49-F238E27FC236}">
                <a16:creationId xmlns:a16="http://schemas.microsoft.com/office/drawing/2014/main" id="{C99DC817-15CC-FD84-F44E-3520DEDFBA40}"/>
              </a:ext>
            </a:extLst>
          </p:cNvPr>
          <p:cNvSpPr/>
          <p:nvPr/>
        </p:nvSpPr>
        <p:spPr>
          <a:xfrm>
            <a:off x="3886200" y="1790700"/>
            <a:ext cx="1371600" cy="1371600"/>
          </a:xfrm>
          <a:prstGeom prst="ellipse">
            <a:avLst/>
          </a:prstGeom>
          <a:solidFill>
            <a:srgbClr val="DCEAE8"/>
          </a:solidFill>
          <a:ln w="9525">
            <a:solidFill>
              <a:srgbClr val="B08B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Icon disc 3">
            <a:extLst>
              <a:ext uri="{FF2B5EF4-FFF2-40B4-BE49-F238E27FC236}">
                <a16:creationId xmlns:a16="http://schemas.microsoft.com/office/drawing/2014/main" id="{5773F144-A681-059B-2895-EC5E6D714C35}"/>
              </a:ext>
            </a:extLst>
          </p:cNvPr>
          <p:cNvSpPr/>
          <p:nvPr/>
        </p:nvSpPr>
        <p:spPr>
          <a:xfrm>
            <a:off x="6426200" y="1790700"/>
            <a:ext cx="1371600" cy="1371600"/>
          </a:xfrm>
          <a:prstGeom prst="ellipse">
            <a:avLst/>
          </a:prstGeom>
          <a:solidFill>
            <a:srgbClr val="F2E3DC"/>
          </a:solidFill>
          <a:ln w="9525">
            <a:solidFill>
              <a:srgbClr val="B08B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73AD9AE4-7E4B-ECA2-623A-4D21EB6E9903}"/>
              </a:ext>
            </a:extLst>
          </p:cNvPr>
          <p:cNvGrpSpPr/>
          <p:nvPr/>
        </p:nvGrpSpPr>
        <p:grpSpPr>
          <a:xfrm>
            <a:off x="1600200" y="2120900"/>
            <a:ext cx="863600" cy="838200"/>
            <a:chOff x="1600200" y="2120900"/>
            <a:chExt cx="863600" cy="838200"/>
          </a:xfrm>
        </p:grpSpPr>
        <p:sp>
          <p:nvSpPr>
            <p:cNvPr id="25" name="Suitcase handle">
              <a:extLst>
                <a:ext uri="{FF2B5EF4-FFF2-40B4-BE49-F238E27FC236}">
                  <a16:creationId xmlns:a16="http://schemas.microsoft.com/office/drawing/2014/main" id="{A5A489F3-50E7-851C-38B5-D1D20542666B}"/>
                </a:ext>
              </a:extLst>
            </p:cNvPr>
            <p:cNvSpPr/>
            <p:nvPr/>
          </p:nvSpPr>
          <p:spPr>
            <a:xfrm>
              <a:off x="1866900" y="2120900"/>
              <a:ext cx="330200" cy="228600"/>
            </a:xfrm>
            <a:prstGeom prst="roundRect">
              <a:avLst/>
            </a:prstGeom>
            <a:noFill/>
            <a:ln w="28575" cap="flat" cmpd="sng" algn="ctr">
              <a:solidFill>
                <a:srgbClr val="1E2A4A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Suitcase body">
              <a:extLst>
                <a:ext uri="{FF2B5EF4-FFF2-40B4-BE49-F238E27FC236}">
                  <a16:creationId xmlns:a16="http://schemas.microsoft.com/office/drawing/2014/main" id="{9880DFB0-617A-2444-E926-C5EFFC3CC1E5}"/>
                </a:ext>
              </a:extLst>
            </p:cNvPr>
            <p:cNvSpPr/>
            <p:nvPr/>
          </p:nvSpPr>
          <p:spPr>
            <a:xfrm>
              <a:off x="1600200" y="2298700"/>
              <a:ext cx="863600" cy="584200"/>
            </a:xfrm>
            <a:prstGeom prst="roundRect">
              <a:avLst/>
            </a:prstGeom>
            <a:solidFill>
              <a:srgbClr val="F7F2E7"/>
            </a:solidFill>
            <a:ln w="28575">
              <a:solidFill>
                <a:srgbClr val="1E2A4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1B9E6137-129F-BF4A-3617-9994EA91D959}"/>
                </a:ext>
              </a:extLst>
            </p:cNvPr>
            <p:cNvCxnSpPr/>
            <p:nvPr/>
          </p:nvCxnSpPr>
          <p:spPr>
            <a:xfrm>
              <a:off x="1600200" y="2552700"/>
              <a:ext cx="863600" cy="0"/>
            </a:xfrm>
            <a:prstGeom prst="line">
              <a:avLst/>
            </a:prstGeom>
            <a:ln w="25400">
              <a:solidFill>
                <a:srgbClr val="1E2A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Suitcase clasp">
              <a:extLst>
                <a:ext uri="{FF2B5EF4-FFF2-40B4-BE49-F238E27FC236}">
                  <a16:creationId xmlns:a16="http://schemas.microsoft.com/office/drawing/2014/main" id="{B32C3D05-B68E-5CC4-5A97-D524FB0584CB}"/>
                </a:ext>
              </a:extLst>
            </p:cNvPr>
            <p:cNvSpPr/>
            <p:nvPr/>
          </p:nvSpPr>
          <p:spPr>
            <a:xfrm>
              <a:off x="1955800" y="2489200"/>
              <a:ext cx="152400" cy="127000"/>
            </a:xfrm>
            <a:prstGeom prst="rect">
              <a:avLst/>
            </a:prstGeom>
            <a:solidFill>
              <a:srgbClr val="B08B4F"/>
            </a:solidFill>
            <a:ln w="15875">
              <a:solidFill>
                <a:srgbClr val="1E2A4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A52F4B04-2EB2-2ED6-E2B2-84B96BDE4B80}"/>
                </a:ext>
              </a:extLst>
            </p:cNvPr>
            <p:cNvSpPr/>
            <p:nvPr/>
          </p:nvSpPr>
          <p:spPr>
            <a:xfrm>
              <a:off x="1701800" y="2882900"/>
              <a:ext cx="114300" cy="76200"/>
            </a:xfrm>
            <a:prstGeom prst="ellipse">
              <a:avLst/>
            </a:prstGeom>
            <a:solidFill>
              <a:srgbClr val="1E2A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98E1D281-9E87-9B49-33BE-FEC6374021E6}"/>
                </a:ext>
              </a:extLst>
            </p:cNvPr>
            <p:cNvSpPr/>
            <p:nvPr/>
          </p:nvSpPr>
          <p:spPr>
            <a:xfrm>
              <a:off x="2247900" y="2882900"/>
              <a:ext cx="114300" cy="76200"/>
            </a:xfrm>
            <a:prstGeom prst="ellipse">
              <a:avLst/>
            </a:prstGeom>
            <a:solidFill>
              <a:srgbClr val="1E2A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477E6DBD-E2C4-6398-F48C-6CA714824C91}"/>
              </a:ext>
            </a:extLst>
          </p:cNvPr>
          <p:cNvGrpSpPr/>
          <p:nvPr/>
        </p:nvGrpSpPr>
        <p:grpSpPr>
          <a:xfrm>
            <a:off x="4241800" y="1993900"/>
            <a:ext cx="863600" cy="952500"/>
            <a:chOff x="4241800" y="1993900"/>
            <a:chExt cx="863600" cy="952500"/>
          </a:xfrm>
        </p:grpSpPr>
        <p:sp>
          <p:nvSpPr>
            <p:cNvPr id="32" name="Grinder hopper">
              <a:extLst>
                <a:ext uri="{FF2B5EF4-FFF2-40B4-BE49-F238E27FC236}">
                  <a16:creationId xmlns:a16="http://schemas.microsoft.com/office/drawing/2014/main" id="{87611DB0-74EA-BAE4-6EED-88561ABBC21C}"/>
                </a:ext>
              </a:extLst>
            </p:cNvPr>
            <p:cNvSpPr/>
            <p:nvPr/>
          </p:nvSpPr>
          <p:spPr>
            <a:xfrm flipV="1">
              <a:off x="4241800" y="1993900"/>
              <a:ext cx="660400" cy="228600"/>
            </a:xfrm>
            <a:prstGeom prst="trapezoid">
              <a:avLst/>
            </a:prstGeom>
            <a:solidFill>
              <a:srgbClr val="F7F2E7"/>
            </a:solidFill>
            <a:ln w="28575">
              <a:solidFill>
                <a:srgbClr val="1E2A4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Grinder body">
              <a:extLst>
                <a:ext uri="{FF2B5EF4-FFF2-40B4-BE49-F238E27FC236}">
                  <a16:creationId xmlns:a16="http://schemas.microsoft.com/office/drawing/2014/main" id="{A58EBC6A-056E-D9AE-F17B-1F028702C454}"/>
                </a:ext>
              </a:extLst>
            </p:cNvPr>
            <p:cNvSpPr/>
            <p:nvPr/>
          </p:nvSpPr>
          <p:spPr>
            <a:xfrm>
              <a:off x="4330700" y="2197100"/>
              <a:ext cx="482600" cy="482600"/>
            </a:xfrm>
            <a:prstGeom prst="ellipse">
              <a:avLst/>
            </a:prstGeom>
            <a:solidFill>
              <a:srgbClr val="F7F2E7"/>
            </a:solidFill>
            <a:ln w="28575">
              <a:solidFill>
                <a:srgbClr val="1E2A4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Grinder plate">
              <a:extLst>
                <a:ext uri="{FF2B5EF4-FFF2-40B4-BE49-F238E27FC236}">
                  <a16:creationId xmlns:a16="http://schemas.microsoft.com/office/drawing/2014/main" id="{D60558D8-30D6-B402-AC50-CA38AD7DA670}"/>
                </a:ext>
              </a:extLst>
            </p:cNvPr>
            <p:cNvSpPr/>
            <p:nvPr/>
          </p:nvSpPr>
          <p:spPr>
            <a:xfrm>
              <a:off x="4457700" y="2324100"/>
              <a:ext cx="228600" cy="228600"/>
            </a:xfrm>
            <a:prstGeom prst="ellipse">
              <a:avLst/>
            </a:prstGeom>
            <a:solidFill>
              <a:srgbClr val="B08B4F"/>
            </a:solidFill>
            <a:ln w="15875">
              <a:solidFill>
                <a:srgbClr val="1E2A4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5" name="Прямая соединительная линия 34">
              <a:extLst>
                <a:ext uri="{FF2B5EF4-FFF2-40B4-BE49-F238E27FC236}">
                  <a16:creationId xmlns:a16="http://schemas.microsoft.com/office/drawing/2014/main" id="{F9E8DE95-C458-4D6A-163F-362CB338AE37}"/>
                </a:ext>
              </a:extLst>
            </p:cNvPr>
            <p:cNvCxnSpPr/>
            <p:nvPr/>
          </p:nvCxnSpPr>
          <p:spPr>
            <a:xfrm>
              <a:off x="4813300" y="2438400"/>
              <a:ext cx="241300" cy="0"/>
            </a:xfrm>
            <a:prstGeom prst="line">
              <a:avLst/>
            </a:prstGeom>
            <a:ln w="28575">
              <a:solidFill>
                <a:srgbClr val="1E2A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718E6C35-AE48-1BC5-66D7-628B21590E40}"/>
                </a:ext>
              </a:extLst>
            </p:cNvPr>
            <p:cNvCxnSpPr/>
            <p:nvPr/>
          </p:nvCxnSpPr>
          <p:spPr>
            <a:xfrm>
              <a:off x="5054600" y="2438400"/>
              <a:ext cx="0" cy="190500"/>
            </a:xfrm>
            <a:prstGeom prst="line">
              <a:avLst/>
            </a:prstGeom>
            <a:ln w="28575">
              <a:solidFill>
                <a:srgbClr val="1E2A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Grinder knob">
              <a:extLst>
                <a:ext uri="{FF2B5EF4-FFF2-40B4-BE49-F238E27FC236}">
                  <a16:creationId xmlns:a16="http://schemas.microsoft.com/office/drawing/2014/main" id="{D8A7372D-B644-6698-30A8-AA4B8C56D6FF}"/>
                </a:ext>
              </a:extLst>
            </p:cNvPr>
            <p:cNvSpPr/>
            <p:nvPr/>
          </p:nvSpPr>
          <p:spPr>
            <a:xfrm>
              <a:off x="5003800" y="2628900"/>
              <a:ext cx="101600" cy="165100"/>
            </a:xfrm>
            <a:prstGeom prst="roundRect">
              <a:avLst/>
            </a:prstGeom>
            <a:solidFill>
              <a:srgbClr val="B5402E"/>
            </a:solidFill>
            <a:ln w="12700">
              <a:solidFill>
                <a:srgbClr val="1E2A4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Grinder neck">
              <a:extLst>
                <a:ext uri="{FF2B5EF4-FFF2-40B4-BE49-F238E27FC236}">
                  <a16:creationId xmlns:a16="http://schemas.microsoft.com/office/drawing/2014/main" id="{37F05DCF-5C9F-B915-19C8-109391DE04BF}"/>
                </a:ext>
              </a:extLst>
            </p:cNvPr>
            <p:cNvSpPr/>
            <p:nvPr/>
          </p:nvSpPr>
          <p:spPr>
            <a:xfrm>
              <a:off x="4495800" y="2679700"/>
              <a:ext cx="152400" cy="177800"/>
            </a:xfrm>
            <a:prstGeom prst="rect">
              <a:avLst/>
            </a:prstGeom>
            <a:solidFill>
              <a:srgbClr val="F7F2E7"/>
            </a:solidFill>
            <a:ln w="25400">
              <a:solidFill>
                <a:srgbClr val="1E2A4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Grinder foot">
              <a:extLst>
                <a:ext uri="{FF2B5EF4-FFF2-40B4-BE49-F238E27FC236}">
                  <a16:creationId xmlns:a16="http://schemas.microsoft.com/office/drawing/2014/main" id="{69F672C9-B4C8-C8D5-DAF4-C428D0E85CB3}"/>
                </a:ext>
              </a:extLst>
            </p:cNvPr>
            <p:cNvSpPr/>
            <p:nvPr/>
          </p:nvSpPr>
          <p:spPr>
            <a:xfrm>
              <a:off x="4292600" y="2857500"/>
              <a:ext cx="558800" cy="88900"/>
            </a:xfrm>
            <a:prstGeom prst="roundRect">
              <a:avLst/>
            </a:prstGeom>
            <a:solidFill>
              <a:srgbClr val="1E2A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6369CB8F-61FA-2635-6ED5-B628FF125E90}"/>
              </a:ext>
            </a:extLst>
          </p:cNvPr>
          <p:cNvGrpSpPr/>
          <p:nvPr/>
        </p:nvGrpSpPr>
        <p:grpSpPr>
          <a:xfrm>
            <a:off x="6731000" y="1993900"/>
            <a:ext cx="762000" cy="914400"/>
            <a:chOff x="6731000" y="1993900"/>
            <a:chExt cx="762000" cy="914400"/>
          </a:xfrm>
        </p:grpSpPr>
        <p:sp>
          <p:nvSpPr>
            <p:cNvPr id="41" name="Облако 40">
              <a:extLst>
                <a:ext uri="{FF2B5EF4-FFF2-40B4-BE49-F238E27FC236}">
                  <a16:creationId xmlns:a16="http://schemas.microsoft.com/office/drawing/2014/main" id="{53F0B495-9BCC-AD5B-333B-2D4CE5F9F2F4}"/>
                </a:ext>
              </a:extLst>
            </p:cNvPr>
            <p:cNvSpPr/>
            <p:nvPr/>
          </p:nvSpPr>
          <p:spPr>
            <a:xfrm>
              <a:off x="6832600" y="1993900"/>
              <a:ext cx="558800" cy="279400"/>
            </a:xfrm>
            <a:prstGeom prst="cloud">
              <a:avLst/>
            </a:prstGeom>
            <a:solidFill>
              <a:srgbClr val="FFFFFF"/>
            </a:solidFill>
            <a:ln w="19050">
              <a:solidFill>
                <a:srgbClr val="1E2A4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Basket body">
              <a:extLst>
                <a:ext uri="{FF2B5EF4-FFF2-40B4-BE49-F238E27FC236}">
                  <a16:creationId xmlns:a16="http://schemas.microsoft.com/office/drawing/2014/main" id="{3EF3D99F-6EFB-5D01-3CC4-AB110FDD7D7D}"/>
                </a:ext>
              </a:extLst>
            </p:cNvPr>
            <p:cNvSpPr/>
            <p:nvPr/>
          </p:nvSpPr>
          <p:spPr>
            <a:xfrm flipV="1">
              <a:off x="6781800" y="2273300"/>
              <a:ext cx="660400" cy="635000"/>
            </a:xfrm>
            <a:prstGeom prst="trapezoid">
              <a:avLst/>
            </a:prstGeom>
            <a:solidFill>
              <a:srgbClr val="F7F2E7"/>
            </a:solidFill>
            <a:ln w="28575">
              <a:solidFill>
                <a:srgbClr val="1E2A4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3" name="Прямая соединительная линия 42">
              <a:extLst>
                <a:ext uri="{FF2B5EF4-FFF2-40B4-BE49-F238E27FC236}">
                  <a16:creationId xmlns:a16="http://schemas.microsoft.com/office/drawing/2014/main" id="{AF7CEB72-191E-80CD-F2A4-41558D47476F}"/>
                </a:ext>
              </a:extLst>
            </p:cNvPr>
            <p:cNvCxnSpPr/>
            <p:nvPr/>
          </p:nvCxnSpPr>
          <p:spPr>
            <a:xfrm>
              <a:off x="6858000" y="2298700"/>
              <a:ext cx="88900" cy="584200"/>
            </a:xfrm>
            <a:prstGeom prst="line">
              <a:avLst/>
            </a:prstGeom>
            <a:ln w="19050">
              <a:solidFill>
                <a:srgbClr val="1E2A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>
              <a:extLst>
                <a:ext uri="{FF2B5EF4-FFF2-40B4-BE49-F238E27FC236}">
                  <a16:creationId xmlns:a16="http://schemas.microsoft.com/office/drawing/2014/main" id="{629C9B91-CA2B-CC47-C6CF-EEC876E55961}"/>
                </a:ext>
              </a:extLst>
            </p:cNvPr>
            <p:cNvCxnSpPr/>
            <p:nvPr/>
          </p:nvCxnSpPr>
          <p:spPr>
            <a:xfrm>
              <a:off x="6985000" y="2298700"/>
              <a:ext cx="44450" cy="584200"/>
            </a:xfrm>
            <a:prstGeom prst="line">
              <a:avLst/>
            </a:prstGeom>
            <a:ln w="19050">
              <a:solidFill>
                <a:srgbClr val="1E2A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>
              <a:extLst>
                <a:ext uri="{FF2B5EF4-FFF2-40B4-BE49-F238E27FC236}">
                  <a16:creationId xmlns:a16="http://schemas.microsoft.com/office/drawing/2014/main" id="{D2FB34CD-FC7F-5851-055D-9147EC220CCC}"/>
                </a:ext>
              </a:extLst>
            </p:cNvPr>
            <p:cNvCxnSpPr/>
            <p:nvPr/>
          </p:nvCxnSpPr>
          <p:spPr>
            <a:xfrm>
              <a:off x="7112000" y="2298700"/>
              <a:ext cx="0" cy="584200"/>
            </a:xfrm>
            <a:prstGeom prst="line">
              <a:avLst/>
            </a:prstGeom>
            <a:ln w="19050">
              <a:solidFill>
                <a:srgbClr val="1E2A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>
              <a:extLst>
                <a:ext uri="{FF2B5EF4-FFF2-40B4-BE49-F238E27FC236}">
                  <a16:creationId xmlns:a16="http://schemas.microsoft.com/office/drawing/2014/main" id="{F89AF3D2-CCD4-0413-1776-A07C3E3CB03F}"/>
                </a:ext>
              </a:extLst>
            </p:cNvPr>
            <p:cNvCxnSpPr/>
            <p:nvPr/>
          </p:nvCxnSpPr>
          <p:spPr>
            <a:xfrm flipH="1">
              <a:off x="7194550" y="2298700"/>
              <a:ext cx="44450" cy="584200"/>
            </a:xfrm>
            <a:prstGeom prst="line">
              <a:avLst/>
            </a:prstGeom>
            <a:ln w="19050">
              <a:solidFill>
                <a:srgbClr val="1E2A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>
              <a:extLst>
                <a:ext uri="{FF2B5EF4-FFF2-40B4-BE49-F238E27FC236}">
                  <a16:creationId xmlns:a16="http://schemas.microsoft.com/office/drawing/2014/main" id="{190DA847-1EA6-7AB8-16D4-2AEB7203AF0C}"/>
                </a:ext>
              </a:extLst>
            </p:cNvPr>
            <p:cNvCxnSpPr/>
            <p:nvPr/>
          </p:nvCxnSpPr>
          <p:spPr>
            <a:xfrm flipH="1">
              <a:off x="7277100" y="2298700"/>
              <a:ext cx="88900" cy="584200"/>
            </a:xfrm>
            <a:prstGeom prst="line">
              <a:avLst/>
            </a:prstGeom>
            <a:ln w="19050">
              <a:solidFill>
                <a:srgbClr val="1E2A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Basket rim">
              <a:extLst>
                <a:ext uri="{FF2B5EF4-FFF2-40B4-BE49-F238E27FC236}">
                  <a16:creationId xmlns:a16="http://schemas.microsoft.com/office/drawing/2014/main" id="{F177E35E-E631-46E1-404D-D73EAD1C11D9}"/>
                </a:ext>
              </a:extLst>
            </p:cNvPr>
            <p:cNvSpPr/>
            <p:nvPr/>
          </p:nvSpPr>
          <p:spPr>
            <a:xfrm>
              <a:off x="6731000" y="2209800"/>
              <a:ext cx="762000" cy="88900"/>
            </a:xfrm>
            <a:prstGeom prst="roundRect">
              <a:avLst/>
            </a:prstGeom>
            <a:solidFill>
              <a:srgbClr val="B5402E"/>
            </a:solidFill>
            <a:ln w="19050">
              <a:solidFill>
                <a:srgbClr val="1E2A4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0" name="Signature 100ballnik.com">
            <a:extLst>
              <a:ext uri="{FF2B5EF4-FFF2-40B4-BE49-F238E27FC236}">
                <a16:creationId xmlns:a16="http://schemas.microsoft.com/office/drawing/2014/main" id="{46218819-9753-7813-3EBC-2BE5F5628CA8}"/>
              </a:ext>
            </a:extLst>
          </p:cNvPr>
          <p:cNvSpPr txBox="1"/>
          <p:nvPr/>
        </p:nvSpPr>
        <p:spPr>
          <a:xfrm>
            <a:off x="6400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069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41BF335-4F83-14D3-992C-EB5D89B9C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55880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b="1" dirty="0">
                <a:solidFill>
                  <a:srgbClr val="F4EEE0"/>
                </a:solidFill>
                <a:latin typeface="Constantia" panose="02030602050306030303" pitchFamily="18" charset="0"/>
              </a:rPr>
              <a:t>Домашнее задание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7851FFA-FA8C-F3CE-E1B3-44FCEA84B91A}"/>
              </a:ext>
            </a:extLst>
          </p:cNvPr>
          <p:cNvCxnSpPr/>
          <p:nvPr/>
        </p:nvCxnSpPr>
        <p:spPr>
          <a:xfrm>
            <a:off x="457200" y="914400"/>
            <a:ext cx="1574800" cy="0"/>
          </a:xfrm>
          <a:prstGeom prst="line">
            <a:avLst/>
          </a:prstGeom>
          <a:ln w="12700">
            <a:solidFill>
              <a:srgbClr val="B08B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Ромб 3">
            <a:extLst>
              <a:ext uri="{FF2B5EF4-FFF2-40B4-BE49-F238E27FC236}">
                <a16:creationId xmlns:a16="http://schemas.microsoft.com/office/drawing/2014/main" id="{6221BEAD-C38C-B5F7-302F-EAA43B06CC1D}"/>
              </a:ext>
            </a:extLst>
          </p:cNvPr>
          <p:cNvSpPr/>
          <p:nvPr/>
        </p:nvSpPr>
        <p:spPr>
          <a:xfrm>
            <a:off x="2063750" y="869950"/>
            <a:ext cx="88900" cy="88900"/>
          </a:xfrm>
          <a:prstGeom prst="diamond">
            <a:avLst/>
          </a:prstGeom>
          <a:solidFill>
            <a:srgbClr val="B540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Homework">
            <a:extLst>
              <a:ext uri="{FF2B5EF4-FFF2-40B4-BE49-F238E27FC236}">
                <a16:creationId xmlns:a16="http://schemas.microsoft.com/office/drawing/2014/main" id="{42BF35A9-07EF-4F1A-4F2E-87F9E1E74D34}"/>
              </a:ext>
            </a:extLst>
          </p:cNvPr>
          <p:cNvSpPr txBox="1"/>
          <p:nvPr/>
        </p:nvSpPr>
        <p:spPr>
          <a:xfrm>
            <a:off x="457200" y="1244600"/>
            <a:ext cx="3759200" cy="40868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55600" indent="-355600">
              <a:lnSpc>
                <a:spcPct val="105000"/>
              </a:lnSpc>
              <a:spcAft>
                <a:spcPts val="1800"/>
              </a:spcAft>
              <a:buClr>
                <a:srgbClr val="D6BE8A"/>
              </a:buClr>
              <a:buFont typeface="+mj-lt"/>
              <a:buAutoNum type="arabicPeriod"/>
            </a:pPr>
            <a:r>
              <a:rPr lang="ru-RU" sz="2200" dirty="0">
                <a:solidFill>
                  <a:srgbClr val="F4EEE0"/>
                </a:solidFill>
                <a:latin typeface="Calibri" panose="020F0502020204030204" pitchFamily="34" charset="0"/>
              </a:rPr>
              <a:t>Выясни, какие </a:t>
            </a:r>
            <a:r>
              <a:rPr lang="ru-RU" sz="2200" b="1" dirty="0">
                <a:solidFill>
                  <a:srgbClr val="D6BE8A"/>
                </a:solidFill>
                <a:latin typeface="Calibri" panose="020F0502020204030204" pitchFamily="34" charset="0"/>
              </a:rPr>
              <a:t>изобретения</a:t>
            </a:r>
            <a:r>
              <a:rPr lang="ru-RU" sz="2200" dirty="0">
                <a:solidFill>
                  <a:srgbClr val="F4EEE0"/>
                </a:solidFill>
                <a:latin typeface="Calibri" panose="020F0502020204030204" pitchFamily="34" charset="0"/>
              </a:rPr>
              <a:t> были сделаны японцами и дополни таблицу в тетради найденной информацией.</a:t>
            </a:r>
          </a:p>
          <a:p>
            <a:pPr marL="355600" indent="-355600">
              <a:lnSpc>
                <a:spcPct val="105000"/>
              </a:lnSpc>
              <a:spcAft>
                <a:spcPts val="1800"/>
              </a:spcAft>
              <a:buClr>
                <a:srgbClr val="D6BE8A"/>
              </a:buClr>
              <a:buFont typeface="+mj-lt"/>
              <a:buAutoNum type="arabicPeriod"/>
            </a:pPr>
            <a:r>
              <a:rPr lang="ru-RU" sz="2200" dirty="0">
                <a:solidFill>
                  <a:srgbClr val="F4EEE0"/>
                </a:solidFill>
                <a:latin typeface="Calibri" panose="020F0502020204030204" pitchFamily="34" charset="0"/>
              </a:rPr>
              <a:t>Предположите, каким образом </a:t>
            </a:r>
            <a:r>
              <a:rPr lang="ru-RU" sz="2200" b="1" dirty="0">
                <a:solidFill>
                  <a:srgbClr val="D6BE8A"/>
                </a:solidFill>
                <a:latin typeface="Calibri" panose="020F0502020204030204" pitchFamily="34" charset="0"/>
              </a:rPr>
              <a:t>природные условия и географическое положение</a:t>
            </a:r>
            <a:r>
              <a:rPr lang="ru-RU" sz="2200" dirty="0">
                <a:solidFill>
                  <a:srgbClr val="F4EEE0"/>
                </a:solidFill>
                <a:latin typeface="Calibri" panose="020F0502020204030204" pitchFamily="34" charset="0"/>
              </a:rPr>
              <a:t> Китая и Японии обусловили хозяйственную и культурную жизнь населения этих стран.</a:t>
            </a:r>
          </a:p>
        </p:txBody>
      </p:sp>
      <p:pic>
        <p:nvPicPr>
          <p:cNvPr id="7" name="East Asia relief map" descr="Физическая карта Восточной Азии (рельеф). Ksiom, Wikimedia Commons, CC BY-SA 3.0">
            <a:extLst>
              <a:ext uri="{FF2B5EF4-FFF2-40B4-BE49-F238E27FC236}">
                <a16:creationId xmlns:a16="http://schemas.microsoft.com/office/drawing/2014/main" id="{3442D066-3F4A-7DB8-93FC-76C62EDC4C1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400" y="1270000"/>
            <a:ext cx="4267200" cy="4076700"/>
          </a:xfrm>
          <a:prstGeom prst="rect">
            <a:avLst/>
          </a:prstGeom>
        </p:spPr>
      </p:pic>
      <p:sp>
        <p:nvSpPr>
          <p:cNvPr id="8" name="East Asia relief map frame">
            <a:extLst>
              <a:ext uri="{FF2B5EF4-FFF2-40B4-BE49-F238E27FC236}">
                <a16:creationId xmlns:a16="http://schemas.microsoft.com/office/drawing/2014/main" id="{E584B870-54A5-4DB7-985C-054940F53B99}"/>
              </a:ext>
            </a:extLst>
          </p:cNvPr>
          <p:cNvSpPr/>
          <p:nvPr/>
        </p:nvSpPr>
        <p:spPr>
          <a:xfrm>
            <a:off x="4394200" y="1193800"/>
            <a:ext cx="4419600" cy="4229100"/>
          </a:xfrm>
          <a:prstGeom prst="rect">
            <a:avLst/>
          </a:prstGeom>
          <a:noFill/>
          <a:ln w="9525" cap="flat" cmpd="sng" algn="ctr">
            <a:solidFill>
              <a:srgbClr val="B08B4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3086ED0A-33E2-43C5-F02F-9E67AD2E85A6}"/>
              </a:ext>
            </a:extLst>
          </p:cNvPr>
          <p:cNvSpPr txBox="1"/>
          <p:nvPr/>
        </p:nvSpPr>
        <p:spPr>
          <a:xfrm>
            <a:off x="6400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9797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A2A2D"/>
      </a:dk1>
      <a:lt1>
        <a:srgbClr val="FFFFFF"/>
      </a:lt1>
      <a:dk2>
        <a:srgbClr val="1E2A4A"/>
      </a:dk2>
      <a:lt2>
        <a:srgbClr val="F4EEE0"/>
      </a:lt2>
      <a:accent1>
        <a:srgbClr val="1E2A4A"/>
      </a:accent1>
      <a:accent2>
        <a:srgbClr val="7A2532"/>
      </a:accent2>
      <a:accent3>
        <a:srgbClr val="B5402E"/>
      </a:accent3>
      <a:accent4>
        <a:srgbClr val="3E7F86"/>
      </a:accent4>
      <a:accent5>
        <a:srgbClr val="B08B4F"/>
      </a:accent5>
      <a:accent6>
        <a:srgbClr val="4F7A63"/>
      </a:accent6>
      <a:hlink>
        <a:srgbClr val="467886"/>
      </a:hlink>
      <a:folHlink>
        <a:srgbClr val="96607D"/>
      </a:folHlink>
    </a:clrScheme>
    <a:fontScheme name="Стандартная">
      <a:majorFont>
        <a:latin typeface="Constantia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613</Words>
  <Application>Microsoft Office PowerPoint</Application>
  <PresentationFormat>Произвольный</PresentationFormat>
  <Paragraphs>90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Constantia</vt:lpstr>
      <vt:lpstr>Тема Office</vt:lpstr>
      <vt:lpstr>Китай и Япония в Средние века</vt:lpstr>
      <vt:lpstr>Хозяйство и общество средневекового Китая</vt:lpstr>
      <vt:lpstr>Китайское государство и его соседи</vt:lpstr>
      <vt:lpstr>Китайское государство и его соседи</vt:lpstr>
      <vt:lpstr>Средневековая Япония</vt:lpstr>
      <vt:lpstr>Средневековая Япония</vt:lpstr>
      <vt:lpstr>Средневековая Япония</vt:lpstr>
      <vt:lpstr>Культура средневекового Китая и Японии</vt:lpstr>
      <vt:lpstr>Культура средневекового Китая и Японии</vt:lpstr>
      <vt:lpstr>Рефлексия</vt:lpstr>
      <vt:lpstr>Домашнее задание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Китай и Япония в Средние века</dc:title>
  <dc:creator>100ballnik.com</dc:creator>
  <cp:lastModifiedBy>Mendal</cp:lastModifiedBy>
  <cp:revision>1</cp:revision>
  <dcterms:created xsi:type="dcterms:W3CDTF">2026-10-12T18:18:19Z</dcterms:created>
  <dcterms:modified xsi:type="dcterms:W3CDTF">2026-10-12T18:18:19Z</dcterms:modified>
</cp:coreProperties>
</file>