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006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7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Итальянские эмигранты на пароходе Friedrich der Grosse, 1910-е. Library of Congress: https://www.loc.gov/pictures/item/2001704438/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992D69-2E89-4B87-B3C0-8088E1D15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87978"/>
            <a:ext cx="9753600" cy="98952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7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DB639C4-2F7D-4B0E-B2F7-1D5AFA5D1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67792"/>
            <a:ext cx="8534400" cy="76117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0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0ADBBCF-4C02-4A8D-B76D-972735599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4388"/>
            <a:ext cx="9753600" cy="114175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1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E7D58BA-24EF-4464-81E4-BEB4ED101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2819"/>
            <a:ext cx="10820400" cy="8372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29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3335E08-2F06-42B8-91F7-FB102C3371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2925"/>
            <a:ext cx="108204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4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463FF530-CB0F-4992-959B-2D36E87B2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2819"/>
            <a:ext cx="10820400" cy="8372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29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629FC8F-ED73-435D-AA5C-D867E161D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2925"/>
            <a:ext cx="50292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0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32640FC-708D-4460-B984-A74E762B70D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2925"/>
            <a:ext cx="50292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0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B7CECA9-BD12-47ED-8223-7CF8F215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2819"/>
            <a:ext cx="10820400" cy="83728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29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8F55C14-5940-4AFD-89D1-265C82B8A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2925"/>
            <a:ext cx="5029200" cy="42625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4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35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1pPr>
            <a:lvl2pPr marL="53281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2pPr>
            <a:lvl3pPr marL="83728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3pPr>
            <a:lvl4pPr marL="114175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4pPr>
            <a:lvl5pPr marL="1446223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5pPr>
            <a:lvl6pPr marL="1750691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6pPr>
            <a:lvl7pPr marL="2055159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7pPr>
            <a:lvl8pPr marL="2359627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8pPr>
            <a:lvl9pPr marL="2664095" indent="-228351">
              <a:lnSpc>
                <a:spcPct val="110000"/>
              </a:lnSpc>
              <a:spcBef>
                <a:spcPts val="0"/>
              </a:spcBef>
              <a:spcAft>
                <a:spcPts val="1199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32FF4B-B1F2-459B-A60E-5265B6F8298F}"/>
              </a:ext>
            </a:extLst>
          </p:cNvPr>
          <p:cNvSpPr>
            <a:spLocks noGrp="1"/>
          </p:cNvSpPr>
          <p:nvPr/>
        </p:nvSpPr>
        <p:spPr>
          <a:xfrm>
            <a:off x="7572375" y="0"/>
            <a:ext cx="4619625" cy="6850530"/>
          </a:xfrm>
          <a:prstGeom prst="rect">
            <a:avLst/>
          </a:prstGeom>
          <a:solidFill>
            <a:srgbClr val="E8DDC8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BABA4F-BB22-4BFB-8F22-E897BBB6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953375" y="580244"/>
            <a:ext cx="3829050" cy="5316511"/>
          </a:xfrm>
          <a:prstGeom prst="rect">
            <a:avLst/>
          </a:prstGeom>
        </p:spPr>
      </p:pic>
      <p:sp>
        <p:nvSpPr>
          <p:cNvPr id="3" name="text-0">
            <a:extLst>
              <a:ext uri="{FF2B5EF4-FFF2-40B4-BE49-F238E27FC236}">
                <a16:creationId xmlns:a16="http://schemas.microsoft.com/office/drawing/2014/main" id="{164A9B5D-A9B4-4D6F-8E01-953B4EB5F023}"/>
              </a:ext>
            </a:extLst>
          </p:cNvPr>
          <p:cNvSpPr>
            <a:spLocks noGrp="1"/>
          </p:cNvSpPr>
          <p:nvPr/>
        </p:nvSpPr>
        <p:spPr>
          <a:xfrm>
            <a:off x="571500" y="523875"/>
            <a:ext cx="40005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B9915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B99154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B99154"/>
                </a:solidFill>
                <a:latin typeface="Arial"/>
                <a:ea typeface="Arial"/>
                <a:cs typeface="Arial"/>
              </a:rPr>
              <a:t>§ 16</a:t>
            </a:r>
          </a:p>
        </p:txBody>
      </p:sp>
      <p:sp>
        <p:nvSpPr>
          <p:cNvPr id="4" name="text-1">
            <a:extLst>
              <a:ext uri="{FF2B5EF4-FFF2-40B4-BE49-F238E27FC236}">
                <a16:creationId xmlns:a16="http://schemas.microsoft.com/office/drawing/2014/main" id="{A93852A8-8066-4218-824F-06DB333ED3DE}"/>
              </a:ext>
            </a:extLst>
          </p:cNvPr>
          <p:cNvSpPr>
            <a:spLocks noGrp="1"/>
          </p:cNvSpPr>
          <p:nvPr/>
        </p:nvSpPr>
        <p:spPr>
          <a:xfrm>
            <a:off x="571500" y="1809750"/>
            <a:ext cx="6667500" cy="2543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5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45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45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ИТАЛИЯ: «ЗАПОЗДАВШАЯ НАЦИЯ»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233DBDB-3997-4E5B-8E34-FDF5CE962DCA}"/>
              </a:ext>
            </a:extLst>
          </p:cNvPr>
          <p:cNvSpPr>
            <a:spLocks noGrp="1"/>
          </p:cNvSpPr>
          <p:nvPr/>
        </p:nvSpPr>
        <p:spPr>
          <a:xfrm>
            <a:off x="571500" y="4762500"/>
            <a:ext cx="1714500" cy="3810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6" name="text-2">
            <a:extLst>
              <a:ext uri="{FF2B5EF4-FFF2-40B4-BE49-F238E27FC236}">
                <a16:creationId xmlns:a16="http://schemas.microsoft.com/office/drawing/2014/main" id="{F434A0C3-A4DB-4CD4-8D86-F54B2DBA1793}"/>
              </a:ext>
            </a:extLst>
          </p:cNvPr>
          <p:cNvSpPr>
            <a:spLocks noGrp="1"/>
          </p:cNvSpPr>
          <p:nvPr/>
        </p:nvSpPr>
        <p:spPr>
          <a:xfrm>
            <a:off x="571500" y="5238750"/>
            <a:ext cx="6572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История Нового времени</a:t>
            </a:r>
          </a:p>
        </p:txBody>
      </p:sp>
      <p:sp>
        <p:nvSpPr>
          <p:cNvPr id="7" name="text-3">
            <a:extLst>
              <a:ext uri="{FF2B5EF4-FFF2-40B4-BE49-F238E27FC236}">
                <a16:creationId xmlns:a16="http://schemas.microsoft.com/office/drawing/2014/main" id="{7CA18D22-F64C-4AAD-821E-08EA931EF1DD}"/>
              </a:ext>
            </a:extLst>
          </p:cNvPr>
          <p:cNvSpPr>
            <a:spLocks noGrp="1"/>
          </p:cNvSpPr>
          <p:nvPr/>
        </p:nvSpPr>
        <p:spPr>
          <a:xfrm>
            <a:off x="571500" y="5829300"/>
            <a:ext cx="33337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9 класс</a:t>
            </a:r>
          </a:p>
        </p:txBody>
      </p:sp>
      <p:sp>
        <p:nvSpPr>
          <p:cNvPr id="8" name="text-4">
            <a:extLst>
              <a:ext uri="{FF2B5EF4-FFF2-40B4-BE49-F238E27FC236}">
                <a16:creationId xmlns:a16="http://schemas.microsoft.com/office/drawing/2014/main" id="{A7863000-993A-474C-B351-D743E31315A5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9505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5">
            <a:extLst>
              <a:ext uri="{FF2B5EF4-FFF2-40B4-BE49-F238E27FC236}">
                <a16:creationId xmlns:a16="http://schemas.microsoft.com/office/drawing/2014/main" id="{FA8676F2-A001-4E22-A0CC-179773EBB284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45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Политическая раздробленность Италии в первой половине XIX века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90E3E4-7037-4FFB-9351-933784DC13A2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4B7E3F-11AF-4040-A493-A61E0A83C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908761"/>
            <a:ext cx="3790950" cy="4316829"/>
          </a:xfrm>
          <a:prstGeom prst="rect">
            <a:avLst/>
          </a:prstGeom>
        </p:spPr>
      </p:pic>
      <p:sp>
        <p:nvSpPr>
          <p:cNvPr id="4" name="text-6">
            <a:extLst>
              <a:ext uri="{FF2B5EF4-FFF2-40B4-BE49-F238E27FC236}">
                <a16:creationId xmlns:a16="http://schemas.microsoft.com/office/drawing/2014/main" id="{929D87FD-A0C4-4B08-BD25-802B6A581B66}"/>
              </a:ext>
            </a:extLst>
          </p:cNvPr>
          <p:cNvSpPr>
            <a:spLocks noGrp="1"/>
          </p:cNvSpPr>
          <p:nvPr/>
        </p:nvSpPr>
        <p:spPr>
          <a:xfrm>
            <a:off x="4791075" y="1962150"/>
            <a:ext cx="6800850" cy="1905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3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начале XIX века Италия представляла собой конгломерат мелких государств и княжеств, что серьёзно тормозило её экономическое и политическое развитие.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7BB8E9-8871-424D-A676-51A1D693DDAC}"/>
              </a:ext>
            </a:extLst>
          </p:cNvPr>
          <p:cNvSpPr>
            <a:spLocks noGrp="1"/>
          </p:cNvSpPr>
          <p:nvPr/>
        </p:nvSpPr>
        <p:spPr>
          <a:xfrm>
            <a:off x="4791075" y="4124325"/>
            <a:ext cx="1381125" cy="38100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6" name="text-7">
            <a:extLst>
              <a:ext uri="{FF2B5EF4-FFF2-40B4-BE49-F238E27FC236}">
                <a16:creationId xmlns:a16="http://schemas.microsoft.com/office/drawing/2014/main" id="{31A143A3-D9AF-4FA0-877C-8C3D90126658}"/>
              </a:ext>
            </a:extLst>
          </p:cNvPr>
          <p:cNvSpPr>
            <a:spLocks noGrp="1"/>
          </p:cNvSpPr>
          <p:nvPr/>
        </p:nvSpPr>
        <p:spPr>
          <a:xfrm>
            <a:off x="4791075" y="4438650"/>
            <a:ext cx="68008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ответ на это возникло национально-освободительное движение </a:t>
            </a:r>
            <a:r>
              <a:rPr sz="24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Рисорджименто</a:t>
            </a: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, целью которого стало объединение страны и освобождение от иностранного влияния.</a:t>
            </a:r>
          </a:p>
        </p:txBody>
      </p:sp>
      <p:sp>
        <p:nvSpPr>
          <p:cNvPr id="7" name="text-8">
            <a:extLst>
              <a:ext uri="{FF2B5EF4-FFF2-40B4-BE49-F238E27FC236}">
                <a16:creationId xmlns:a16="http://schemas.microsoft.com/office/drawing/2014/main" id="{94B65140-9F11-4E4E-BA43-7876D25A36D9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77989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9">
            <a:extLst>
              <a:ext uri="{FF2B5EF4-FFF2-40B4-BE49-F238E27FC236}">
                <a16:creationId xmlns:a16="http://schemas.microsoft.com/office/drawing/2014/main" id="{6EE4BE15-9019-49C1-A221-BC91986C8BAC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Пьемонт — Сардиния — центр объединения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4387109-ACF5-4870-BB86-D4797C81150B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A83636-9D3A-4FDD-8F8E-C1898118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7722" y="1809750"/>
            <a:ext cx="3515631" cy="4505325"/>
          </a:xfrm>
          <a:prstGeom prst="rect">
            <a:avLst/>
          </a:prstGeom>
        </p:spPr>
      </p:pic>
      <p:sp>
        <p:nvSpPr>
          <p:cNvPr id="4" name="text-10">
            <a:extLst>
              <a:ext uri="{FF2B5EF4-FFF2-40B4-BE49-F238E27FC236}">
                <a16:creationId xmlns:a16="http://schemas.microsoft.com/office/drawing/2014/main" id="{40851E8C-3D81-4089-8C9D-BE9D84B49DA6}"/>
              </a:ext>
            </a:extLst>
          </p:cNvPr>
          <p:cNvSpPr>
            <a:spLocks noGrp="1"/>
          </p:cNvSpPr>
          <p:nvPr/>
        </p:nvSpPr>
        <p:spPr>
          <a:xfrm>
            <a:off x="4667250" y="2000250"/>
            <a:ext cx="6858000" cy="1571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0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Королевство </a:t>
            </a:r>
            <a:r>
              <a:rPr sz="3075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Пьемонт</a:t>
            </a:r>
            <a:r>
              <a:rPr sz="30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— Сардиния стало главным центром движения за объединение Италии.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74F7184-CADC-4049-B939-71B12F98BFBB}"/>
              </a:ext>
            </a:extLst>
          </p:cNvPr>
          <p:cNvSpPr>
            <a:spLocks noGrp="1"/>
          </p:cNvSpPr>
          <p:nvPr/>
        </p:nvSpPr>
        <p:spPr>
          <a:xfrm>
            <a:off x="4667250" y="3781425"/>
            <a:ext cx="1219200" cy="3810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6" name="text-11">
            <a:extLst>
              <a:ext uri="{FF2B5EF4-FFF2-40B4-BE49-F238E27FC236}">
                <a16:creationId xmlns:a16="http://schemas.microsoft.com/office/drawing/2014/main" id="{820544B5-1ABF-40F2-8D9D-0538246E8F5B}"/>
              </a:ext>
            </a:extLst>
          </p:cNvPr>
          <p:cNvSpPr>
            <a:spLocks noGrp="1"/>
          </p:cNvSpPr>
          <p:nvPr/>
        </p:nvSpPr>
        <p:spPr>
          <a:xfrm>
            <a:off x="4667250" y="3952875"/>
            <a:ext cx="6905625" cy="2533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Выдающийся политик Камилло </a:t>
            </a:r>
            <a:r>
              <a:rPr sz="27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Кавур</a:t>
            </a: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провёл ряд важных реформ: снизил таможенные тарифы, развивал промышленность и модернизировал сельское хозяйство, что значительно укрепило позиции </a:t>
            </a:r>
            <a:r>
              <a:rPr sz="27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Пьемонт</a:t>
            </a:r>
            <a:r>
              <a:rPr sz="27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а.</a:t>
            </a:r>
          </a:p>
        </p:txBody>
      </p:sp>
      <p:sp>
        <p:nvSpPr>
          <p:cNvPr id="7" name="text-12">
            <a:extLst>
              <a:ext uri="{FF2B5EF4-FFF2-40B4-BE49-F238E27FC236}">
                <a16:creationId xmlns:a16="http://schemas.microsoft.com/office/drawing/2014/main" id="{3D5C7611-B2AB-4686-A9CF-2437F3C76258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06488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13">
            <a:extLst>
              <a:ext uri="{FF2B5EF4-FFF2-40B4-BE49-F238E27FC236}">
                <a16:creationId xmlns:a16="http://schemas.microsoft.com/office/drawing/2014/main" id="{D3F094AD-5E86-4C21-BC63-E4D3A1AF7145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45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Внешняя политика и международные успехи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226608-8494-490B-B970-4563F7461F39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14">
            <a:extLst>
              <a:ext uri="{FF2B5EF4-FFF2-40B4-BE49-F238E27FC236}">
                <a16:creationId xmlns:a16="http://schemas.microsoft.com/office/drawing/2014/main" id="{32058A78-532C-4537-BDA4-937625547C99}"/>
              </a:ext>
            </a:extLst>
          </p:cNvPr>
          <p:cNvSpPr>
            <a:spLocks noGrp="1"/>
          </p:cNvSpPr>
          <p:nvPr/>
        </p:nvSpPr>
        <p:spPr>
          <a:xfrm>
            <a:off x="571500" y="1990725"/>
            <a:ext cx="55816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6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663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Пьемонт</a:t>
            </a:r>
            <a:r>
              <a:rPr sz="266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активно укреплял свои международные позиции: участие в Крымской войне и дипломатические договорённости с Францией позволили получить Ниццу и Савойю.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DB833E-D6CD-4CF7-B5F3-AFD83C87C3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14831" y="1838325"/>
            <a:ext cx="4991662" cy="326707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FE9369-A46B-4CB9-AAC8-6B60391C5D46}"/>
              </a:ext>
            </a:extLst>
          </p:cNvPr>
          <p:cNvSpPr>
            <a:spLocks noGrp="1"/>
          </p:cNvSpPr>
          <p:nvPr/>
        </p:nvSpPr>
        <p:spPr>
          <a:xfrm>
            <a:off x="571500" y="5267325"/>
            <a:ext cx="11077575" cy="1000125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6" name="text-15">
            <a:extLst>
              <a:ext uri="{FF2B5EF4-FFF2-40B4-BE49-F238E27FC236}">
                <a16:creationId xmlns:a16="http://schemas.microsoft.com/office/drawing/2014/main" id="{5137A836-0A1A-47DB-B7C6-98F5F0BA4127}"/>
              </a:ext>
            </a:extLst>
          </p:cNvPr>
          <p:cNvSpPr>
            <a:spLocks noGrp="1"/>
          </p:cNvSpPr>
          <p:nvPr/>
        </p:nvSpPr>
        <p:spPr>
          <a:xfrm>
            <a:off x="790575" y="5438775"/>
            <a:ext cx="106394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13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13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513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В 1859 году королевство вернуло Ломбардию, сделав важный шаг к объединению страны.</a:t>
            </a:r>
          </a:p>
        </p:txBody>
      </p:sp>
      <p:sp>
        <p:nvSpPr>
          <p:cNvPr id="7" name="text-16">
            <a:extLst>
              <a:ext uri="{FF2B5EF4-FFF2-40B4-BE49-F238E27FC236}">
                <a16:creationId xmlns:a16="http://schemas.microsoft.com/office/drawing/2014/main" id="{4FD78CCB-71AD-4FA2-9152-AD9F1BA44806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3266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17">
            <a:extLst>
              <a:ext uri="{FF2B5EF4-FFF2-40B4-BE49-F238E27FC236}">
                <a16:creationId xmlns:a16="http://schemas.microsoft.com/office/drawing/2014/main" id="{BC201068-BD31-494F-9FE6-DA4FD9E1F109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Ключевые события объединения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CF3EAA-CA9E-4D6F-B5AF-15F55CE8FFF6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1316322-1790-4AB1-8738-32AABEFC1213}"/>
              </a:ext>
            </a:extLst>
          </p:cNvPr>
          <p:cNvSpPr>
            <a:spLocks noGrp="1"/>
          </p:cNvSpPr>
          <p:nvPr/>
        </p:nvSpPr>
        <p:spPr>
          <a:xfrm>
            <a:off x="809625" y="2085975"/>
            <a:ext cx="28575" cy="396240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C2A78AF-8227-4510-8B65-9EDB6C6FE6DC}"/>
              </a:ext>
            </a:extLst>
          </p:cNvPr>
          <p:cNvSpPr>
            <a:spLocks noGrp="1"/>
          </p:cNvSpPr>
          <p:nvPr/>
        </p:nvSpPr>
        <p:spPr>
          <a:xfrm>
            <a:off x="733425" y="2228850"/>
            <a:ext cx="180975" cy="180975"/>
          </a:xfrm>
          <a:prstGeom prst="rect">
            <a:avLst/>
          </a:prstGeom>
          <a:solidFill>
            <a:srgbClr val="174F42"/>
          </a:solidFill>
          <a:ln w="0">
            <a:noFill/>
          </a:ln>
        </p:spPr>
      </p:sp>
      <p:sp>
        <p:nvSpPr>
          <p:cNvPr id="5" name="text-18">
            <a:extLst>
              <a:ext uri="{FF2B5EF4-FFF2-40B4-BE49-F238E27FC236}">
                <a16:creationId xmlns:a16="http://schemas.microsoft.com/office/drawing/2014/main" id="{3392AE15-8A9F-42DD-8441-3631743A5879}"/>
              </a:ext>
            </a:extLst>
          </p:cNvPr>
          <p:cNvSpPr>
            <a:spLocks noGrp="1"/>
          </p:cNvSpPr>
          <p:nvPr/>
        </p:nvSpPr>
        <p:spPr>
          <a:xfrm>
            <a:off x="1162050" y="2038350"/>
            <a:ext cx="10429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Решающие события объединения включали свержение австрийского господства в Тоскане, Парме и Модене.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0EE273-200F-488D-9DA6-7813F9453A32}"/>
              </a:ext>
            </a:extLst>
          </p:cNvPr>
          <p:cNvSpPr>
            <a:spLocks noGrp="1"/>
          </p:cNvSpPr>
          <p:nvPr/>
        </p:nvSpPr>
        <p:spPr>
          <a:xfrm>
            <a:off x="733425" y="3552825"/>
            <a:ext cx="180975" cy="180975"/>
          </a:xfrm>
          <a:prstGeom prst="rect">
            <a:avLst/>
          </a:prstGeom>
          <a:solidFill>
            <a:srgbClr val="174F42"/>
          </a:solidFill>
          <a:ln w="0">
            <a:noFill/>
          </a:ln>
        </p:spPr>
      </p:sp>
      <p:sp>
        <p:nvSpPr>
          <p:cNvPr id="7" name="text-19">
            <a:extLst>
              <a:ext uri="{FF2B5EF4-FFF2-40B4-BE49-F238E27FC236}">
                <a16:creationId xmlns:a16="http://schemas.microsoft.com/office/drawing/2014/main" id="{71B11652-E5A8-4F15-8B77-2465729F3E6E}"/>
              </a:ext>
            </a:extLst>
          </p:cNvPr>
          <p:cNvSpPr>
            <a:spLocks noGrp="1"/>
          </p:cNvSpPr>
          <p:nvPr/>
        </p:nvSpPr>
        <p:spPr>
          <a:xfrm>
            <a:off x="1162050" y="3362325"/>
            <a:ext cx="693420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1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1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1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«Поход тысячи» под командованием Джузеппе </a:t>
            </a:r>
            <a:r>
              <a:rPr sz="2513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Гарибальди</a:t>
            </a:r>
            <a:r>
              <a:rPr sz="251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стал символом борьбы за единство.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485CC9A-8A31-4FC7-85A6-8EBF0B98C713}"/>
              </a:ext>
            </a:extLst>
          </p:cNvPr>
          <p:cNvSpPr>
            <a:spLocks noGrp="1"/>
          </p:cNvSpPr>
          <p:nvPr/>
        </p:nvSpPr>
        <p:spPr>
          <a:xfrm>
            <a:off x="733425" y="4876800"/>
            <a:ext cx="180975" cy="180975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9" name="text-20">
            <a:extLst>
              <a:ext uri="{FF2B5EF4-FFF2-40B4-BE49-F238E27FC236}">
                <a16:creationId xmlns:a16="http://schemas.microsoft.com/office/drawing/2014/main" id="{6B83F229-82A5-419E-BBFE-DA1F785AA990}"/>
              </a:ext>
            </a:extLst>
          </p:cNvPr>
          <p:cNvSpPr>
            <a:spLocks noGrp="1"/>
          </p:cNvSpPr>
          <p:nvPr/>
        </p:nvSpPr>
        <p:spPr>
          <a:xfrm>
            <a:off x="1162050" y="4686300"/>
            <a:ext cx="10429875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17 марта </a:t>
            </a:r>
            <a:r>
              <a:rPr sz="270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1861</a:t>
            </a: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года Виктор Эммануил II был провозглашён первым королём объединённой Италии.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BADAEB-045B-413B-8E9A-94202F8D1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77779" y="3067050"/>
            <a:ext cx="2008917" cy="1504950"/>
          </a:xfrm>
          <a:prstGeom prst="rect">
            <a:avLst/>
          </a:prstGeom>
        </p:spPr>
      </p:pic>
      <p:sp>
        <p:nvSpPr>
          <p:cNvPr id="11" name="text-21">
            <a:extLst>
              <a:ext uri="{FF2B5EF4-FFF2-40B4-BE49-F238E27FC236}">
                <a16:creationId xmlns:a16="http://schemas.microsoft.com/office/drawing/2014/main" id="{566DD1FC-0B0B-4AA9-9F5D-430CDFE7D87A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87559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31224C-40EF-4700-A469-D5B5CE1437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156" b="27156"/>
          <a:stretch>
            <a:fillRect/>
          </a:stretch>
        </p:blipFill>
        <p:spPr>
          <a:xfrm>
            <a:off x="0" y="0"/>
            <a:ext cx="12192000" cy="413385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8677A1-7A4D-45F6-8411-FB79BA06EC64}"/>
              </a:ext>
            </a:extLst>
          </p:cNvPr>
          <p:cNvSpPr>
            <a:spLocks noGrp="1"/>
          </p:cNvSpPr>
          <p:nvPr/>
        </p:nvSpPr>
        <p:spPr>
          <a:xfrm>
            <a:off x="0" y="4133850"/>
            <a:ext cx="12192000" cy="2716680"/>
          </a:xfrm>
          <a:prstGeom prst="rect">
            <a:avLst/>
          </a:prstGeom>
          <a:solidFill>
            <a:srgbClr val="174F42"/>
          </a:solidFill>
          <a:ln w="0">
            <a:noFill/>
          </a:ln>
        </p:spPr>
      </p:sp>
      <p:sp>
        <p:nvSpPr>
          <p:cNvPr id="3" name="text-22">
            <a:extLst>
              <a:ext uri="{FF2B5EF4-FFF2-40B4-BE49-F238E27FC236}">
                <a16:creationId xmlns:a16="http://schemas.microsoft.com/office/drawing/2014/main" id="{0DB83F01-9AAA-42AB-A21C-D866E5A93C05}"/>
              </a:ext>
            </a:extLst>
          </p:cNvPr>
          <p:cNvSpPr>
            <a:spLocks noGrp="1"/>
          </p:cNvSpPr>
          <p:nvPr/>
        </p:nvSpPr>
        <p:spPr>
          <a:xfrm>
            <a:off x="571500" y="4476750"/>
            <a:ext cx="11049000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Процесс объединения продолжался: в </a:t>
            </a:r>
            <a:r>
              <a:rPr sz="30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1866</a:t>
            </a:r>
            <a:r>
              <a:rPr sz="30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году к Италии присоединилась Венеция, а в </a:t>
            </a:r>
            <a:r>
              <a:rPr sz="30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1870</a:t>
            </a:r>
            <a:r>
              <a:rPr sz="30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году в состав страны вошёл Рим, ставший новой столицей государства.</a:t>
            </a:r>
          </a:p>
        </p:txBody>
      </p:sp>
      <p:sp>
        <p:nvSpPr>
          <p:cNvPr id="4" name="text-23">
            <a:extLst>
              <a:ext uri="{FF2B5EF4-FFF2-40B4-BE49-F238E27FC236}">
                <a16:creationId xmlns:a16="http://schemas.microsoft.com/office/drawing/2014/main" id="{5F5E4EB3-45FC-48C4-844F-572B17438EBB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29909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24">
            <a:extLst>
              <a:ext uri="{FF2B5EF4-FFF2-40B4-BE49-F238E27FC236}">
                <a16:creationId xmlns:a16="http://schemas.microsoft.com/office/drawing/2014/main" id="{4C24CC46-9753-4CE3-A74A-D43B2D9EA17F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Конституционная монархия — новая политическая система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B4FF2A4-2CBB-4796-9F45-B6AC9287B443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25">
            <a:extLst>
              <a:ext uri="{FF2B5EF4-FFF2-40B4-BE49-F238E27FC236}">
                <a16:creationId xmlns:a16="http://schemas.microsoft.com/office/drawing/2014/main" id="{0B632F78-F81C-4708-B163-7B589FABF9F8}"/>
              </a:ext>
            </a:extLst>
          </p:cNvPr>
          <p:cNvSpPr>
            <a:spLocks noGrp="1"/>
          </p:cNvSpPr>
          <p:nvPr/>
        </p:nvSpPr>
        <p:spPr>
          <a:xfrm>
            <a:off x="571500" y="2038350"/>
            <a:ext cx="6457950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8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8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8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После объединения Италия стала конституционной монархией во главе с королём Виктором Эммануилом II.</a:t>
            </a:r>
          </a:p>
        </p:txBody>
      </p:sp>
      <p:sp>
        <p:nvSpPr>
          <p:cNvPr id="4" name="text-26">
            <a:extLst>
              <a:ext uri="{FF2B5EF4-FFF2-40B4-BE49-F238E27FC236}">
                <a16:creationId xmlns:a16="http://schemas.microsoft.com/office/drawing/2014/main" id="{F5F04017-8343-486C-A36F-512E8DB18ABF}"/>
              </a:ext>
            </a:extLst>
          </p:cNvPr>
          <p:cNvSpPr>
            <a:spLocks noGrp="1"/>
          </p:cNvSpPr>
          <p:nvPr/>
        </p:nvSpPr>
        <p:spPr>
          <a:xfrm>
            <a:off x="571500" y="3857625"/>
            <a:ext cx="6457950" cy="2533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Основным законом страны стал Альбертинский статут, определивший государственное устройство и гражданские права, включая равенство перед законом и ограниченную свободу собраний.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B763A8-2ADD-4519-80F7-530A8C017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874482" y="1771650"/>
            <a:ext cx="3643935" cy="4572000"/>
          </a:xfrm>
          <a:prstGeom prst="rect">
            <a:avLst/>
          </a:prstGeom>
        </p:spPr>
      </p:pic>
      <p:sp>
        <p:nvSpPr>
          <p:cNvPr id="6" name="text-27">
            <a:extLst>
              <a:ext uri="{FF2B5EF4-FFF2-40B4-BE49-F238E27FC236}">
                <a16:creationId xmlns:a16="http://schemas.microsoft.com/office/drawing/2014/main" id="{F1547F47-F49F-41C3-AF9D-C34BD11E0003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82827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28">
            <a:extLst>
              <a:ext uri="{FF2B5EF4-FFF2-40B4-BE49-F238E27FC236}">
                <a16:creationId xmlns:a16="http://schemas.microsoft.com/office/drawing/2014/main" id="{B93E8968-FE4F-41F8-B144-7F08E089B659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Особенности государственного управления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37FB0C6-07D0-4EAF-8206-CD5C735BBFF6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29CF6E4-C72D-4D38-B309-D621053B79FD}"/>
              </a:ext>
            </a:extLst>
          </p:cNvPr>
          <p:cNvSpPr>
            <a:spLocks noGrp="1"/>
          </p:cNvSpPr>
          <p:nvPr/>
        </p:nvSpPr>
        <p:spPr>
          <a:xfrm>
            <a:off x="571500" y="1866900"/>
            <a:ext cx="5314950" cy="1085850"/>
          </a:xfrm>
          <a:prstGeom prst="rect">
            <a:avLst/>
          </a:prstGeom>
          <a:solidFill>
            <a:srgbClr val="174F42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CBC71C-56FD-44F5-AF2B-360AAD8A8220}"/>
              </a:ext>
            </a:extLst>
          </p:cNvPr>
          <p:cNvSpPr>
            <a:spLocks noGrp="1"/>
          </p:cNvSpPr>
          <p:nvPr/>
        </p:nvSpPr>
        <p:spPr>
          <a:xfrm>
            <a:off x="6305550" y="1866900"/>
            <a:ext cx="5314950" cy="1085850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5" name="text-29">
            <a:extLst>
              <a:ext uri="{FF2B5EF4-FFF2-40B4-BE49-F238E27FC236}">
                <a16:creationId xmlns:a16="http://schemas.microsoft.com/office/drawing/2014/main" id="{765C4A3E-6D1C-4433-935C-0F334AE6EF3E}"/>
              </a:ext>
            </a:extLst>
          </p:cNvPr>
          <p:cNvSpPr>
            <a:spLocks noGrp="1"/>
          </p:cNvSpPr>
          <p:nvPr/>
        </p:nvSpPr>
        <p:spPr>
          <a:xfrm>
            <a:off x="781050" y="2047875"/>
            <a:ext cx="485775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26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6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Законодательная </a:t>
            </a:r>
          </a:p>
          <a:p>
            <a:pPr algn="l">
              <a:defRPr sz="2625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2625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власть</a:t>
            </a:r>
          </a:p>
        </p:txBody>
      </p:sp>
      <p:sp>
        <p:nvSpPr>
          <p:cNvPr id="6" name="text-30">
            <a:extLst>
              <a:ext uri="{FF2B5EF4-FFF2-40B4-BE49-F238E27FC236}">
                <a16:creationId xmlns:a16="http://schemas.microsoft.com/office/drawing/2014/main" id="{4F3CBEF9-954E-49FA-9529-E2D1C737407E}"/>
              </a:ext>
            </a:extLst>
          </p:cNvPr>
          <p:cNvSpPr>
            <a:spLocks noGrp="1"/>
          </p:cNvSpPr>
          <p:nvPr/>
        </p:nvSpPr>
        <p:spPr>
          <a:xfrm>
            <a:off x="6543675" y="2133600"/>
            <a:ext cx="48387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Король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4767291-B9A7-4DDD-9307-36EF5C75FEA4}"/>
              </a:ext>
            </a:extLst>
          </p:cNvPr>
          <p:cNvSpPr>
            <a:spLocks noGrp="1"/>
          </p:cNvSpPr>
          <p:nvPr/>
        </p:nvSpPr>
        <p:spPr>
          <a:xfrm>
            <a:off x="819150" y="3209925"/>
            <a:ext cx="4762500" cy="190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BA5B45-EBBF-4B97-80C6-16E9A084228C}"/>
              </a:ext>
            </a:extLst>
          </p:cNvPr>
          <p:cNvSpPr>
            <a:spLocks noGrp="1"/>
          </p:cNvSpPr>
          <p:nvPr/>
        </p:nvSpPr>
        <p:spPr>
          <a:xfrm>
            <a:off x="6534150" y="3209925"/>
            <a:ext cx="4762500" cy="190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9" name="text-31">
            <a:extLst>
              <a:ext uri="{FF2B5EF4-FFF2-40B4-BE49-F238E27FC236}">
                <a16:creationId xmlns:a16="http://schemas.microsoft.com/office/drawing/2014/main" id="{DDFF8D20-E1B4-470D-80B5-EA352071B4E4}"/>
              </a:ext>
            </a:extLst>
          </p:cNvPr>
          <p:cNvSpPr>
            <a:spLocks noGrp="1"/>
          </p:cNvSpPr>
          <p:nvPr/>
        </p:nvSpPr>
        <p:spPr>
          <a:xfrm>
            <a:off x="809625" y="3543300"/>
            <a:ext cx="4819650" cy="2819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делилась между Сенатом, формировавшимся по назначению короля, и Палатой депутатов, избираемой по имущественному цензу</a:t>
            </a:r>
          </a:p>
        </p:txBody>
      </p:sp>
      <p:sp>
        <p:nvSpPr>
          <p:cNvPr id="10" name="text-32">
            <a:extLst>
              <a:ext uri="{FF2B5EF4-FFF2-40B4-BE49-F238E27FC236}">
                <a16:creationId xmlns:a16="http://schemas.microsoft.com/office/drawing/2014/main" id="{9B58F310-E718-4EE5-AD48-1A64B7853188}"/>
              </a:ext>
            </a:extLst>
          </p:cNvPr>
          <p:cNvSpPr>
            <a:spLocks noGrp="1"/>
          </p:cNvSpPr>
          <p:nvPr/>
        </p:nvSpPr>
        <p:spPr>
          <a:xfrm>
            <a:off x="6543675" y="3543300"/>
            <a:ext cx="4819650" cy="2619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обладал значительными полномочиями, включая право роспуска парламента и назначения высших чиновников</a:t>
            </a:r>
          </a:p>
        </p:txBody>
      </p:sp>
      <p:sp>
        <p:nvSpPr>
          <p:cNvPr id="11" name="text-33">
            <a:extLst>
              <a:ext uri="{FF2B5EF4-FFF2-40B4-BE49-F238E27FC236}">
                <a16:creationId xmlns:a16="http://schemas.microsoft.com/office/drawing/2014/main" id="{0A5DF4C2-DC2C-4A7A-A229-3AB8FB21D949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4930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34">
            <a:extLst>
              <a:ext uri="{FF2B5EF4-FFF2-40B4-BE49-F238E27FC236}">
                <a16:creationId xmlns:a16="http://schemas.microsoft.com/office/drawing/2014/main" id="{80A199A4-9FC0-46FA-8BFA-903411D38D78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Отношения церкви и государства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1215BB-B8F6-4CCB-B391-77A6742DD272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576703-789C-41E5-9F2E-0476CA911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2148972"/>
            <a:ext cx="4819650" cy="3788780"/>
          </a:xfrm>
          <a:prstGeom prst="rect">
            <a:avLst/>
          </a:prstGeom>
        </p:spPr>
      </p:pic>
      <p:sp>
        <p:nvSpPr>
          <p:cNvPr id="4" name="text-35">
            <a:extLst>
              <a:ext uri="{FF2B5EF4-FFF2-40B4-BE49-F238E27FC236}">
                <a16:creationId xmlns:a16="http://schemas.microsoft.com/office/drawing/2014/main" id="{6421EB2A-3A76-49F1-B50A-DA5E5E6FDE58}"/>
              </a:ext>
            </a:extLst>
          </p:cNvPr>
          <p:cNvSpPr>
            <a:spLocks noGrp="1"/>
          </p:cNvSpPr>
          <p:nvPr/>
        </p:nvSpPr>
        <p:spPr>
          <a:xfrm>
            <a:off x="5848350" y="1914525"/>
            <a:ext cx="575310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После переноса столицы в Рим светская власть папы была ограничена.</a:t>
            </a:r>
          </a:p>
        </p:txBody>
      </p:sp>
      <p:sp>
        <p:nvSpPr>
          <p:cNvPr id="5" name="text-36">
            <a:extLst>
              <a:ext uri="{FF2B5EF4-FFF2-40B4-BE49-F238E27FC236}">
                <a16:creationId xmlns:a16="http://schemas.microsoft.com/office/drawing/2014/main" id="{5312B7D6-6C9C-481A-9065-28498630972F}"/>
              </a:ext>
            </a:extLst>
          </p:cNvPr>
          <p:cNvSpPr>
            <a:spLocks noGrp="1"/>
          </p:cNvSpPr>
          <p:nvPr/>
        </p:nvSpPr>
        <p:spPr>
          <a:xfrm>
            <a:off x="5848350" y="3248025"/>
            <a:ext cx="57531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Закон о гарантиях 1871 года определил новый статус церкви: папа стал неприкосновенной фигурой, а духовенство отошло от политики.</a:t>
            </a:r>
          </a:p>
        </p:txBody>
      </p:sp>
      <p:sp>
        <p:nvSpPr>
          <p:cNvPr id="6" name="text-37">
            <a:extLst>
              <a:ext uri="{FF2B5EF4-FFF2-40B4-BE49-F238E27FC236}">
                <a16:creationId xmlns:a16="http://schemas.microsoft.com/office/drawing/2014/main" id="{AB967987-235D-4E69-AA81-4CDDCABF6BDE}"/>
              </a:ext>
            </a:extLst>
          </p:cNvPr>
          <p:cNvSpPr>
            <a:spLocks noGrp="1"/>
          </p:cNvSpPr>
          <p:nvPr/>
        </p:nvSpPr>
        <p:spPr>
          <a:xfrm>
            <a:off x="5848350" y="5229225"/>
            <a:ext cx="57531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Секуляризация включала закрытие монастырей и ограничение церковных привилегий.</a:t>
            </a:r>
          </a:p>
        </p:txBody>
      </p:sp>
      <p:sp>
        <p:nvSpPr>
          <p:cNvPr id="7" name="text-38">
            <a:extLst>
              <a:ext uri="{FF2B5EF4-FFF2-40B4-BE49-F238E27FC236}">
                <a16:creationId xmlns:a16="http://schemas.microsoft.com/office/drawing/2014/main" id="{6CD88AC8-9952-4F82-A2F9-522ECFF87E31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88329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716E1B-F942-44B3-84EA-B470C0B8A0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34" r="17534"/>
          <a:stretch>
            <a:fillRect/>
          </a:stretch>
        </p:blipFill>
        <p:spPr>
          <a:xfrm>
            <a:off x="7743825" y="0"/>
            <a:ext cx="4448175" cy="6850530"/>
          </a:xfrm>
          <a:prstGeom prst="rect">
            <a:avLst/>
          </a:prstGeom>
        </p:spPr>
      </p:pic>
      <p:sp>
        <p:nvSpPr>
          <p:cNvPr id="2" name="text-39">
            <a:extLst>
              <a:ext uri="{FF2B5EF4-FFF2-40B4-BE49-F238E27FC236}">
                <a16:creationId xmlns:a16="http://schemas.microsoft.com/office/drawing/2014/main" id="{85D6BDD8-9ED3-4E70-855A-58429F007219}"/>
              </a:ext>
            </a:extLst>
          </p:cNvPr>
          <p:cNvSpPr>
            <a:spLocks noGrp="1"/>
          </p:cNvSpPr>
          <p:nvPr/>
        </p:nvSpPr>
        <p:spPr>
          <a:xfrm>
            <a:off x="571500" y="1076325"/>
            <a:ext cx="6696075" cy="461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6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Перед новой Италией стояли масштабные задачи: политическая стабилизация, экономическое развитие, улучшение социальных отношений и формирование национального самосознания.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D424E91-6748-4AFA-BAF8-076D65A20C0F}"/>
              </a:ext>
            </a:extLst>
          </p:cNvPr>
          <p:cNvSpPr>
            <a:spLocks noGrp="1"/>
          </p:cNvSpPr>
          <p:nvPr/>
        </p:nvSpPr>
        <p:spPr>
          <a:xfrm>
            <a:off x="571500" y="6019800"/>
            <a:ext cx="1714500" cy="3810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4" name="text-40">
            <a:extLst>
              <a:ext uri="{FF2B5EF4-FFF2-40B4-BE49-F238E27FC236}">
                <a16:creationId xmlns:a16="http://schemas.microsoft.com/office/drawing/2014/main" id="{28D628AD-F18E-465E-9C29-477DB00BAF58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68723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41">
            <a:extLst>
              <a:ext uri="{FF2B5EF4-FFF2-40B4-BE49-F238E27FC236}">
                <a16:creationId xmlns:a16="http://schemas.microsoft.com/office/drawing/2014/main" id="{A34928C1-B7C3-418D-9CA1-798DC00EFD5B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Правление «Правых» (1861–1876)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3BD089E-C8A3-457C-A5CF-F5F03AA95A34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D981FF-B42B-4D14-96D0-2166C9247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8156" y="1809750"/>
            <a:ext cx="2762312" cy="4457700"/>
          </a:xfrm>
          <a:prstGeom prst="rect">
            <a:avLst/>
          </a:prstGeom>
        </p:spPr>
      </p:pic>
      <p:sp>
        <p:nvSpPr>
          <p:cNvPr id="4" name="text-42">
            <a:extLst>
              <a:ext uri="{FF2B5EF4-FFF2-40B4-BE49-F238E27FC236}">
                <a16:creationId xmlns:a16="http://schemas.microsoft.com/office/drawing/2014/main" id="{2A4C9415-4494-475E-AB14-C8C1E3F9030E}"/>
              </a:ext>
            </a:extLst>
          </p:cNvPr>
          <p:cNvSpPr>
            <a:spLocks noGrp="1"/>
          </p:cNvSpPr>
          <p:nvPr/>
        </p:nvSpPr>
        <p:spPr>
          <a:xfrm>
            <a:off x="4229100" y="1952625"/>
            <a:ext cx="7372350" cy="1885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первые десятилетия после объединения Италии у власти находилась партия «Правых», представлявшая интересы крупной буржуазии и дворянства.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974CF57-2398-4696-82E0-FEF8F3241D5F}"/>
              </a:ext>
            </a:extLst>
          </p:cNvPr>
          <p:cNvSpPr>
            <a:spLocks noGrp="1"/>
          </p:cNvSpPr>
          <p:nvPr/>
        </p:nvSpPr>
        <p:spPr>
          <a:xfrm>
            <a:off x="4229100" y="4105275"/>
            <a:ext cx="1619250" cy="38100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6" name="text-43">
            <a:extLst>
              <a:ext uri="{FF2B5EF4-FFF2-40B4-BE49-F238E27FC236}">
                <a16:creationId xmlns:a16="http://schemas.microsoft.com/office/drawing/2014/main" id="{5C4158BA-3F18-468B-A96C-7EECBF877214}"/>
              </a:ext>
            </a:extLst>
          </p:cNvPr>
          <p:cNvSpPr>
            <a:spLocks noGrp="1"/>
          </p:cNvSpPr>
          <p:nvPr/>
        </p:nvSpPr>
        <p:spPr>
          <a:xfrm>
            <a:off x="4229100" y="4419600"/>
            <a:ext cx="7372350" cy="1790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Их политика, направленная на укрепление государственного единства, привела к ухудшению положения крестьянства и рабочего класса, что вызвало рост социальной напряжённости на юге страны.</a:t>
            </a:r>
          </a:p>
        </p:txBody>
      </p:sp>
      <p:sp>
        <p:nvSpPr>
          <p:cNvPr id="7" name="text-44">
            <a:extLst>
              <a:ext uri="{FF2B5EF4-FFF2-40B4-BE49-F238E27FC236}">
                <a16:creationId xmlns:a16="http://schemas.microsoft.com/office/drawing/2014/main" id="{13E40B70-2FDA-49FA-ABD9-DDD28AE11B65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23712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3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3274DD-0846-4466-A33A-B7FBE20A82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48" r="26848"/>
          <a:stretch>
            <a:fillRect/>
          </a:stretch>
        </p:blipFill>
        <p:spPr>
          <a:xfrm>
            <a:off x="6705600" y="0"/>
            <a:ext cx="5486400" cy="5934075"/>
          </a:xfrm>
          <a:prstGeom prst="rect">
            <a:avLst/>
          </a:prstGeom>
        </p:spPr>
      </p:pic>
      <p:sp>
        <p:nvSpPr>
          <p:cNvPr id="2" name="text-45">
            <a:extLst>
              <a:ext uri="{FF2B5EF4-FFF2-40B4-BE49-F238E27FC236}">
                <a16:creationId xmlns:a16="http://schemas.microsoft.com/office/drawing/2014/main" id="{7A38E265-80C8-4256-83C2-DBF2A063D94C}"/>
              </a:ext>
            </a:extLst>
          </p:cNvPr>
          <p:cNvSpPr>
            <a:spLocks noGrp="1"/>
          </p:cNvSpPr>
          <p:nvPr/>
        </p:nvSpPr>
        <p:spPr>
          <a:xfrm>
            <a:off x="571500" y="666750"/>
            <a:ext cx="5600700" cy="5534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0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На парламентских выборах </a:t>
            </a:r>
            <a:r>
              <a:rPr sz="300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1876</a:t>
            </a:r>
            <a:r>
              <a:rPr sz="300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года победу одержала оппозиция, сформировавшая блок «Левых». Однако активная колониальная политика премьер-министра Франческо Криспи привела к росту налогов и увеличению бюджетного дефицита, что спровоцировало массовую эмиграцию населения в Америку.</a:t>
            </a:r>
          </a:p>
        </p:txBody>
      </p:sp>
      <p:sp>
        <p:nvSpPr>
          <p:cNvPr id="3" name="text-46">
            <a:extLst>
              <a:ext uri="{FF2B5EF4-FFF2-40B4-BE49-F238E27FC236}">
                <a16:creationId xmlns:a16="http://schemas.microsoft.com/office/drawing/2014/main" id="{C530676C-1FC4-42D8-A214-DDB16FF75713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42743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47">
            <a:extLst>
              <a:ext uri="{FF2B5EF4-FFF2-40B4-BE49-F238E27FC236}">
                <a16:creationId xmlns:a16="http://schemas.microsoft.com/office/drawing/2014/main" id="{053BD886-E079-4483-875B-D45C5E0C2070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Рост социального напряжения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00C97F-CEE4-4A53-9926-022C3CF0FB19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48">
            <a:extLst>
              <a:ext uri="{FF2B5EF4-FFF2-40B4-BE49-F238E27FC236}">
                <a16:creationId xmlns:a16="http://schemas.microsoft.com/office/drawing/2014/main" id="{1C502EFF-4F64-4977-8757-6D87323E170A}"/>
              </a:ext>
            </a:extLst>
          </p:cNvPr>
          <p:cNvSpPr>
            <a:spLocks noGrp="1"/>
          </p:cNvSpPr>
          <p:nvPr/>
        </p:nvSpPr>
        <p:spPr>
          <a:xfrm>
            <a:off x="571500" y="1905000"/>
            <a:ext cx="1099185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8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8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8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Социально-экономические проблемы привели к активизации профсоюзного движения и появлению социалистических организаций.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F9609E-3528-4E3C-A23A-17D5ECE50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8720" y="3562350"/>
            <a:ext cx="4426209" cy="2409825"/>
          </a:xfrm>
          <a:prstGeom prst="rect">
            <a:avLst/>
          </a:prstGeom>
        </p:spPr>
      </p:pic>
      <p:sp>
        <p:nvSpPr>
          <p:cNvPr id="5" name="text-49">
            <a:extLst>
              <a:ext uri="{FF2B5EF4-FFF2-40B4-BE49-F238E27FC236}">
                <a16:creationId xmlns:a16="http://schemas.microsoft.com/office/drawing/2014/main" id="{A25C2AAD-FBA6-41AF-97CD-3E0B22B46BB2}"/>
              </a:ext>
            </a:extLst>
          </p:cNvPr>
          <p:cNvSpPr>
            <a:spLocks noGrp="1"/>
          </p:cNvSpPr>
          <p:nvPr/>
        </p:nvSpPr>
        <p:spPr>
          <a:xfrm>
            <a:off x="6200775" y="3381375"/>
            <a:ext cx="5391150" cy="2867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</a:t>
            </a:r>
            <a:r>
              <a:rPr sz="270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1893</a:t>
            </a: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году была создана Сицилийская социалистическая федерация, которая участвовала в рабочих и крестьянских протестах, жестоко подавляемых властями с введением режима чрезвычайной ситуации.</a:t>
            </a:r>
          </a:p>
        </p:txBody>
      </p:sp>
      <p:sp>
        <p:nvSpPr>
          <p:cNvPr id="6" name="text-50">
            <a:extLst>
              <a:ext uri="{FF2B5EF4-FFF2-40B4-BE49-F238E27FC236}">
                <a16:creationId xmlns:a16="http://schemas.microsoft.com/office/drawing/2014/main" id="{F7192F2B-EE03-4FD5-A6CC-592382181944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99202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3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51">
            <a:extLst>
              <a:ext uri="{FF2B5EF4-FFF2-40B4-BE49-F238E27FC236}">
                <a16:creationId xmlns:a16="http://schemas.microsoft.com/office/drawing/2014/main" id="{6E1D7537-7F92-4B59-88A2-D9050579E6CD}"/>
              </a:ext>
            </a:extLst>
          </p:cNvPr>
          <p:cNvSpPr>
            <a:spLocks noGrp="1"/>
          </p:cNvSpPr>
          <p:nvPr/>
        </p:nvSpPr>
        <p:spPr>
          <a:xfrm>
            <a:off x="571500" y="771525"/>
            <a:ext cx="5686425" cy="5305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Конец XIX века ознаменовался серьёзными потрясениями: поражение в итало-эфиопской войне 1895–1896 годов нанесло удар по национальной гордости итальянцев. Отставка правительства Ф. Криспи в 1896 году ещё больше усилила социальное напряжение, предвещая грядущие масштабные изменения в начале XX века.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EDAC98-DAF7-4FCA-99AB-7F80FF250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00850" y="1554475"/>
            <a:ext cx="4819650" cy="347282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8230083-091D-4336-9A20-41FC6F7D1654}"/>
              </a:ext>
            </a:extLst>
          </p:cNvPr>
          <p:cNvSpPr>
            <a:spLocks noGrp="1"/>
          </p:cNvSpPr>
          <p:nvPr/>
        </p:nvSpPr>
        <p:spPr>
          <a:xfrm>
            <a:off x="571500" y="6267450"/>
            <a:ext cx="2000250" cy="3810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4" name="text-52">
            <a:extLst>
              <a:ext uri="{FF2B5EF4-FFF2-40B4-BE49-F238E27FC236}">
                <a16:creationId xmlns:a16="http://schemas.microsoft.com/office/drawing/2014/main" id="{F915E071-D881-4C26-AD49-359C29783B2C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50287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53">
            <a:extLst>
              <a:ext uri="{FF2B5EF4-FFF2-40B4-BE49-F238E27FC236}">
                <a16:creationId xmlns:a16="http://schemas.microsoft.com/office/drawing/2014/main" id="{91EDE9B1-217C-4ECA-BE78-297B6FCC12F3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Начало эпохи реформ в Италии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FEFD47-276D-47DA-953E-7D2128B99164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54">
            <a:extLst>
              <a:ext uri="{FF2B5EF4-FFF2-40B4-BE49-F238E27FC236}">
                <a16:creationId xmlns:a16="http://schemas.microsoft.com/office/drawing/2014/main" id="{68C5D70C-C457-49AE-86BA-13BC078E9680}"/>
              </a:ext>
            </a:extLst>
          </p:cNvPr>
          <p:cNvSpPr>
            <a:spLocks noGrp="1"/>
          </p:cNvSpPr>
          <p:nvPr/>
        </p:nvSpPr>
        <p:spPr>
          <a:xfrm>
            <a:off x="571500" y="1914525"/>
            <a:ext cx="10906125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1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1900 году произошло трагическое событие — убийство короля Умберто I, ставшее символом политической нестабильности в стране.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6D9A47-E1BA-4F7D-B1B1-CA219AF881C2}"/>
              </a:ext>
            </a:extLst>
          </p:cNvPr>
          <p:cNvSpPr>
            <a:spLocks noGrp="1"/>
          </p:cNvSpPr>
          <p:nvPr/>
        </p:nvSpPr>
        <p:spPr>
          <a:xfrm>
            <a:off x="571500" y="3743325"/>
            <a:ext cx="10944225" cy="190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5" name="text-55">
            <a:extLst>
              <a:ext uri="{FF2B5EF4-FFF2-40B4-BE49-F238E27FC236}">
                <a16:creationId xmlns:a16="http://schemas.microsoft.com/office/drawing/2014/main" id="{42D8A487-15CB-41A9-A2DB-54236A8AED3A}"/>
              </a:ext>
            </a:extLst>
          </p:cNvPr>
          <p:cNvSpPr>
            <a:spLocks noGrp="1"/>
          </p:cNvSpPr>
          <p:nvPr/>
        </p:nvSpPr>
        <p:spPr>
          <a:xfrm>
            <a:off x="571500" y="4143375"/>
            <a:ext cx="10906125" cy="1866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1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1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После этого на престол взошёл Виктор Эммануил III, а в </a:t>
            </a:r>
            <a:r>
              <a:rPr sz="315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1903</a:t>
            </a:r>
            <a:r>
              <a:rPr sz="31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 году началась «эра </a:t>
            </a:r>
            <a:r>
              <a:rPr sz="3150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Джолитти</a:t>
            </a:r>
            <a:r>
              <a:rPr sz="31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», названная так по имени премьер-министра Италии Джованни Джолитти.</a:t>
            </a:r>
          </a:p>
        </p:txBody>
      </p:sp>
      <p:sp>
        <p:nvSpPr>
          <p:cNvPr id="6" name="text-56">
            <a:extLst>
              <a:ext uri="{FF2B5EF4-FFF2-40B4-BE49-F238E27FC236}">
                <a16:creationId xmlns:a16="http://schemas.microsoft.com/office/drawing/2014/main" id="{C8C5EF8D-B4A6-45F9-B737-EE28F1AC0959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31687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-57">
            <a:extLst>
              <a:ext uri="{FF2B5EF4-FFF2-40B4-BE49-F238E27FC236}">
                <a16:creationId xmlns:a16="http://schemas.microsoft.com/office/drawing/2014/main" id="{F2721B0E-F353-4CDB-A0C6-0155851F482C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Реформы Джованни Джолитти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B48FC66-BD85-4AE2-93C0-9998858D74CF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2B7C083-5411-44D4-9FF5-21E5139EE01E}"/>
              </a:ext>
            </a:extLst>
          </p:cNvPr>
          <p:cNvGraphicFramePr/>
          <p:nvPr/>
        </p:nvGraphicFramePr>
        <p:xfrm>
          <a:off x="457200" y="1724025"/>
          <a:ext cx="11277600" cy="457200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0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9ED"/>
                          </a:solidFill>
                          <a:latin typeface="Arial"/>
                          <a:ea typeface="Arial"/>
                          <a:cs typeface="Arial"/>
                        </a:rPr>
                        <a:t>Реформы</a:t>
                      </a:r>
                    </a:p>
                  </a:txBody>
                  <a:tcPr anchor="ctr">
                    <a:lnL w="19050">
                      <a:solidFill>
                        <a:srgbClr val="F5EFE2"/>
                      </a:solidFill>
                    </a:lnL>
                    <a:lnR w="19050">
                      <a:solidFill>
                        <a:srgbClr val="F5EFE2"/>
                      </a:solidFill>
                    </a:lnR>
                    <a:lnT w="19050">
                      <a:solidFill>
                        <a:srgbClr val="F5EFE2"/>
                      </a:solidFill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174F4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9ED"/>
                          </a:solidFill>
                          <a:latin typeface="Arial"/>
                          <a:ea typeface="Arial"/>
                          <a:cs typeface="Arial"/>
                        </a:rPr>
                        <a:t>Содержание и последствия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5EFE2"/>
                      </a:solidFill>
                    </a:lnR>
                    <a:lnT w="19050">
                      <a:solidFill>
                        <a:srgbClr val="F5EFE2"/>
                      </a:solidFill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174F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77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3332F"/>
                          </a:solidFill>
                          <a:latin typeface="Arial"/>
                          <a:ea typeface="Arial"/>
                          <a:cs typeface="Arial"/>
                        </a:rPr>
                        <a:t>Политические реформы</a:t>
                      </a:r>
                    </a:p>
                  </a:txBody>
                  <a:tcPr anchor="ctr">
                    <a:lnL w="19050">
                      <a:solidFill>
                        <a:srgbClr val="F5EFE2"/>
                      </a:solidFill>
                    </a:lnL>
                    <a:lnR w="19050">
                      <a:solidFill>
                        <a:srgbClr val="F5EFE2"/>
                      </a:solidFill>
                    </a:lnR>
                    <a:lnT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E8DD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38" b="0">
                          <a:solidFill>
                            <a:srgbClr val="23332F"/>
                          </a:solidFill>
                          <a:latin typeface="Arial"/>
                          <a:ea typeface="Arial"/>
                          <a:cs typeface="Arial"/>
                        </a:rPr>
                        <a:t>Премьер-министр Джованни Джолитти провёл масштабные политические преобразования: ввёл всеобщее избирательное право, отменил имущественный ценз и легализовал рабочие организации, что значительно расширило политические права граждан и укрепило представительство различных слоёв общества.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5EFE2"/>
                      </a:solidFill>
                    </a:lnR>
                    <a:lnT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E8DD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3332F"/>
                          </a:solidFill>
                          <a:latin typeface="Arial"/>
                          <a:ea typeface="Arial"/>
                          <a:cs typeface="Arial"/>
                        </a:rPr>
                        <a:t>Социальные преобразования</a:t>
                      </a:r>
                    </a:p>
                  </a:txBody>
                  <a:tcPr anchor="ctr">
                    <a:lnL w="19050">
                      <a:solidFill>
                        <a:srgbClr val="F5EFE2"/>
                      </a:solidFill>
                    </a:lnL>
                    <a:lnR w="19050">
                      <a:solidFill>
                        <a:srgbClr val="F5EFE2"/>
                      </a:solidFill>
                    </a:lnR>
                    <a:lnT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F5E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38" b="0">
                          <a:solidFill>
                            <a:srgbClr val="23332F"/>
                          </a:solidFill>
                          <a:latin typeface="Arial"/>
                          <a:ea typeface="Arial"/>
                          <a:cs typeface="Arial"/>
                        </a:rPr>
                        <a:t>Реформы Джолитти существенно улучшили социальную защиту населения: были созданы программы поддержки пожилых людей и безработных, улучшились условия труда рабочих, что способствовало повышению уровня жизни итальянцев.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5EFE2"/>
                      </a:solidFill>
                    </a:lnR>
                    <a:lnT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F5E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5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3332F"/>
                          </a:solidFill>
                          <a:latin typeface="Arial"/>
                          <a:ea typeface="Arial"/>
                          <a:cs typeface="Arial"/>
                        </a:rPr>
                        <a:t>Экономическое развитие страны</a:t>
                      </a:r>
                    </a:p>
                  </a:txBody>
                  <a:tcPr anchor="ctr">
                    <a:lnL w="19050">
                      <a:solidFill>
                        <a:srgbClr val="F5EFE2"/>
                      </a:solidFill>
                    </a:lnL>
                    <a:lnR w="19050">
                      <a:solidFill>
                        <a:srgbClr val="F5EFE2"/>
                      </a:solidFill>
                    </a:lnR>
                    <a:lnT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E8DDC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38" b="0">
                          <a:solidFill>
                            <a:srgbClr val="23332F"/>
                          </a:solidFill>
                          <a:latin typeface="Arial"/>
                          <a:ea typeface="Arial"/>
                          <a:cs typeface="Arial"/>
                        </a:rPr>
                        <a:t>Правительство Джолитти стимулировало частное предпринимательство, укрепило финансовую систему и снизило зависимость от иностранных займов, что привело к экономическому росту и развитию инфраструктуры, особенно в южных регионах страны.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F5EFE2"/>
                      </a:solidFill>
                    </a:lnR>
                    <a:lnT w="19050" cap="flat" cmpd="sng" algn="ctr">
                      <a:solidFill>
                        <a:srgbClr val="F5EF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5EFE2"/>
                      </a:solidFill>
                    </a:lnB>
                    <a:solidFill>
                      <a:srgbClr val="E8DD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-58">
            <a:extLst>
              <a:ext uri="{FF2B5EF4-FFF2-40B4-BE49-F238E27FC236}">
                <a16:creationId xmlns:a16="http://schemas.microsoft.com/office/drawing/2014/main" id="{25ED8DA1-0626-40F7-B5CE-807E0EB87225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96677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59">
            <a:extLst>
              <a:ext uri="{FF2B5EF4-FFF2-40B4-BE49-F238E27FC236}">
                <a16:creationId xmlns:a16="http://schemas.microsoft.com/office/drawing/2014/main" id="{8DAC0D87-5824-4879-A351-73825361B237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Завершение эпохи реформ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99D8628-352A-4A02-93E1-B75421B3D936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AA1D3C-E492-4445-AF08-913F1CDCE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2073667"/>
            <a:ext cx="3095625" cy="4044166"/>
          </a:xfrm>
          <a:prstGeom prst="rect">
            <a:avLst/>
          </a:prstGeom>
        </p:spPr>
      </p:pic>
      <p:sp>
        <p:nvSpPr>
          <p:cNvPr id="4" name="text-60">
            <a:extLst>
              <a:ext uri="{FF2B5EF4-FFF2-40B4-BE49-F238E27FC236}">
                <a16:creationId xmlns:a16="http://schemas.microsoft.com/office/drawing/2014/main" id="{C89D39AE-0A4D-46A9-A809-2153E9EE16A9}"/>
              </a:ext>
            </a:extLst>
          </p:cNvPr>
          <p:cNvSpPr>
            <a:spLocks noGrp="1"/>
          </p:cNvSpPr>
          <p:nvPr/>
        </p:nvSpPr>
        <p:spPr>
          <a:xfrm>
            <a:off x="4238625" y="1933575"/>
            <a:ext cx="7362825" cy="1609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13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13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13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Несмотря на значительные успехи реформ, к </a:t>
            </a:r>
            <a:r>
              <a:rPr sz="2813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1914</a:t>
            </a:r>
            <a:r>
              <a:rPr sz="2813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году в обществе накопились противоречия, приведшие к кризису.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4B31FB-6FCE-4755-8E0B-D06AD81431A2}"/>
              </a:ext>
            </a:extLst>
          </p:cNvPr>
          <p:cNvSpPr>
            <a:spLocks noGrp="1"/>
          </p:cNvSpPr>
          <p:nvPr/>
        </p:nvSpPr>
        <p:spPr>
          <a:xfrm>
            <a:off x="4238625" y="3857625"/>
            <a:ext cx="1571625" cy="28575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6" name="text-61">
            <a:extLst>
              <a:ext uri="{FF2B5EF4-FFF2-40B4-BE49-F238E27FC236}">
                <a16:creationId xmlns:a16="http://schemas.microsoft.com/office/drawing/2014/main" id="{FE756D63-54AB-4C7C-805A-38B78C9E6D17}"/>
              </a:ext>
            </a:extLst>
          </p:cNvPr>
          <p:cNvSpPr>
            <a:spLocks noGrp="1"/>
          </p:cNvSpPr>
          <p:nvPr/>
        </p:nvSpPr>
        <p:spPr>
          <a:xfrm>
            <a:off x="4238625" y="4191000"/>
            <a:ext cx="7362825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В 1913 году на выборах победила коалиция «Либералов», а отставка </a:t>
            </a:r>
            <a:r>
              <a:rPr sz="2775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Джолитти</a:t>
            </a:r>
            <a:r>
              <a:rPr sz="27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в </a:t>
            </a:r>
            <a:r>
              <a:rPr sz="2775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1914</a:t>
            </a:r>
            <a:r>
              <a:rPr sz="277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году символизировала завершение его реформаторского периода и начало нового этапа в истории Италии.</a:t>
            </a:r>
          </a:p>
        </p:txBody>
      </p:sp>
      <p:sp>
        <p:nvSpPr>
          <p:cNvPr id="7" name="text-62">
            <a:extLst>
              <a:ext uri="{FF2B5EF4-FFF2-40B4-BE49-F238E27FC236}">
                <a16:creationId xmlns:a16="http://schemas.microsoft.com/office/drawing/2014/main" id="{6484AB4A-C192-4AD6-80F4-EA4CA7AEC317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77926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63">
            <a:extLst>
              <a:ext uri="{FF2B5EF4-FFF2-40B4-BE49-F238E27FC236}">
                <a16:creationId xmlns:a16="http://schemas.microsoft.com/office/drawing/2014/main" id="{7B040422-FA04-46CF-8A40-CEE897C9DF55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75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Особенности экономического развития Италии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DFDBF46-08D0-4695-8573-060CD3BE4FA1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DBA783-2BD2-43E5-88F1-ABC971D6F0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13" r="4913"/>
          <a:stretch>
            <a:fillRect/>
          </a:stretch>
        </p:blipFill>
        <p:spPr>
          <a:xfrm>
            <a:off x="6858000" y="1866900"/>
            <a:ext cx="4752975" cy="4038600"/>
          </a:xfrm>
          <a:prstGeom prst="rect">
            <a:avLst/>
          </a:prstGeom>
        </p:spPr>
      </p:pic>
      <p:sp>
        <p:nvSpPr>
          <p:cNvPr id="4" name="text-64">
            <a:extLst>
              <a:ext uri="{FF2B5EF4-FFF2-40B4-BE49-F238E27FC236}">
                <a16:creationId xmlns:a16="http://schemas.microsoft.com/office/drawing/2014/main" id="{6B6658D4-3479-48C5-B850-CA04041BA2FA}"/>
              </a:ext>
            </a:extLst>
          </p:cNvPr>
          <p:cNvSpPr>
            <a:spLocks noGrp="1"/>
          </p:cNvSpPr>
          <p:nvPr/>
        </p:nvSpPr>
        <p:spPr>
          <a:xfrm>
            <a:off x="571500" y="1866900"/>
            <a:ext cx="5905500" cy="2409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663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663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конце XIX — начале XX века Италия переживала сложный период экономического развития, где капиталистическая модернизация шла параллельно с сохранением полуфеодальных пережитков.</a:t>
            </a:r>
          </a:p>
        </p:txBody>
      </p:sp>
      <p:sp>
        <p:nvSpPr>
          <p:cNvPr id="5" name="text-65">
            <a:extLst>
              <a:ext uri="{FF2B5EF4-FFF2-40B4-BE49-F238E27FC236}">
                <a16:creationId xmlns:a16="http://schemas.microsoft.com/office/drawing/2014/main" id="{BC863124-ED3D-4CC5-981D-C1C40E751260}"/>
              </a:ext>
            </a:extLst>
          </p:cNvPr>
          <p:cNvSpPr>
            <a:spLocks noGrp="1"/>
          </p:cNvSpPr>
          <p:nvPr/>
        </p:nvSpPr>
        <p:spPr>
          <a:xfrm>
            <a:off x="571500" y="4600575"/>
            <a:ext cx="5905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Появление мощных монополий в различных отраслях сочеталось с влиянием помещичьих землевладений на аграрный сектор.</a:t>
            </a:r>
          </a:p>
        </p:txBody>
      </p:sp>
      <p:sp>
        <p:nvSpPr>
          <p:cNvPr id="6" name="text-66">
            <a:extLst>
              <a:ext uri="{FF2B5EF4-FFF2-40B4-BE49-F238E27FC236}">
                <a16:creationId xmlns:a16="http://schemas.microsoft.com/office/drawing/2014/main" id="{F10F31D6-5CBF-4431-A280-391C6B4D6A3D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76495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67">
            <a:extLst>
              <a:ext uri="{FF2B5EF4-FFF2-40B4-BE49-F238E27FC236}">
                <a16:creationId xmlns:a16="http://schemas.microsoft.com/office/drawing/2014/main" id="{0492AD0E-B671-4702-8904-8A028001D86A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75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Региональное неравенство и «Южный вопрос»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A6C696-B141-4DAC-8FBF-A79F09F23824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68">
            <a:extLst>
              <a:ext uri="{FF2B5EF4-FFF2-40B4-BE49-F238E27FC236}">
                <a16:creationId xmlns:a16="http://schemas.microsoft.com/office/drawing/2014/main" id="{FD1CB67E-5DC5-4E58-AD23-89331E284286}"/>
              </a:ext>
            </a:extLst>
          </p:cNvPr>
          <p:cNvSpPr>
            <a:spLocks noGrp="1"/>
          </p:cNvSpPr>
          <p:nvPr/>
        </p:nvSpPr>
        <p:spPr>
          <a:xfrm>
            <a:off x="571500" y="1790700"/>
            <a:ext cx="10925175" cy="561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Развитие регионов Италии шло неравномерно.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4E2110-F330-4958-B178-6DAA9C7ED47D}"/>
              </a:ext>
            </a:extLst>
          </p:cNvPr>
          <p:cNvSpPr>
            <a:spLocks noGrp="1"/>
          </p:cNvSpPr>
          <p:nvPr/>
        </p:nvSpPr>
        <p:spPr>
          <a:xfrm>
            <a:off x="571500" y="2714625"/>
            <a:ext cx="5295900" cy="2333625"/>
          </a:xfrm>
          <a:prstGeom prst="rect">
            <a:avLst/>
          </a:prstGeom>
          <a:solidFill>
            <a:srgbClr val="174F42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D3C4682-8F63-4840-B706-251343B34624}"/>
              </a:ext>
            </a:extLst>
          </p:cNvPr>
          <p:cNvSpPr>
            <a:spLocks noGrp="1"/>
          </p:cNvSpPr>
          <p:nvPr/>
        </p:nvSpPr>
        <p:spPr>
          <a:xfrm>
            <a:off x="6343650" y="2714625"/>
            <a:ext cx="5295900" cy="2333625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6" name="text-69">
            <a:extLst>
              <a:ext uri="{FF2B5EF4-FFF2-40B4-BE49-F238E27FC236}">
                <a16:creationId xmlns:a16="http://schemas.microsoft.com/office/drawing/2014/main" id="{B54980B1-60B0-4D0B-AD4B-9AD95A398EC7}"/>
              </a:ext>
            </a:extLst>
          </p:cNvPr>
          <p:cNvSpPr>
            <a:spLocks noGrp="1"/>
          </p:cNvSpPr>
          <p:nvPr/>
        </p:nvSpPr>
        <p:spPr>
          <a:xfrm>
            <a:off x="828675" y="3038475"/>
            <a:ext cx="478155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Северные провинции, такие как Ломбардия и </a:t>
            </a:r>
            <a:r>
              <a:rPr sz="285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Пьемонт</a:t>
            </a: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, стали центрами промышленного роста.</a:t>
            </a:r>
          </a:p>
        </p:txBody>
      </p:sp>
      <p:sp>
        <p:nvSpPr>
          <p:cNvPr id="7" name="text-70">
            <a:extLst>
              <a:ext uri="{FF2B5EF4-FFF2-40B4-BE49-F238E27FC236}">
                <a16:creationId xmlns:a16="http://schemas.microsoft.com/office/drawing/2014/main" id="{7A9EDE5E-F2E9-4A93-827A-E120522FC3D2}"/>
              </a:ext>
            </a:extLst>
          </p:cNvPr>
          <p:cNvSpPr>
            <a:spLocks noGrp="1"/>
          </p:cNvSpPr>
          <p:nvPr/>
        </p:nvSpPr>
        <p:spPr>
          <a:xfrm>
            <a:off x="6600825" y="3038475"/>
            <a:ext cx="4772025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Южные регионы, включая Сицилию и Калабрию, оставались экономически отсталыми.</a:t>
            </a:r>
          </a:p>
        </p:txBody>
      </p:sp>
      <p:sp>
        <p:nvSpPr>
          <p:cNvPr id="8" name="text-71">
            <a:extLst>
              <a:ext uri="{FF2B5EF4-FFF2-40B4-BE49-F238E27FC236}">
                <a16:creationId xmlns:a16="http://schemas.microsoft.com/office/drawing/2014/main" id="{E58319E4-B109-4A5E-8C04-553F22E074EF}"/>
              </a:ext>
            </a:extLst>
          </p:cNvPr>
          <p:cNvSpPr>
            <a:spLocks noGrp="1"/>
          </p:cNvSpPr>
          <p:nvPr/>
        </p:nvSpPr>
        <p:spPr>
          <a:xfrm>
            <a:off x="571500" y="5505450"/>
            <a:ext cx="108966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Это противоречие породило острый «Южный вопрос».</a:t>
            </a:r>
          </a:p>
        </p:txBody>
      </p:sp>
      <p:sp>
        <p:nvSpPr>
          <p:cNvPr id="9" name="text-72">
            <a:extLst>
              <a:ext uri="{FF2B5EF4-FFF2-40B4-BE49-F238E27FC236}">
                <a16:creationId xmlns:a16="http://schemas.microsoft.com/office/drawing/2014/main" id="{5CCA418A-D8F7-4DC7-81E6-241FB9A0D102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458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73">
            <a:extLst>
              <a:ext uri="{FF2B5EF4-FFF2-40B4-BE49-F238E27FC236}">
                <a16:creationId xmlns:a16="http://schemas.microsoft.com/office/drawing/2014/main" id="{131673CC-D33B-4467-B72D-6D3F056085E8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Промышленное развитие страны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F4E5F3-DD11-42B9-9B18-DE6D271AC0BC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6A6DD0-B588-4CA4-9A4D-9AD6F0A36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908358"/>
            <a:ext cx="6429375" cy="3441335"/>
          </a:xfrm>
          <a:prstGeom prst="rect">
            <a:avLst/>
          </a:prstGeom>
        </p:spPr>
      </p:pic>
      <p:sp>
        <p:nvSpPr>
          <p:cNvPr id="4" name="text-74">
            <a:extLst>
              <a:ext uri="{FF2B5EF4-FFF2-40B4-BE49-F238E27FC236}">
                <a16:creationId xmlns:a16="http://schemas.microsoft.com/office/drawing/2014/main" id="{3D5C5882-2C88-4704-8A5E-FF25CB7E2037}"/>
              </a:ext>
            </a:extLst>
          </p:cNvPr>
          <p:cNvSpPr>
            <a:spLocks noGrp="1"/>
          </p:cNvSpPr>
          <p:nvPr/>
        </p:nvSpPr>
        <p:spPr>
          <a:xfrm>
            <a:off x="7400925" y="1885950"/>
            <a:ext cx="4200525" cy="3133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Промышленность Италии активно развивалась: текстильная отрасль стала символом экономического роста, строились железные дороги, укреплялось влияние крупных банков.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D9E0722-D24E-47AA-A98E-AA7B7119AAB1}"/>
              </a:ext>
            </a:extLst>
          </p:cNvPr>
          <p:cNvSpPr>
            <a:spLocks noGrp="1"/>
          </p:cNvSpPr>
          <p:nvPr/>
        </p:nvSpPr>
        <p:spPr>
          <a:xfrm>
            <a:off x="571500" y="5772150"/>
            <a:ext cx="1524000" cy="28575"/>
          </a:xfrm>
          <a:prstGeom prst="rect">
            <a:avLst/>
          </a:prstGeom>
          <a:solidFill>
            <a:srgbClr val="8D313E"/>
          </a:solidFill>
          <a:ln w="0">
            <a:noFill/>
          </a:ln>
        </p:spPr>
      </p:sp>
      <p:sp>
        <p:nvSpPr>
          <p:cNvPr id="6" name="text-75">
            <a:extLst>
              <a:ext uri="{FF2B5EF4-FFF2-40B4-BE49-F238E27FC236}">
                <a16:creationId xmlns:a16="http://schemas.microsoft.com/office/drawing/2014/main" id="{4ED924C5-4CB5-4D71-95CD-5DD215B1B38D}"/>
              </a:ext>
            </a:extLst>
          </p:cNvPr>
          <p:cNvSpPr>
            <a:spLocks noGrp="1"/>
          </p:cNvSpPr>
          <p:nvPr/>
        </p:nvSpPr>
        <p:spPr>
          <a:xfrm>
            <a:off x="2428875" y="5657850"/>
            <a:ext cx="91440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Монополистические объединения играли всё более важную роль в экономике страны.</a:t>
            </a:r>
          </a:p>
        </p:txBody>
      </p:sp>
      <p:sp>
        <p:nvSpPr>
          <p:cNvPr id="7" name="text-76">
            <a:extLst>
              <a:ext uri="{FF2B5EF4-FFF2-40B4-BE49-F238E27FC236}">
                <a16:creationId xmlns:a16="http://schemas.microsoft.com/office/drawing/2014/main" id="{A0809602-B08A-4EAB-9A95-83E218C3BA39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750302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31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77">
            <a:extLst>
              <a:ext uri="{FF2B5EF4-FFF2-40B4-BE49-F238E27FC236}">
                <a16:creationId xmlns:a16="http://schemas.microsoft.com/office/drawing/2014/main" id="{06F4D951-CD26-40D0-BD30-4CC6A2A10859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Проблемы сельского хозяйства и внешней торговли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76C5EA-3B89-4BE9-AE55-3A2BB6FCC1C2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78">
            <a:extLst>
              <a:ext uri="{FF2B5EF4-FFF2-40B4-BE49-F238E27FC236}">
                <a16:creationId xmlns:a16="http://schemas.microsoft.com/office/drawing/2014/main" id="{865BCCBA-C4AA-4808-AD06-5A9F2AAB8DC4}"/>
              </a:ext>
            </a:extLst>
          </p:cNvPr>
          <p:cNvSpPr>
            <a:spLocks noGrp="1"/>
          </p:cNvSpPr>
          <p:nvPr/>
        </p:nvSpPr>
        <p:spPr>
          <a:xfrm>
            <a:off x="571500" y="2047875"/>
            <a:ext cx="5276850" cy="3562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2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Аграрный сектор Италии испытывал серьёзные трудности: крестьяне массово теряли землю, разорялись ремесленники, ухудшались условия жизни сельского населения.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8DC3B1-084E-4007-8432-73A7F8F6218B}"/>
              </a:ext>
            </a:extLst>
          </p:cNvPr>
          <p:cNvSpPr>
            <a:spLocks noGrp="1"/>
          </p:cNvSpPr>
          <p:nvPr/>
        </p:nvSpPr>
        <p:spPr>
          <a:xfrm>
            <a:off x="6172200" y="2047875"/>
            <a:ext cx="19050" cy="3667125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5" name="text-79">
            <a:extLst>
              <a:ext uri="{FF2B5EF4-FFF2-40B4-BE49-F238E27FC236}">
                <a16:creationId xmlns:a16="http://schemas.microsoft.com/office/drawing/2014/main" id="{FFD64C84-A02B-4084-9330-BCFB07A6C7F9}"/>
              </a:ext>
            </a:extLst>
          </p:cNvPr>
          <p:cNvSpPr>
            <a:spLocks noGrp="1"/>
          </p:cNvSpPr>
          <p:nvPr/>
        </p:nvSpPr>
        <p:spPr>
          <a:xfrm>
            <a:off x="6581775" y="2047875"/>
            <a:ext cx="5019675" cy="3333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38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3038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3038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При этом внешняя торговля с европейскими странами и развитие связей с Балканами и Северной Африкой способствовали экономической интеграции.</a:t>
            </a:r>
          </a:p>
        </p:txBody>
      </p:sp>
      <p:sp>
        <p:nvSpPr>
          <p:cNvPr id="6" name="text-80">
            <a:extLst>
              <a:ext uri="{FF2B5EF4-FFF2-40B4-BE49-F238E27FC236}">
                <a16:creationId xmlns:a16="http://schemas.microsoft.com/office/drawing/2014/main" id="{1114DCA6-03C3-45D1-8476-090FC3A7520A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04478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81">
            <a:extLst>
              <a:ext uri="{FF2B5EF4-FFF2-40B4-BE49-F238E27FC236}">
                <a16:creationId xmlns:a16="http://schemas.microsoft.com/office/drawing/2014/main" id="{0BAE0233-9793-440A-9106-F15C6AD70C89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Экономическая нестабильность и её последствия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3BE3E0B-268D-4AD0-8C62-06D0F0F97663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82">
            <a:extLst>
              <a:ext uri="{FF2B5EF4-FFF2-40B4-BE49-F238E27FC236}">
                <a16:creationId xmlns:a16="http://schemas.microsoft.com/office/drawing/2014/main" id="{4B9BC1A3-E90C-4F25-996B-1D8A985D2671}"/>
              </a:ext>
            </a:extLst>
          </p:cNvPr>
          <p:cNvSpPr>
            <a:spLocks noGrp="1"/>
          </p:cNvSpPr>
          <p:nvPr/>
        </p:nvSpPr>
        <p:spPr>
          <a:xfrm>
            <a:off x="571500" y="1895475"/>
            <a:ext cx="6934200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0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Экономический рост страны сопровождался серьёзными потрясениями и массовыми социальными протестами.</a:t>
            </a:r>
          </a:p>
        </p:txBody>
      </p:sp>
      <p:sp>
        <p:nvSpPr>
          <p:cNvPr id="4" name="text-83">
            <a:extLst>
              <a:ext uri="{FF2B5EF4-FFF2-40B4-BE49-F238E27FC236}">
                <a16:creationId xmlns:a16="http://schemas.microsoft.com/office/drawing/2014/main" id="{B9185FB8-046F-4A70-85C1-B455AC5348DF}"/>
              </a:ext>
            </a:extLst>
          </p:cNvPr>
          <p:cNvSpPr>
            <a:spLocks noGrp="1"/>
          </p:cNvSpPr>
          <p:nvPr/>
        </p:nvSpPr>
        <p:spPr>
          <a:xfrm>
            <a:off x="571500" y="3552825"/>
            <a:ext cx="6934200" cy="1657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К середине </a:t>
            </a:r>
            <a:r>
              <a:rPr sz="27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1870</a:t>
            </a: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-х годов долг Италии достиг колоссальных размеров, что спровоцировало масштабный исход населения за рубеж.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A408E0-CCCA-4AFD-BD22-CE3053F2CE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8" b="3258"/>
          <a:stretch>
            <a:fillRect/>
          </a:stretch>
        </p:blipFill>
        <p:spPr>
          <a:xfrm>
            <a:off x="8067675" y="1828800"/>
            <a:ext cx="3562350" cy="41148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66C33BD-62CD-453D-A942-A69FAE83E54E}"/>
              </a:ext>
            </a:extLst>
          </p:cNvPr>
          <p:cNvSpPr>
            <a:spLocks noGrp="1"/>
          </p:cNvSpPr>
          <p:nvPr/>
        </p:nvSpPr>
        <p:spPr>
          <a:xfrm>
            <a:off x="571500" y="5562600"/>
            <a:ext cx="6981825" cy="19050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7" name="text-84">
            <a:extLst>
              <a:ext uri="{FF2B5EF4-FFF2-40B4-BE49-F238E27FC236}">
                <a16:creationId xmlns:a16="http://schemas.microsoft.com/office/drawing/2014/main" id="{D4ACBED2-AC6B-4BC9-A682-B4EEAA1246B2}"/>
              </a:ext>
            </a:extLst>
          </p:cNvPr>
          <p:cNvSpPr>
            <a:spLocks noGrp="1"/>
          </p:cNvSpPr>
          <p:nvPr/>
        </p:nvSpPr>
        <p:spPr>
          <a:xfrm>
            <a:off x="571500" y="5800725"/>
            <a:ext cx="690562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19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Государственный сектор пытался стабилизировать ситуацию, контролируя стратегические отрасли экономики.</a:t>
            </a:r>
          </a:p>
        </p:txBody>
      </p:sp>
      <p:sp>
        <p:nvSpPr>
          <p:cNvPr id="8" name="text-85">
            <a:extLst>
              <a:ext uri="{FF2B5EF4-FFF2-40B4-BE49-F238E27FC236}">
                <a16:creationId xmlns:a16="http://schemas.microsoft.com/office/drawing/2014/main" id="{C19494F5-4F24-45D7-A948-BB977F8201E2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83626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86">
            <a:extLst>
              <a:ext uri="{FF2B5EF4-FFF2-40B4-BE49-F238E27FC236}">
                <a16:creationId xmlns:a16="http://schemas.microsoft.com/office/drawing/2014/main" id="{E5C0A278-1094-4A8D-AFD7-D5DAFFBA5219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3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Основные направления внешней политики Италии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358833-BE0F-4D12-8E6A-CDEB0B1F7B08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90A78D-62EE-4575-AD52-4C681329A9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199" b="35199"/>
          <a:stretch>
            <a:fillRect/>
          </a:stretch>
        </p:blipFill>
        <p:spPr>
          <a:xfrm>
            <a:off x="571500" y="1828800"/>
            <a:ext cx="11029950" cy="2362200"/>
          </a:xfrm>
          <a:prstGeom prst="rect">
            <a:avLst/>
          </a:prstGeom>
        </p:spPr>
      </p:pic>
      <p:sp>
        <p:nvSpPr>
          <p:cNvPr id="4" name="text-87">
            <a:extLst>
              <a:ext uri="{FF2B5EF4-FFF2-40B4-BE49-F238E27FC236}">
                <a16:creationId xmlns:a16="http://schemas.microsoft.com/office/drawing/2014/main" id="{10B81ABF-FCE1-4B7C-B483-78EFE85EEFB2}"/>
              </a:ext>
            </a:extLst>
          </p:cNvPr>
          <p:cNvSpPr>
            <a:spLocks noGrp="1"/>
          </p:cNvSpPr>
          <p:nvPr/>
        </p:nvSpPr>
        <p:spPr>
          <a:xfrm>
            <a:off x="571500" y="4552950"/>
            <a:ext cx="5334000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38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38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конце XIX — начале XX века Италия стремилась укрепить свои позиции на международной арене, несмотря на ограниченные ресурсы.</a:t>
            </a:r>
          </a:p>
        </p:txBody>
      </p:sp>
      <p:sp>
        <p:nvSpPr>
          <p:cNvPr id="5" name="text-88">
            <a:extLst>
              <a:ext uri="{FF2B5EF4-FFF2-40B4-BE49-F238E27FC236}">
                <a16:creationId xmlns:a16="http://schemas.microsoft.com/office/drawing/2014/main" id="{7044A01F-4591-4971-B776-E67FF719057D}"/>
              </a:ext>
            </a:extLst>
          </p:cNvPr>
          <p:cNvSpPr>
            <a:spLocks noGrp="1"/>
          </p:cNvSpPr>
          <p:nvPr/>
        </p:nvSpPr>
        <p:spPr>
          <a:xfrm>
            <a:off x="6381750" y="4552950"/>
            <a:ext cx="5248275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5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Страна искала пути признания как нового независимого государства и активно накапливала силы для усиления своего влияния.</a:t>
            </a:r>
          </a:p>
        </p:txBody>
      </p:sp>
      <p:sp>
        <p:nvSpPr>
          <p:cNvPr id="6" name="text-89">
            <a:extLst>
              <a:ext uri="{FF2B5EF4-FFF2-40B4-BE49-F238E27FC236}">
                <a16:creationId xmlns:a16="http://schemas.microsoft.com/office/drawing/2014/main" id="{061D6FE5-DA77-4286-8F7E-9248D29B01E6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96084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4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90">
            <a:extLst>
              <a:ext uri="{FF2B5EF4-FFF2-40B4-BE49-F238E27FC236}">
                <a16:creationId xmlns:a16="http://schemas.microsoft.com/office/drawing/2014/main" id="{61D84843-CF1E-4DE7-96F1-B1E13F5CB4A2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FFF9ED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FFF9ED"/>
                </a:solidFill>
                <a:latin typeface="Georgia"/>
                <a:ea typeface="Georgia"/>
                <a:cs typeface="Georgia"/>
              </a:rPr>
              <a:t>Международные союзы и конфликты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440AD4B-385B-4875-B4C2-97EC448EADF1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91">
            <a:extLst>
              <a:ext uri="{FF2B5EF4-FFF2-40B4-BE49-F238E27FC236}">
                <a16:creationId xmlns:a16="http://schemas.microsoft.com/office/drawing/2014/main" id="{6926565A-9982-41F8-A273-A24CEA7D1158}"/>
              </a:ext>
            </a:extLst>
          </p:cNvPr>
          <p:cNvSpPr>
            <a:spLocks noGrp="1"/>
          </p:cNvSpPr>
          <p:nvPr/>
        </p:nvSpPr>
        <p:spPr>
          <a:xfrm>
            <a:off x="571500" y="1962150"/>
            <a:ext cx="714375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925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Италия находилась в сложных отношениях с Францией и Австрией, что усугублялось конфликтами из-за влияния папы римского.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B6D015C-4AF9-4D6A-AF64-1AE3861065B8}"/>
              </a:ext>
            </a:extLst>
          </p:cNvPr>
          <p:cNvSpPr>
            <a:spLocks noGrp="1"/>
          </p:cNvSpPr>
          <p:nvPr/>
        </p:nvSpPr>
        <p:spPr>
          <a:xfrm>
            <a:off x="571500" y="4038600"/>
            <a:ext cx="1524000" cy="28575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5" name="text-92">
            <a:extLst>
              <a:ext uri="{FF2B5EF4-FFF2-40B4-BE49-F238E27FC236}">
                <a16:creationId xmlns:a16="http://schemas.microsoft.com/office/drawing/2014/main" id="{2B6D2CE7-4C82-4DBB-96ED-3D9DFB62C59B}"/>
              </a:ext>
            </a:extLst>
          </p:cNvPr>
          <p:cNvSpPr>
            <a:spLocks noGrp="1"/>
          </p:cNvSpPr>
          <p:nvPr/>
        </p:nvSpPr>
        <p:spPr>
          <a:xfrm>
            <a:off x="571500" y="4229100"/>
            <a:ext cx="7143750" cy="2228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FFF9E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Для укрепления своих позиций страна вступила в Тройственный союз с Германией и Австро-Венгрией в </a:t>
            </a:r>
            <a:r>
              <a:rPr sz="2850" b="1">
                <a:solidFill>
                  <a:srgbClr val="FFF9ED"/>
                </a:solidFill>
                <a:latin typeface="Arial"/>
                <a:ea typeface="Arial"/>
                <a:cs typeface="Arial"/>
              </a:rPr>
              <a:t>1882</a:t>
            </a:r>
            <a:r>
              <a:rPr sz="2850" b="0">
                <a:solidFill>
                  <a:srgbClr val="FFF9ED"/>
                </a:solidFill>
                <a:latin typeface="Arial"/>
                <a:ea typeface="Arial"/>
                <a:cs typeface="Arial"/>
              </a:rPr>
              <a:t> году, а также заключила соглашения с Англией и Испанией.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690ADF-E990-4A02-8E48-020EEC9D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44195" y="1952625"/>
            <a:ext cx="2618835" cy="4171950"/>
          </a:xfrm>
          <a:prstGeom prst="rect">
            <a:avLst/>
          </a:prstGeom>
        </p:spPr>
      </p:pic>
      <p:sp>
        <p:nvSpPr>
          <p:cNvPr id="7" name="text-93">
            <a:extLst>
              <a:ext uri="{FF2B5EF4-FFF2-40B4-BE49-F238E27FC236}">
                <a16:creationId xmlns:a16="http://schemas.microsoft.com/office/drawing/2014/main" id="{BDF5172C-9057-43A1-A55C-4D1B9353479D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D7D7C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7D7C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99742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560A36A-0A2F-43DF-BF61-7A247704A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49335" y="533400"/>
            <a:ext cx="4559330" cy="5676900"/>
          </a:xfrm>
          <a:prstGeom prst="rect">
            <a:avLst/>
          </a:prstGeom>
        </p:spPr>
      </p:pic>
      <p:sp>
        <p:nvSpPr>
          <p:cNvPr id="2" name="text-94">
            <a:extLst>
              <a:ext uri="{FF2B5EF4-FFF2-40B4-BE49-F238E27FC236}">
                <a16:creationId xmlns:a16="http://schemas.microsoft.com/office/drawing/2014/main" id="{017F1DBC-5791-4AA2-9399-BC322AEC5BF5}"/>
              </a:ext>
            </a:extLst>
          </p:cNvPr>
          <p:cNvSpPr>
            <a:spLocks noGrp="1"/>
          </p:cNvSpPr>
          <p:nvPr/>
        </p:nvSpPr>
        <p:spPr>
          <a:xfrm>
            <a:off x="6810375" y="847725"/>
            <a:ext cx="4810125" cy="5210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850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Стремясь найти новые рынки сбыта и ресурсы, Италия развернула активную колониальную политику. Страна установила протекторат над Эритреей, частью Судана и Сомали, однако поражение в итало-эфиопской войне временно приостановило её колониальные амбиции.</a:t>
            </a:r>
          </a:p>
        </p:txBody>
      </p:sp>
      <p:sp>
        <p:nvSpPr>
          <p:cNvPr id="3" name="text-95">
            <a:extLst>
              <a:ext uri="{FF2B5EF4-FFF2-40B4-BE49-F238E27FC236}">
                <a16:creationId xmlns:a16="http://schemas.microsoft.com/office/drawing/2014/main" id="{23123A2F-FE7A-4261-9666-7D73A95886CF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3208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-96">
            <a:extLst>
              <a:ext uri="{FF2B5EF4-FFF2-40B4-BE49-F238E27FC236}">
                <a16:creationId xmlns:a16="http://schemas.microsoft.com/office/drawing/2014/main" id="{ACD07ADD-C1E5-4E46-9023-99B10152B755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45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Внешнеполитический курс при Джолитти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E9E7BA-0C32-4594-86FC-BA761C7B1A9D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9D3E9A-F7CF-434F-8B30-AB04EC44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2422331"/>
            <a:ext cx="5210175" cy="3851663"/>
          </a:xfrm>
          <a:prstGeom prst="rect">
            <a:avLst/>
          </a:prstGeom>
        </p:spPr>
      </p:pic>
      <p:sp>
        <p:nvSpPr>
          <p:cNvPr id="4" name="text-97">
            <a:extLst>
              <a:ext uri="{FF2B5EF4-FFF2-40B4-BE49-F238E27FC236}">
                <a16:creationId xmlns:a16="http://schemas.microsoft.com/office/drawing/2014/main" id="{A8DCFB49-66E2-432A-B26A-27134A8C4255}"/>
              </a:ext>
            </a:extLst>
          </p:cNvPr>
          <p:cNvSpPr>
            <a:spLocks noGrp="1"/>
          </p:cNvSpPr>
          <p:nvPr/>
        </p:nvSpPr>
        <p:spPr>
          <a:xfrm>
            <a:off x="6229350" y="1981200"/>
            <a:ext cx="5343525" cy="424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7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Кризис внешней политики стал заметнее на фоне усиления правых сил. Война с Османской империей и захват Ливии вызвали критику либерального курса </a:t>
            </a:r>
            <a:r>
              <a:rPr sz="2775" b="1">
                <a:solidFill>
                  <a:srgbClr val="8D313E"/>
                </a:solidFill>
                <a:latin typeface="Arial"/>
                <a:ea typeface="Arial"/>
                <a:cs typeface="Arial"/>
              </a:rPr>
              <a:t>Джолитти</a:t>
            </a:r>
            <a:r>
              <a:rPr sz="27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. Это обострило противоречия внутри страны и необходимость пересмотра приоритетов.</a:t>
            </a:r>
          </a:p>
        </p:txBody>
      </p:sp>
      <p:sp>
        <p:nvSpPr>
          <p:cNvPr id="5" name="text-98">
            <a:extLst>
              <a:ext uri="{FF2B5EF4-FFF2-40B4-BE49-F238E27FC236}">
                <a16:creationId xmlns:a16="http://schemas.microsoft.com/office/drawing/2014/main" id="{E4F21856-2FA6-4AE2-9AAD-2A33A7DB42F6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94544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99">
            <a:extLst>
              <a:ext uri="{FF2B5EF4-FFF2-40B4-BE49-F238E27FC236}">
                <a16:creationId xmlns:a16="http://schemas.microsoft.com/office/drawing/2014/main" id="{29AABC72-FD58-4826-9B41-8A8AC7769D5C}"/>
              </a:ext>
            </a:extLst>
          </p:cNvPr>
          <p:cNvSpPr>
            <a:spLocks noGrp="1"/>
          </p:cNvSpPr>
          <p:nvPr/>
        </p:nvSpPr>
        <p:spPr>
          <a:xfrm>
            <a:off x="552450" y="361950"/>
            <a:ext cx="110871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defRPr sz="3600" b="0">
                <a:solidFill>
                  <a:srgbClr val="174F42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174F42"/>
                </a:solidFill>
                <a:latin typeface="Georgia"/>
                <a:ea typeface="Georgia"/>
                <a:cs typeface="Georgia"/>
              </a:rPr>
              <a:t>Ирредентистское движение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B63E82-4FFF-4F8B-AF2E-B7E2ED98E310}"/>
              </a:ext>
            </a:extLst>
          </p:cNvPr>
          <p:cNvSpPr>
            <a:spLocks noGrp="1"/>
          </p:cNvSpPr>
          <p:nvPr/>
        </p:nvSpPr>
        <p:spPr>
          <a:xfrm>
            <a:off x="552450" y="1476375"/>
            <a:ext cx="11087100" cy="14288"/>
          </a:xfrm>
          <a:prstGeom prst="rect">
            <a:avLst/>
          </a:prstGeom>
          <a:solidFill>
            <a:srgbClr val="B99154"/>
          </a:solidFill>
          <a:ln w="0">
            <a:noFill/>
          </a:ln>
        </p:spPr>
      </p:sp>
      <p:sp>
        <p:nvSpPr>
          <p:cNvPr id="3" name="text-100">
            <a:extLst>
              <a:ext uri="{FF2B5EF4-FFF2-40B4-BE49-F238E27FC236}">
                <a16:creationId xmlns:a16="http://schemas.microsoft.com/office/drawing/2014/main" id="{225296C1-501B-4047-AA55-40F20665A231}"/>
              </a:ext>
            </a:extLst>
          </p:cNvPr>
          <p:cNvSpPr>
            <a:spLocks noGrp="1"/>
          </p:cNvSpPr>
          <p:nvPr/>
        </p:nvSpPr>
        <p:spPr>
          <a:xfrm>
            <a:off x="571500" y="1905000"/>
            <a:ext cx="5191125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В предвоенный период активизировалось ирредентистское движение.</a:t>
            </a:r>
          </a:p>
        </p:txBody>
      </p:sp>
      <p:sp>
        <p:nvSpPr>
          <p:cNvPr id="4" name="text-101">
            <a:extLst>
              <a:ext uri="{FF2B5EF4-FFF2-40B4-BE49-F238E27FC236}">
                <a16:creationId xmlns:a16="http://schemas.microsoft.com/office/drawing/2014/main" id="{912958DD-FEE6-4837-AFDF-B828A3C32154}"/>
              </a:ext>
            </a:extLst>
          </p:cNvPr>
          <p:cNvSpPr>
            <a:spLocks noGrp="1"/>
          </p:cNvSpPr>
          <p:nvPr/>
        </p:nvSpPr>
        <p:spPr>
          <a:xfrm>
            <a:off x="6334125" y="1905000"/>
            <a:ext cx="5238750" cy="1114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47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Оно стремилось вернуть итальянские территории, контролируемые Австро-Венгрией.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1A0335-569E-4183-92CD-92C5BF41B4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95838" y="3048000"/>
            <a:ext cx="2590800" cy="1943100"/>
          </a:xfrm>
          <a:prstGeom prst="rect">
            <a:avLst/>
          </a:prstGeom>
        </p:spPr>
      </p:pic>
      <p:sp>
        <p:nvSpPr>
          <p:cNvPr id="6" name="text-102">
            <a:extLst>
              <a:ext uri="{FF2B5EF4-FFF2-40B4-BE49-F238E27FC236}">
                <a16:creationId xmlns:a16="http://schemas.microsoft.com/office/drawing/2014/main" id="{0C7FCF1D-BC27-4CEE-ADBB-5B557D158FCE}"/>
              </a:ext>
            </a:extLst>
          </p:cNvPr>
          <p:cNvSpPr>
            <a:spLocks noGrp="1"/>
          </p:cNvSpPr>
          <p:nvPr/>
        </p:nvSpPr>
        <p:spPr>
          <a:xfrm>
            <a:off x="571500" y="5210175"/>
            <a:ext cx="52387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Деятельность ассоциации «Неосвобождённая Италия» усилила эти настроения.</a:t>
            </a:r>
          </a:p>
        </p:txBody>
      </p:sp>
      <p:sp>
        <p:nvSpPr>
          <p:cNvPr id="7" name="text-103">
            <a:extLst>
              <a:ext uri="{FF2B5EF4-FFF2-40B4-BE49-F238E27FC236}">
                <a16:creationId xmlns:a16="http://schemas.microsoft.com/office/drawing/2014/main" id="{2BC7402F-B417-4736-B5F8-794C4569CC34}"/>
              </a:ext>
            </a:extLst>
          </p:cNvPr>
          <p:cNvSpPr>
            <a:spLocks noGrp="1"/>
          </p:cNvSpPr>
          <p:nvPr/>
        </p:nvSpPr>
        <p:spPr>
          <a:xfrm>
            <a:off x="6334125" y="5210175"/>
            <a:ext cx="519112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defRPr sz="2325" b="0">
                <a:solidFill>
                  <a:srgbClr val="23332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3332F"/>
                </a:solidFill>
                <a:latin typeface="Arial"/>
                <a:ea typeface="Arial"/>
                <a:cs typeface="Arial"/>
              </a:rPr>
              <a:t>Это обострило отношения с Австро-Венгрией и ослабило Тройственный союз.</a:t>
            </a:r>
          </a:p>
        </p:txBody>
      </p:sp>
      <p:sp>
        <p:nvSpPr>
          <p:cNvPr id="8" name="text-104">
            <a:extLst>
              <a:ext uri="{FF2B5EF4-FFF2-40B4-BE49-F238E27FC236}">
                <a16:creationId xmlns:a16="http://schemas.microsoft.com/office/drawing/2014/main" id="{52A202EF-20DF-4F45-91A2-B863FAEF16C2}"/>
              </a:ext>
            </a:extLst>
          </p:cNvPr>
          <p:cNvSpPr>
            <a:spLocks noGrp="1"/>
          </p:cNvSpPr>
          <p:nvPr/>
        </p:nvSpPr>
        <p:spPr>
          <a:xfrm>
            <a:off x="9477375" y="6526680"/>
            <a:ext cx="2143125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defRPr sz="1050" b="0">
                <a:solidFill>
                  <a:srgbClr val="716E6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716E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3354706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1277</Words>
  <Application>Microsoft Office PowerPoint</Application>
  <DocSecurity>0</DocSecurity>
  <PresentationFormat>Произвольный</PresentationFormat>
  <Paragraphs>115</Paragraphs>
  <Slides>27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2026-10-13T13:15:39Z</dcterms:created>
  <dcterms:modified xsi:type="dcterms:W3CDTF">2026-10-15T18:17:53Z</dcterms:modified>
</cp:coreProperties>
</file>