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buNone/>
    </a:defPPr>
    <a:lvl1pPr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269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9E3937-8CC4-2BB0-A3DF-CFCA22E69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0B16F5-6EAA-B35E-1ED9-6F5EB126B0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08B17D5-B712-4483-9672-F9F0AC073E5E}"/>
              </a:ext>
            </a:extLst>
          </p:cNvPr>
          <p:cNvSpPr>
            <a:spLocks noGrp="1"/>
          </p:cNvSpPr>
          <p:nvPr/>
        </p:nvSpPr>
        <p:spPr>
          <a:xfrm>
            <a:off x="6848475" y="0"/>
            <a:ext cx="5343525" cy="6353175"/>
          </a:xfrm>
          <a:prstGeom prst="rect">
            <a:avLst/>
          </a:prstGeom>
          <a:solidFill>
            <a:srgbClr val="C7C0B0"/>
          </a:solidFill>
          <a:ln w="0">
            <a:noFill/>
            <a:prstDash val="solid"/>
          </a:ln>
        </p:spPr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8117A21-9FC1-4E62-901B-6BFB0A3C62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58879" y="400050"/>
            <a:ext cx="4179842" cy="55721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989F5EF-FA7D-4600-944C-7E197624AC36}"/>
              </a:ext>
            </a:extLst>
          </p:cNvPr>
          <p:cNvSpPr>
            <a:spLocks noGrp="1"/>
          </p:cNvSpPr>
          <p:nvPr/>
        </p:nvSpPr>
        <p:spPr>
          <a:xfrm>
            <a:off x="571500" y="657225"/>
            <a:ext cx="5715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defPPr>
            <a:lvl1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rPr>
              <a:t>Всеобщая история</a:t>
            </a:r>
          </a:p>
          <a:p>
            <a: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rPr>
              <a:t>История Средних веков</a:t>
            </a:r>
          </a:p>
          <a:p>
            <a:pPr algn="l">
              <a:def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defRPr>
            </a:pPr>
            <a:r>
              <a:rPr sz="2100" b="0" i="0">
                <a:solidFill>
                  <a:srgbClr val="D6C9AE"/>
                </a:solidFill>
                <a:latin typeface="Calibri"/>
                <a:ea typeface="Calibri"/>
                <a:cs typeface="Calibri"/>
              </a:rPr>
              <a:t>6 класс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DAF638B-2909-4286-8DAC-B75D043E2A8A}"/>
              </a:ext>
            </a:extLst>
          </p:cNvPr>
          <p:cNvSpPr>
            <a:spLocks noGrp="1"/>
          </p:cNvSpPr>
          <p:nvPr/>
        </p:nvSpPr>
        <p:spPr>
          <a:xfrm>
            <a:off x="571500" y="2552700"/>
            <a:ext cx="5953125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47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Индия в Средние века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2879C01-2D72-4ACC-920B-75560DE64A3B}"/>
              </a:ext>
            </a:extLst>
          </p:cNvPr>
          <p:cNvSpPr>
            <a:spLocks noGrp="1"/>
          </p:cNvSpPr>
          <p:nvPr/>
        </p:nvSpPr>
        <p:spPr>
          <a:xfrm>
            <a:off x="590550" y="5219700"/>
            <a:ext cx="24955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E037791-8C62-4CAC-AB2F-3E3B45902DD2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8BC3D5A-B27F-44AC-B8B4-7B32E137B930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620535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A6B94A94-A9EA-4DA8-966F-BC12FEB7E861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Общественное устройство: Варны и касты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B27C0C3-EB59-42EA-A63D-8938E2368311}"/>
              </a:ext>
            </a:extLst>
          </p:cNvPr>
          <p:cNvSpPr>
            <a:spLocks noGrp="1"/>
          </p:cNvSpPr>
          <p:nvPr/>
        </p:nvSpPr>
        <p:spPr>
          <a:xfrm>
            <a:off x="571500" y="1733550"/>
            <a:ext cx="54673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2775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Сохранилось деление на варны (сословия).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CE22C14-6011-465B-B6FE-5EBCA3AA7F64}"/>
              </a:ext>
            </a:extLst>
          </p:cNvPr>
          <p:cNvSpPr>
            <a:spLocks noGrp="1"/>
          </p:cNvSpPr>
          <p:nvPr/>
        </p:nvSpPr>
        <p:spPr>
          <a:xfrm>
            <a:off x="571500" y="3009900"/>
            <a:ext cx="5095875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A3A1834-39FA-4C60-AFC7-FC47BFE1EE23}"/>
              </a:ext>
            </a:extLst>
          </p:cNvPr>
          <p:cNvSpPr>
            <a:spLocks noGrp="1"/>
          </p:cNvSpPr>
          <p:nvPr/>
        </p:nvSpPr>
        <p:spPr>
          <a:xfrm>
            <a:off x="571500" y="3305175"/>
            <a:ext cx="5467350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Появились более мелкие группы – </a:t>
            </a: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касты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(по профессиональному признаку).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F28E01-B2F7-44F2-9E36-04B35C5BD7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6877504" y="1809750"/>
            <a:ext cx="4513943" cy="2962275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B377B7-C9DD-486E-A0AF-FA0D1435A705}"/>
              </a:ext>
            </a:extLst>
          </p:cNvPr>
          <p:cNvSpPr>
            <a:spLocks noGrp="1"/>
          </p:cNvSpPr>
          <p:nvPr/>
        </p:nvSpPr>
        <p:spPr>
          <a:xfrm>
            <a:off x="514350" y="5257800"/>
            <a:ext cx="11144250" cy="866775"/>
          </a:xfrm>
          <a:prstGeom prst="rect">
            <a:avLst/>
          </a:prstGeom>
          <a:solidFill>
            <a:srgbClr val="172B42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815FD82-D0B6-420D-938E-6248F69CAA8D}"/>
              </a:ext>
            </a:extLst>
          </p:cNvPr>
          <p:cNvSpPr>
            <a:spLocks noGrp="1"/>
          </p:cNvSpPr>
          <p:nvPr/>
        </p:nvSpPr>
        <p:spPr>
          <a:xfrm>
            <a:off x="723900" y="5419725"/>
            <a:ext cx="106870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Касты были замкнутыми (рождался, жил и умирал в одной касте).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13CE9F01-FCF7-4E0C-961A-B184060CF5FC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2872EEC-093A-407F-8FDF-4443EE94C282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8971356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C3FAEDD-46A3-4A3B-9355-65F3B65184B9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Жизнь в касте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40BD97D-5608-455F-B8A7-3F010D1569B9}"/>
              </a:ext>
            </a:extLst>
          </p:cNvPr>
          <p:cNvSpPr>
            <a:spLocks noGrp="1"/>
          </p:cNvSpPr>
          <p:nvPr/>
        </p:nvSpPr>
        <p:spPr>
          <a:xfrm>
            <a:off x="552450" y="1638300"/>
            <a:ext cx="73342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Высшие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касты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: махараджи, раджи, брахманы (жрецы).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C639DE0-C08F-4CF6-BAF1-331253EB55C7}"/>
              </a:ext>
            </a:extLst>
          </p:cNvPr>
          <p:cNvSpPr>
            <a:spLocks noGrp="1"/>
          </p:cNvSpPr>
          <p:nvPr/>
        </p:nvSpPr>
        <p:spPr>
          <a:xfrm>
            <a:off x="552450" y="2590800"/>
            <a:ext cx="71056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2585FC-DDF5-4E96-910A-94B91431D816}"/>
              </a:ext>
            </a:extLst>
          </p:cNvPr>
          <p:cNvSpPr>
            <a:spLocks noGrp="1"/>
          </p:cNvSpPr>
          <p:nvPr/>
        </p:nvSpPr>
        <p:spPr>
          <a:xfrm>
            <a:off x="552450" y="2695575"/>
            <a:ext cx="73342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Основное население: вайшьи (земледельцы, ремесленники, торговцы).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1094839B-9B1D-454B-979E-108921193C7E}"/>
              </a:ext>
            </a:extLst>
          </p:cNvPr>
          <p:cNvSpPr>
            <a:spLocks noGrp="1"/>
          </p:cNvSpPr>
          <p:nvPr/>
        </p:nvSpPr>
        <p:spPr>
          <a:xfrm>
            <a:off x="552450" y="3648075"/>
            <a:ext cx="71056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946E7CB-8F55-4C6B-967D-EBC0EF07D5DA}"/>
              </a:ext>
            </a:extLst>
          </p:cNvPr>
          <p:cNvSpPr>
            <a:spLocks noGrp="1"/>
          </p:cNvSpPr>
          <p:nvPr/>
        </p:nvSpPr>
        <p:spPr>
          <a:xfrm>
            <a:off x="552450" y="3752850"/>
            <a:ext cx="73342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Низшие </a:t>
            </a:r>
            <a:r>
              <a:rPr sz="24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касты</a:t>
            </a: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: шудры (слуги).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131E6AC-409B-4E80-90C2-9CA697A6E364}"/>
              </a:ext>
            </a:extLst>
          </p:cNvPr>
          <p:cNvSpPr>
            <a:spLocks noGrp="1"/>
          </p:cNvSpPr>
          <p:nvPr/>
        </p:nvSpPr>
        <p:spPr>
          <a:xfrm>
            <a:off x="552450" y="4705350"/>
            <a:ext cx="7105650" cy="12383"/>
          </a:xfrm>
          <a:prstGeom prst="rect">
            <a:avLst/>
          </a:prstGeom>
          <a:solidFill>
            <a:srgbClr val="E5DAC5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003BEC5-19FE-4447-BE56-9D13633DEB2E}"/>
              </a:ext>
            </a:extLst>
          </p:cNvPr>
          <p:cNvSpPr>
            <a:spLocks noGrp="1"/>
          </p:cNvSpPr>
          <p:nvPr/>
        </p:nvSpPr>
        <p:spPr>
          <a:xfrm>
            <a:off x="552450" y="4810125"/>
            <a:ext cx="7334250" cy="933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Неприкасаемые: находились вне каст, выполняли самую грязную работу.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51ACC1-DBF6-4094-9EF8-B6F53CDC1C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62950" y="2026314"/>
            <a:ext cx="3276600" cy="1995747"/>
          </a:xfrm>
          <a:prstGeom prst="rect">
            <a:avLst/>
          </a:prstGeom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A8D9416-1046-4144-8B8C-4F7A06A8FA1B}"/>
              </a:ext>
            </a:extLst>
          </p:cNvPr>
          <p:cNvSpPr>
            <a:spLocks noGrp="1"/>
          </p:cNvSpPr>
          <p:nvPr/>
        </p:nvSpPr>
        <p:spPr>
          <a:xfrm>
            <a:off x="8401050" y="4591050"/>
            <a:ext cx="3209925" cy="13049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40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Управляли жизнью касты старейшины.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F245282-DF87-46D3-B8C7-09A54594D761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4ECFE1C-E03C-455F-9536-D3FA1183836D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132580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E28D7E77-A7D3-4B99-A383-AEA55866554A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Религии Индии IV-IX вв.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261014D-B18F-45F7-8B8A-D9CA7538F766}"/>
              </a:ext>
            </a:extLst>
          </p:cNvPr>
          <p:cNvSpPr>
            <a:spLocks noGrp="1"/>
          </p:cNvSpPr>
          <p:nvPr/>
        </p:nvSpPr>
        <p:spPr>
          <a:xfrm>
            <a:off x="476250" y="1581150"/>
            <a:ext cx="5276850" cy="4524375"/>
          </a:xfrm>
          <a:prstGeom prst="rect">
            <a:avLst/>
          </a:prstGeom>
          <a:solidFill>
            <a:srgbClr val="E8DFCB"/>
          </a:solidFill>
          <a:ln w="0">
            <a:noFill/>
            <a:prstDash val="solid"/>
          </a:ln>
        </p:spPr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3253F51-5755-46C2-BEF3-C5AFF71F772E}"/>
              </a:ext>
            </a:extLst>
          </p:cNvPr>
          <p:cNvSpPr>
            <a:spLocks noGrp="1"/>
          </p:cNvSpPr>
          <p:nvPr/>
        </p:nvSpPr>
        <p:spPr>
          <a:xfrm>
            <a:off x="6267450" y="1581150"/>
            <a:ext cx="5391150" cy="4524375"/>
          </a:xfrm>
          <a:prstGeom prst="rect">
            <a:avLst/>
          </a:prstGeom>
          <a:solidFill>
            <a:srgbClr val="276C63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9842720-695E-4515-B01B-D99F6F0EC5FE}"/>
              </a:ext>
            </a:extLst>
          </p:cNvPr>
          <p:cNvSpPr>
            <a:spLocks noGrp="1"/>
          </p:cNvSpPr>
          <p:nvPr/>
        </p:nvSpPr>
        <p:spPr>
          <a:xfrm>
            <a:off x="733425" y="1838325"/>
            <a:ext cx="476250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9D4937"/>
                </a:solidFill>
                <a:latin typeface="Georgia"/>
                <a:ea typeface="Georgia"/>
                <a:cs typeface="Georgia"/>
              </a:rPr>
              <a:t>Индуизм: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083DCDC-8CE9-4A6E-B12E-AEEC525375F8}"/>
              </a:ext>
            </a:extLst>
          </p:cNvPr>
          <p:cNvSpPr>
            <a:spLocks noGrp="1"/>
          </p:cNvSpPr>
          <p:nvPr/>
        </p:nvSpPr>
        <p:spPr>
          <a:xfrm>
            <a:off x="733425" y="2724150"/>
            <a:ext cx="4762500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Поклонение многим богам (Брахма, Шива, Вишну).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5055FFF-B1E1-4060-AA8A-BA1CE5185639}"/>
              </a:ext>
            </a:extLst>
          </p:cNvPr>
          <p:cNvSpPr>
            <a:spLocks noGrp="1"/>
          </p:cNvSpPr>
          <p:nvPr/>
        </p:nvSpPr>
        <p:spPr>
          <a:xfrm>
            <a:off x="733425" y="3962400"/>
            <a:ext cx="47625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Вера в перевоплощение душ (</a:t>
            </a: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реинкарнация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8F8A96D-CD86-4880-BD05-A9F91D3F972C}"/>
              </a:ext>
            </a:extLst>
          </p:cNvPr>
          <p:cNvSpPr>
            <a:spLocks noGrp="1"/>
          </p:cNvSpPr>
          <p:nvPr/>
        </p:nvSpPr>
        <p:spPr>
          <a:xfrm>
            <a:off x="733425" y="4991100"/>
            <a:ext cx="4762500" cy="990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Праведная жизнь – рождение в высшей касте.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A49C6D5-2123-4B37-92ED-FBC029F9F624}"/>
              </a:ext>
            </a:extLst>
          </p:cNvPr>
          <p:cNvSpPr>
            <a:spLocks noGrp="1"/>
          </p:cNvSpPr>
          <p:nvPr/>
        </p:nvSpPr>
        <p:spPr>
          <a:xfrm>
            <a:off x="6543675" y="1838325"/>
            <a:ext cx="4705350" cy="619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00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Буддизм: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2FFEC3FA-1094-4AEC-BE75-7CBCD036F7F9}"/>
              </a:ext>
            </a:extLst>
          </p:cNvPr>
          <p:cNvSpPr>
            <a:spLocks noGrp="1"/>
          </p:cNvSpPr>
          <p:nvPr/>
        </p:nvSpPr>
        <p:spPr>
          <a:xfrm>
            <a:off x="6543675" y="2781300"/>
            <a:ext cx="470535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Призыв к отказу от желаний.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3088B14-9F1D-4738-9600-786D39EDABEF}"/>
              </a:ext>
            </a:extLst>
          </p:cNvPr>
          <p:cNvSpPr>
            <a:spLocks noGrp="1"/>
          </p:cNvSpPr>
          <p:nvPr/>
        </p:nvSpPr>
        <p:spPr>
          <a:xfrm>
            <a:off x="6543675" y="4019550"/>
            <a:ext cx="47053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Стремление к гармонии с миром (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нирвана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4BB25DF-7F11-4FB4-AF3F-974BF87733B9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2C271627-F940-4A05-B1F2-1FD4E653B6D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542319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1B3E121-EAA6-46D9-82B1-FB01BEDA740D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37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Политическое развитие IV-IX вв.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0FDB21-B130-4499-89EA-0100A20B1D79}"/>
              </a:ext>
            </a:extLst>
          </p:cNvPr>
          <p:cNvSpPr>
            <a:spLocks noGrp="1"/>
          </p:cNvSpPr>
          <p:nvPr/>
        </p:nvSpPr>
        <p:spPr>
          <a:xfrm>
            <a:off x="552450" y="1685925"/>
            <a:ext cx="110871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285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Династия Гуптов объединила Северную Индию.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820B58-28D1-4B00-93F1-D0CC48E34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34304" y="2924175"/>
            <a:ext cx="4503591" cy="2257425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9322603-D0E7-4245-93C5-33F85C0ACCF3}"/>
              </a:ext>
            </a:extLst>
          </p:cNvPr>
          <p:cNvSpPr>
            <a:spLocks noGrp="1"/>
          </p:cNvSpPr>
          <p:nvPr/>
        </p:nvSpPr>
        <p:spPr>
          <a:xfrm>
            <a:off x="6229350" y="2781300"/>
            <a:ext cx="5429250" cy="1514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Царь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Харша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– последний правитель, поддерживавший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буддизм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. Поэт и драматург.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87B8A65-0D17-480F-BCF8-323AE187C07B}"/>
              </a:ext>
            </a:extLst>
          </p:cNvPr>
          <p:cNvSpPr>
            <a:spLocks noGrp="1"/>
          </p:cNvSpPr>
          <p:nvPr/>
        </p:nvSpPr>
        <p:spPr>
          <a:xfrm>
            <a:off x="6229350" y="4552950"/>
            <a:ext cx="5429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5431DEF-18C9-4FA0-A6D5-6263B8D5F550}"/>
              </a:ext>
            </a:extLst>
          </p:cNvPr>
          <p:cNvSpPr>
            <a:spLocks noGrp="1"/>
          </p:cNvSpPr>
          <p:nvPr/>
        </p:nvSpPr>
        <p:spPr>
          <a:xfrm>
            <a:off x="6229350" y="4857750"/>
            <a:ext cx="5429250" cy="1285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DBC29B"/>
                </a:solidFill>
                <a:latin typeface="Calibri"/>
                <a:ea typeface="Calibri"/>
                <a:cs typeface="Calibri"/>
              </a:rPr>
              <a:t>После его смерти – распад на мелкие враждующие государства.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D4C5199-E204-484E-81F3-CC64E1D3C60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B7F848D-81F4-45ED-A200-C6C90527E57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661320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36C91B2-4E1A-43D8-945E-468DFFF58F5A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Появление раджпутов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68C1B6-9F96-4231-B354-D83A42D1B9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62000" y="1894463"/>
            <a:ext cx="3733800" cy="3907273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4E86FD2-7568-4748-A928-7132A23B0202}"/>
              </a:ext>
            </a:extLst>
          </p:cNvPr>
          <p:cNvSpPr>
            <a:spLocks noGrp="1"/>
          </p:cNvSpPr>
          <p:nvPr/>
        </p:nvSpPr>
        <p:spPr>
          <a:xfrm>
            <a:off x="5219700" y="1847850"/>
            <a:ext cx="6276975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 V-VI вв. кочевники захватили часть Индии.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7A9C65-32E8-4EE8-875B-A8444E243B78}"/>
              </a:ext>
            </a:extLst>
          </p:cNvPr>
          <p:cNvSpPr>
            <a:spLocks noGrp="1"/>
          </p:cNvSpPr>
          <p:nvPr/>
        </p:nvSpPr>
        <p:spPr>
          <a:xfrm>
            <a:off x="5219700" y="3267075"/>
            <a:ext cx="6276975" cy="1009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Образовали касту </a:t>
            </a:r>
            <a:r>
              <a:rPr sz="270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раджпутов</a:t>
            </a:r>
            <a:r>
              <a: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(«сыновей раджи»).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442CF5F-3418-46F9-9625-06E86BEEF8EA}"/>
              </a:ext>
            </a:extLst>
          </p:cNvPr>
          <p:cNvSpPr>
            <a:spLocks noGrp="1"/>
          </p:cNvSpPr>
          <p:nvPr/>
        </p:nvSpPr>
        <p:spPr>
          <a:xfrm>
            <a:off x="5219700" y="4686300"/>
            <a:ext cx="6276975" cy="1371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7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Раджпуты – воины, известные свирепостью и верностью правителю.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70FC5431-3EE5-4FED-92E3-ADD990E45A0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F11BB94-782A-49DC-B786-073DB98BC317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741728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E34ECD50-BE7C-4E43-AE98-8FA2369FD0D7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Начало мусульманских завоеваний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36F739A-024E-4C81-8F68-C61F29156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17139" y="1619250"/>
            <a:ext cx="3042472" cy="454342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351574C-32D9-4F64-9DAF-0DD04B9EA381}"/>
              </a:ext>
            </a:extLst>
          </p:cNvPr>
          <p:cNvSpPr>
            <a:spLocks noGrp="1"/>
          </p:cNvSpPr>
          <p:nvPr/>
        </p:nvSpPr>
        <p:spPr>
          <a:xfrm>
            <a:off x="4533900" y="1666875"/>
            <a:ext cx="71247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712 г. – арабы завоевали западную часть Индии.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F35F224-3591-4BD0-8CB8-E2C95B9C9F9D}"/>
              </a:ext>
            </a:extLst>
          </p:cNvPr>
          <p:cNvSpPr>
            <a:spLocks noGrp="1"/>
          </p:cNvSpPr>
          <p:nvPr/>
        </p:nvSpPr>
        <p:spPr>
          <a:xfrm>
            <a:off x="4533900" y="2800350"/>
            <a:ext cx="71247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Объединённые силы </a:t>
            </a: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раджпутов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 изгнали арабов.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32E39CD-6BB1-42EF-8AF1-22B1A4B1B4BF}"/>
              </a:ext>
            </a:extLst>
          </p:cNvPr>
          <p:cNvSpPr>
            <a:spLocks noGrp="1"/>
          </p:cNvSpPr>
          <p:nvPr/>
        </p:nvSpPr>
        <p:spPr>
          <a:xfrm>
            <a:off x="4533900" y="3829050"/>
            <a:ext cx="6953250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6E9973-B069-4847-BF30-53AF4A2D17EB}"/>
              </a:ext>
            </a:extLst>
          </p:cNvPr>
          <p:cNvSpPr>
            <a:spLocks noGrp="1"/>
          </p:cNvSpPr>
          <p:nvPr/>
        </p:nvSpPr>
        <p:spPr>
          <a:xfrm>
            <a:off x="4533900" y="3933825"/>
            <a:ext cx="71247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9D4937"/>
                </a:solidFill>
                <a:latin typeface="Calibri"/>
                <a:ea typeface="Calibri"/>
                <a:cs typeface="Calibri"/>
              </a:rPr>
              <a:t>1001 г. – начало походов султана Махмуда Газневи.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83D024F6-8256-491B-8C49-4C2F3951E21C}"/>
              </a:ext>
            </a:extLst>
          </p:cNvPr>
          <p:cNvSpPr>
            <a:spLocks noGrp="1"/>
          </p:cNvSpPr>
          <p:nvPr/>
        </p:nvSpPr>
        <p:spPr>
          <a:xfrm>
            <a:off x="4533900" y="5067300"/>
            <a:ext cx="71247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Он разрушал города и увозил богатую добычу.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4EAE444-668F-4FC2-AC4C-9EFCE1B04664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E62333C-E26B-44E4-8335-3295F5617A34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1345172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FD0CB0F2-A92F-435F-AF93-2B498D0D2220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Делийский султанат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639E07-F8B6-4837-A44F-5F46CF79EA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68857" y="1466850"/>
            <a:ext cx="4264636" cy="4791075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938AA34-E420-43C7-A848-2F43596F8C85}"/>
              </a:ext>
            </a:extLst>
          </p:cNvPr>
          <p:cNvSpPr>
            <a:spLocks noGrp="1"/>
          </p:cNvSpPr>
          <p:nvPr/>
        </p:nvSpPr>
        <p:spPr>
          <a:xfrm>
            <a:off x="552450" y="1666875"/>
            <a:ext cx="60007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1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120</a:t>
            </a: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6 г. – образование Делийского султаната.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5375D3C-A6A7-4136-9452-23B7B4C1D9C4}"/>
              </a:ext>
            </a:extLst>
          </p:cNvPr>
          <p:cNvSpPr>
            <a:spLocks noGrp="1"/>
          </p:cNvSpPr>
          <p:nvPr/>
        </p:nvSpPr>
        <p:spPr>
          <a:xfrm>
            <a:off x="552450" y="2809875"/>
            <a:ext cx="60007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Вся земля объявлена собственностью государства.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912574B-A1C1-4FDB-8736-8F7417581CF7}"/>
              </a:ext>
            </a:extLst>
          </p:cNvPr>
          <p:cNvSpPr>
            <a:spLocks noGrp="1"/>
          </p:cNvSpPr>
          <p:nvPr/>
        </p:nvSpPr>
        <p:spPr>
          <a:xfrm>
            <a:off x="552450" y="3952875"/>
            <a:ext cx="60007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Высокие налоги для немусульман (до половины урожая).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66616F-E6C8-4DB0-8FF7-0474A8ACFE85}"/>
              </a:ext>
            </a:extLst>
          </p:cNvPr>
          <p:cNvSpPr>
            <a:spLocks noGrp="1"/>
          </p:cNvSpPr>
          <p:nvPr/>
        </p:nvSpPr>
        <p:spPr>
          <a:xfrm>
            <a:off x="552450" y="5248275"/>
            <a:ext cx="600075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Ислам приняли лишь некоторые ради выгоды.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543175D6-25B1-410F-AD78-3C3C3F218C0F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E974650-69E7-4290-B1AA-3F11119E2163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401839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6785461-59B9-4093-981D-B6A2C09259E0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Нашествие Тимура и упадок султаната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EC36F26-1D1C-414E-9730-39D09F27DC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8544321" y="1666875"/>
            <a:ext cx="2666208" cy="447675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5429D9C-A541-4FE7-BD17-AE26BC0361FA}"/>
              </a:ext>
            </a:extLst>
          </p:cNvPr>
          <p:cNvSpPr>
            <a:spLocks noGrp="1"/>
          </p:cNvSpPr>
          <p:nvPr/>
        </p:nvSpPr>
        <p:spPr>
          <a:xfrm>
            <a:off x="571500" y="1857375"/>
            <a:ext cx="7000875" cy="1114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1398 г. – вторжение в Индию </a:t>
            </a:r>
            <a:r>
              <a:rPr sz="28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Тамерлана</a:t>
            </a:r>
            <a:r>
              <a: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(Тимура).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EB454D8-E26A-4C99-8A81-4B2B78DCEA08}"/>
              </a:ext>
            </a:extLst>
          </p:cNvPr>
          <p:cNvSpPr>
            <a:spLocks noGrp="1"/>
          </p:cNvSpPr>
          <p:nvPr/>
        </p:nvSpPr>
        <p:spPr>
          <a:xfrm>
            <a:off x="571500" y="3352800"/>
            <a:ext cx="7000875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Разрушение Дели, массовые убийства и грабёж.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CDAF227-7FDB-4DFE-942A-2B6D0A25459B}"/>
              </a:ext>
            </a:extLst>
          </p:cNvPr>
          <p:cNvSpPr>
            <a:spLocks noGrp="1"/>
          </p:cNvSpPr>
          <p:nvPr/>
        </p:nvSpPr>
        <p:spPr>
          <a:xfrm>
            <a:off x="571500" y="4781550"/>
            <a:ext cx="7000875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8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Делийский султанат ослаб и распался на отдельные государства.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31AD682-76DD-48AA-8F36-4573762E4821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BCE3FB2-707A-4572-B60B-5D4A1A1EDCF4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7927723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0917B71-2393-43CB-9A0D-D558E4A7D798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6238875" cy="1104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30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Архитектура: Слияние культур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603CEA3-0552-4AC8-A9F0-4DD2DF98C7BF}"/>
              </a:ext>
            </a:extLst>
          </p:cNvPr>
          <p:cNvSpPr>
            <a:spLocks noGrp="1"/>
          </p:cNvSpPr>
          <p:nvPr/>
        </p:nvSpPr>
        <p:spPr>
          <a:xfrm>
            <a:off x="571500" y="2124075"/>
            <a:ext cx="58102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Строили мусульманские правители, но использовали камни от индуистских храмов.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5AE9678A-86A8-45BF-A076-6EFCE9F564E2}"/>
              </a:ext>
            </a:extLst>
          </p:cNvPr>
          <p:cNvSpPr>
            <a:spLocks noGrp="1"/>
          </p:cNvSpPr>
          <p:nvPr/>
        </p:nvSpPr>
        <p:spPr>
          <a:xfrm>
            <a:off x="571500" y="3838575"/>
            <a:ext cx="581025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Сочетание арабской вязи и индийской каменной резьбы.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0E5CA1D-A096-4D40-918A-E46CFCAAEAAC}"/>
              </a:ext>
            </a:extLst>
          </p:cNvPr>
          <p:cNvSpPr>
            <a:spLocks noGrp="1"/>
          </p:cNvSpPr>
          <p:nvPr/>
        </p:nvSpPr>
        <p:spPr>
          <a:xfrm>
            <a:off x="571500" y="5219700"/>
            <a:ext cx="5810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Строительство мечетей, минаретов, медресе.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9FBE94-29CB-4F03-950D-FC13338707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346156" y="419100"/>
            <a:ext cx="3986213" cy="5314950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8D3D3505-03CD-472D-9639-2E9943FAEB56}"/>
              </a:ext>
            </a:extLst>
          </p:cNvPr>
          <p:cNvSpPr>
            <a:spLocks noGrp="1"/>
          </p:cNvSpPr>
          <p:nvPr/>
        </p:nvSpPr>
        <p:spPr>
          <a:xfrm>
            <a:off x="7058025" y="5848350"/>
            <a:ext cx="4572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ctr">
              <a:def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18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Минарет Кутб-Минар в Дели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310EDFE-D23A-4667-8D83-C86650A12C67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A3D156DE-DA93-4DF8-AB52-94ADA8284B34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2016513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2B07785-05C8-41AF-92A9-A1AA9F43C48B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Индуистские и буддийские храмы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CD52808-66C9-4069-A67D-0ECDA1C2DDC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85" b="4185"/>
          <a:stretch>
            <a:fillRect/>
          </a:stretch>
        </p:blipFill>
        <p:spPr>
          <a:xfrm>
            <a:off x="514350" y="1619250"/>
            <a:ext cx="6486525" cy="4457700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6D45FCD-1D8B-48F3-A82E-89CC52621DA4}"/>
              </a:ext>
            </a:extLst>
          </p:cNvPr>
          <p:cNvSpPr>
            <a:spLocks noGrp="1"/>
          </p:cNvSpPr>
          <p:nvPr/>
        </p:nvSpPr>
        <p:spPr>
          <a:xfrm>
            <a:off x="7505700" y="1733550"/>
            <a:ext cx="4124325" cy="1476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Буддийские: пещерные монастыри (Аджанта), украшенные фресками.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6105EF6-7966-4990-8C54-DF6CE88DD2EF}"/>
              </a:ext>
            </a:extLst>
          </p:cNvPr>
          <p:cNvSpPr>
            <a:spLocks noGrp="1"/>
          </p:cNvSpPr>
          <p:nvPr/>
        </p:nvSpPr>
        <p:spPr>
          <a:xfrm>
            <a:off x="7505700" y="3562350"/>
            <a:ext cx="4124325" cy="12383"/>
          </a:xfrm>
          <a:prstGeom prst="rect">
            <a:avLst/>
          </a:prstGeom>
          <a:solidFill>
            <a:srgbClr val="B68B47"/>
          </a:solidFill>
          <a:ln w="0">
            <a:noFill/>
            <a:prstDash val="solid"/>
          </a:ln>
        </p:spPr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6C749D1-7647-4F54-989F-70AACF7C4D3B}"/>
              </a:ext>
            </a:extLst>
          </p:cNvPr>
          <p:cNvSpPr>
            <a:spLocks noGrp="1"/>
          </p:cNvSpPr>
          <p:nvPr/>
        </p:nvSpPr>
        <p:spPr>
          <a:xfrm>
            <a:off x="7505700" y="3876675"/>
            <a:ext cx="4124325" cy="2276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00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Индуистские: пещерные храмы (о. Элефанта), а затем величественные храмы-башни (Храм Вирупакши в Хампи).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E09F68-F769-467F-9AA2-6DB76B91C5C6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3677CC6E-0EA5-4B62-A531-8683FBAA3A1B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297322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F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BDEBA59-F65D-4B8B-9910-930446FCC8AB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defPPr>
            <a:lvl1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defRPr>
            </a:pPr>
            <a:r>
              <a:rPr sz="3450" b="0" i="0">
                <a:solidFill>
                  <a:srgbClr val="172B42"/>
                </a:solidFill>
                <a:latin typeface="Georgia"/>
                <a:ea typeface="Georgia"/>
                <a:cs typeface="Georgia"/>
              </a:rPr>
              <a:t>Научные достижения Индии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2535575-028C-4CB3-84FD-42D9B2AF8F31}"/>
              </a:ext>
            </a:extLst>
          </p:cNvPr>
          <p:cNvSpPr>
            <a:spLocks noGrp="1"/>
          </p:cNvSpPr>
          <p:nvPr/>
        </p:nvSpPr>
        <p:spPr>
          <a:xfrm>
            <a:off x="571500" y="1695450"/>
            <a:ext cx="69532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defPPr>
            <a:lvl1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9D4937"/>
                </a:solidFill>
                <a:latin typeface="Georgia"/>
                <a:ea typeface="Georgia"/>
                <a:cs typeface="Georgia"/>
              </a:rPr>
              <a:t>Математика: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5690521-6742-4DE5-8DD9-63FC811DF7DD}"/>
              </a:ext>
            </a:extLst>
          </p:cNvPr>
          <p:cNvSpPr>
            <a:spLocks noGrp="1"/>
          </p:cNvSpPr>
          <p:nvPr/>
        </p:nvSpPr>
        <p:spPr>
          <a:xfrm>
            <a:off x="571500" y="2514600"/>
            <a:ext cx="6096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Изобретение цифры «ноль».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486E57E-40AE-49FB-8092-E29D6AB1FC28}"/>
              </a:ext>
            </a:extLst>
          </p:cNvPr>
          <p:cNvSpPr>
            <a:spLocks noGrp="1"/>
          </p:cNvSpPr>
          <p:nvPr/>
        </p:nvSpPr>
        <p:spPr>
          <a:xfrm>
            <a:off x="571500" y="3400425"/>
            <a:ext cx="6096000" cy="800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Создание десятичной системы счёта.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CBE820A-FC6C-4659-8CC7-757DDD096A0F}"/>
              </a:ext>
            </a:extLst>
          </p:cNvPr>
          <p:cNvSpPr>
            <a:spLocks noGrp="1"/>
          </p:cNvSpPr>
          <p:nvPr/>
        </p:nvSpPr>
        <p:spPr>
          <a:xfrm>
            <a:off x="571500" y="4438650"/>
            <a:ext cx="6096000" cy="1352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defPPr>
            <a:lvl1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defRPr>
            </a:pPr>
            <a:r>
              <a:rPr sz="2475" b="0" i="0">
                <a:solidFill>
                  <a:srgbClr val="172B42"/>
                </a:solidFill>
                <a:latin typeface="Calibri"/>
                <a:ea typeface="Calibri"/>
                <a:cs typeface="Calibri"/>
              </a:rPr>
              <a:t>Введение понятий «синус», «косинус», «квадратный корень».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7862D7-F416-4CDD-823D-8FFCE959C1E5}"/>
              </a:ext>
            </a:extLst>
          </p:cNvPr>
          <p:cNvSpPr>
            <a:spLocks noGrp="1"/>
          </p:cNvSpPr>
          <p:nvPr/>
        </p:nvSpPr>
        <p:spPr>
          <a:xfrm>
            <a:off x="7143750" y="1552575"/>
            <a:ext cx="4514850" cy="4591050"/>
          </a:xfrm>
          <a:prstGeom prst="rect">
            <a:avLst/>
          </a:prstGeom>
          <a:solidFill>
            <a:srgbClr val="172B42"/>
          </a:solidFill>
          <a:ln w="0">
            <a:noFill/>
            <a:prstDash val="solid"/>
          </a:ln>
        </p:spPr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6E63F08-363D-4AAB-8B12-52B30C828F6E}"/>
              </a:ext>
            </a:extLst>
          </p:cNvPr>
          <p:cNvSpPr>
            <a:spLocks noGrp="1"/>
          </p:cNvSpPr>
          <p:nvPr/>
        </p:nvSpPr>
        <p:spPr>
          <a:xfrm>
            <a:off x="7419975" y="1790700"/>
            <a:ext cx="39814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29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Медицина: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8A03CC8-C5C7-4CAB-BAF7-A844A611D350}"/>
              </a:ext>
            </a:extLst>
          </p:cNvPr>
          <p:cNvSpPr>
            <a:spLocks noGrp="1"/>
          </p:cNvSpPr>
          <p:nvPr/>
        </p:nvSpPr>
        <p:spPr>
          <a:xfrm>
            <a:off x="7429500" y="2809875"/>
            <a:ext cx="3962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Знание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300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видов операций.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911E245-0180-4428-9A1C-07B967C64528}"/>
              </a:ext>
            </a:extLst>
          </p:cNvPr>
          <p:cNvSpPr>
            <a:spLocks noGrp="1"/>
          </p:cNvSpPr>
          <p:nvPr/>
        </p:nvSpPr>
        <p:spPr>
          <a:xfrm>
            <a:off x="7429500" y="4048125"/>
            <a:ext cx="3962400" cy="809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Использование </a:t>
            </a:r>
            <a:r>
              <a:rPr sz="2550" b="1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120</a:t>
            </a: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 инструментов.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42E04E3-FD14-46C7-BD0C-00196A64487D}"/>
              </a:ext>
            </a:extLst>
          </p:cNvPr>
          <p:cNvSpPr>
            <a:spLocks noGrp="1"/>
          </p:cNvSpPr>
          <p:nvPr/>
        </p:nvSpPr>
        <p:spPr>
          <a:xfrm>
            <a:off x="7429500" y="5238750"/>
            <a:ext cx="39624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Развитие аюрведы и йоги.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6765976-9D03-4CAB-A5D7-240582C16D4A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C6B79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CDEC1DE-8B75-4AE1-9316-16F93A89FDCA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655F56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7911479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8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2E9B6B7-BA50-4984-AAC4-8DDAED50400C}"/>
              </a:ext>
            </a:extLst>
          </p:cNvPr>
          <p:cNvSpPr>
            <a:spLocks noGrp="1"/>
          </p:cNvSpPr>
          <p:nvPr/>
        </p:nvSpPr>
        <p:spPr>
          <a:xfrm>
            <a:off x="514350" y="342900"/>
            <a:ext cx="11144250" cy="1028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defPPr>
            <a:lvl1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1pPr>
            <a:lvl2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2pPr>
            <a:lvl3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3pPr>
            <a:lvl4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4pPr>
            <a:lvl5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5pPr>
            <a:lvl6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6pPr>
            <a:lvl7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7pPr>
            <a:lvl8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8pPr>
            <a:lvl9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defRPr>
            </a:pPr>
            <a:r>
              <a:rPr sz="3225" b="0" i="0">
                <a:solidFill>
                  <a:srgbClr val="FFF9EC"/>
                </a:solidFill>
                <a:latin typeface="Georgia"/>
                <a:ea typeface="Georgia"/>
                <a:cs typeface="Georgia"/>
              </a:rPr>
              <a:t>Итоги развития Средневековой Индии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AAA1A1B-71B5-4FB5-AB91-680A189C02A9}"/>
              </a:ext>
            </a:extLst>
          </p:cNvPr>
          <p:cNvSpPr>
            <a:spLocks noGrp="1"/>
          </p:cNvSpPr>
          <p:nvPr/>
        </p:nvSpPr>
        <p:spPr>
          <a:xfrm>
            <a:off x="571500" y="1676400"/>
            <a:ext cx="52578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Политика: междоусобицы и раздробленность облегчили завоевание.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322E02D-61F3-4484-8A7E-2C8124DB7721}"/>
              </a:ext>
            </a:extLst>
          </p:cNvPr>
          <p:cNvSpPr>
            <a:spLocks noGrp="1"/>
          </p:cNvSpPr>
          <p:nvPr/>
        </p:nvSpPr>
        <p:spPr>
          <a:xfrm>
            <a:off x="571500" y="3181350"/>
            <a:ext cx="5219700" cy="12383"/>
          </a:xfrm>
          <a:prstGeom prst="rect">
            <a:avLst/>
          </a:prstGeom>
          <a:solidFill>
            <a:srgbClr val="52616C"/>
          </a:solidFill>
          <a:ln w="0">
            <a:noFill/>
            <a:prstDash val="solid"/>
          </a:ln>
        </p:spPr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86979E3-60BD-4701-BCCE-8250CEA8726B}"/>
              </a:ext>
            </a:extLst>
          </p:cNvPr>
          <p:cNvSpPr>
            <a:spLocks noGrp="1"/>
          </p:cNvSpPr>
          <p:nvPr/>
        </p:nvSpPr>
        <p:spPr>
          <a:xfrm>
            <a:off x="6362700" y="1676400"/>
            <a:ext cx="52578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Общество: кастовая система разобщала население.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0A3B61E-21F6-42F0-A02A-1184CD924268}"/>
              </a:ext>
            </a:extLst>
          </p:cNvPr>
          <p:cNvSpPr>
            <a:spLocks noGrp="1"/>
          </p:cNvSpPr>
          <p:nvPr/>
        </p:nvSpPr>
        <p:spPr>
          <a:xfrm>
            <a:off x="6362700" y="3181350"/>
            <a:ext cx="5219700" cy="12383"/>
          </a:xfrm>
          <a:prstGeom prst="rect">
            <a:avLst/>
          </a:prstGeom>
          <a:solidFill>
            <a:srgbClr val="52616C"/>
          </a:solidFill>
          <a:ln w="0">
            <a:noFill/>
            <a:prstDash val="solid"/>
          </a:ln>
        </p:spPr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EFBD3E6-C751-47FC-AEB8-20A8F501DA79}"/>
              </a:ext>
            </a:extLst>
          </p:cNvPr>
          <p:cNvSpPr>
            <a:spLocks noGrp="1"/>
          </p:cNvSpPr>
          <p:nvPr/>
        </p:nvSpPr>
        <p:spPr>
          <a:xfrm>
            <a:off x="571500" y="3400425"/>
            <a:ext cx="52578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Культура: смешение индийской и мусульманской традиций.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3B9E9F-AF3F-4E2F-A798-5D8A92592A47}"/>
              </a:ext>
            </a:extLst>
          </p:cNvPr>
          <p:cNvSpPr>
            <a:spLocks noGrp="1"/>
          </p:cNvSpPr>
          <p:nvPr/>
        </p:nvSpPr>
        <p:spPr>
          <a:xfrm>
            <a:off x="571500" y="4905375"/>
            <a:ext cx="5219700" cy="12383"/>
          </a:xfrm>
          <a:prstGeom prst="rect">
            <a:avLst/>
          </a:prstGeom>
          <a:solidFill>
            <a:srgbClr val="52616C"/>
          </a:solidFill>
          <a:ln w="0">
            <a:noFill/>
            <a:prstDash val="solid"/>
          </a:ln>
        </p:spPr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9C1C42F-75F4-4B04-829A-CCAC1BFE22C3}"/>
              </a:ext>
            </a:extLst>
          </p:cNvPr>
          <p:cNvSpPr>
            <a:spLocks noGrp="1"/>
          </p:cNvSpPr>
          <p:nvPr/>
        </p:nvSpPr>
        <p:spPr>
          <a:xfrm>
            <a:off x="6362700" y="3400425"/>
            <a:ext cx="5257800" cy="1390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defPPr>
            <a:lvl1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1pPr>
            <a:lvl2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2pPr>
            <a:lvl3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3pPr>
            <a:lvl4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4pPr>
            <a:lvl5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5pPr>
            <a:lvl6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6pPr>
            <a:lvl7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7pPr>
            <a:lvl8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8pPr>
            <a:lvl9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l">
              <a:def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defRPr>
            </a:pPr>
            <a:r>
              <a:rPr sz="2550" b="0" i="0">
                <a:solidFill>
                  <a:srgbClr val="FFF9EC"/>
                </a:solidFill>
                <a:latin typeface="Calibri"/>
                <a:ea typeface="Calibri"/>
                <a:cs typeface="Calibri"/>
              </a:rPr>
              <a:t>Наука: выдающиеся достижения, обогатившие мировую науку.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34EF9D52-038D-4E43-8A9A-2BB8BEF72B36}"/>
              </a:ext>
            </a:extLst>
          </p:cNvPr>
          <p:cNvSpPr>
            <a:spLocks noGrp="1"/>
          </p:cNvSpPr>
          <p:nvPr/>
        </p:nvSpPr>
        <p:spPr>
          <a:xfrm>
            <a:off x="6362700" y="4905375"/>
            <a:ext cx="5219700" cy="12383"/>
          </a:xfrm>
          <a:prstGeom prst="rect">
            <a:avLst/>
          </a:prstGeom>
          <a:solidFill>
            <a:srgbClr val="52616C"/>
          </a:solidFill>
          <a:ln w="0">
            <a:noFill/>
            <a:prstDash val="solid"/>
          </a:ln>
        </p:spPr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9D2181C-B557-452F-802D-3BC8221AA33B}"/>
              </a:ext>
            </a:extLst>
          </p:cNvPr>
          <p:cNvSpPr>
            <a:spLocks noGrp="1"/>
          </p:cNvSpPr>
          <p:nvPr/>
        </p:nvSpPr>
        <p:spPr>
          <a:xfrm>
            <a:off x="571500" y="5505450"/>
            <a:ext cx="11049000" cy="7334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defPPr>
            <a:lvl1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1pPr>
            <a:lvl2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2pPr>
            <a:lvl3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3pPr>
            <a:lvl4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4pPr>
            <a:lvl5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5pPr>
            <a:lvl6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6pPr>
            <a:lvl7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7pPr>
            <a:lvl8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8pPr>
            <a:lvl9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lvl9pPr>
          </a:lstStyle>
          <a:p>
            <a:pPr algn="l">
              <a:def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defRPr>
            </a:pPr>
            <a:r>
              <a:rPr sz="2475" b="0" i="0">
                <a:solidFill>
                  <a:srgbClr val="DDC9A3"/>
                </a:solidFill>
                <a:latin typeface="Georgia"/>
                <a:ea typeface="Georgia"/>
                <a:cs typeface="Georgia"/>
              </a:rPr>
              <a:t>Несмотря на завоевания, индийцы сохранили свою традиционную культуру.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C1C66BA-81FD-4A9C-B165-70B50F9CCE22}"/>
              </a:ext>
            </a:extLst>
          </p:cNvPr>
          <p:cNvSpPr>
            <a:spLocks noGrp="1"/>
          </p:cNvSpPr>
          <p:nvPr/>
        </p:nvSpPr>
        <p:spPr>
          <a:xfrm>
            <a:off x="514350" y="6400800"/>
            <a:ext cx="11163300" cy="12383"/>
          </a:xfrm>
          <a:prstGeom prst="rect">
            <a:avLst/>
          </a:prstGeom>
          <a:solidFill>
            <a:srgbClr val="66717A"/>
          </a:solidFill>
          <a:ln w="0">
            <a:noFill/>
            <a:prstDash val="solid"/>
          </a:ln>
        </p:spPr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C78F0E9-4B23-45AD-8A26-759770AC85B0}"/>
              </a:ext>
            </a:extLst>
          </p:cNvPr>
          <p:cNvSpPr>
            <a:spLocks noGrp="1"/>
          </p:cNvSpPr>
          <p:nvPr/>
        </p:nvSpPr>
        <p:spPr>
          <a:xfrm>
            <a:off x="9772650" y="6486525"/>
            <a:ext cx="19050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>
            <a:def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defPPr>
            <a:lvl1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1pPr>
            <a:lvl2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2pPr>
            <a:lvl3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3pPr>
            <a:lvl4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4pPr>
            <a:lvl5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5pPr>
            <a:lvl6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6pPr>
            <a:lvl7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7pPr>
            <a:lvl8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8pPr>
            <a:lvl9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lvl9pPr>
          </a:lstStyle>
          <a:p>
            <a:pPr algn="r">
              <a:def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defRPr>
            </a:pPr>
            <a:r>
              <a:rPr sz="1125" b="0" i="0">
                <a:solidFill>
                  <a:srgbClr val="D5CEBF"/>
                </a:solidFill>
                <a:latin typeface="Calibri"/>
                <a:ea typeface="Calibri"/>
                <a:cs typeface="Calibri"/>
              </a:rPr>
              <a:t>100ballnik.com</a:t>
            </a:r>
          </a:p>
        </p:txBody>
      </p:sp>
    </p:spTree>
    <p:extLst>
      <p:ext uri="{BB962C8B-B14F-4D97-AF65-F5344CB8AC3E}">
        <p14:creationId xmlns:p14="http://schemas.microsoft.com/office/powerpoint/2010/main" val="1599753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503</Words>
  <Application>Microsoft Office PowerPoint</Application>
  <DocSecurity>0</DocSecurity>
  <PresentationFormat>Широкоэкранный</PresentationFormat>
  <Paragraphs>80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100ballnik.com</dc:creator>
  <cp:lastModifiedBy>Mendal</cp:lastModifiedBy>
  <cp:revision>2</cp:revision>
  <dcterms:created xsi:type="dcterms:W3CDTF">2026-10-17T08:16:48Z</dcterms:created>
  <dcterms:modified xsi:type="dcterms:W3CDTF">2026-10-17T17:10:12Z</dcterms:modified>
</cp:coreProperties>
</file>