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E2B777A-F8AC-40F4-8F5E-C7F852CE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4465FC4-000C-4667-9133-8C4B2A08B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5E584988-CA39-47F4-BD9F-B01FAD185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FC332A4-BF94-4715-8257-62FF644CA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D97C3D49-4EB2-4C5A-AD57-E44EEA858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08F4E41-2815-49A9-A805-B177A9C99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B8F6307-8C93-4056-9394-22B82B71E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FD0DEFAA-91CF-48F9-B62A-545285111CE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E0FE82D-6C2F-4FF4-85AC-DEDDACAFC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F012B8F-A847-4198-8981-463F4366B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B5274F-C30B-45DD-ACEB-71D049359A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905250" cy="6858000"/>
          </a:xfrm>
          <a:prstGeom prst="rect">
            <a:avLst/>
          </a:prstGeom>
          <a:solidFill>
            <a:srgbClr val="163F38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3F4EF09-06E8-42D7-9DE4-BE0A9759E90E}"/>
              </a:ext>
            </a:extLst>
          </p:cNvPr>
          <p:cNvSpPr>
            <a:spLocks noGrp="1"/>
          </p:cNvSpPr>
          <p:nvPr/>
        </p:nvSpPr>
        <p:spPr>
          <a:xfrm>
            <a:off x="495300" y="742950"/>
            <a:ext cx="2238375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1-text-0">
            <a:extLst>
              <a:ext uri="{FF2B5EF4-FFF2-40B4-BE49-F238E27FC236}">
                <a16:creationId xmlns:a16="http://schemas.microsoft.com/office/drawing/2014/main" id="{59397350-ECAD-423A-9700-2D02AA36A46A}"/>
              </a:ext>
            </a:extLst>
          </p:cNvPr>
          <p:cNvSpPr>
            <a:spLocks noGrp="1"/>
          </p:cNvSpPr>
          <p:nvPr/>
        </p:nvSpPr>
        <p:spPr>
          <a:xfrm>
            <a:off x="495300" y="1866900"/>
            <a:ext cx="3429000" cy="3429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42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Индия в эпоху Великих Моголов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EE942C-2685-49EA-8FCA-F71F018CBDF8}"/>
              </a:ext>
            </a:extLst>
          </p:cNvPr>
          <p:cNvSpPr>
            <a:spLocks noGrp="1"/>
          </p:cNvSpPr>
          <p:nvPr/>
        </p:nvSpPr>
        <p:spPr>
          <a:xfrm>
            <a:off x="4181475" y="795421"/>
            <a:ext cx="7553325" cy="5086183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199DC7-882F-439C-A9F0-B8941C6F5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48150" y="862096"/>
            <a:ext cx="7419975" cy="495283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951C48-2AE0-4734-B5CC-3657F6C34CB0}"/>
              </a:ext>
            </a:extLst>
          </p:cNvPr>
          <p:cNvSpPr>
            <a:spLocks noGrp="1"/>
          </p:cNvSpPr>
          <p:nvPr/>
        </p:nvSpPr>
        <p:spPr>
          <a:xfrm>
            <a:off x="495300" y="5857875"/>
            <a:ext cx="2238375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7" name="s1-text-1">
            <a:extLst>
              <a:ext uri="{FF2B5EF4-FFF2-40B4-BE49-F238E27FC236}">
                <a16:creationId xmlns:a16="http://schemas.microsoft.com/office/drawing/2014/main" id="{0567DE42-6AC0-4540-BF6A-E6B20D34F360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7576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2-text-2">
            <a:extLst>
              <a:ext uri="{FF2B5EF4-FFF2-40B4-BE49-F238E27FC236}">
                <a16:creationId xmlns:a16="http://schemas.microsoft.com/office/drawing/2014/main" id="{B7A2BB63-C079-4A3C-96AD-15A3D221735D}"/>
              </a:ext>
            </a:extLst>
          </p:cNvPr>
          <p:cNvSpPr>
            <a:spLocks noGrp="1"/>
          </p:cNvSpPr>
          <p:nvPr/>
        </p:nvSpPr>
        <p:spPr>
          <a:xfrm>
            <a:off x="533400" y="457200"/>
            <a:ext cx="69532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6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1. Империя Великих Моголов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FE0D6C-FFF3-4A0C-8B2A-C46599DF0645}"/>
              </a:ext>
            </a:extLst>
          </p:cNvPr>
          <p:cNvSpPr>
            <a:spLocks noGrp="1"/>
          </p:cNvSpPr>
          <p:nvPr/>
        </p:nvSpPr>
        <p:spPr>
          <a:xfrm>
            <a:off x="552450" y="1724025"/>
            <a:ext cx="552450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2-text-3">
            <a:extLst>
              <a:ext uri="{FF2B5EF4-FFF2-40B4-BE49-F238E27FC236}">
                <a16:creationId xmlns:a16="http://schemas.microsoft.com/office/drawing/2014/main" id="{63B8A285-539D-4315-A8B0-D13BD7F0D67E}"/>
              </a:ext>
            </a:extLst>
          </p:cNvPr>
          <p:cNvSpPr>
            <a:spLocks noGrp="1"/>
          </p:cNvSpPr>
          <p:nvPr/>
        </p:nvSpPr>
        <p:spPr>
          <a:xfrm>
            <a:off x="552450" y="2085975"/>
            <a:ext cx="61341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К началу </a:t>
            </a:r>
            <a:r>
              <a:rPr sz="255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XVI в.</a:t>
            </a: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на территории Индии существовало множество княжеств, во главе их стояли </a:t>
            </a:r>
            <a:r>
              <a:rPr sz="255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раджи.</a:t>
            </a:r>
          </a:p>
        </p:txBody>
      </p:sp>
      <p:sp>
        <p:nvSpPr>
          <p:cNvPr id="4" name="s2-text-4">
            <a:extLst>
              <a:ext uri="{FF2B5EF4-FFF2-40B4-BE49-F238E27FC236}">
                <a16:creationId xmlns:a16="http://schemas.microsoft.com/office/drawing/2014/main" id="{8C01D482-6073-4230-A624-1B05280920D4}"/>
              </a:ext>
            </a:extLst>
          </p:cNvPr>
          <p:cNvSpPr>
            <a:spLocks noGrp="1"/>
          </p:cNvSpPr>
          <p:nvPr/>
        </p:nvSpPr>
        <p:spPr>
          <a:xfrm>
            <a:off x="552450" y="3962400"/>
            <a:ext cx="6134100" cy="1885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Делийский султанат</a:t>
            </a: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, столь могущественный в </a:t>
            </a:r>
            <a:r>
              <a:rPr sz="255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XIII—XIV вв.</a:t>
            </a: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, к началу XVI в. утратил часть территории и сильно ослабел.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988402B-FDD2-4BB1-889F-F6BC71499204}"/>
              </a:ext>
            </a:extLst>
          </p:cNvPr>
          <p:cNvSpPr>
            <a:spLocks noGrp="1"/>
          </p:cNvSpPr>
          <p:nvPr/>
        </p:nvSpPr>
        <p:spPr>
          <a:xfrm>
            <a:off x="7200900" y="266700"/>
            <a:ext cx="4991100" cy="6057900"/>
          </a:xfrm>
          <a:prstGeom prst="rect">
            <a:avLst/>
          </a:prstGeom>
          <a:solidFill>
            <a:srgbClr val="E8E1D1"/>
          </a:solidFill>
          <a:ln w="0">
            <a:noFill/>
            <a:prstDash val="solid"/>
          </a:ln>
        </p:spPr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D01C41-7C4C-4839-B86B-3BF8B563A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10475" y="821557"/>
            <a:ext cx="4019550" cy="4862460"/>
          </a:xfrm>
          <a:prstGeom prst="rect">
            <a:avLst/>
          </a:prstGeom>
        </p:spPr>
      </p:pic>
      <p:sp>
        <p:nvSpPr>
          <p:cNvPr id="7" name="s2-text-5">
            <a:extLst>
              <a:ext uri="{FF2B5EF4-FFF2-40B4-BE49-F238E27FC236}">
                <a16:creationId xmlns:a16="http://schemas.microsoft.com/office/drawing/2014/main" id="{31F26392-95DD-41C3-8CA2-88F027D45969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61783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3-text-6">
            <a:extLst>
              <a:ext uri="{FF2B5EF4-FFF2-40B4-BE49-F238E27FC236}">
                <a16:creationId xmlns:a16="http://schemas.microsoft.com/office/drawing/2014/main" id="{0B76E041-5C18-4F86-9701-A062E466CDF6}"/>
              </a:ext>
            </a:extLst>
          </p:cNvPr>
          <p:cNvSpPr>
            <a:spLocks noGrp="1"/>
          </p:cNvSpPr>
          <p:nvPr/>
        </p:nvSpPr>
        <p:spPr>
          <a:xfrm>
            <a:off x="552450" y="638175"/>
            <a:ext cx="59055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622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pPr>
            <a:r>
              <a:rPr sz="6225" b="0">
                <a:solidFill>
                  <a:srgbClr val="6B2836"/>
                </a:solidFill>
                <a:latin typeface="Georgia"/>
                <a:ea typeface="Georgia"/>
                <a:cs typeface="Georgia"/>
              </a:rPr>
              <a:t>1526 г.</a:t>
            </a:r>
          </a:p>
        </p:txBody>
      </p:sp>
      <p:sp>
        <p:nvSpPr>
          <p:cNvPr id="2" name="s3-text-7">
            <a:extLst>
              <a:ext uri="{FF2B5EF4-FFF2-40B4-BE49-F238E27FC236}">
                <a16:creationId xmlns:a16="http://schemas.microsoft.com/office/drawing/2014/main" id="{DAB25D32-D24E-4B9F-BDD9-B6569186D218}"/>
              </a:ext>
            </a:extLst>
          </p:cNvPr>
          <p:cNvSpPr>
            <a:spLocks noGrp="1"/>
          </p:cNvSpPr>
          <p:nvPr/>
        </p:nvSpPr>
        <p:spPr>
          <a:xfrm>
            <a:off x="571500" y="1800225"/>
            <a:ext cx="60960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0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 – основание империи Великих Моголов в Индии.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A45820-979C-4F46-AEBE-4F0B46676ADE}"/>
              </a:ext>
            </a:extLst>
          </p:cNvPr>
          <p:cNvSpPr>
            <a:spLocks noGrp="1"/>
          </p:cNvSpPr>
          <p:nvPr/>
        </p:nvSpPr>
        <p:spPr>
          <a:xfrm>
            <a:off x="571500" y="3457575"/>
            <a:ext cx="5381625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4" name="s3-text-8">
            <a:extLst>
              <a:ext uri="{FF2B5EF4-FFF2-40B4-BE49-F238E27FC236}">
                <a16:creationId xmlns:a16="http://schemas.microsoft.com/office/drawing/2014/main" id="{CBDBA041-72F2-4049-B6EC-EB95475B507D}"/>
              </a:ext>
            </a:extLst>
          </p:cNvPr>
          <p:cNvSpPr>
            <a:spLocks noGrp="1"/>
          </p:cNvSpPr>
          <p:nvPr/>
        </p:nvSpPr>
        <p:spPr>
          <a:xfrm>
            <a:off x="571500" y="3762375"/>
            <a:ext cx="6048375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Падишах</a:t>
            </a: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– название императора в империи Великих Моголов.</a:t>
            </a:r>
          </a:p>
        </p:txBody>
      </p:sp>
      <p:sp>
        <p:nvSpPr>
          <p:cNvPr id="5" name="s3-text-9">
            <a:extLst>
              <a:ext uri="{FF2B5EF4-FFF2-40B4-BE49-F238E27FC236}">
                <a16:creationId xmlns:a16="http://schemas.microsoft.com/office/drawing/2014/main" id="{76F944DC-6159-464B-B16D-CA526788C0E4}"/>
              </a:ext>
            </a:extLst>
          </p:cNvPr>
          <p:cNvSpPr>
            <a:spLocks noGrp="1"/>
          </p:cNvSpPr>
          <p:nvPr/>
        </p:nvSpPr>
        <p:spPr>
          <a:xfrm>
            <a:off x="571500" y="5362575"/>
            <a:ext cx="59531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250" b="1">
                <a:solidFill>
                  <a:srgbClr val="163F3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3F38"/>
                </a:solidFill>
                <a:latin typeface="Arial"/>
                <a:ea typeface="Arial"/>
                <a:cs typeface="Arial"/>
              </a:rPr>
              <a:t>Бабур – основатель империи Великих Моголов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51CD81-1EF9-4648-9312-762BBBF395CC}"/>
              </a:ext>
            </a:extLst>
          </p:cNvPr>
          <p:cNvSpPr>
            <a:spLocks noGrp="1"/>
          </p:cNvSpPr>
          <p:nvPr/>
        </p:nvSpPr>
        <p:spPr>
          <a:xfrm>
            <a:off x="7534275" y="439707"/>
            <a:ext cx="4181475" cy="5788085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FD84C5-0900-433A-BA98-EB7C04D03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00950" y="506382"/>
            <a:ext cx="4048125" cy="5654735"/>
          </a:xfrm>
          <a:prstGeom prst="rect">
            <a:avLst/>
          </a:prstGeom>
        </p:spPr>
      </p:pic>
      <p:sp>
        <p:nvSpPr>
          <p:cNvPr id="8" name="s3-text-10">
            <a:extLst>
              <a:ext uri="{FF2B5EF4-FFF2-40B4-BE49-F238E27FC236}">
                <a16:creationId xmlns:a16="http://schemas.microsoft.com/office/drawing/2014/main" id="{4FC92EF1-C755-4260-8C1B-A0FEF10A81AE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7904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4-text-11">
            <a:extLst>
              <a:ext uri="{FF2B5EF4-FFF2-40B4-BE49-F238E27FC236}">
                <a16:creationId xmlns:a16="http://schemas.microsoft.com/office/drawing/2014/main" id="{DAE36E0A-E072-4F0A-83EF-B8AC53F9BAC0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62865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42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42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Акбар (1556—1605),</a:t>
            </a:r>
          </a:p>
        </p:txBody>
      </p:sp>
      <p:sp>
        <p:nvSpPr>
          <p:cNvPr id="2" name="s4-text-12">
            <a:extLst>
              <a:ext uri="{FF2B5EF4-FFF2-40B4-BE49-F238E27FC236}">
                <a16:creationId xmlns:a16="http://schemas.microsoft.com/office/drawing/2014/main" id="{9CEF229D-EF64-4952-9A29-5B2B542B4456}"/>
              </a:ext>
            </a:extLst>
          </p:cNvPr>
          <p:cNvSpPr>
            <a:spLocks noGrp="1"/>
          </p:cNvSpPr>
          <p:nvPr/>
        </p:nvSpPr>
        <p:spPr>
          <a:xfrm>
            <a:off x="628650" y="2457450"/>
            <a:ext cx="619125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92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в период правления которого империя достигла наивысшего расцвета.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2F4D163-3BE4-47FC-B6E3-034E9E5D270D}"/>
              </a:ext>
            </a:extLst>
          </p:cNvPr>
          <p:cNvSpPr>
            <a:spLocks noGrp="1"/>
          </p:cNvSpPr>
          <p:nvPr/>
        </p:nvSpPr>
        <p:spPr>
          <a:xfrm>
            <a:off x="638175" y="4476750"/>
            <a:ext cx="561975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4" name="s4-text-13">
            <a:extLst>
              <a:ext uri="{FF2B5EF4-FFF2-40B4-BE49-F238E27FC236}">
                <a16:creationId xmlns:a16="http://schemas.microsoft.com/office/drawing/2014/main" id="{D8FFCA8D-D383-40FE-B6B1-CF2D7FA52266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628650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000" b="0">
                <a:solidFill>
                  <a:srgbClr val="D7C28E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D7C28E"/>
                </a:solidFill>
                <a:latin typeface="Georgia"/>
                <a:ea typeface="Georgia"/>
                <a:cs typeface="Georgia"/>
              </a:rPr>
              <a:t>Реформы Акбара: принцип «мир для всех».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A2F7512-8972-4BD6-BDD5-6A020534CCDF}"/>
              </a:ext>
            </a:extLst>
          </p:cNvPr>
          <p:cNvSpPr>
            <a:spLocks noGrp="1"/>
          </p:cNvSpPr>
          <p:nvPr/>
        </p:nvSpPr>
        <p:spPr>
          <a:xfrm>
            <a:off x="7997860" y="390525"/>
            <a:ext cx="3530531" cy="5895975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8C969A-4FA5-4184-9995-07B51EBA1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64535" y="457200"/>
            <a:ext cx="3397181" cy="5762625"/>
          </a:xfrm>
          <a:prstGeom prst="rect">
            <a:avLst/>
          </a:prstGeom>
        </p:spPr>
      </p:pic>
      <p:sp>
        <p:nvSpPr>
          <p:cNvPr id="7" name="s4-text-14">
            <a:extLst>
              <a:ext uri="{FF2B5EF4-FFF2-40B4-BE49-F238E27FC236}">
                <a16:creationId xmlns:a16="http://schemas.microsoft.com/office/drawing/2014/main" id="{7ADCB0E2-F508-4AC5-808A-0F10251C728A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24708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C3C1685-6819-4FF6-820B-53395AD8C7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81925" cy="6858000"/>
          </a:xfrm>
          <a:prstGeom prst="rect">
            <a:avLst/>
          </a:prstGeom>
          <a:solidFill>
            <a:srgbClr val="E5DAC6"/>
          </a:solidFill>
          <a:ln w="0">
            <a:noFill/>
            <a:prstDash val="solid"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9ECBA9-AC9B-414F-92CD-A7BEB387F445}"/>
              </a:ext>
            </a:extLst>
          </p:cNvPr>
          <p:cNvSpPr>
            <a:spLocks noGrp="1"/>
          </p:cNvSpPr>
          <p:nvPr/>
        </p:nvSpPr>
        <p:spPr>
          <a:xfrm>
            <a:off x="401002" y="552450"/>
            <a:ext cx="6960870" cy="5467350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E36ED6-DDC6-4F1E-8825-FBF786C4E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7677" y="619125"/>
            <a:ext cx="6827520" cy="5334000"/>
          </a:xfrm>
          <a:prstGeom prst="rect">
            <a:avLst/>
          </a:prstGeom>
        </p:spPr>
      </p:pic>
      <p:sp>
        <p:nvSpPr>
          <p:cNvPr id="4" name="s5-text-15">
            <a:extLst>
              <a:ext uri="{FF2B5EF4-FFF2-40B4-BE49-F238E27FC236}">
                <a16:creationId xmlns:a16="http://schemas.microsoft.com/office/drawing/2014/main" id="{B221AB51-D302-4216-81DB-126DB7AD8942}"/>
              </a:ext>
            </a:extLst>
          </p:cNvPr>
          <p:cNvSpPr>
            <a:spLocks noGrp="1"/>
          </p:cNvSpPr>
          <p:nvPr/>
        </p:nvSpPr>
        <p:spPr>
          <a:xfrm>
            <a:off x="8124825" y="685800"/>
            <a:ext cx="3476625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Акбар</a:t>
            </a:r>
          </a:p>
          <a:p>
            <a:pPr algn="l">
              <a:lnSpc>
                <a:spcPct val="113000"/>
              </a:lnSpc>
              <a:buNone/>
              <a:defRPr sz="270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(1556—1605), в период правления которого империя достигла наивысшего расцвета.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CA6FF6-E98A-483F-811C-1151340446B1}"/>
              </a:ext>
            </a:extLst>
          </p:cNvPr>
          <p:cNvSpPr>
            <a:spLocks noGrp="1"/>
          </p:cNvSpPr>
          <p:nvPr/>
        </p:nvSpPr>
        <p:spPr>
          <a:xfrm>
            <a:off x="8124825" y="4181475"/>
            <a:ext cx="304800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6" name="s5-text-16">
            <a:extLst>
              <a:ext uri="{FF2B5EF4-FFF2-40B4-BE49-F238E27FC236}">
                <a16:creationId xmlns:a16="http://schemas.microsoft.com/office/drawing/2014/main" id="{3060D34C-2864-4C22-8C1E-95A8120BEE30}"/>
              </a:ext>
            </a:extLst>
          </p:cNvPr>
          <p:cNvSpPr>
            <a:spLocks noGrp="1"/>
          </p:cNvSpPr>
          <p:nvPr/>
        </p:nvSpPr>
        <p:spPr>
          <a:xfrm>
            <a:off x="8124825" y="4543425"/>
            <a:ext cx="3476625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6B2836"/>
                </a:solidFill>
                <a:latin typeface="Arial"/>
                <a:ea typeface="Arial"/>
                <a:cs typeface="Arial"/>
              </a:rPr>
              <a:t>Реформы Акбара: принцип </a:t>
            </a:r>
            <a:r>
              <a:rPr sz="2550" b="1">
                <a:solidFill>
                  <a:srgbClr val="6B2836"/>
                </a:solidFill>
                <a:latin typeface="Arial"/>
                <a:ea typeface="Arial"/>
                <a:cs typeface="Arial"/>
              </a:rPr>
              <a:t>«мир для всех»</a:t>
            </a:r>
            <a:r>
              <a:rPr sz="2550" b="0">
                <a:solidFill>
                  <a:srgbClr val="6B2836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7" name="s5-text-17">
            <a:extLst>
              <a:ext uri="{FF2B5EF4-FFF2-40B4-BE49-F238E27FC236}">
                <a16:creationId xmlns:a16="http://schemas.microsoft.com/office/drawing/2014/main" id="{0FF06104-4F38-4697-9C66-85789CB195E5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27239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6-text-18">
            <a:extLst>
              <a:ext uri="{FF2B5EF4-FFF2-40B4-BE49-F238E27FC236}">
                <a16:creationId xmlns:a16="http://schemas.microsoft.com/office/drawing/2014/main" id="{E89B94B4-3125-45EC-B73F-51E9B414F1AD}"/>
              </a:ext>
            </a:extLst>
          </p:cNvPr>
          <p:cNvSpPr>
            <a:spLocks noGrp="1"/>
          </p:cNvSpPr>
          <p:nvPr/>
        </p:nvSpPr>
        <p:spPr>
          <a:xfrm>
            <a:off x="6715125" y="1619250"/>
            <a:ext cx="5124450" cy="455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0000"/>
              </a:lnSpc>
              <a:buNone/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Город и муниципальный район в районе Агры штата Уттар-Прадеш в Индии, столица Им-</a:t>
            </a:r>
          </a:p>
          <a:p>
            <a:pPr algn="l">
              <a:lnSpc>
                <a:spcPct val="110000"/>
              </a:lnSpc>
              <a:buNone/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перии Великих Моголов во время правления Акбара I. Потерял этот статус после переезда правителя в Лахор. С 1986 г. древний город Фатехпур-Сикри является объектом Всемир-</a:t>
            </a:r>
          </a:p>
          <a:p>
            <a:pPr algn="l">
              <a:lnSpc>
                <a:spcPct val="110000"/>
              </a:lnSpc>
              <a:buNone/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ного наследия ЮНЕСКО.</a:t>
            </a:r>
          </a:p>
        </p:txBody>
      </p:sp>
      <p:sp>
        <p:nvSpPr>
          <p:cNvPr id="2" name="s6-text-19">
            <a:extLst>
              <a:ext uri="{FF2B5EF4-FFF2-40B4-BE49-F238E27FC236}">
                <a16:creationId xmlns:a16="http://schemas.microsoft.com/office/drawing/2014/main" id="{B32CA6EA-A246-4A07-9C6E-0487A39AB47F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1049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525" b="0">
                <a:solidFill>
                  <a:srgbClr val="9B513C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9B513C"/>
                </a:solidFill>
                <a:latin typeface="Georgia"/>
                <a:ea typeface="Georgia"/>
                <a:cs typeface="Georgia"/>
              </a:rPr>
              <a:t>Фатехпур-Сикри - резиденция Акбара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E7C2691-5BCC-4113-9D0E-874C98CB1294}"/>
              </a:ext>
            </a:extLst>
          </p:cNvPr>
          <p:cNvSpPr>
            <a:spLocks noGrp="1"/>
          </p:cNvSpPr>
          <p:nvPr/>
        </p:nvSpPr>
        <p:spPr>
          <a:xfrm>
            <a:off x="419100" y="1733514"/>
            <a:ext cx="5981700" cy="4000571"/>
          </a:xfrm>
          <a:prstGeom prst="roundRect">
            <a:avLst>
              <a:gd name="adj" fmla="val 5238"/>
            </a:avLst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932833-6F4E-4848-831B-3FE0DC7DE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5775" y="1800189"/>
            <a:ext cx="5848350" cy="3867221"/>
          </a:xfrm>
          <a:prstGeom prst="roundRect">
            <a:avLst>
              <a:gd name="adj" fmla="val 4433"/>
            </a:avLst>
          </a:prstGeom>
        </p:spPr>
      </p:pic>
      <p:sp>
        <p:nvSpPr>
          <p:cNvPr id="5" name="s6-text-20">
            <a:extLst>
              <a:ext uri="{FF2B5EF4-FFF2-40B4-BE49-F238E27FC236}">
                <a16:creationId xmlns:a16="http://schemas.microsoft.com/office/drawing/2014/main" id="{6A067DF3-9EB4-4FAF-B754-FF3B193DA50C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51093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867521B-91D6-4045-A66E-D1D068D905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95275" cy="6858000"/>
          </a:xfrm>
          <a:prstGeom prst="rect">
            <a:avLst/>
          </a:prstGeom>
          <a:solidFill>
            <a:srgbClr val="163F38"/>
          </a:solidFill>
          <a:ln w="0">
            <a:noFill/>
            <a:prstDash val="solid"/>
          </a:ln>
        </p:spPr>
      </p:sp>
      <p:sp>
        <p:nvSpPr>
          <p:cNvPr id="2" name="s7-text-21">
            <a:extLst>
              <a:ext uri="{FF2B5EF4-FFF2-40B4-BE49-F238E27FC236}">
                <a16:creationId xmlns:a16="http://schemas.microsoft.com/office/drawing/2014/main" id="{FA13B8B5-078C-40A7-B3E5-02C58ACAEFA1}"/>
              </a:ext>
            </a:extLst>
          </p:cNvPr>
          <p:cNvSpPr>
            <a:spLocks noGrp="1"/>
          </p:cNvSpPr>
          <p:nvPr/>
        </p:nvSpPr>
        <p:spPr>
          <a:xfrm>
            <a:off x="590550" y="495300"/>
            <a:ext cx="72104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defPPr>
            <a:lvl1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285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163F38"/>
                </a:solidFill>
                <a:latin typeface="Georgia"/>
                <a:ea typeface="Georgia"/>
                <a:cs typeface="Georgia"/>
              </a:rPr>
              <a:t>При Джахангире и Шахе Джахане - империя достигла вершины могущества.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392F40-E126-43D1-8274-5746DBD140CA}"/>
              </a:ext>
            </a:extLst>
          </p:cNvPr>
          <p:cNvSpPr>
            <a:spLocks noGrp="1"/>
          </p:cNvSpPr>
          <p:nvPr/>
        </p:nvSpPr>
        <p:spPr>
          <a:xfrm>
            <a:off x="600075" y="1724025"/>
            <a:ext cx="662940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4" name="s7-text-22">
            <a:extLst>
              <a:ext uri="{FF2B5EF4-FFF2-40B4-BE49-F238E27FC236}">
                <a16:creationId xmlns:a16="http://schemas.microsoft.com/office/drawing/2014/main" id="{8BF27D48-F9FC-42BD-AA60-7933035EB5BF}"/>
              </a:ext>
            </a:extLst>
          </p:cNvPr>
          <p:cNvSpPr>
            <a:spLocks noGrp="1"/>
          </p:cNvSpPr>
          <p:nvPr/>
        </p:nvSpPr>
        <p:spPr>
          <a:xfrm>
            <a:off x="590550" y="2009775"/>
            <a:ext cx="681990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В стране процветали земледелие, торговля и ремёсла. </a:t>
            </a:r>
          </a:p>
        </p:txBody>
      </p:sp>
      <p:sp>
        <p:nvSpPr>
          <p:cNvPr id="5" name="s7-text-23">
            <a:extLst>
              <a:ext uri="{FF2B5EF4-FFF2-40B4-BE49-F238E27FC236}">
                <a16:creationId xmlns:a16="http://schemas.microsoft.com/office/drawing/2014/main" id="{7930B345-5F7B-48AE-A743-2EBB90A2D232}"/>
              </a:ext>
            </a:extLst>
          </p:cNvPr>
          <p:cNvSpPr>
            <a:spLocks noGrp="1"/>
          </p:cNvSpPr>
          <p:nvPr/>
        </p:nvSpPr>
        <p:spPr>
          <a:xfrm>
            <a:off x="590550" y="3133725"/>
            <a:ext cx="681990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47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6B2836"/>
                </a:solidFill>
                <a:latin typeface="Arial"/>
                <a:ea typeface="Arial"/>
                <a:cs typeface="Arial"/>
              </a:rPr>
              <a:t>Однако положение индусов в империи стало ухудшаться. </a:t>
            </a:r>
          </a:p>
        </p:txBody>
      </p:sp>
      <p:sp>
        <p:nvSpPr>
          <p:cNvPr id="6" name="s7-text-24">
            <a:extLst>
              <a:ext uri="{FF2B5EF4-FFF2-40B4-BE49-F238E27FC236}">
                <a16:creationId xmlns:a16="http://schemas.microsoft.com/office/drawing/2014/main" id="{62D502BD-82FD-4E4B-9DE4-C66D256FA440}"/>
              </a:ext>
            </a:extLst>
          </p:cNvPr>
          <p:cNvSpPr>
            <a:spLocks noGrp="1"/>
          </p:cNvSpPr>
          <p:nvPr/>
        </p:nvSpPr>
        <p:spPr>
          <a:xfrm>
            <a:off x="590550" y="4248150"/>
            <a:ext cx="6819900" cy="1876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4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Шах Джахан прекратил строительство индуистских храмов, облагал немусульман налогами и поощрял обращение в ислам.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23D5F94-8B80-4176-922C-CAD1CE372839}"/>
              </a:ext>
            </a:extLst>
          </p:cNvPr>
          <p:cNvSpPr>
            <a:spLocks noGrp="1"/>
          </p:cNvSpPr>
          <p:nvPr/>
        </p:nvSpPr>
        <p:spPr>
          <a:xfrm>
            <a:off x="7972425" y="1183288"/>
            <a:ext cx="3590925" cy="4805749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537016-7426-4396-AC09-E583F7F13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39100" y="1249963"/>
            <a:ext cx="3457575" cy="4672399"/>
          </a:xfrm>
          <a:prstGeom prst="rect">
            <a:avLst/>
          </a:prstGeom>
        </p:spPr>
      </p:pic>
      <p:sp>
        <p:nvSpPr>
          <p:cNvPr id="9" name="s7-text-25">
            <a:extLst>
              <a:ext uri="{FF2B5EF4-FFF2-40B4-BE49-F238E27FC236}">
                <a16:creationId xmlns:a16="http://schemas.microsoft.com/office/drawing/2014/main" id="{558DFC67-4112-4025-BBB0-37FFC588976A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73332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8-text-26">
            <a:extLst>
              <a:ext uri="{FF2B5EF4-FFF2-40B4-BE49-F238E27FC236}">
                <a16:creationId xmlns:a16="http://schemas.microsoft.com/office/drawing/2014/main" id="{B27B270F-C275-442B-B1B2-C7F730306B89}"/>
              </a:ext>
            </a:extLst>
          </p:cNvPr>
          <p:cNvSpPr>
            <a:spLocks noGrp="1"/>
          </p:cNvSpPr>
          <p:nvPr/>
        </p:nvSpPr>
        <p:spPr>
          <a:xfrm>
            <a:off x="552450" y="476250"/>
            <a:ext cx="7286625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8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2. От расцвета к распаду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AF34AE-6F15-47B5-859F-BEFA94036BB7}"/>
              </a:ext>
            </a:extLst>
          </p:cNvPr>
          <p:cNvSpPr>
            <a:spLocks noGrp="1"/>
          </p:cNvSpPr>
          <p:nvPr/>
        </p:nvSpPr>
        <p:spPr>
          <a:xfrm>
            <a:off x="571500" y="2000250"/>
            <a:ext cx="657225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8-text-27">
            <a:extLst>
              <a:ext uri="{FF2B5EF4-FFF2-40B4-BE49-F238E27FC236}">
                <a16:creationId xmlns:a16="http://schemas.microsoft.com/office/drawing/2014/main" id="{47D57752-5448-4323-867D-865E0AAA69ED}"/>
              </a:ext>
            </a:extLst>
          </p:cNvPr>
          <p:cNvSpPr>
            <a:spLocks noGrp="1"/>
          </p:cNvSpPr>
          <p:nvPr/>
        </p:nvSpPr>
        <p:spPr>
          <a:xfrm>
            <a:off x="571500" y="2447925"/>
            <a:ext cx="6572250" cy="3267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8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 правление </a:t>
            </a:r>
            <a:r>
              <a:rPr sz="2850" b="1">
                <a:solidFill>
                  <a:srgbClr val="F5F0E5"/>
                </a:solidFill>
                <a:latin typeface="Arial"/>
                <a:ea typeface="Arial"/>
                <a:cs typeface="Arial"/>
              </a:rPr>
              <a:t>Аурангзеба (1658-1707)</a:t>
            </a:r>
            <a:r>
              <a:rPr sz="28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империя Великих Моголов достигла максимальных размеров, включив почти весь полуостров Индостан (кроме южной оконечности).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DD0F56-D551-41F5-AD0B-8A67A9068C90}"/>
              </a:ext>
            </a:extLst>
          </p:cNvPr>
          <p:cNvSpPr>
            <a:spLocks noGrp="1"/>
          </p:cNvSpPr>
          <p:nvPr/>
        </p:nvSpPr>
        <p:spPr>
          <a:xfrm>
            <a:off x="8037116" y="790575"/>
            <a:ext cx="3442494" cy="5372100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55F1C-0D24-4426-A095-3ADA30FFC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03791" y="857250"/>
            <a:ext cx="3309144" cy="5238750"/>
          </a:xfrm>
          <a:prstGeom prst="rect">
            <a:avLst/>
          </a:prstGeom>
        </p:spPr>
      </p:pic>
      <p:sp>
        <p:nvSpPr>
          <p:cNvPr id="6" name="s8-text-28">
            <a:extLst>
              <a:ext uri="{FF2B5EF4-FFF2-40B4-BE49-F238E27FC236}">
                <a16:creationId xmlns:a16="http://schemas.microsoft.com/office/drawing/2014/main" id="{5A6C3DA1-D38D-432B-A795-85FE45723C2D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61108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9-text-29">
            <a:extLst>
              <a:ext uri="{FF2B5EF4-FFF2-40B4-BE49-F238E27FC236}">
                <a16:creationId xmlns:a16="http://schemas.microsoft.com/office/drawing/2014/main" id="{218F482A-3A17-4D15-84C6-15E5B50A94B9}"/>
              </a:ext>
            </a:extLst>
          </p:cNvPr>
          <p:cNvSpPr>
            <a:spLocks noGrp="1"/>
          </p:cNvSpPr>
          <p:nvPr/>
        </p:nvSpPr>
        <p:spPr>
          <a:xfrm>
            <a:off x="552450" y="447675"/>
            <a:ext cx="66675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40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4050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Реформы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1E88E2-26A1-4E43-B071-DB2FD4B84F34}"/>
              </a:ext>
            </a:extLst>
          </p:cNvPr>
          <p:cNvSpPr>
            <a:spLocks noGrp="1"/>
          </p:cNvSpPr>
          <p:nvPr/>
        </p:nvSpPr>
        <p:spPr>
          <a:xfrm>
            <a:off x="552450" y="1457325"/>
            <a:ext cx="1102995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9-text-30">
            <a:extLst>
              <a:ext uri="{FF2B5EF4-FFF2-40B4-BE49-F238E27FC236}">
                <a16:creationId xmlns:a16="http://schemas.microsoft.com/office/drawing/2014/main" id="{515F4A33-8200-4E69-8FDC-932EDBE5C7C8}"/>
              </a:ext>
            </a:extLst>
          </p:cNvPr>
          <p:cNvSpPr>
            <a:spLocks noGrp="1"/>
          </p:cNvSpPr>
          <p:nvPr/>
        </p:nvSpPr>
        <p:spPr>
          <a:xfrm>
            <a:off x="552450" y="1838325"/>
            <a:ext cx="5991225" cy="3448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77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Для увеличения доходов казны Аурангзеб вводил новые таможенные пошлины, при этом для индусов они были </a:t>
            </a:r>
            <a:r>
              <a:rPr sz="2775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в два раза выше</a:t>
            </a:r>
            <a:r>
              <a:rPr sz="2775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, чем для мусульман.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63F542-FC31-4034-AD6A-ECD9D7964DFA}"/>
              </a:ext>
            </a:extLst>
          </p:cNvPr>
          <p:cNvSpPr>
            <a:spLocks noGrp="1"/>
          </p:cNvSpPr>
          <p:nvPr/>
        </p:nvSpPr>
        <p:spPr>
          <a:xfrm>
            <a:off x="7000875" y="1743075"/>
            <a:ext cx="19050" cy="40481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5" name="s9-text-31">
            <a:extLst>
              <a:ext uri="{FF2B5EF4-FFF2-40B4-BE49-F238E27FC236}">
                <a16:creationId xmlns:a16="http://schemas.microsoft.com/office/drawing/2014/main" id="{F62CF95D-9A19-4A91-8F0F-8515C7F726EF}"/>
              </a:ext>
            </a:extLst>
          </p:cNvPr>
          <p:cNvSpPr>
            <a:spLocks noGrp="1"/>
          </p:cNvSpPr>
          <p:nvPr/>
        </p:nvSpPr>
        <p:spPr>
          <a:xfrm>
            <a:off x="7524750" y="1838325"/>
            <a:ext cx="4010025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Для спасения крупных феодалов от разорения - неоднократно освобождал их от уплаты долгов ростовщикам.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899390-F0C7-4EEB-A143-F6822EAC8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22025" y="4467225"/>
            <a:ext cx="2625000" cy="1666875"/>
          </a:xfrm>
          <a:prstGeom prst="roundRect">
            <a:avLst>
              <a:gd name="adj" fmla="val 5714"/>
            </a:avLst>
          </a:prstGeom>
        </p:spPr>
      </p:pic>
      <p:sp>
        <p:nvSpPr>
          <p:cNvPr id="7" name="s9-text-32">
            <a:extLst>
              <a:ext uri="{FF2B5EF4-FFF2-40B4-BE49-F238E27FC236}">
                <a16:creationId xmlns:a16="http://schemas.microsoft.com/office/drawing/2014/main" id="{27EA739C-BF85-456A-97C2-EFF3AB565C1E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6555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E410301-4A88-48FF-8F6C-E82BAE604017}"/>
              </a:ext>
            </a:extLst>
          </p:cNvPr>
          <p:cNvSpPr>
            <a:spLocks noGrp="1"/>
          </p:cNvSpPr>
          <p:nvPr/>
        </p:nvSpPr>
        <p:spPr>
          <a:xfrm>
            <a:off x="683587" y="323850"/>
            <a:ext cx="3547726" cy="5943600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C00369-E3D7-4FB9-8E8F-32E89A1B6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0262" y="390525"/>
            <a:ext cx="3414376" cy="5810250"/>
          </a:xfrm>
          <a:prstGeom prst="rect">
            <a:avLst/>
          </a:prstGeom>
        </p:spPr>
      </p:pic>
      <p:sp>
        <p:nvSpPr>
          <p:cNvPr id="3" name="s10-text-33">
            <a:extLst>
              <a:ext uri="{FF2B5EF4-FFF2-40B4-BE49-F238E27FC236}">
                <a16:creationId xmlns:a16="http://schemas.microsoft.com/office/drawing/2014/main" id="{D71AA455-14F8-4CD7-9033-6AB4179CD953}"/>
              </a:ext>
            </a:extLst>
          </p:cNvPr>
          <p:cNvSpPr>
            <a:spLocks noGrp="1"/>
          </p:cNvSpPr>
          <p:nvPr/>
        </p:nvSpPr>
        <p:spPr>
          <a:xfrm>
            <a:off x="4933950" y="457200"/>
            <a:ext cx="6572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9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Реформы</a:t>
            </a:r>
          </a:p>
        </p:txBody>
      </p:sp>
      <p:sp>
        <p:nvSpPr>
          <p:cNvPr id="4" name="s10-text-34">
            <a:extLst>
              <a:ext uri="{FF2B5EF4-FFF2-40B4-BE49-F238E27FC236}">
                <a16:creationId xmlns:a16="http://schemas.microsoft.com/office/drawing/2014/main" id="{73242827-3748-4003-B61B-7FEC383477C2}"/>
              </a:ext>
            </a:extLst>
          </p:cNvPr>
          <p:cNvSpPr>
            <a:spLocks noGrp="1"/>
          </p:cNvSpPr>
          <p:nvPr/>
        </p:nvSpPr>
        <p:spPr>
          <a:xfrm>
            <a:off x="4953000" y="1514475"/>
            <a:ext cx="657225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 религиозной политике Аурангзеб проводил антииндуистскую политику.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2902FF-4CE6-4620-BA63-D186E4CDF3E5}"/>
              </a:ext>
            </a:extLst>
          </p:cNvPr>
          <p:cNvSpPr>
            <a:spLocks noGrp="1"/>
          </p:cNvSpPr>
          <p:nvPr/>
        </p:nvSpPr>
        <p:spPr>
          <a:xfrm>
            <a:off x="4953000" y="2838450"/>
            <a:ext cx="647700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6" name="s10-text-35">
            <a:extLst>
              <a:ext uri="{FF2B5EF4-FFF2-40B4-BE49-F238E27FC236}">
                <a16:creationId xmlns:a16="http://schemas.microsoft.com/office/drawing/2014/main" id="{8E2C8EF6-4590-4A05-B666-68B8315A38C9}"/>
              </a:ext>
            </a:extLst>
          </p:cNvPr>
          <p:cNvSpPr>
            <a:spLocks noGrp="1"/>
          </p:cNvSpPr>
          <p:nvPr/>
        </p:nvSpPr>
        <p:spPr>
          <a:xfrm>
            <a:off x="4953000" y="3095625"/>
            <a:ext cx="65722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 </a:t>
            </a:r>
            <a:r>
              <a:rPr sz="2550" b="1">
                <a:solidFill>
                  <a:srgbClr val="F5F0E5"/>
                </a:solidFill>
                <a:latin typeface="Arial"/>
                <a:ea typeface="Arial"/>
                <a:cs typeface="Arial"/>
              </a:rPr>
              <a:t>1664</a:t>
            </a: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году он запретил восстанавливать разрушенные индуистские храмы, а с </a:t>
            </a:r>
            <a:r>
              <a:rPr sz="2550" b="1">
                <a:solidFill>
                  <a:srgbClr val="F5F0E5"/>
                </a:solidFill>
                <a:latin typeface="Arial"/>
                <a:ea typeface="Arial"/>
                <a:cs typeface="Arial"/>
              </a:rPr>
              <a:t>1669</a:t>
            </a: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года запретил строительство новых. </a:t>
            </a:r>
          </a:p>
        </p:txBody>
      </p:sp>
      <p:sp>
        <p:nvSpPr>
          <p:cNvPr id="7" name="s10-text-36">
            <a:extLst>
              <a:ext uri="{FF2B5EF4-FFF2-40B4-BE49-F238E27FC236}">
                <a16:creationId xmlns:a16="http://schemas.microsoft.com/office/drawing/2014/main" id="{A3A9CC97-20CC-4FC7-BDE3-7E7BDAC15D2E}"/>
              </a:ext>
            </a:extLst>
          </p:cNvPr>
          <p:cNvSpPr>
            <a:spLocks noGrp="1"/>
          </p:cNvSpPr>
          <p:nvPr/>
        </p:nvSpPr>
        <p:spPr>
          <a:xfrm>
            <a:off x="4953000" y="4686300"/>
            <a:ext cx="6572250" cy="1514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 </a:t>
            </a:r>
            <a:r>
              <a:rPr sz="2550" b="1">
                <a:solidFill>
                  <a:srgbClr val="F5F0E5"/>
                </a:solidFill>
                <a:latin typeface="Arial"/>
                <a:ea typeface="Arial"/>
                <a:cs typeface="Arial"/>
              </a:rPr>
              <a:t>1679</a:t>
            </a: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году, несмотря на резкие протесты, он снова ввёл </a:t>
            </a:r>
            <a:r>
              <a:rPr sz="2550" b="1">
                <a:solidFill>
                  <a:srgbClr val="F5F0E5"/>
                </a:solidFill>
                <a:latin typeface="Arial"/>
                <a:ea typeface="Arial"/>
                <a:cs typeface="Arial"/>
              </a:rPr>
              <a:t>джизью</a:t>
            </a: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- подушный налог, которым облагались все немусульмане. </a:t>
            </a:r>
          </a:p>
        </p:txBody>
      </p:sp>
      <p:sp>
        <p:nvSpPr>
          <p:cNvPr id="8" name="s10-text-37">
            <a:extLst>
              <a:ext uri="{FF2B5EF4-FFF2-40B4-BE49-F238E27FC236}">
                <a16:creationId xmlns:a16="http://schemas.microsoft.com/office/drawing/2014/main" id="{D807C703-E36B-4D09-B682-7865C8F3C044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45952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11-text-38">
            <a:extLst>
              <a:ext uri="{FF2B5EF4-FFF2-40B4-BE49-F238E27FC236}">
                <a16:creationId xmlns:a16="http://schemas.microsoft.com/office/drawing/2014/main" id="{CEE5AA61-DCC4-4816-A8C8-B2FA9A726EF4}"/>
              </a:ext>
            </a:extLst>
          </p:cNvPr>
          <p:cNvSpPr>
            <a:spLocks noGrp="1"/>
          </p:cNvSpPr>
          <p:nvPr/>
        </p:nvSpPr>
        <p:spPr>
          <a:xfrm>
            <a:off x="552450" y="438150"/>
            <a:ext cx="10477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975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6B2836"/>
                </a:solidFill>
                <a:latin typeface="Georgia"/>
                <a:ea typeface="Georgia"/>
                <a:cs typeface="Georgia"/>
              </a:rPr>
              <a:t>Реформы</a:t>
            </a:r>
          </a:p>
        </p:txBody>
      </p:sp>
      <p:sp>
        <p:nvSpPr>
          <p:cNvPr id="2" name="s11-text-39">
            <a:extLst>
              <a:ext uri="{FF2B5EF4-FFF2-40B4-BE49-F238E27FC236}">
                <a16:creationId xmlns:a16="http://schemas.microsoft.com/office/drawing/2014/main" id="{5058EDFF-71A1-46A7-AB31-7BBE6FB70CF2}"/>
              </a:ext>
            </a:extLst>
          </p:cNvPr>
          <p:cNvSpPr>
            <a:spLocks noGrp="1"/>
          </p:cNvSpPr>
          <p:nvPr/>
        </p:nvSpPr>
        <p:spPr>
          <a:xfrm>
            <a:off x="561975" y="1476375"/>
            <a:ext cx="10906125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29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В религиозной политике Аурангзеб проводил антииндуистскую политику.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32B5A5-72E7-4896-B6AC-D6083EEA9CF5}"/>
              </a:ext>
            </a:extLst>
          </p:cNvPr>
          <p:cNvSpPr>
            <a:spLocks noGrp="1"/>
          </p:cNvSpPr>
          <p:nvPr/>
        </p:nvSpPr>
        <p:spPr>
          <a:xfrm>
            <a:off x="571500" y="2800350"/>
            <a:ext cx="1093470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4" name="s11-text-40">
            <a:extLst>
              <a:ext uri="{FF2B5EF4-FFF2-40B4-BE49-F238E27FC236}">
                <a16:creationId xmlns:a16="http://schemas.microsoft.com/office/drawing/2014/main" id="{0B1079A7-A86C-474C-8042-3BCAF25EBD74}"/>
              </a:ext>
            </a:extLst>
          </p:cNvPr>
          <p:cNvSpPr>
            <a:spLocks noGrp="1"/>
          </p:cNvSpPr>
          <p:nvPr/>
        </p:nvSpPr>
        <p:spPr>
          <a:xfrm>
            <a:off x="571500" y="3209925"/>
            <a:ext cx="5095875" cy="2667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В </a:t>
            </a:r>
            <a:r>
              <a:rPr sz="270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1664</a:t>
            </a:r>
            <a:r>
              <a:rPr sz="27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году он запретил восстанавливать разрушенные индуистские храмы, а с </a:t>
            </a:r>
            <a:r>
              <a:rPr sz="270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1669</a:t>
            </a:r>
            <a:r>
              <a:rPr sz="27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года запретил строительство новых.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587531-5316-4F98-AE14-361B28FDE423}"/>
              </a:ext>
            </a:extLst>
          </p:cNvPr>
          <p:cNvSpPr>
            <a:spLocks noGrp="1"/>
          </p:cNvSpPr>
          <p:nvPr/>
        </p:nvSpPr>
        <p:spPr>
          <a:xfrm>
            <a:off x="6057900" y="3209925"/>
            <a:ext cx="9525" cy="2743200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6" name="s11-text-41">
            <a:extLst>
              <a:ext uri="{FF2B5EF4-FFF2-40B4-BE49-F238E27FC236}">
                <a16:creationId xmlns:a16="http://schemas.microsoft.com/office/drawing/2014/main" id="{1D6B2555-B3DD-449F-963B-334BB1807AB4}"/>
              </a:ext>
            </a:extLst>
          </p:cNvPr>
          <p:cNvSpPr>
            <a:spLocks noGrp="1"/>
          </p:cNvSpPr>
          <p:nvPr/>
        </p:nvSpPr>
        <p:spPr>
          <a:xfrm>
            <a:off x="6477000" y="3209925"/>
            <a:ext cx="5038725" cy="2714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7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В </a:t>
            </a:r>
            <a:r>
              <a:rPr sz="270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1679</a:t>
            </a:r>
            <a:r>
              <a:rPr sz="27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году, несмотря на резкие протесты, он снова ввёл </a:t>
            </a:r>
            <a:r>
              <a:rPr sz="2700" b="1">
                <a:solidFill>
                  <a:srgbClr val="22332F"/>
                </a:solidFill>
                <a:latin typeface="Arial"/>
                <a:ea typeface="Arial"/>
                <a:cs typeface="Arial"/>
              </a:rPr>
              <a:t>джизью</a:t>
            </a:r>
            <a:r>
              <a:rPr sz="27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- подушный налог, которым облагались все немусульмане. </a:t>
            </a:r>
          </a:p>
        </p:txBody>
      </p:sp>
      <p:sp>
        <p:nvSpPr>
          <p:cNvPr id="7" name="s11-text-42">
            <a:extLst>
              <a:ext uri="{FF2B5EF4-FFF2-40B4-BE49-F238E27FC236}">
                <a16:creationId xmlns:a16="http://schemas.microsoft.com/office/drawing/2014/main" id="{A5B1438B-0EE9-4B43-B46B-EC6239F89B1C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99962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51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B10B584-3A91-425F-A3AE-6D09693D5648}"/>
              </a:ext>
            </a:extLst>
          </p:cNvPr>
          <p:cNvSpPr>
            <a:spLocks noGrp="1"/>
          </p:cNvSpPr>
          <p:nvPr/>
        </p:nvSpPr>
        <p:spPr>
          <a:xfrm>
            <a:off x="1468755" y="314325"/>
            <a:ext cx="9254490" cy="5200650"/>
          </a:xfrm>
          <a:prstGeom prst="roundRect">
            <a:avLst>
              <a:gd name="adj" fmla="val 4029"/>
            </a:avLst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6C5460-BF5E-458F-A4F2-B58C209A4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35430" y="381000"/>
            <a:ext cx="9121140" cy="5067300"/>
          </a:xfrm>
          <a:prstGeom prst="roundRect">
            <a:avLst>
              <a:gd name="adj" fmla="val 3383"/>
            </a:avLst>
          </a:prstGeom>
        </p:spPr>
      </p:pic>
      <p:sp>
        <p:nvSpPr>
          <p:cNvPr id="3" name="s12-text-43">
            <a:extLst>
              <a:ext uri="{FF2B5EF4-FFF2-40B4-BE49-F238E27FC236}">
                <a16:creationId xmlns:a16="http://schemas.microsoft.com/office/drawing/2014/main" id="{E9A5BDF7-8F05-47D4-B9D0-C201CC97F600}"/>
              </a:ext>
            </a:extLst>
          </p:cNvPr>
          <p:cNvSpPr>
            <a:spLocks noGrp="1"/>
          </p:cNvSpPr>
          <p:nvPr/>
        </p:nvSpPr>
        <p:spPr>
          <a:xfrm>
            <a:off x="600075" y="5724525"/>
            <a:ext cx="1095375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28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 Храм Вирупакши в Хампи, посвящённый Шиве.</a:t>
            </a:r>
          </a:p>
        </p:txBody>
      </p:sp>
      <p:sp>
        <p:nvSpPr>
          <p:cNvPr id="4" name="s12-text-44">
            <a:extLst>
              <a:ext uri="{FF2B5EF4-FFF2-40B4-BE49-F238E27FC236}">
                <a16:creationId xmlns:a16="http://schemas.microsoft.com/office/drawing/2014/main" id="{548713BE-232C-4093-85EF-B6F853F62266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40763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13-text-45">
            <a:extLst>
              <a:ext uri="{FF2B5EF4-FFF2-40B4-BE49-F238E27FC236}">
                <a16:creationId xmlns:a16="http://schemas.microsoft.com/office/drawing/2014/main" id="{60FE5276-95EA-46FC-BEC5-E2B955F83EC9}"/>
              </a:ext>
            </a:extLst>
          </p:cNvPr>
          <p:cNvSpPr>
            <a:spLocks noGrp="1"/>
          </p:cNvSpPr>
          <p:nvPr/>
        </p:nvSpPr>
        <p:spPr>
          <a:xfrm>
            <a:off x="561975" y="1000125"/>
            <a:ext cx="6143625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На рубеже ХVII-ХVIII вв. многие провинции стремились отделиться от империи.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EC67AA-38C0-466A-9E95-D3FE0B0938CC}"/>
              </a:ext>
            </a:extLst>
          </p:cNvPr>
          <p:cNvSpPr>
            <a:spLocks noGrp="1"/>
          </p:cNvSpPr>
          <p:nvPr/>
        </p:nvSpPr>
        <p:spPr>
          <a:xfrm>
            <a:off x="571500" y="3562350"/>
            <a:ext cx="5667375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13-text-46">
            <a:extLst>
              <a:ext uri="{FF2B5EF4-FFF2-40B4-BE49-F238E27FC236}">
                <a16:creationId xmlns:a16="http://schemas.microsoft.com/office/drawing/2014/main" id="{B45E2D9B-B2EF-48B4-9C81-31F566C16C5D}"/>
              </a:ext>
            </a:extLst>
          </p:cNvPr>
          <p:cNvSpPr>
            <a:spLocks noGrp="1"/>
          </p:cNvSpPr>
          <p:nvPr/>
        </p:nvSpPr>
        <p:spPr>
          <a:xfrm>
            <a:off x="571500" y="3952875"/>
            <a:ext cx="6096000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Власть падишаха слабела, раджи чувствовали себя полновластными хозяевами.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F970FD8-1F2F-4B80-9664-FC7FF3A63D66}"/>
              </a:ext>
            </a:extLst>
          </p:cNvPr>
          <p:cNvSpPr>
            <a:spLocks noGrp="1"/>
          </p:cNvSpPr>
          <p:nvPr/>
        </p:nvSpPr>
        <p:spPr>
          <a:xfrm>
            <a:off x="7415072" y="352425"/>
            <a:ext cx="4115080" cy="5943600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12ED01-7C32-4F9A-B571-3FA6B0C76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81747" y="419100"/>
            <a:ext cx="3981730" cy="5810250"/>
          </a:xfrm>
          <a:prstGeom prst="rect">
            <a:avLst/>
          </a:prstGeom>
        </p:spPr>
      </p:pic>
      <p:sp>
        <p:nvSpPr>
          <p:cNvPr id="6" name="s13-text-47">
            <a:extLst>
              <a:ext uri="{FF2B5EF4-FFF2-40B4-BE49-F238E27FC236}">
                <a16:creationId xmlns:a16="http://schemas.microsoft.com/office/drawing/2014/main" id="{5E3DAAFD-A7B7-4638-BF65-3CE0F3C0ECE7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96066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14-text-48">
            <a:extLst>
              <a:ext uri="{FF2B5EF4-FFF2-40B4-BE49-F238E27FC236}">
                <a16:creationId xmlns:a16="http://schemas.microsoft.com/office/drawing/2014/main" id="{17347ED8-791D-4211-B2EE-9A1566FA604D}"/>
              </a:ext>
            </a:extLst>
          </p:cNvPr>
          <p:cNvSpPr>
            <a:spLocks noGrp="1"/>
          </p:cNvSpPr>
          <p:nvPr/>
        </p:nvSpPr>
        <p:spPr>
          <a:xfrm>
            <a:off x="542925" y="409575"/>
            <a:ext cx="10953750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450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3. Культура империи Великих Моголов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76BAEA-7C8E-47CF-875E-EACB46390849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1095375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14-text-49">
            <a:extLst>
              <a:ext uri="{FF2B5EF4-FFF2-40B4-BE49-F238E27FC236}">
                <a16:creationId xmlns:a16="http://schemas.microsoft.com/office/drawing/2014/main" id="{E3B7B104-975D-477A-B4DB-5AA29CC6B966}"/>
              </a:ext>
            </a:extLst>
          </p:cNvPr>
          <p:cNvSpPr>
            <a:spLocks noGrp="1"/>
          </p:cNvSpPr>
          <p:nvPr/>
        </p:nvSpPr>
        <p:spPr>
          <a:xfrm>
            <a:off x="552450" y="2200275"/>
            <a:ext cx="6734175" cy="2343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Сложилась уникальная культура, которая сочетала индийские буддийские традиции и мусульманские обычаи, а также впитала особенности персидской и тюркской культур. </a:t>
            </a:r>
          </a:p>
        </p:txBody>
      </p:sp>
      <p:sp>
        <p:nvSpPr>
          <p:cNvPr id="4" name="s14-text-50">
            <a:extLst>
              <a:ext uri="{FF2B5EF4-FFF2-40B4-BE49-F238E27FC236}">
                <a16:creationId xmlns:a16="http://schemas.microsoft.com/office/drawing/2014/main" id="{EA93144B-F6D5-462B-8C58-1C4F3717D05D}"/>
              </a:ext>
            </a:extLst>
          </p:cNvPr>
          <p:cNvSpPr>
            <a:spLocks noGrp="1"/>
          </p:cNvSpPr>
          <p:nvPr/>
        </p:nvSpPr>
        <p:spPr>
          <a:xfrm>
            <a:off x="552450" y="4857750"/>
            <a:ext cx="67341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3F38"/>
                </a:solidFill>
                <a:latin typeface="Arial"/>
                <a:ea typeface="Arial"/>
                <a:cs typeface="Arial"/>
              </a:rPr>
              <a:t>Это проявилось в разных сферах: архитектуре, искусстве, литературе и религии.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F044C0-3EF6-42EE-8126-CB2000DCA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67650" y="2216702"/>
            <a:ext cx="3362325" cy="2272196"/>
          </a:xfrm>
          <a:prstGeom prst="roundRect">
            <a:avLst>
              <a:gd name="adj" fmla="val 4192"/>
            </a:avLst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B0A9EB-3853-4358-AECC-6D5FF7FA0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779834" y="4800600"/>
            <a:ext cx="3642732" cy="1400175"/>
          </a:xfrm>
          <a:prstGeom prst="roundRect">
            <a:avLst>
              <a:gd name="adj" fmla="val 6803"/>
            </a:avLst>
          </a:prstGeom>
        </p:spPr>
      </p:pic>
      <p:sp>
        <p:nvSpPr>
          <p:cNvPr id="7" name="s14-text-51">
            <a:extLst>
              <a:ext uri="{FF2B5EF4-FFF2-40B4-BE49-F238E27FC236}">
                <a16:creationId xmlns:a16="http://schemas.microsoft.com/office/drawing/2014/main" id="{5E3A1FB4-11D3-43C3-91BB-8985FF1C370F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26923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28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05704AE-9DB9-40FC-8D0E-AED9F1AAD11B}"/>
              </a:ext>
            </a:extLst>
          </p:cNvPr>
          <p:cNvSpPr>
            <a:spLocks noGrp="1"/>
          </p:cNvSpPr>
          <p:nvPr/>
        </p:nvSpPr>
        <p:spPr>
          <a:xfrm>
            <a:off x="430067" y="590550"/>
            <a:ext cx="7579016" cy="5105400"/>
          </a:xfrm>
          <a:prstGeom prst="roundRect">
            <a:avLst>
              <a:gd name="adj" fmla="val 4478"/>
            </a:avLst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5B67C4-B69C-4AE4-B6DD-CF3977C0E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6742" y="657225"/>
            <a:ext cx="7445666" cy="4972050"/>
          </a:xfrm>
          <a:prstGeom prst="roundRect">
            <a:avLst>
              <a:gd name="adj" fmla="val 3831"/>
            </a:avLst>
          </a:prstGeom>
        </p:spPr>
      </p:pic>
      <p:sp>
        <p:nvSpPr>
          <p:cNvPr id="3" name="s15-text-52">
            <a:extLst>
              <a:ext uri="{FF2B5EF4-FFF2-40B4-BE49-F238E27FC236}">
                <a16:creationId xmlns:a16="http://schemas.microsoft.com/office/drawing/2014/main" id="{8569CCF5-B004-4C89-AC5D-31D98997835F}"/>
              </a:ext>
            </a:extLst>
          </p:cNvPr>
          <p:cNvSpPr>
            <a:spLocks noGrp="1"/>
          </p:cNvSpPr>
          <p:nvPr/>
        </p:nvSpPr>
        <p:spPr>
          <a:xfrm>
            <a:off x="8486775" y="885825"/>
            <a:ext cx="3095625" cy="495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27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Город </a:t>
            </a:r>
            <a:r>
              <a:rPr sz="2775" b="1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Фатехпур-Сикри</a:t>
            </a:r>
            <a:r>
              <a:rPr sz="27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, воздвигнутый по воле Акбара недалеко от Агры и в </a:t>
            </a:r>
            <a:r>
              <a:rPr sz="2775" b="1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1571-1585</a:t>
            </a:r>
            <a:r>
              <a:rPr sz="27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 гг. являвшийся столицей.</a:t>
            </a:r>
          </a:p>
        </p:txBody>
      </p:sp>
      <p:sp>
        <p:nvSpPr>
          <p:cNvPr id="4" name="s15-text-53">
            <a:extLst>
              <a:ext uri="{FF2B5EF4-FFF2-40B4-BE49-F238E27FC236}">
                <a16:creationId xmlns:a16="http://schemas.microsoft.com/office/drawing/2014/main" id="{728BE47D-B600-4337-9F30-C9614F87A66C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01347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9282A5C-E89D-4A14-AB92-CE341F3B7AA8}"/>
              </a:ext>
            </a:extLst>
          </p:cNvPr>
          <p:cNvSpPr>
            <a:spLocks noGrp="1"/>
          </p:cNvSpPr>
          <p:nvPr/>
        </p:nvSpPr>
        <p:spPr>
          <a:xfrm>
            <a:off x="409575" y="695457"/>
            <a:ext cx="7353300" cy="4943212"/>
          </a:xfrm>
          <a:prstGeom prst="roundRect">
            <a:avLst>
              <a:gd name="adj" fmla="val 4625"/>
            </a:avLst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65ADC6-00B9-47E6-8138-7166D9141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250" y="762132"/>
            <a:ext cx="7219950" cy="4809862"/>
          </a:xfrm>
          <a:prstGeom prst="roundRect">
            <a:avLst>
              <a:gd name="adj" fmla="val 3961"/>
            </a:avLst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D2E4A2F-620B-45F5-8C7A-6298A688E6F6}"/>
              </a:ext>
            </a:extLst>
          </p:cNvPr>
          <p:cNvSpPr>
            <a:spLocks noGrp="1"/>
          </p:cNvSpPr>
          <p:nvPr/>
        </p:nvSpPr>
        <p:spPr>
          <a:xfrm>
            <a:off x="8105775" y="619125"/>
            <a:ext cx="337185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4" name="s16-text-54">
            <a:extLst>
              <a:ext uri="{FF2B5EF4-FFF2-40B4-BE49-F238E27FC236}">
                <a16:creationId xmlns:a16="http://schemas.microsoft.com/office/drawing/2014/main" id="{582884C3-B674-44A7-9D31-56D357E5C1FD}"/>
              </a:ext>
            </a:extLst>
          </p:cNvPr>
          <p:cNvSpPr>
            <a:spLocks noGrp="1"/>
          </p:cNvSpPr>
          <p:nvPr/>
        </p:nvSpPr>
        <p:spPr>
          <a:xfrm>
            <a:off x="8105775" y="933450"/>
            <a:ext cx="3581400" cy="524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defPPr>
            <a:lvl1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1pPr>
            <a:lvl2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2pPr>
            <a:lvl3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3pPr>
            <a:lvl4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4pPr>
            <a:lvl5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5pPr>
            <a:lvl6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6pPr>
            <a:lvl7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7pPr>
            <a:lvl8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8pPr>
            <a:lvl9pPr algn="l"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438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182A40"/>
                </a:solidFill>
                <a:latin typeface="Arial"/>
                <a:ea typeface="Arial"/>
                <a:cs typeface="Arial"/>
              </a:rPr>
              <a:t>Шедевр мусульманской архитектуры в Индии мавзолей </a:t>
            </a:r>
            <a:r>
              <a:rPr sz="2438" b="1">
                <a:solidFill>
                  <a:srgbClr val="182A40"/>
                </a:solidFill>
                <a:latin typeface="Arial"/>
                <a:ea typeface="Arial"/>
                <a:cs typeface="Arial"/>
              </a:rPr>
              <a:t>Тадж-Махал</a:t>
            </a:r>
            <a:r>
              <a:rPr sz="2438" b="0">
                <a:solidFill>
                  <a:srgbClr val="182A40"/>
                </a:solidFill>
                <a:latin typeface="Arial"/>
                <a:ea typeface="Arial"/>
                <a:cs typeface="Arial"/>
              </a:rPr>
              <a:t> (что означает </a:t>
            </a:r>
            <a:r>
              <a:rPr sz="2438" b="1">
                <a:solidFill>
                  <a:srgbClr val="182A40"/>
                </a:solidFill>
                <a:latin typeface="Arial"/>
                <a:ea typeface="Arial"/>
                <a:cs typeface="Arial"/>
              </a:rPr>
              <a:t>«Венец Дворца»</a:t>
            </a:r>
            <a:r>
              <a:rPr sz="2438" b="0">
                <a:solidFill>
                  <a:srgbClr val="182A40"/>
                </a:solidFill>
                <a:latin typeface="Arial"/>
                <a:ea typeface="Arial"/>
                <a:cs typeface="Arial"/>
              </a:rPr>
              <a:t>) был построен в Агре по приказу Шаха Джахана для погребения любимой жены (</a:t>
            </a:r>
            <a:r>
              <a:rPr sz="2438" b="1">
                <a:solidFill>
                  <a:srgbClr val="182A40"/>
                </a:solidFill>
                <a:latin typeface="Arial"/>
                <a:ea typeface="Arial"/>
                <a:cs typeface="Arial"/>
              </a:rPr>
              <a:t>1632 - 1653 г.</a:t>
            </a:r>
            <a:r>
              <a:rPr sz="2438" b="0">
                <a:solidFill>
                  <a:srgbClr val="182A40"/>
                </a:solidFill>
                <a:latin typeface="Arial"/>
                <a:ea typeface="Arial"/>
                <a:cs typeface="Arial"/>
              </a:rPr>
              <a:t>).</a:t>
            </a:r>
          </a:p>
        </p:txBody>
      </p:sp>
      <p:sp>
        <p:nvSpPr>
          <p:cNvPr id="5" name="s16-text-55">
            <a:extLst>
              <a:ext uri="{FF2B5EF4-FFF2-40B4-BE49-F238E27FC236}">
                <a16:creationId xmlns:a16="http://schemas.microsoft.com/office/drawing/2014/main" id="{CA8E64E4-11E0-4039-8F36-3C42EF502F20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01432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17-text-56">
            <a:extLst>
              <a:ext uri="{FF2B5EF4-FFF2-40B4-BE49-F238E27FC236}">
                <a16:creationId xmlns:a16="http://schemas.microsoft.com/office/drawing/2014/main" id="{CA9214A1-F485-4E9A-9304-122E479A09A7}"/>
              </a:ext>
            </a:extLst>
          </p:cNvPr>
          <p:cNvSpPr>
            <a:spLocks noGrp="1"/>
          </p:cNvSpPr>
          <p:nvPr/>
        </p:nvSpPr>
        <p:spPr>
          <a:xfrm>
            <a:off x="8829675" y="1266825"/>
            <a:ext cx="2819400" cy="442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Абу-ль-Хасан и Бичитр, писали портреты императоров, на их миниатюрах предстают жизнь двора, военные походы, сцены охоты.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D4D494-AC92-40B3-930E-33846A4B8D2F}"/>
              </a:ext>
            </a:extLst>
          </p:cNvPr>
          <p:cNvSpPr>
            <a:spLocks noGrp="1"/>
          </p:cNvSpPr>
          <p:nvPr/>
        </p:nvSpPr>
        <p:spPr>
          <a:xfrm>
            <a:off x="361950" y="606789"/>
            <a:ext cx="3924300" cy="5415821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7BFD77-9080-4649-9929-64B441963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8625" y="673464"/>
            <a:ext cx="3790950" cy="528247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9F9CF8-F15E-4674-8455-157A0E9CB26A}"/>
              </a:ext>
            </a:extLst>
          </p:cNvPr>
          <p:cNvSpPr>
            <a:spLocks noGrp="1"/>
          </p:cNvSpPr>
          <p:nvPr/>
        </p:nvSpPr>
        <p:spPr>
          <a:xfrm>
            <a:off x="4562475" y="483623"/>
            <a:ext cx="3876675" cy="5662153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36AD6B-61AD-41DA-BCB0-2A15CE824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629150" y="550298"/>
            <a:ext cx="3743325" cy="5528803"/>
          </a:xfrm>
          <a:prstGeom prst="rect">
            <a:avLst/>
          </a:prstGeom>
        </p:spPr>
      </p:pic>
      <p:sp>
        <p:nvSpPr>
          <p:cNvPr id="6" name="s17-text-57">
            <a:extLst>
              <a:ext uri="{FF2B5EF4-FFF2-40B4-BE49-F238E27FC236}">
                <a16:creationId xmlns:a16="http://schemas.microsoft.com/office/drawing/2014/main" id="{1076DC42-4994-4383-A9EE-C7EE87E53CB1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68868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18-text-58">
            <a:extLst>
              <a:ext uri="{FF2B5EF4-FFF2-40B4-BE49-F238E27FC236}">
                <a16:creationId xmlns:a16="http://schemas.microsoft.com/office/drawing/2014/main" id="{20FF1467-6A40-433D-AF3E-60CD15EC7C13}"/>
              </a:ext>
            </a:extLst>
          </p:cNvPr>
          <p:cNvSpPr>
            <a:spLocks noGrp="1"/>
          </p:cNvSpPr>
          <p:nvPr/>
        </p:nvSpPr>
        <p:spPr>
          <a:xfrm>
            <a:off x="581025" y="1666875"/>
            <a:ext cx="4810125" cy="3524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22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Абу-ль-Хасан и Бичитр, писали портреты императоров, на их миниатюрах предстают жизнь двора, военные походы, сцены охоты.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3CADB1-C9EB-4799-9248-1E33DCE63049}"/>
              </a:ext>
            </a:extLst>
          </p:cNvPr>
          <p:cNvSpPr>
            <a:spLocks noGrp="1"/>
          </p:cNvSpPr>
          <p:nvPr/>
        </p:nvSpPr>
        <p:spPr>
          <a:xfrm>
            <a:off x="581025" y="5619750"/>
            <a:ext cx="4162425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A63568C-6AF0-4647-93BF-1B1CD6E406FE}"/>
              </a:ext>
            </a:extLst>
          </p:cNvPr>
          <p:cNvSpPr>
            <a:spLocks noGrp="1"/>
          </p:cNvSpPr>
          <p:nvPr/>
        </p:nvSpPr>
        <p:spPr>
          <a:xfrm>
            <a:off x="6181725" y="826591"/>
            <a:ext cx="5391150" cy="5185767"/>
          </a:xfrm>
          <a:prstGeom prst="roundRect">
            <a:avLst>
              <a:gd name="adj" fmla="val 4408"/>
            </a:avLst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1D2887-9E63-4AD9-9EC4-201DC5B87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48400" y="893266"/>
            <a:ext cx="5257800" cy="5052417"/>
          </a:xfrm>
          <a:prstGeom prst="roundRect">
            <a:avLst>
              <a:gd name="adj" fmla="val 3770"/>
            </a:avLst>
          </a:prstGeom>
        </p:spPr>
      </p:pic>
      <p:sp>
        <p:nvSpPr>
          <p:cNvPr id="5" name="s18-text-59">
            <a:extLst>
              <a:ext uri="{FF2B5EF4-FFF2-40B4-BE49-F238E27FC236}">
                <a16:creationId xmlns:a16="http://schemas.microsoft.com/office/drawing/2014/main" id="{17F9BF35-C9F3-44F3-9A77-E593A88A0CF3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78358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19-text-60">
            <a:extLst>
              <a:ext uri="{FF2B5EF4-FFF2-40B4-BE49-F238E27FC236}">
                <a16:creationId xmlns:a16="http://schemas.microsoft.com/office/drawing/2014/main" id="{31C52415-FC4B-47EE-8EF2-F0A8FF9C9423}"/>
              </a:ext>
            </a:extLst>
          </p:cNvPr>
          <p:cNvSpPr>
            <a:spLocks noGrp="1"/>
          </p:cNvSpPr>
          <p:nvPr/>
        </p:nvSpPr>
        <p:spPr>
          <a:xfrm>
            <a:off x="523875" y="400050"/>
            <a:ext cx="110966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6B2836"/>
                </a:solidFill>
                <a:latin typeface="Georgia"/>
                <a:ea typeface="Georgia"/>
                <a:cs typeface="Georgia"/>
              </a:rPr>
              <a:t>Развитие могольской миниатюры. </a:t>
            </a:r>
          </a:p>
        </p:txBody>
      </p:sp>
      <p:sp>
        <p:nvSpPr>
          <p:cNvPr id="2" name="s19-text-61">
            <a:extLst>
              <a:ext uri="{FF2B5EF4-FFF2-40B4-BE49-F238E27FC236}">
                <a16:creationId xmlns:a16="http://schemas.microsoft.com/office/drawing/2014/main" id="{CDE4B660-45FA-4652-B156-6F882BB1525A}"/>
              </a:ext>
            </a:extLst>
          </p:cNvPr>
          <p:cNvSpPr>
            <a:spLocks noGrp="1"/>
          </p:cNvSpPr>
          <p:nvPr/>
        </p:nvSpPr>
        <p:spPr>
          <a:xfrm>
            <a:off x="542925" y="1504950"/>
            <a:ext cx="11049000" cy="1362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40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Стиль возник под влиянием миниатюры Ирана и Средней Азии, с использованием местной традиции религиозной живописи индуизма и буддизма, а также при воздействии европейской живописи и графики.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6D39B2-FDFE-40B6-9388-1964668E45CC}"/>
              </a:ext>
            </a:extLst>
          </p:cNvPr>
          <p:cNvSpPr>
            <a:spLocks noGrp="1"/>
          </p:cNvSpPr>
          <p:nvPr/>
        </p:nvSpPr>
        <p:spPr>
          <a:xfrm>
            <a:off x="1422510" y="3095625"/>
            <a:ext cx="5794154" cy="3009900"/>
          </a:xfrm>
          <a:prstGeom prst="rect">
            <a:avLst/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E6D602-B88A-409B-8F34-CE0C6B6FA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89185" y="3162300"/>
            <a:ext cx="5660804" cy="2876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1EF440-1CFD-4C8D-929F-08A4269BF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686532" y="3028950"/>
            <a:ext cx="2781837" cy="3086100"/>
          </a:xfrm>
          <a:prstGeom prst="roundRect">
            <a:avLst>
              <a:gd name="adj" fmla="val 4109"/>
            </a:avLst>
          </a:prstGeom>
        </p:spPr>
      </p:pic>
      <p:sp>
        <p:nvSpPr>
          <p:cNvPr id="6" name="s19-text-62">
            <a:extLst>
              <a:ext uri="{FF2B5EF4-FFF2-40B4-BE49-F238E27FC236}">
                <a16:creationId xmlns:a16="http://schemas.microsoft.com/office/drawing/2014/main" id="{65872573-1866-4B34-8EAE-A4F7FA49C658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5226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20-text-63">
            <a:extLst>
              <a:ext uri="{FF2B5EF4-FFF2-40B4-BE49-F238E27FC236}">
                <a16:creationId xmlns:a16="http://schemas.microsoft.com/office/drawing/2014/main" id="{BF2A0998-440A-45BC-954C-6B8F50CA8038}"/>
              </a:ext>
            </a:extLst>
          </p:cNvPr>
          <p:cNvSpPr>
            <a:spLocks noGrp="1"/>
          </p:cNvSpPr>
          <p:nvPr/>
        </p:nvSpPr>
        <p:spPr>
          <a:xfrm>
            <a:off x="542925" y="381000"/>
            <a:ext cx="11049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3675" b="0">
                <a:solidFill>
                  <a:srgbClr val="182A40"/>
                </a:solidFill>
                <a:latin typeface="Georgia"/>
                <a:ea typeface="Georgia"/>
                <a:cs typeface="Georgia"/>
              </a:defRPr>
            </a:pPr>
            <a:r>
              <a:rPr sz="3675" b="0">
                <a:solidFill>
                  <a:srgbClr val="182A40"/>
                </a:solidFill>
                <a:latin typeface="Georgia"/>
                <a:ea typeface="Georgia"/>
                <a:cs typeface="Georgia"/>
              </a:rPr>
              <a:t>4. Европейцы в Индии</a:t>
            </a:r>
          </a:p>
        </p:txBody>
      </p:sp>
      <p:sp>
        <p:nvSpPr>
          <p:cNvPr id="2" name="s20-text-64">
            <a:extLst>
              <a:ext uri="{FF2B5EF4-FFF2-40B4-BE49-F238E27FC236}">
                <a16:creationId xmlns:a16="http://schemas.microsoft.com/office/drawing/2014/main" id="{9C9D184F-192F-4499-B024-C5E7094EEAC9}"/>
              </a:ext>
            </a:extLst>
          </p:cNvPr>
          <p:cNvSpPr>
            <a:spLocks noGrp="1"/>
          </p:cNvSpPr>
          <p:nvPr/>
        </p:nvSpPr>
        <p:spPr>
          <a:xfrm>
            <a:off x="552450" y="1495425"/>
            <a:ext cx="66675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XVI век – начало проникновения европейцев в Индию: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D73E57-2F01-4C1F-8AD5-771E073AE661}"/>
              </a:ext>
            </a:extLst>
          </p:cNvPr>
          <p:cNvSpPr>
            <a:spLocks noGrp="1"/>
          </p:cNvSpPr>
          <p:nvPr/>
        </p:nvSpPr>
        <p:spPr>
          <a:xfrm>
            <a:off x="561975" y="3019425"/>
            <a:ext cx="123825" cy="19050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4" name="s20-text-65">
            <a:extLst>
              <a:ext uri="{FF2B5EF4-FFF2-40B4-BE49-F238E27FC236}">
                <a16:creationId xmlns:a16="http://schemas.microsoft.com/office/drawing/2014/main" id="{B087C31A-9EF6-4861-AD64-7C7ADBE9D6C5}"/>
              </a:ext>
            </a:extLst>
          </p:cNvPr>
          <p:cNvSpPr>
            <a:spLocks noGrp="1"/>
          </p:cNvSpPr>
          <p:nvPr/>
        </p:nvSpPr>
        <p:spPr>
          <a:xfrm>
            <a:off x="866775" y="2686050"/>
            <a:ext cx="5810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3F38"/>
                </a:solidFill>
                <a:latin typeface="Arial"/>
                <a:ea typeface="Arial"/>
                <a:cs typeface="Arial"/>
              </a:rPr>
              <a:t>португальцы,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BA3938-53F7-4D3B-B756-9AAE74380A86}"/>
              </a:ext>
            </a:extLst>
          </p:cNvPr>
          <p:cNvSpPr>
            <a:spLocks noGrp="1"/>
          </p:cNvSpPr>
          <p:nvPr/>
        </p:nvSpPr>
        <p:spPr>
          <a:xfrm>
            <a:off x="561975" y="3505200"/>
            <a:ext cx="123825" cy="19050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6" name="s20-text-66">
            <a:extLst>
              <a:ext uri="{FF2B5EF4-FFF2-40B4-BE49-F238E27FC236}">
                <a16:creationId xmlns:a16="http://schemas.microsoft.com/office/drawing/2014/main" id="{AB60E488-9E1E-47ED-B970-1B51AC7524EF}"/>
              </a:ext>
            </a:extLst>
          </p:cNvPr>
          <p:cNvSpPr>
            <a:spLocks noGrp="1"/>
          </p:cNvSpPr>
          <p:nvPr/>
        </p:nvSpPr>
        <p:spPr>
          <a:xfrm>
            <a:off x="866775" y="3171825"/>
            <a:ext cx="5810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3F38"/>
                </a:solidFill>
                <a:latin typeface="Arial"/>
                <a:ea typeface="Arial"/>
                <a:cs typeface="Arial"/>
              </a:rPr>
              <a:t>голландцы,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457CB4-675B-4D96-8332-D67DC853F8E3}"/>
              </a:ext>
            </a:extLst>
          </p:cNvPr>
          <p:cNvSpPr>
            <a:spLocks noGrp="1"/>
          </p:cNvSpPr>
          <p:nvPr/>
        </p:nvSpPr>
        <p:spPr>
          <a:xfrm>
            <a:off x="561975" y="3990975"/>
            <a:ext cx="123825" cy="19050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8" name="s20-text-67">
            <a:extLst>
              <a:ext uri="{FF2B5EF4-FFF2-40B4-BE49-F238E27FC236}">
                <a16:creationId xmlns:a16="http://schemas.microsoft.com/office/drawing/2014/main" id="{29EBB00B-F5C5-4FB2-B81D-5F9BE83E1F37}"/>
              </a:ext>
            </a:extLst>
          </p:cNvPr>
          <p:cNvSpPr>
            <a:spLocks noGrp="1"/>
          </p:cNvSpPr>
          <p:nvPr/>
        </p:nvSpPr>
        <p:spPr>
          <a:xfrm>
            <a:off x="866775" y="3657600"/>
            <a:ext cx="5810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3F38"/>
                </a:solidFill>
                <a:latin typeface="Arial"/>
                <a:ea typeface="Arial"/>
                <a:cs typeface="Arial"/>
              </a:rPr>
              <a:t>французы,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87F155-8111-4EDB-8E46-B90D9E2796F8}"/>
              </a:ext>
            </a:extLst>
          </p:cNvPr>
          <p:cNvSpPr>
            <a:spLocks noGrp="1"/>
          </p:cNvSpPr>
          <p:nvPr/>
        </p:nvSpPr>
        <p:spPr>
          <a:xfrm>
            <a:off x="561975" y="4476750"/>
            <a:ext cx="123825" cy="19050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10" name="s20-text-68">
            <a:extLst>
              <a:ext uri="{FF2B5EF4-FFF2-40B4-BE49-F238E27FC236}">
                <a16:creationId xmlns:a16="http://schemas.microsoft.com/office/drawing/2014/main" id="{596C334B-35AF-462B-AF8B-2517D4724E6D}"/>
              </a:ext>
            </a:extLst>
          </p:cNvPr>
          <p:cNvSpPr>
            <a:spLocks noGrp="1"/>
          </p:cNvSpPr>
          <p:nvPr/>
        </p:nvSpPr>
        <p:spPr>
          <a:xfrm>
            <a:off x="866775" y="4143375"/>
            <a:ext cx="58102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163F3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3F38"/>
                </a:solidFill>
                <a:latin typeface="Arial"/>
                <a:ea typeface="Arial"/>
                <a:cs typeface="Arial"/>
              </a:rPr>
              <a:t>англичане.</a:t>
            </a:r>
          </a:p>
        </p:txBody>
      </p:sp>
      <p:sp>
        <p:nvSpPr>
          <p:cNvPr id="11" name="s20-text-69">
            <a:extLst>
              <a:ext uri="{FF2B5EF4-FFF2-40B4-BE49-F238E27FC236}">
                <a16:creationId xmlns:a16="http://schemas.microsoft.com/office/drawing/2014/main" id="{130D2EDD-8347-4E32-B4F5-44ECE773403A}"/>
              </a:ext>
            </a:extLst>
          </p:cNvPr>
          <p:cNvSpPr>
            <a:spLocks noGrp="1"/>
          </p:cNvSpPr>
          <p:nvPr/>
        </p:nvSpPr>
        <p:spPr>
          <a:xfrm>
            <a:off x="561975" y="4781550"/>
            <a:ext cx="66770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625" b="0">
                <a:solidFill>
                  <a:srgbClr val="6B2836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6B2836"/>
                </a:solidFill>
                <a:latin typeface="Arial"/>
                <a:ea typeface="Arial"/>
                <a:cs typeface="Arial"/>
              </a:rPr>
              <a:t>Вывоз пряностей.</a:t>
            </a:r>
          </a:p>
        </p:txBody>
      </p:sp>
      <p:sp>
        <p:nvSpPr>
          <p:cNvPr id="12" name="s20-text-70">
            <a:extLst>
              <a:ext uri="{FF2B5EF4-FFF2-40B4-BE49-F238E27FC236}">
                <a16:creationId xmlns:a16="http://schemas.microsoft.com/office/drawing/2014/main" id="{0D6A48CC-99C5-4098-A15D-06C1194C5BE5}"/>
              </a:ext>
            </a:extLst>
          </p:cNvPr>
          <p:cNvSpPr>
            <a:spLocks noGrp="1"/>
          </p:cNvSpPr>
          <p:nvPr/>
        </p:nvSpPr>
        <p:spPr>
          <a:xfrm>
            <a:off x="561975" y="5495925"/>
            <a:ext cx="667702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82A40"/>
                </a:solidFill>
                <a:latin typeface="Arial"/>
                <a:ea typeface="Arial"/>
                <a:cs typeface="Arial"/>
              </a:rPr>
              <a:t>1600 г.</a:t>
            </a:r>
            <a:r>
              <a:rPr sz="2550" b="0">
                <a:solidFill>
                  <a:srgbClr val="182A40"/>
                </a:solidFill>
                <a:latin typeface="Arial"/>
                <a:ea typeface="Arial"/>
                <a:cs typeface="Arial"/>
              </a:rPr>
              <a:t> – основание Ост-индской компании.</a:t>
            </a:r>
          </a:p>
        </p:txBody>
      </p:sp>
      <p:sp>
        <p:nvSpPr>
          <p:cNvPr id="13" name="s20-text-71">
            <a:extLst>
              <a:ext uri="{FF2B5EF4-FFF2-40B4-BE49-F238E27FC236}">
                <a16:creationId xmlns:a16="http://schemas.microsoft.com/office/drawing/2014/main" id="{D54C2217-C9D7-4E64-BAD2-DBF9DDA73F2E}"/>
              </a:ext>
            </a:extLst>
          </p:cNvPr>
          <p:cNvSpPr>
            <a:spLocks noGrp="1"/>
          </p:cNvSpPr>
          <p:nvPr/>
        </p:nvSpPr>
        <p:spPr>
          <a:xfrm>
            <a:off x="7762875" y="5095875"/>
            <a:ext cx="3857625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400" b="0">
                <a:solidFill>
                  <a:srgbClr val="182A4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82A40"/>
                </a:solidFill>
                <a:latin typeface="Arial"/>
                <a:ea typeface="Arial"/>
                <a:cs typeface="Arial"/>
              </a:rPr>
              <a:t>1757 г.</a:t>
            </a:r>
            <a:r>
              <a:rPr sz="2400" b="0">
                <a:solidFill>
                  <a:srgbClr val="182A40"/>
                </a:solidFill>
                <a:latin typeface="Arial"/>
                <a:ea typeface="Arial"/>
                <a:cs typeface="Arial"/>
              </a:rPr>
              <a:t> – начало британского господства в Индии.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0CF1570-0FC8-4A86-B1AB-55F8C38BABC1}"/>
              </a:ext>
            </a:extLst>
          </p:cNvPr>
          <p:cNvSpPr>
            <a:spLocks noGrp="1"/>
          </p:cNvSpPr>
          <p:nvPr/>
        </p:nvSpPr>
        <p:spPr>
          <a:xfrm>
            <a:off x="7553325" y="1537930"/>
            <a:ext cx="4095750" cy="3201114"/>
          </a:xfrm>
          <a:prstGeom prst="roundRect">
            <a:avLst>
              <a:gd name="adj" fmla="val 5356"/>
            </a:avLst>
          </a:prstGeom>
          <a:noFill/>
          <a:ln w="9525">
            <a:solidFill>
              <a:srgbClr val="B59A62"/>
            </a:solidFill>
            <a:prstDash val="solid"/>
          </a:ln>
        </p:spPr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342B4A-67AE-4C48-8A38-2E23C3EA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20000" y="1604605"/>
            <a:ext cx="3962400" cy="3067764"/>
          </a:xfrm>
          <a:prstGeom prst="roundRect">
            <a:avLst>
              <a:gd name="adj" fmla="val 4347"/>
            </a:avLst>
          </a:prstGeom>
        </p:spPr>
      </p:pic>
      <p:sp>
        <p:nvSpPr>
          <p:cNvPr id="16" name="s20-text-72">
            <a:extLst>
              <a:ext uri="{FF2B5EF4-FFF2-40B4-BE49-F238E27FC236}">
                <a16:creationId xmlns:a16="http://schemas.microsoft.com/office/drawing/2014/main" id="{F7380C96-42E4-45AB-9F7F-E97C5B770D87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5603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21-text-73">
            <a:extLst>
              <a:ext uri="{FF2B5EF4-FFF2-40B4-BE49-F238E27FC236}">
                <a16:creationId xmlns:a16="http://schemas.microsoft.com/office/drawing/2014/main" id="{32B60D92-05F4-41DF-B2FA-BC120653D5E4}"/>
              </a:ext>
            </a:extLst>
          </p:cNvPr>
          <p:cNvSpPr>
            <a:spLocks noGrp="1"/>
          </p:cNvSpPr>
          <p:nvPr/>
        </p:nvSpPr>
        <p:spPr>
          <a:xfrm>
            <a:off x="561975" y="628650"/>
            <a:ext cx="29527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412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412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EE2710-F54C-41D3-A6C2-DCA39FACF836}"/>
              </a:ext>
            </a:extLst>
          </p:cNvPr>
          <p:cNvSpPr>
            <a:spLocks noGrp="1"/>
          </p:cNvSpPr>
          <p:nvPr/>
        </p:nvSpPr>
        <p:spPr>
          <a:xfrm>
            <a:off x="581025" y="2752725"/>
            <a:ext cx="259080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21-text-74">
            <a:extLst>
              <a:ext uri="{FF2B5EF4-FFF2-40B4-BE49-F238E27FC236}">
                <a16:creationId xmlns:a16="http://schemas.microsoft.com/office/drawing/2014/main" id="{BF54904F-D71B-4084-B27C-4EED5F14D045}"/>
              </a:ext>
            </a:extLst>
          </p:cNvPr>
          <p:cNvSpPr>
            <a:spLocks noGrp="1"/>
          </p:cNvSpPr>
          <p:nvPr/>
        </p:nvSpPr>
        <p:spPr>
          <a:xfrm>
            <a:off x="3952875" y="600075"/>
            <a:ext cx="708660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 XVI—XVII вв. возникла, достигла расцвета и пришла в упадок империя Великих Моголов. </a:t>
            </a:r>
          </a:p>
        </p:txBody>
      </p:sp>
      <p:sp>
        <p:nvSpPr>
          <p:cNvPr id="4" name="s21-text-75">
            <a:extLst>
              <a:ext uri="{FF2B5EF4-FFF2-40B4-BE49-F238E27FC236}">
                <a16:creationId xmlns:a16="http://schemas.microsoft.com/office/drawing/2014/main" id="{DFDA898F-A663-47A6-ACB1-FA08CF3CE016}"/>
              </a:ext>
            </a:extLst>
          </p:cNvPr>
          <p:cNvSpPr>
            <a:spLocks noGrp="1"/>
          </p:cNvSpPr>
          <p:nvPr/>
        </p:nvSpPr>
        <p:spPr>
          <a:xfrm>
            <a:off x="3952875" y="2076450"/>
            <a:ext cx="7086600" cy="2238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Её расцвет связан с политикой веротерпимости, которую проводил Акбар, в то время как религиозный фанатизм его правнука Аурангзеба способствовал упадку империи. </a:t>
            </a:r>
          </a:p>
        </p:txBody>
      </p:sp>
      <p:sp>
        <p:nvSpPr>
          <p:cNvPr id="5" name="s21-text-76">
            <a:extLst>
              <a:ext uri="{FF2B5EF4-FFF2-40B4-BE49-F238E27FC236}">
                <a16:creationId xmlns:a16="http://schemas.microsoft.com/office/drawing/2014/main" id="{8C618B64-B9FD-4073-A140-EA04EB4D8AB7}"/>
              </a:ext>
            </a:extLst>
          </p:cNvPr>
          <p:cNvSpPr>
            <a:spLocks noGrp="1"/>
          </p:cNvSpPr>
          <p:nvPr/>
        </p:nvSpPr>
        <p:spPr>
          <a:xfrm>
            <a:off x="3952875" y="4343400"/>
            <a:ext cx="70866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Всё это происходило на фоне проникновения в Индию европейцев - сначала португальцев, затем голландцев, англичан и французов. </a:t>
            </a:r>
          </a:p>
        </p:txBody>
      </p:sp>
      <p:sp>
        <p:nvSpPr>
          <p:cNvPr id="6" name="s21-text-77">
            <a:extLst>
              <a:ext uri="{FF2B5EF4-FFF2-40B4-BE49-F238E27FC236}">
                <a16:creationId xmlns:a16="http://schemas.microsoft.com/office/drawing/2014/main" id="{A1F4B881-42B8-4772-B55B-D2A1AFF3B3AD}"/>
              </a:ext>
            </a:extLst>
          </p:cNvPr>
          <p:cNvSpPr>
            <a:spLocks noGrp="1"/>
          </p:cNvSpPr>
          <p:nvPr/>
        </p:nvSpPr>
        <p:spPr>
          <a:xfrm>
            <a:off x="3952875" y="5819775"/>
            <a:ext cx="70866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D7C28E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D7C28E"/>
                </a:solidFill>
                <a:latin typeface="Arial"/>
                <a:ea typeface="Arial"/>
                <a:cs typeface="Arial"/>
              </a:rPr>
              <a:t>Их влияние постепенно возрастало.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95607A5-39E2-41CB-9007-E3A31ED86D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0" t="5000" r="83000" b="5000"/>
          <a:stretch/>
        </p:blipFill>
        <p:spPr>
          <a:xfrm>
            <a:off x="11439525" y="419100"/>
            <a:ext cx="381000" cy="5791200"/>
          </a:xfrm>
          <a:prstGeom prst="rect">
            <a:avLst/>
          </a:prstGeom>
        </p:spPr>
      </p:pic>
      <p:sp>
        <p:nvSpPr>
          <p:cNvPr id="8" name="s21-text-78">
            <a:extLst>
              <a:ext uri="{FF2B5EF4-FFF2-40B4-BE49-F238E27FC236}">
                <a16:creationId xmlns:a16="http://schemas.microsoft.com/office/drawing/2014/main" id="{8B5DE355-FE7B-4D43-9BEC-10A68E0ADBC5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73813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22-text-79">
            <a:extLst>
              <a:ext uri="{FF2B5EF4-FFF2-40B4-BE49-F238E27FC236}">
                <a16:creationId xmlns:a16="http://schemas.microsoft.com/office/drawing/2014/main" id="{82179CBB-0E81-4C06-AD8C-BCBD51559021}"/>
              </a:ext>
            </a:extLst>
          </p:cNvPr>
          <p:cNvSpPr>
            <a:spLocks noGrp="1"/>
          </p:cNvSpPr>
          <p:nvPr/>
        </p:nvSpPr>
        <p:spPr>
          <a:xfrm>
            <a:off x="542925" y="390525"/>
            <a:ext cx="10572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defPPr>
            <a:lvl1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4500" b="0">
                <a:solidFill>
                  <a:srgbClr val="163F38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163F38"/>
                </a:solidFill>
                <a:latin typeface="Georgia"/>
                <a:ea typeface="Georgia"/>
                <a:cs typeface="Georgia"/>
              </a:rPr>
              <a:t>Мир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50E317-6F5A-441B-937E-01FE44F611CD}"/>
              </a:ext>
            </a:extLst>
          </p:cNvPr>
          <p:cNvSpPr>
            <a:spLocks noGrp="1"/>
          </p:cNvSpPr>
          <p:nvPr/>
        </p:nvSpPr>
        <p:spPr>
          <a:xfrm>
            <a:off x="552450" y="1362075"/>
            <a:ext cx="1104900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22-text-80">
            <a:extLst>
              <a:ext uri="{FF2B5EF4-FFF2-40B4-BE49-F238E27FC236}">
                <a16:creationId xmlns:a16="http://schemas.microsoft.com/office/drawing/2014/main" id="{3B1657E9-A2E8-4277-8C62-AEB0467402BC}"/>
              </a:ext>
            </a:extLst>
          </p:cNvPr>
          <p:cNvSpPr>
            <a:spLocks noGrp="1"/>
          </p:cNvSpPr>
          <p:nvPr/>
        </p:nvSpPr>
        <p:spPr>
          <a:xfrm>
            <a:off x="561975" y="1724025"/>
            <a:ext cx="39243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6B2836"/>
                </a:solidFill>
                <a:latin typeface="Georgia"/>
                <a:ea typeface="Georgia"/>
                <a:cs typeface="Georgia"/>
              </a:rPr>
              <a:t>1526 г.</a:t>
            </a:r>
          </a:p>
        </p:txBody>
      </p:sp>
      <p:sp>
        <p:nvSpPr>
          <p:cNvPr id="4" name="s22-text-81">
            <a:extLst>
              <a:ext uri="{FF2B5EF4-FFF2-40B4-BE49-F238E27FC236}">
                <a16:creationId xmlns:a16="http://schemas.microsoft.com/office/drawing/2014/main" id="{16DF9D4E-6EF5-410B-A161-A9D1B224A5FD}"/>
              </a:ext>
            </a:extLst>
          </p:cNvPr>
          <p:cNvSpPr>
            <a:spLocks noGrp="1"/>
          </p:cNvSpPr>
          <p:nvPr/>
        </p:nvSpPr>
        <p:spPr>
          <a:xfrm>
            <a:off x="4686300" y="1743075"/>
            <a:ext cx="677227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— завоевание Бабуром Делийского султаната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EF9BA0-B588-4ED8-858D-D4D0ADC368B3}"/>
              </a:ext>
            </a:extLst>
          </p:cNvPr>
          <p:cNvSpPr>
            <a:spLocks noGrp="1"/>
          </p:cNvSpPr>
          <p:nvPr/>
        </p:nvSpPr>
        <p:spPr>
          <a:xfrm>
            <a:off x="571500" y="2714625"/>
            <a:ext cx="10925175" cy="9525"/>
          </a:xfrm>
          <a:prstGeom prst="rect">
            <a:avLst/>
          </a:prstGeom>
          <a:solidFill>
            <a:srgbClr val="D6CBB3"/>
          </a:solidFill>
          <a:ln w="0">
            <a:noFill/>
            <a:prstDash val="solid"/>
          </a:ln>
        </p:spPr>
      </p:sp>
      <p:sp>
        <p:nvSpPr>
          <p:cNvPr id="6" name="s22-text-82">
            <a:extLst>
              <a:ext uri="{FF2B5EF4-FFF2-40B4-BE49-F238E27FC236}">
                <a16:creationId xmlns:a16="http://schemas.microsoft.com/office/drawing/2014/main" id="{EDF84D81-F83A-4C36-B9E3-6702E0023B20}"/>
              </a:ext>
            </a:extLst>
          </p:cNvPr>
          <p:cNvSpPr>
            <a:spLocks noGrp="1"/>
          </p:cNvSpPr>
          <p:nvPr/>
        </p:nvSpPr>
        <p:spPr>
          <a:xfrm>
            <a:off x="561975" y="2857500"/>
            <a:ext cx="39243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6B2836"/>
                </a:solidFill>
                <a:latin typeface="Georgia"/>
                <a:ea typeface="Georgia"/>
                <a:cs typeface="Georgia"/>
              </a:rPr>
              <a:t>1556—1605 гг.</a:t>
            </a:r>
          </a:p>
        </p:txBody>
      </p:sp>
      <p:sp>
        <p:nvSpPr>
          <p:cNvPr id="7" name="s22-text-83">
            <a:extLst>
              <a:ext uri="{FF2B5EF4-FFF2-40B4-BE49-F238E27FC236}">
                <a16:creationId xmlns:a16="http://schemas.microsoft.com/office/drawing/2014/main" id="{0BA169AF-5C9F-451E-865B-41654DC5C936}"/>
              </a:ext>
            </a:extLst>
          </p:cNvPr>
          <p:cNvSpPr>
            <a:spLocks noGrp="1"/>
          </p:cNvSpPr>
          <p:nvPr/>
        </p:nvSpPr>
        <p:spPr>
          <a:xfrm>
            <a:off x="4686300" y="2876550"/>
            <a:ext cx="677227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— правление падишаха Акбара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C642D10-BD9B-4E76-84B5-9EAE0FD6D0CA}"/>
              </a:ext>
            </a:extLst>
          </p:cNvPr>
          <p:cNvSpPr>
            <a:spLocks noGrp="1"/>
          </p:cNvSpPr>
          <p:nvPr/>
        </p:nvSpPr>
        <p:spPr>
          <a:xfrm>
            <a:off x="571500" y="3848100"/>
            <a:ext cx="10925175" cy="9525"/>
          </a:xfrm>
          <a:prstGeom prst="rect">
            <a:avLst/>
          </a:prstGeom>
          <a:solidFill>
            <a:srgbClr val="D6CBB3"/>
          </a:solidFill>
          <a:ln w="0">
            <a:noFill/>
            <a:prstDash val="solid"/>
          </a:ln>
        </p:spPr>
      </p:sp>
      <p:sp>
        <p:nvSpPr>
          <p:cNvPr id="9" name="s22-text-84">
            <a:extLst>
              <a:ext uri="{FF2B5EF4-FFF2-40B4-BE49-F238E27FC236}">
                <a16:creationId xmlns:a16="http://schemas.microsoft.com/office/drawing/2014/main" id="{4DE440DC-96AC-4C5E-BFC5-55946A958C3B}"/>
              </a:ext>
            </a:extLst>
          </p:cNvPr>
          <p:cNvSpPr>
            <a:spLocks noGrp="1"/>
          </p:cNvSpPr>
          <p:nvPr/>
        </p:nvSpPr>
        <p:spPr>
          <a:xfrm>
            <a:off x="561975" y="3990975"/>
            <a:ext cx="39243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6B2836"/>
                </a:solidFill>
                <a:latin typeface="Georgia"/>
                <a:ea typeface="Georgia"/>
                <a:cs typeface="Georgia"/>
              </a:rPr>
              <a:t>1632—1653 гг.</a:t>
            </a:r>
          </a:p>
        </p:txBody>
      </p:sp>
      <p:sp>
        <p:nvSpPr>
          <p:cNvPr id="10" name="s22-text-85">
            <a:extLst>
              <a:ext uri="{FF2B5EF4-FFF2-40B4-BE49-F238E27FC236}">
                <a16:creationId xmlns:a16="http://schemas.microsoft.com/office/drawing/2014/main" id="{1EAD80DD-8F59-4DFA-A850-619FADB234AC}"/>
              </a:ext>
            </a:extLst>
          </p:cNvPr>
          <p:cNvSpPr>
            <a:spLocks noGrp="1"/>
          </p:cNvSpPr>
          <p:nvPr/>
        </p:nvSpPr>
        <p:spPr>
          <a:xfrm>
            <a:off x="4686300" y="4010025"/>
            <a:ext cx="677227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— строительство Тадж-Махала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520187-4E3E-4F3A-BD5F-BA833A915B3A}"/>
              </a:ext>
            </a:extLst>
          </p:cNvPr>
          <p:cNvSpPr>
            <a:spLocks noGrp="1"/>
          </p:cNvSpPr>
          <p:nvPr/>
        </p:nvSpPr>
        <p:spPr>
          <a:xfrm>
            <a:off x="571500" y="4981575"/>
            <a:ext cx="10925175" cy="9525"/>
          </a:xfrm>
          <a:prstGeom prst="rect">
            <a:avLst/>
          </a:prstGeom>
          <a:solidFill>
            <a:srgbClr val="D6CBB3"/>
          </a:solidFill>
          <a:ln w="0">
            <a:noFill/>
            <a:prstDash val="solid"/>
          </a:ln>
        </p:spPr>
      </p:sp>
      <p:sp>
        <p:nvSpPr>
          <p:cNvPr id="12" name="s22-text-86">
            <a:extLst>
              <a:ext uri="{FF2B5EF4-FFF2-40B4-BE49-F238E27FC236}">
                <a16:creationId xmlns:a16="http://schemas.microsoft.com/office/drawing/2014/main" id="{6F912FD1-71B7-48B5-B107-DC950AA543DE}"/>
              </a:ext>
            </a:extLst>
          </p:cNvPr>
          <p:cNvSpPr>
            <a:spLocks noGrp="1"/>
          </p:cNvSpPr>
          <p:nvPr/>
        </p:nvSpPr>
        <p:spPr>
          <a:xfrm>
            <a:off x="561975" y="5124450"/>
            <a:ext cx="39243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450" b="0">
                <a:solidFill>
                  <a:srgbClr val="6B2836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6B2836"/>
                </a:solidFill>
                <a:latin typeface="Georgia"/>
                <a:ea typeface="Georgia"/>
                <a:cs typeface="Georgia"/>
              </a:rPr>
              <a:t>1658—1707 гг.</a:t>
            </a:r>
          </a:p>
        </p:txBody>
      </p:sp>
      <p:sp>
        <p:nvSpPr>
          <p:cNvPr id="13" name="s22-text-87">
            <a:extLst>
              <a:ext uri="{FF2B5EF4-FFF2-40B4-BE49-F238E27FC236}">
                <a16:creationId xmlns:a16="http://schemas.microsoft.com/office/drawing/2014/main" id="{929586A0-3149-4AD8-806D-2E84BE8664D7}"/>
              </a:ext>
            </a:extLst>
          </p:cNvPr>
          <p:cNvSpPr>
            <a:spLocks noGrp="1"/>
          </p:cNvSpPr>
          <p:nvPr/>
        </p:nvSpPr>
        <p:spPr>
          <a:xfrm>
            <a:off x="4686300" y="5143500"/>
            <a:ext cx="677227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0">
                <a:solidFill>
                  <a:srgbClr val="22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2332F"/>
                </a:solidFill>
                <a:latin typeface="Arial"/>
                <a:ea typeface="Arial"/>
                <a:cs typeface="Arial"/>
              </a:rPr>
              <a:t> — правление падишаха Аурангзеба</a:t>
            </a:r>
          </a:p>
        </p:txBody>
      </p:sp>
      <p:sp>
        <p:nvSpPr>
          <p:cNvPr id="14" name="s22-text-88">
            <a:extLst>
              <a:ext uri="{FF2B5EF4-FFF2-40B4-BE49-F238E27FC236}">
                <a16:creationId xmlns:a16="http://schemas.microsoft.com/office/drawing/2014/main" id="{6304A12A-05EE-4E3D-B92C-AC5CE2022EEC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746D6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4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23292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28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23-text-89">
            <a:extLst>
              <a:ext uri="{FF2B5EF4-FFF2-40B4-BE49-F238E27FC236}">
                <a16:creationId xmlns:a16="http://schemas.microsoft.com/office/drawing/2014/main" id="{DD0D23A8-3FD2-4B66-AFC0-C01CB3E6AD32}"/>
              </a:ext>
            </a:extLst>
          </p:cNvPr>
          <p:cNvSpPr>
            <a:spLocks noGrp="1"/>
          </p:cNvSpPr>
          <p:nvPr/>
        </p:nvSpPr>
        <p:spPr>
          <a:xfrm>
            <a:off x="552450" y="447675"/>
            <a:ext cx="104775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defPPr>
            <a:lvl1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05000"/>
              </a:lnSpc>
              <a:buNone/>
              <a:defRPr sz="45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Россия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33520D-612D-4356-A88A-0470EFEC4E73}"/>
              </a:ext>
            </a:extLst>
          </p:cNvPr>
          <p:cNvSpPr>
            <a:spLocks noGrp="1"/>
          </p:cNvSpPr>
          <p:nvPr/>
        </p:nvSpPr>
        <p:spPr>
          <a:xfrm>
            <a:off x="561975" y="1504950"/>
            <a:ext cx="10953750" cy="9525"/>
          </a:xfrm>
          <a:prstGeom prst="rect">
            <a:avLst/>
          </a:prstGeom>
          <a:solidFill>
            <a:srgbClr val="B59A62"/>
          </a:solidFill>
          <a:ln w="0">
            <a:noFill/>
            <a:prstDash val="solid"/>
          </a:ln>
        </p:spPr>
      </p:sp>
      <p:sp>
        <p:nvSpPr>
          <p:cNvPr id="3" name="s23-text-90">
            <a:extLst>
              <a:ext uri="{FF2B5EF4-FFF2-40B4-BE49-F238E27FC236}">
                <a16:creationId xmlns:a16="http://schemas.microsoft.com/office/drawing/2014/main" id="{CA02B042-99F4-4156-8A37-AAA9C20556F2}"/>
              </a:ext>
            </a:extLst>
          </p:cNvPr>
          <p:cNvSpPr>
            <a:spLocks noGrp="1"/>
          </p:cNvSpPr>
          <p:nvPr/>
        </p:nvSpPr>
        <p:spPr>
          <a:xfrm>
            <a:off x="571500" y="2105025"/>
            <a:ext cx="33718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DDC995"/>
                </a:solidFill>
                <a:latin typeface="Georgia"/>
                <a:ea typeface="Georgia"/>
                <a:cs typeface="Georgia"/>
              </a:rPr>
              <a:t>1584—1598 гг.</a:t>
            </a:r>
          </a:p>
        </p:txBody>
      </p:sp>
      <p:sp>
        <p:nvSpPr>
          <p:cNvPr id="4" name="s23-text-91">
            <a:extLst>
              <a:ext uri="{FF2B5EF4-FFF2-40B4-BE49-F238E27FC236}">
                <a16:creationId xmlns:a16="http://schemas.microsoft.com/office/drawing/2014/main" id="{F1CE2660-34D3-4C82-B3C2-7045834BA408}"/>
              </a:ext>
            </a:extLst>
          </p:cNvPr>
          <p:cNvSpPr>
            <a:spLocks noGrp="1"/>
          </p:cNvSpPr>
          <p:nvPr/>
        </p:nvSpPr>
        <p:spPr>
          <a:xfrm>
            <a:off x="571500" y="3457575"/>
            <a:ext cx="3371850" cy="2466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— правление царя Фёдора Ивановича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8FA11F8-687B-4372-A7CA-9C67527267B8}"/>
              </a:ext>
            </a:extLst>
          </p:cNvPr>
          <p:cNvSpPr>
            <a:spLocks noGrp="1"/>
          </p:cNvSpPr>
          <p:nvPr/>
        </p:nvSpPr>
        <p:spPr>
          <a:xfrm>
            <a:off x="4076700" y="2085975"/>
            <a:ext cx="9525" cy="3848100"/>
          </a:xfrm>
          <a:prstGeom prst="rect">
            <a:avLst/>
          </a:prstGeom>
          <a:solidFill>
            <a:srgbClr val="A57376"/>
          </a:solidFill>
          <a:ln w="0">
            <a:noFill/>
            <a:prstDash val="solid"/>
          </a:ln>
        </p:spPr>
      </p:sp>
      <p:sp>
        <p:nvSpPr>
          <p:cNvPr id="6" name="s23-text-92">
            <a:extLst>
              <a:ext uri="{FF2B5EF4-FFF2-40B4-BE49-F238E27FC236}">
                <a16:creationId xmlns:a16="http://schemas.microsoft.com/office/drawing/2014/main" id="{0F0A45AF-E4AD-4CC8-A04E-7C3B852ED713}"/>
              </a:ext>
            </a:extLst>
          </p:cNvPr>
          <p:cNvSpPr>
            <a:spLocks noGrp="1"/>
          </p:cNvSpPr>
          <p:nvPr/>
        </p:nvSpPr>
        <p:spPr>
          <a:xfrm>
            <a:off x="4381500" y="2105025"/>
            <a:ext cx="33718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DDC995"/>
                </a:solidFill>
                <a:latin typeface="Georgia"/>
                <a:ea typeface="Georgia"/>
                <a:cs typeface="Georgia"/>
              </a:rPr>
              <a:t>1667—1671 гг.</a:t>
            </a:r>
          </a:p>
        </p:txBody>
      </p:sp>
      <p:sp>
        <p:nvSpPr>
          <p:cNvPr id="7" name="s23-text-93">
            <a:extLst>
              <a:ext uri="{FF2B5EF4-FFF2-40B4-BE49-F238E27FC236}">
                <a16:creationId xmlns:a16="http://schemas.microsoft.com/office/drawing/2014/main" id="{0BDCD364-1B72-4CAF-AF1B-A93CD5684A57}"/>
              </a:ext>
            </a:extLst>
          </p:cNvPr>
          <p:cNvSpPr>
            <a:spLocks noGrp="1"/>
          </p:cNvSpPr>
          <p:nvPr/>
        </p:nvSpPr>
        <p:spPr>
          <a:xfrm>
            <a:off x="4381500" y="3457575"/>
            <a:ext cx="3371850" cy="2466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— строительство деревянного дворца Алексея Михайловича в Коломенском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B73CE27-A2D6-4183-8C25-EDD89E90C806}"/>
              </a:ext>
            </a:extLst>
          </p:cNvPr>
          <p:cNvSpPr>
            <a:spLocks noGrp="1"/>
          </p:cNvSpPr>
          <p:nvPr/>
        </p:nvSpPr>
        <p:spPr>
          <a:xfrm>
            <a:off x="7886700" y="2085975"/>
            <a:ext cx="9525" cy="3848100"/>
          </a:xfrm>
          <a:prstGeom prst="rect">
            <a:avLst/>
          </a:prstGeom>
          <a:solidFill>
            <a:srgbClr val="A57376"/>
          </a:solidFill>
          <a:ln w="0">
            <a:noFill/>
            <a:prstDash val="solid"/>
          </a:ln>
        </p:spPr>
      </p:sp>
      <p:sp>
        <p:nvSpPr>
          <p:cNvPr id="9" name="s23-text-94">
            <a:extLst>
              <a:ext uri="{FF2B5EF4-FFF2-40B4-BE49-F238E27FC236}">
                <a16:creationId xmlns:a16="http://schemas.microsoft.com/office/drawing/2014/main" id="{C8439389-006F-49F3-8A44-B3B20BE7EB0F}"/>
              </a:ext>
            </a:extLst>
          </p:cNvPr>
          <p:cNvSpPr>
            <a:spLocks noGrp="1"/>
          </p:cNvSpPr>
          <p:nvPr/>
        </p:nvSpPr>
        <p:spPr>
          <a:xfrm>
            <a:off x="8191500" y="2105025"/>
            <a:ext cx="33718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lnSpc>
                <a:spcPct val="113000"/>
              </a:lnSpc>
              <a:buNone/>
              <a:defRPr sz="3150" b="0">
                <a:solidFill>
                  <a:srgbClr val="DDC995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DDC995"/>
                </a:solidFill>
                <a:latin typeface="Georgia"/>
                <a:ea typeface="Georgia"/>
                <a:cs typeface="Georgia"/>
              </a:rPr>
              <a:t>1682—1725 гг.</a:t>
            </a:r>
          </a:p>
        </p:txBody>
      </p:sp>
      <p:sp>
        <p:nvSpPr>
          <p:cNvPr id="10" name="s23-text-95">
            <a:extLst>
              <a:ext uri="{FF2B5EF4-FFF2-40B4-BE49-F238E27FC236}">
                <a16:creationId xmlns:a16="http://schemas.microsoft.com/office/drawing/2014/main" id="{8E1A4278-EC6C-4E25-85CD-F8BE999AD904}"/>
              </a:ext>
            </a:extLst>
          </p:cNvPr>
          <p:cNvSpPr>
            <a:spLocks noGrp="1"/>
          </p:cNvSpPr>
          <p:nvPr/>
        </p:nvSpPr>
        <p:spPr>
          <a:xfrm>
            <a:off x="8191500" y="3457575"/>
            <a:ext cx="3371850" cy="2466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7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— правление царя Петра I</a:t>
            </a:r>
          </a:p>
        </p:txBody>
      </p:sp>
      <p:sp>
        <p:nvSpPr>
          <p:cNvPr id="11" name="s23-text-96">
            <a:extLst>
              <a:ext uri="{FF2B5EF4-FFF2-40B4-BE49-F238E27FC236}">
                <a16:creationId xmlns:a16="http://schemas.microsoft.com/office/drawing/2014/main" id="{AC585A64-EB6E-4EE0-8196-03535B555B35}"/>
              </a:ext>
            </a:extLst>
          </p:cNvPr>
          <p:cNvSpPr>
            <a:spLocks noGrp="1"/>
          </p:cNvSpPr>
          <p:nvPr/>
        </p:nvSpPr>
        <p:spPr>
          <a:xfrm>
            <a:off x="9620250" y="6467475"/>
            <a:ext cx="20383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defPPr>
            <a:lvl1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1pPr>
            <a:lvl2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2pPr>
            <a:lvl3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3pPr>
            <a:lvl4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4pPr>
            <a:lvl5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5pPr>
            <a:lvl6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6pPr>
            <a:lvl7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7pPr>
            <a:lvl8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8pPr>
            <a:lvl9pPr algn="r"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lnSpc>
                <a:spcPct val="100000"/>
              </a:lnSpc>
              <a:buNone/>
              <a:defRPr sz="1125" b="0">
                <a:solidFill>
                  <a:srgbClr val="E5DDC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E5DD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6968059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828</Words>
  <Application>Microsoft Office PowerPoint</Application>
  <DocSecurity>0</DocSecurity>
  <PresentationFormat>Широкоэкранный</PresentationFormat>
  <Paragraphs>100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2026-10-18T19:29:20Z</dcterms:created>
  <dcterms:modified xsi:type="dcterms:W3CDTF">2026-10-20T12:38:51Z</dcterms:modified>
</cp:coreProperties>
</file>