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5B5FA2-DE04-500E-139C-C57B9D98E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F47290-8B5E-FB7E-7E87-0ABBFB1B5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D00A26-54D0-0CDF-5567-74BD88C54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BF6710-B25C-0A09-C2C6-653D32386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C5A9B1-61EE-DCD1-2230-AE7DCABB8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3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50ED5-18FF-4884-2659-DCD0BB0E4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0AC6EE-AAEA-18BD-E2CA-E5FB3F7D0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D2DC39-8799-5B64-219D-24A4CE658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8515A1-DB81-0A99-4409-CF6104D50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081903-5A70-BFCF-336C-021B265B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161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BBA3E-B227-E972-50E7-C8519A63B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F4E62C-28C0-CACB-C7A8-4BAB07C6A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A5C062-748A-BF95-449A-AF3B5C71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401B25-9CEA-5B54-EEF3-341C7D36A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695F83-4FA0-0CD0-C747-6AC27ACC9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78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0CA6D-5C2A-8683-BA7E-0768B8FD8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489153-CF9B-99B8-E3D8-02F6B9099C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B5C296-3CD5-11DE-460A-0BDDB6E8B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D17721-7164-3D3B-D9EB-85B720D06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89C5B3-F3DA-5519-8746-19C8549B8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1BF42C-C67A-C661-9810-FABE1916F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92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B31525-D355-2FAF-1EC3-841DFBA0B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0C21C6-E285-FF7B-8493-0828867DB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825D6D-A323-4D38-07FF-11B9D5AA5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34FD82-71CE-FDCB-CAEF-2CCABA80CD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1D33A33-8B1B-69BF-643B-0CCB281F1E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8985A6E-E6F0-FEF6-A165-92B90143A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4B62D20-3A4B-24C8-6BC5-CB8AC75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D26407-AC8F-D054-2028-B84EF79D2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13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31C44-DE4A-D5A0-2FA5-07FBCCEF1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AB39228-9A6B-DD37-A564-AD7BB898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DCD12A3-F541-CA39-CCC5-FD5731378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DE5B62C-243F-2B6B-CE77-39630E601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855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AB93F9A-E81C-C90C-4740-A179CF2B6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5336E3-3438-829B-1BD8-9C2E69727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8EAB793-2DD9-9DE8-7A52-1FB951C3F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75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8503B-A4A3-A3FB-E064-CB55D9525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9EFB9C-4B00-B1FF-9114-89CC6E100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2126A0-E8E6-D374-32E7-55432A4B0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366C31-3077-B88B-2FD9-F7784D85E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86B798-47CF-80CA-35C0-D02A2F75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561986-83C6-B12F-C181-0307AE6D4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844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1F81B-DBD3-3764-1B26-118B3A896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C2389C0-D83F-EA54-A462-0ED6037A65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F25791-E601-DAA1-D188-65ABDCE00D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8DC0E7-7850-F111-2EAF-9DCA19CEA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6433A0-54D8-72AB-2125-9F9886892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D8D9AB-076B-8622-87C3-09BD9095F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78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526225-3363-3FA6-7FCC-953CF3EC5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BC84FA-04DF-F996-40FB-1A72AE1C56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9A027D-EB83-DA0C-7133-CC320330B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FE9756-C8F7-9664-9A7D-ABC729456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08D6B-72F1-DD38-C2B3-A37E18B2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273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D05738-4D2F-0E73-6E22-0FDE768AAF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121359-2E72-8B96-2303-37E7A6605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C301E6-CA24-DA0B-A948-A09B915B5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82BD88-4E96-FC74-91C9-B86B45A11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591274-B9A8-89AD-6771-BE36630DF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77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AB50E-9B54-5515-C3FA-47D80D8AE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26EEFA-2C96-523A-9E4A-F49B1492C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31039F-1FB8-0C29-1AB7-13D8F920F3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E37564-43C9-41F6-84D9-ADB7D2A6DF9F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DAC1EF-CD7B-B95E-5D76-84C4DD453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1C98B5-6E96-EAD1-E90C-4D6F81FD6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4C068-7675-4150-BFAB-79BD4D32F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41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35FECC5-D3D0-77C6-DF90-AB6CBB1B3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965200"/>
            <a:ext cx="6350000" cy="28087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1400"/>
              </a:spcBef>
            </a:pPr>
            <a:r>
              <a:rPr lang="ru-RU" sz="5200" dirty="0">
                <a:solidFill>
                  <a:srgbClr val="23262E"/>
                </a:solidFill>
                <a:latin typeface="Georgia" panose="02040502050405020303" pitchFamily="18" charset="0"/>
              </a:rPr>
              <a:t>Империя </a:t>
            </a:r>
            <a:r>
              <a:rPr lang="ru-RU" sz="5200" dirty="0">
                <a:solidFill>
                  <a:srgbClr val="2F6B4E"/>
                </a:solidFill>
                <a:latin typeface="Georgia" panose="02040502050405020303" pitchFamily="18" charset="0"/>
              </a:rPr>
              <a:t>Наполеона Бонапарта:</a:t>
            </a:r>
            <a:br>
              <a:rPr lang="ru-RU" sz="5200" dirty="0">
                <a:solidFill>
                  <a:srgbClr val="23262E"/>
                </a:solidFill>
                <a:latin typeface="Georgia" panose="02040502050405020303" pitchFamily="18" charset="0"/>
              </a:rPr>
            </a:br>
            <a:r>
              <a:rPr lang="ru-RU" sz="3800" i="1" dirty="0">
                <a:solidFill>
                  <a:srgbClr val="A3283A"/>
                </a:solidFill>
                <a:latin typeface="Georgia" panose="02040502050405020303" pitchFamily="18" charset="0"/>
              </a:rPr>
              <a:t>от триумфа до краха</a:t>
            </a:r>
          </a:p>
        </p:txBody>
      </p:sp>
      <p:sp>
        <p:nvSpPr>
          <p:cNvPr id="3" name="Edge band">
            <a:extLst>
              <a:ext uri="{FF2B5EF4-FFF2-40B4-BE49-F238E27FC236}">
                <a16:creationId xmlns:a16="http://schemas.microsoft.com/office/drawing/2014/main" id="{5870F948-0ACB-6BEA-FD56-3C755277CB62}"/>
              </a:ext>
            </a:extLst>
          </p:cNvPr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2F6B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Edge band gold">
            <a:extLst>
              <a:ext uri="{FF2B5EF4-FFF2-40B4-BE49-F238E27FC236}">
                <a16:creationId xmlns:a16="http://schemas.microsoft.com/office/drawing/2014/main" id="{CD64C776-D271-3B50-41F1-4392792C2D56}"/>
              </a:ext>
            </a:extLst>
          </p:cNvPr>
          <p:cNvSpPr/>
          <p:nvPr/>
        </p:nvSpPr>
        <p:spPr>
          <a:xfrm>
            <a:off x="228600" y="0"/>
            <a:ext cx="38100" cy="685800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Gerard - Napoleon in coronation robes" descr="Франсуа Жерар (и мастерская). Наполеон I в коронационном облачении, 1805 г. Музей Каподимонте, Неаполь">
            <a:extLst>
              <a:ext uri="{FF2B5EF4-FFF2-40B4-BE49-F238E27FC236}">
                <a16:creationId xmlns:a16="http://schemas.microsoft.com/office/drawing/2014/main" id="{C1AFB5E0-C910-1657-7DC4-8D31D7C8F6E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667" y="381000"/>
            <a:ext cx="3869267" cy="5969000"/>
          </a:xfrm>
          <a:prstGeom prst="roundRect">
            <a:avLst>
              <a:gd name="adj" fmla="val 4000"/>
            </a:avLst>
          </a:prstGeom>
          <a:ln w="19050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7" name="Rule">
            <a:extLst>
              <a:ext uri="{FF2B5EF4-FFF2-40B4-BE49-F238E27FC236}">
                <a16:creationId xmlns:a16="http://schemas.microsoft.com/office/drawing/2014/main" id="{45C0C757-5BA2-BB28-1DD8-249D87DD580B}"/>
              </a:ext>
            </a:extLst>
          </p:cNvPr>
          <p:cNvCxnSpPr/>
          <p:nvPr/>
        </p:nvCxnSpPr>
        <p:spPr>
          <a:xfrm>
            <a:off x="812800" y="4104132"/>
            <a:ext cx="26670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ule">
            <a:extLst>
              <a:ext uri="{FF2B5EF4-FFF2-40B4-BE49-F238E27FC236}">
                <a16:creationId xmlns:a16="http://schemas.microsoft.com/office/drawing/2014/main" id="{099B16C9-24DA-1D96-0B38-6EAC4C633A84}"/>
              </a:ext>
            </a:extLst>
          </p:cNvPr>
          <p:cNvCxnSpPr/>
          <p:nvPr/>
        </p:nvCxnSpPr>
        <p:spPr>
          <a:xfrm>
            <a:off x="812800" y="4154932"/>
            <a:ext cx="26670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ule">
            <a:extLst>
              <a:ext uri="{FF2B5EF4-FFF2-40B4-BE49-F238E27FC236}">
                <a16:creationId xmlns:a16="http://schemas.microsoft.com/office/drawing/2014/main" id="{F49436CD-68A9-681C-8019-20E59AA9DDCA}"/>
              </a:ext>
            </a:extLst>
          </p:cNvPr>
          <p:cNvCxnSpPr/>
          <p:nvPr/>
        </p:nvCxnSpPr>
        <p:spPr>
          <a:xfrm>
            <a:off x="3733800" y="4104132"/>
            <a:ext cx="26670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ule">
            <a:extLst>
              <a:ext uri="{FF2B5EF4-FFF2-40B4-BE49-F238E27FC236}">
                <a16:creationId xmlns:a16="http://schemas.microsoft.com/office/drawing/2014/main" id="{BFA4FB51-D92B-C67E-A3B6-E7A8041550C6}"/>
              </a:ext>
            </a:extLst>
          </p:cNvPr>
          <p:cNvCxnSpPr/>
          <p:nvPr/>
        </p:nvCxnSpPr>
        <p:spPr>
          <a:xfrm>
            <a:off x="3733800" y="4154932"/>
            <a:ext cx="26670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Ромб 10">
            <a:extLst>
              <a:ext uri="{FF2B5EF4-FFF2-40B4-BE49-F238E27FC236}">
                <a16:creationId xmlns:a16="http://schemas.microsoft.com/office/drawing/2014/main" id="{7337CA8C-7006-2A08-C42F-4479460D9AA0}"/>
              </a:ext>
            </a:extLst>
          </p:cNvPr>
          <p:cNvSpPr/>
          <p:nvPr/>
        </p:nvSpPr>
        <p:spPr>
          <a:xfrm>
            <a:off x="3549650" y="4072382"/>
            <a:ext cx="114300" cy="1143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Laurel sprig">
            <a:extLst>
              <a:ext uri="{FF2B5EF4-FFF2-40B4-BE49-F238E27FC236}">
                <a16:creationId xmlns:a16="http://schemas.microsoft.com/office/drawing/2014/main" id="{5825A380-5220-6C26-C8B2-34E146A91A29}"/>
              </a:ext>
            </a:extLst>
          </p:cNvPr>
          <p:cNvGrpSpPr/>
          <p:nvPr/>
        </p:nvGrpSpPr>
        <p:grpSpPr>
          <a:xfrm>
            <a:off x="2962836" y="4555621"/>
            <a:ext cx="723666" cy="1363748"/>
            <a:chOff x="2962836" y="4555621"/>
            <a:chExt cx="723666" cy="1363748"/>
          </a:xfrm>
        </p:grpSpPr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6CCE2437-49C2-8720-A892-ED963A5FADCA}"/>
                </a:ext>
              </a:extLst>
            </p:cNvPr>
            <p:cNvSpPr/>
            <p:nvPr/>
          </p:nvSpPr>
          <p:spPr>
            <a:xfrm>
              <a:off x="3098800" y="4566207"/>
              <a:ext cx="587702" cy="1228921"/>
            </a:xfrm>
            <a:custGeom>
              <a:avLst/>
              <a:gdLst/>
              <a:ahLst/>
              <a:cxnLst/>
              <a:rect l="0" t="0" r="0" b="0"/>
              <a:pathLst>
                <a:path w="587702" h="1228921">
                  <a:moveTo>
                    <a:pt x="587701" y="1228920"/>
                  </a:moveTo>
                  <a:lnTo>
                    <a:pt x="523134" y="1214409"/>
                  </a:lnTo>
                  <a:lnTo>
                    <a:pt x="460196" y="1193959"/>
                  </a:lnTo>
                  <a:lnTo>
                    <a:pt x="399430" y="1167747"/>
                  </a:lnTo>
                  <a:lnTo>
                    <a:pt x="341364" y="1136001"/>
                  </a:lnTo>
                  <a:lnTo>
                    <a:pt x="286501" y="1098995"/>
                  </a:lnTo>
                  <a:lnTo>
                    <a:pt x="235314" y="1057050"/>
                  </a:lnTo>
                  <a:lnTo>
                    <a:pt x="188248" y="1010528"/>
                  </a:lnTo>
                  <a:lnTo>
                    <a:pt x="145710" y="959833"/>
                  </a:lnTo>
                  <a:lnTo>
                    <a:pt x="108068" y="905404"/>
                  </a:lnTo>
                  <a:lnTo>
                    <a:pt x="75648" y="847711"/>
                  </a:lnTo>
                  <a:lnTo>
                    <a:pt x="48732" y="787255"/>
                  </a:lnTo>
                  <a:lnTo>
                    <a:pt x="27551" y="724558"/>
                  </a:lnTo>
                  <a:lnTo>
                    <a:pt x="12289" y="660165"/>
                  </a:lnTo>
                  <a:lnTo>
                    <a:pt x="3079" y="594631"/>
                  </a:lnTo>
                  <a:lnTo>
                    <a:pt x="0" y="528525"/>
                  </a:lnTo>
                  <a:lnTo>
                    <a:pt x="3079" y="462419"/>
                  </a:lnTo>
                  <a:lnTo>
                    <a:pt x="12289" y="396885"/>
                  </a:lnTo>
                  <a:lnTo>
                    <a:pt x="27551" y="332492"/>
                  </a:lnTo>
                  <a:lnTo>
                    <a:pt x="48732" y="269795"/>
                  </a:lnTo>
                  <a:lnTo>
                    <a:pt x="75648" y="209339"/>
                  </a:lnTo>
                  <a:lnTo>
                    <a:pt x="108068" y="151647"/>
                  </a:lnTo>
                  <a:lnTo>
                    <a:pt x="145710" y="97217"/>
                  </a:lnTo>
                  <a:lnTo>
                    <a:pt x="188248" y="46522"/>
                  </a:lnTo>
                  <a:lnTo>
                    <a:pt x="235314" y="0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DF85F112-D90B-39EE-1A09-CBAA8037BB7D}"/>
                </a:ext>
              </a:extLst>
            </p:cNvPr>
            <p:cNvSpPr/>
            <p:nvPr/>
          </p:nvSpPr>
          <p:spPr>
            <a:xfrm rot="10488000">
              <a:off x="3470154" y="5640408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016F6F4A-6C4B-731B-D2F8-89B7F9360DCB}"/>
                </a:ext>
              </a:extLst>
            </p:cNvPr>
            <p:cNvSpPr/>
            <p:nvPr/>
          </p:nvSpPr>
          <p:spPr>
            <a:xfrm rot="13848000">
              <a:off x="3408144" y="5787924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B6FF543D-2C78-4AFF-679A-8CE5A7B9AC9D}"/>
                </a:ext>
              </a:extLst>
            </p:cNvPr>
            <p:cNvSpPr/>
            <p:nvPr/>
          </p:nvSpPr>
          <p:spPr>
            <a:xfrm rot="11768000">
              <a:off x="3275233" y="5511555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A6C39962-58F4-BACA-E872-6A812391E1F4}"/>
                </a:ext>
              </a:extLst>
            </p:cNvPr>
            <p:cNvSpPr/>
            <p:nvPr/>
          </p:nvSpPr>
          <p:spPr>
            <a:xfrm rot="15128000">
              <a:off x="3163806" y="5626405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6E97769D-0A3A-5AC5-AC80-75D7B51CA065}"/>
                </a:ext>
              </a:extLst>
            </p:cNvPr>
            <p:cNvSpPr/>
            <p:nvPr/>
          </p:nvSpPr>
          <p:spPr>
            <a:xfrm rot="13048000">
              <a:off x="3140544" y="5320621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E191F33D-AF55-4A9E-2480-DF4D2353614D}"/>
                </a:ext>
              </a:extLst>
            </p:cNvPr>
            <p:cNvSpPr/>
            <p:nvPr/>
          </p:nvSpPr>
          <p:spPr>
            <a:xfrm rot="16408000">
              <a:off x="2994970" y="5387065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3C9D4CDC-8BA0-4FA2-7F99-803AB4A91D8A}"/>
                </a:ext>
              </a:extLst>
            </p:cNvPr>
            <p:cNvSpPr/>
            <p:nvPr/>
          </p:nvSpPr>
          <p:spPr>
            <a:xfrm rot="14328000">
              <a:off x="3084544" y="5093771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F4069FBF-85CC-65B0-3DF3-A4C9594F8352}"/>
                </a:ext>
              </a:extLst>
            </p:cNvPr>
            <p:cNvSpPr/>
            <p:nvPr/>
          </p:nvSpPr>
          <p:spPr>
            <a:xfrm rot="17687999">
              <a:off x="2924774" y="5102704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1C834079-E515-8415-807A-7477A5C2180D}"/>
                </a:ext>
              </a:extLst>
            </p:cNvPr>
            <p:cNvSpPr/>
            <p:nvPr/>
          </p:nvSpPr>
          <p:spPr>
            <a:xfrm rot="15608000">
              <a:off x="3114908" y="4862092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A6969642-1899-0FEF-8B5B-8DDE1DB84D37}"/>
                </a:ext>
              </a:extLst>
            </p:cNvPr>
            <p:cNvSpPr/>
            <p:nvPr/>
          </p:nvSpPr>
          <p:spPr>
            <a:xfrm rot="18968000">
              <a:off x="2962836" y="4812289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CFFAFE4A-3A1A-13C9-1206-F7085D13AEDC}"/>
                </a:ext>
              </a:extLst>
            </p:cNvPr>
            <p:cNvSpPr/>
            <p:nvPr/>
          </p:nvSpPr>
          <p:spPr>
            <a:xfrm rot="16888000">
              <a:off x="3227475" y="4657334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96A2B9A-B17E-2803-9B45-3FE50D5FCD29}"/>
                </a:ext>
              </a:extLst>
            </p:cNvPr>
            <p:cNvSpPr/>
            <p:nvPr/>
          </p:nvSpPr>
          <p:spPr>
            <a:xfrm rot="20248000">
              <a:off x="3103940" y="4555621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Laurel sprig">
            <a:extLst>
              <a:ext uri="{FF2B5EF4-FFF2-40B4-BE49-F238E27FC236}">
                <a16:creationId xmlns:a16="http://schemas.microsoft.com/office/drawing/2014/main" id="{FEDB8EE0-6E14-CFA9-9BB7-2DDDBEFBAF2A}"/>
              </a:ext>
            </a:extLst>
          </p:cNvPr>
          <p:cNvGrpSpPr/>
          <p:nvPr/>
        </p:nvGrpSpPr>
        <p:grpSpPr>
          <a:xfrm>
            <a:off x="3933499" y="4555621"/>
            <a:ext cx="723666" cy="1363748"/>
            <a:chOff x="3933499" y="4555621"/>
            <a:chExt cx="723666" cy="1363748"/>
          </a:xfrm>
        </p:grpSpPr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0D19E403-5104-AA62-2A2D-3E89D5B36434}"/>
                </a:ext>
              </a:extLst>
            </p:cNvPr>
            <p:cNvSpPr/>
            <p:nvPr/>
          </p:nvSpPr>
          <p:spPr>
            <a:xfrm>
              <a:off x="3933499" y="4566207"/>
              <a:ext cx="587702" cy="1228921"/>
            </a:xfrm>
            <a:custGeom>
              <a:avLst/>
              <a:gdLst/>
              <a:ahLst/>
              <a:cxnLst/>
              <a:rect l="0" t="0" r="0" b="0"/>
              <a:pathLst>
                <a:path w="587702" h="1228921">
                  <a:moveTo>
                    <a:pt x="0" y="1228920"/>
                  </a:moveTo>
                  <a:lnTo>
                    <a:pt x="64567" y="1214409"/>
                  </a:lnTo>
                  <a:lnTo>
                    <a:pt x="127505" y="1193959"/>
                  </a:lnTo>
                  <a:lnTo>
                    <a:pt x="188271" y="1167747"/>
                  </a:lnTo>
                  <a:lnTo>
                    <a:pt x="246337" y="1136001"/>
                  </a:lnTo>
                  <a:lnTo>
                    <a:pt x="301200" y="1098995"/>
                  </a:lnTo>
                  <a:lnTo>
                    <a:pt x="352387" y="1057050"/>
                  </a:lnTo>
                  <a:lnTo>
                    <a:pt x="399453" y="1010528"/>
                  </a:lnTo>
                  <a:lnTo>
                    <a:pt x="441991" y="959833"/>
                  </a:lnTo>
                  <a:lnTo>
                    <a:pt x="479633" y="905404"/>
                  </a:lnTo>
                  <a:lnTo>
                    <a:pt x="512053" y="847711"/>
                  </a:lnTo>
                  <a:lnTo>
                    <a:pt x="538969" y="787255"/>
                  </a:lnTo>
                  <a:lnTo>
                    <a:pt x="560150" y="724558"/>
                  </a:lnTo>
                  <a:lnTo>
                    <a:pt x="575412" y="660165"/>
                  </a:lnTo>
                  <a:lnTo>
                    <a:pt x="584622" y="594631"/>
                  </a:lnTo>
                  <a:lnTo>
                    <a:pt x="587701" y="528525"/>
                  </a:lnTo>
                  <a:lnTo>
                    <a:pt x="584622" y="462419"/>
                  </a:lnTo>
                  <a:lnTo>
                    <a:pt x="575412" y="396885"/>
                  </a:lnTo>
                  <a:lnTo>
                    <a:pt x="560150" y="332492"/>
                  </a:lnTo>
                  <a:lnTo>
                    <a:pt x="538969" y="269795"/>
                  </a:lnTo>
                  <a:lnTo>
                    <a:pt x="512053" y="209339"/>
                  </a:lnTo>
                  <a:lnTo>
                    <a:pt x="479633" y="151647"/>
                  </a:lnTo>
                  <a:lnTo>
                    <a:pt x="441991" y="97217"/>
                  </a:lnTo>
                  <a:lnTo>
                    <a:pt x="399453" y="46522"/>
                  </a:lnTo>
                  <a:lnTo>
                    <a:pt x="352387" y="0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99874E05-0F43-DECB-A733-5D61E5B35523}"/>
                </a:ext>
              </a:extLst>
            </p:cNvPr>
            <p:cNvSpPr/>
            <p:nvPr/>
          </p:nvSpPr>
          <p:spPr>
            <a:xfrm rot="312000">
              <a:off x="3959346" y="5640408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9C3C2D68-A2B3-F77E-1882-478413B08C57}"/>
                </a:ext>
              </a:extLst>
            </p:cNvPr>
            <p:cNvSpPr/>
            <p:nvPr/>
          </p:nvSpPr>
          <p:spPr>
            <a:xfrm rot="-3048000">
              <a:off x="4021356" y="5787924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BFF0C87E-E9C8-DB8A-9362-760A5BF83828}"/>
                </a:ext>
              </a:extLst>
            </p:cNvPr>
            <p:cNvSpPr/>
            <p:nvPr/>
          </p:nvSpPr>
          <p:spPr>
            <a:xfrm rot="-968000">
              <a:off x="4154267" y="5511555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E05B3D61-C9CA-448D-8959-B1D54557B7EB}"/>
                </a:ext>
              </a:extLst>
            </p:cNvPr>
            <p:cNvSpPr/>
            <p:nvPr/>
          </p:nvSpPr>
          <p:spPr>
            <a:xfrm rot="-4328000">
              <a:off x="4265694" y="5626405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2CB161A7-490C-5904-AB4D-2CED5AD69252}"/>
                </a:ext>
              </a:extLst>
            </p:cNvPr>
            <p:cNvSpPr/>
            <p:nvPr/>
          </p:nvSpPr>
          <p:spPr>
            <a:xfrm rot="-2248000">
              <a:off x="4288956" y="5320621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DA20F408-CDEA-B9E5-5BEE-8CAD3E036B8C}"/>
                </a:ext>
              </a:extLst>
            </p:cNvPr>
            <p:cNvSpPr/>
            <p:nvPr/>
          </p:nvSpPr>
          <p:spPr>
            <a:xfrm rot="-5608000">
              <a:off x="4434529" y="5387065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6AE49A9F-B896-52C8-A9DD-C8D2AA4A729F}"/>
                </a:ext>
              </a:extLst>
            </p:cNvPr>
            <p:cNvSpPr/>
            <p:nvPr/>
          </p:nvSpPr>
          <p:spPr>
            <a:xfrm rot="-3528000">
              <a:off x="4344956" y="5093771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8C749A16-F8C8-C8EA-53DE-51D46368DCBA}"/>
                </a:ext>
              </a:extLst>
            </p:cNvPr>
            <p:cNvSpPr/>
            <p:nvPr/>
          </p:nvSpPr>
          <p:spPr>
            <a:xfrm rot="-6888000">
              <a:off x="4504726" y="5102704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A7FF6E9B-5143-2024-A608-5B8DCC410EB4}"/>
                </a:ext>
              </a:extLst>
            </p:cNvPr>
            <p:cNvSpPr/>
            <p:nvPr/>
          </p:nvSpPr>
          <p:spPr>
            <a:xfrm rot="-4808000">
              <a:off x="4314592" y="4862092"/>
              <a:ext cx="190500" cy="72391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274B2D89-A22C-C5D6-8E38-5E6CF8F28919}"/>
                </a:ext>
              </a:extLst>
            </p:cNvPr>
            <p:cNvSpPr/>
            <p:nvPr/>
          </p:nvSpPr>
          <p:spPr>
            <a:xfrm rot="-8168000">
              <a:off x="4466665" y="4812289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A8C06C14-8B0A-09D0-6341-CC257F9FEA5A}"/>
                </a:ext>
              </a:extLst>
            </p:cNvPr>
            <p:cNvSpPr/>
            <p:nvPr/>
          </p:nvSpPr>
          <p:spPr>
            <a:xfrm rot="-6088000">
              <a:off x="4202025" y="4657334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7D2C0CAF-12FA-B3DA-04FB-FD687537508D}"/>
                </a:ext>
              </a:extLst>
            </p:cNvPr>
            <p:cNvSpPr/>
            <p:nvPr/>
          </p:nvSpPr>
          <p:spPr>
            <a:xfrm rot="-9448000">
              <a:off x="4325560" y="4555621"/>
              <a:ext cx="190500" cy="72390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0" name="Signature 100ballnik.com">
            <a:extLst>
              <a:ext uri="{FF2B5EF4-FFF2-40B4-BE49-F238E27FC236}">
                <a16:creationId xmlns:a16="http://schemas.microsoft.com/office/drawing/2014/main" id="{4A60534D-73FD-6C2E-1D5F-F11B0298D64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546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F58EC34-B992-DB29-E2E4-615851FD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F6B4E"/>
                </a:solidFill>
                <a:latin typeface="Georgia" panose="02040502050405020303" pitchFamily="18" charset="0"/>
              </a:rPr>
              <a:t>Империя</a:t>
            </a: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 Наполеона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F249889D-FE8C-AEAC-163D-0212AA28804D}"/>
              </a:ext>
            </a:extLst>
          </p:cNvPr>
          <p:cNvGrpSpPr/>
          <p:nvPr/>
        </p:nvGrpSpPr>
        <p:grpSpPr>
          <a:xfrm>
            <a:off x="584682" y="1037847"/>
            <a:ext cx="405437" cy="168779"/>
            <a:chOff x="584682" y="1037847"/>
            <a:chExt cx="405437" cy="16877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96936BAE-52EE-89B1-3CAB-197F7FAD9B26}"/>
                </a:ext>
              </a:extLst>
            </p:cNvPr>
            <p:cNvSpPr/>
            <p:nvPr/>
          </p:nvSpPr>
          <p:spPr>
            <a:xfrm>
              <a:off x="584682" y="1112520"/>
              <a:ext cx="405437" cy="50544"/>
            </a:xfrm>
            <a:custGeom>
              <a:avLst/>
              <a:gdLst/>
              <a:ahLst/>
              <a:cxnLst/>
              <a:rect l="0" t="0" r="0" b="0"/>
              <a:pathLst>
                <a:path w="405437" h="50544">
                  <a:moveTo>
                    <a:pt x="0" y="50543"/>
                  </a:moveTo>
                  <a:lnTo>
                    <a:pt x="15690" y="42606"/>
                  </a:lnTo>
                  <a:lnTo>
                    <a:pt x="31691" y="35314"/>
                  </a:lnTo>
                  <a:lnTo>
                    <a:pt x="47975" y="28680"/>
                  </a:lnTo>
                  <a:lnTo>
                    <a:pt x="64515" y="22714"/>
                  </a:lnTo>
                  <a:lnTo>
                    <a:pt x="81285" y="17427"/>
                  </a:lnTo>
                  <a:lnTo>
                    <a:pt x="98256" y="12826"/>
                  </a:lnTo>
                  <a:lnTo>
                    <a:pt x="115400" y="8921"/>
                  </a:lnTo>
                  <a:lnTo>
                    <a:pt x="132690" y="5716"/>
                  </a:lnTo>
                  <a:lnTo>
                    <a:pt x="150095" y="3219"/>
                  </a:lnTo>
                  <a:lnTo>
                    <a:pt x="167587" y="1431"/>
                  </a:lnTo>
                  <a:lnTo>
                    <a:pt x="185138" y="358"/>
                  </a:lnTo>
                  <a:lnTo>
                    <a:pt x="202718" y="0"/>
                  </a:lnTo>
                  <a:lnTo>
                    <a:pt x="220298" y="358"/>
                  </a:lnTo>
                  <a:lnTo>
                    <a:pt x="237849" y="1431"/>
                  </a:lnTo>
                  <a:lnTo>
                    <a:pt x="255341" y="3219"/>
                  </a:lnTo>
                  <a:lnTo>
                    <a:pt x="272746" y="5716"/>
                  </a:lnTo>
                  <a:lnTo>
                    <a:pt x="290036" y="8921"/>
                  </a:lnTo>
                  <a:lnTo>
                    <a:pt x="307180" y="12826"/>
                  </a:lnTo>
                  <a:lnTo>
                    <a:pt x="324151" y="17427"/>
                  </a:lnTo>
                  <a:lnTo>
                    <a:pt x="340921" y="22714"/>
                  </a:lnTo>
                  <a:lnTo>
                    <a:pt x="357461" y="28680"/>
                  </a:lnTo>
                  <a:lnTo>
                    <a:pt x="373745" y="35314"/>
                  </a:lnTo>
                  <a:lnTo>
                    <a:pt x="389746" y="42606"/>
                  </a:lnTo>
                  <a:lnTo>
                    <a:pt x="405436" y="50543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826D29BB-6884-3C05-397D-D4504C345511}"/>
                </a:ext>
              </a:extLst>
            </p:cNvPr>
            <p:cNvSpPr/>
            <p:nvPr/>
          </p:nvSpPr>
          <p:spPr>
            <a:xfrm rot="-2688000">
              <a:off x="619321" y="1155189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B6419994-985E-C147-F3FA-CA429F1DC4E3}"/>
                </a:ext>
              </a:extLst>
            </p:cNvPr>
            <p:cNvSpPr/>
            <p:nvPr/>
          </p:nvSpPr>
          <p:spPr>
            <a:xfrm rot="672000">
              <a:off x="591571" y="1063275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E87E25C0-163C-F2AF-89AD-A292B925A6C4}"/>
                </a:ext>
              </a:extLst>
            </p:cNvPr>
            <p:cNvSpPr/>
            <p:nvPr/>
          </p:nvSpPr>
          <p:spPr>
            <a:xfrm rot="-1568000">
              <a:off x="742752" y="1139013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10CFA84D-A77A-B8D5-A52C-200C2CF5072C}"/>
                </a:ext>
              </a:extLst>
            </p:cNvPr>
            <p:cNvSpPr/>
            <p:nvPr/>
          </p:nvSpPr>
          <p:spPr>
            <a:xfrm rot="1792000">
              <a:off x="745879" y="104305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74D2F3FD-7773-CCA7-827B-482B057DF827}"/>
                </a:ext>
              </a:extLst>
            </p:cNvPr>
            <p:cNvSpPr/>
            <p:nvPr/>
          </p:nvSpPr>
          <p:spPr>
            <a:xfrm rot="-448000">
              <a:off x="864867" y="116319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696B3B22-DECC-C36E-2FF1-BB9A15255E78}"/>
                </a:ext>
              </a:extLst>
            </p:cNvPr>
            <p:cNvSpPr/>
            <p:nvPr/>
          </p:nvSpPr>
          <p:spPr>
            <a:xfrm rot="2912000">
              <a:off x="898543" y="1073280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907B874A-E3B9-4C48-3120-F6F131C395FD}"/>
              </a:ext>
            </a:extLst>
          </p:cNvPr>
          <p:cNvCxnSpPr/>
          <p:nvPr/>
        </p:nvCxnSpPr>
        <p:spPr>
          <a:xfrm>
            <a:off x="1092200" y="1137920"/>
            <a:ext cx="2794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Ромб 11">
            <a:extLst>
              <a:ext uri="{FF2B5EF4-FFF2-40B4-BE49-F238E27FC236}">
                <a16:creationId xmlns:a16="http://schemas.microsoft.com/office/drawing/2014/main" id="{129A3EFF-9420-B8FC-9B17-A4677EC8CEC3}"/>
              </a:ext>
            </a:extLst>
          </p:cNvPr>
          <p:cNvSpPr/>
          <p:nvPr/>
        </p:nvSpPr>
        <p:spPr>
          <a:xfrm>
            <a:off x="3917950" y="1093470"/>
            <a:ext cx="88900" cy="88900"/>
          </a:xfrm>
          <a:prstGeom prst="diamond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tlas map - French Empire mount">
            <a:extLst>
              <a:ext uri="{FF2B5EF4-FFF2-40B4-BE49-F238E27FC236}">
                <a16:creationId xmlns:a16="http://schemas.microsoft.com/office/drawing/2014/main" id="{ED1BC4CE-D36F-A05C-A228-A01464D52E94}"/>
              </a:ext>
            </a:extLst>
          </p:cNvPr>
          <p:cNvSpPr/>
          <p:nvPr/>
        </p:nvSpPr>
        <p:spPr>
          <a:xfrm>
            <a:off x="508000" y="1422400"/>
            <a:ext cx="6477000" cy="428836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Atlas map - French Empire" descr="Французская империя при Наполеоне I и её крушение. Карта из школьного исторического атласа">
            <a:extLst>
              <a:ext uri="{FF2B5EF4-FFF2-40B4-BE49-F238E27FC236}">
                <a16:creationId xmlns:a16="http://schemas.microsoft.com/office/drawing/2014/main" id="{B90E06C8-F297-A7E7-111E-F3FD1A71A1F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6273800" cy="4085167"/>
          </a:xfrm>
          <a:prstGeom prst="rect">
            <a:avLst/>
          </a:prstGeom>
        </p:spPr>
      </p:pic>
      <p:sp>
        <p:nvSpPr>
          <p:cNvPr id="16" name="Summary 1">
            <a:extLst>
              <a:ext uri="{FF2B5EF4-FFF2-40B4-BE49-F238E27FC236}">
                <a16:creationId xmlns:a16="http://schemas.microsoft.com/office/drawing/2014/main" id="{DC0A1FA6-A7E8-7265-C86A-51FAC6ECE443}"/>
              </a:ext>
            </a:extLst>
          </p:cNvPr>
          <p:cNvSpPr txBox="1"/>
          <p:nvPr/>
        </p:nvSpPr>
        <p:spPr>
          <a:xfrm>
            <a:off x="7289800" y="1397000"/>
            <a:ext cx="42926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Наполеон Бонапарт сумел завершить эпоху революционных потрясений, </a:t>
            </a:r>
            <a:r>
              <a:rPr lang="ru-RU" sz="2100" b="1" dirty="0">
                <a:solidFill>
                  <a:srgbClr val="2F6B4E"/>
                </a:solidFill>
                <a:latin typeface="Calibri" panose="020F0502020204030204" pitchFamily="34" charset="0"/>
              </a:rPr>
              <a:t>восстановить порядок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 и снизить остроту социальных противоречий во Франции.</a:t>
            </a:r>
          </a:p>
        </p:txBody>
      </p:sp>
      <p:cxnSp>
        <p:nvCxnSpPr>
          <p:cNvPr id="17" name="Rule">
            <a:extLst>
              <a:ext uri="{FF2B5EF4-FFF2-40B4-BE49-F238E27FC236}">
                <a16:creationId xmlns:a16="http://schemas.microsoft.com/office/drawing/2014/main" id="{BC933434-88CB-BB83-5134-EE679126BC73}"/>
              </a:ext>
            </a:extLst>
          </p:cNvPr>
          <p:cNvCxnSpPr/>
          <p:nvPr/>
        </p:nvCxnSpPr>
        <p:spPr>
          <a:xfrm>
            <a:off x="7289800" y="3124200"/>
            <a:ext cx="4292600" cy="0"/>
          </a:xfrm>
          <a:prstGeom prst="line">
            <a:avLst/>
          </a:prstGeom>
          <a:ln w="9525">
            <a:solidFill>
              <a:srgbClr val="C8B2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ule lozenge">
            <a:extLst>
              <a:ext uri="{FF2B5EF4-FFF2-40B4-BE49-F238E27FC236}">
                <a16:creationId xmlns:a16="http://schemas.microsoft.com/office/drawing/2014/main" id="{CADD1483-8771-1C92-500B-4A4E2F35E6F4}"/>
              </a:ext>
            </a:extLst>
          </p:cNvPr>
          <p:cNvSpPr/>
          <p:nvPr/>
        </p:nvSpPr>
        <p:spPr>
          <a:xfrm>
            <a:off x="7264400" y="3079750"/>
            <a:ext cx="88900" cy="889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ummary 2">
            <a:extLst>
              <a:ext uri="{FF2B5EF4-FFF2-40B4-BE49-F238E27FC236}">
                <a16:creationId xmlns:a16="http://schemas.microsoft.com/office/drawing/2014/main" id="{41C09226-18B1-BBEC-BAC6-A78363A6BF3B}"/>
              </a:ext>
            </a:extLst>
          </p:cNvPr>
          <p:cNvSpPr txBox="1"/>
          <p:nvPr/>
        </p:nvSpPr>
        <p:spPr>
          <a:xfrm>
            <a:off x="7289800" y="3251200"/>
            <a:ext cx="4292600" cy="2240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B8892E"/>
                </a:solidFill>
                <a:latin typeface="Calibri" panose="020F0502020204030204" pitchFamily="34" charset="0"/>
              </a:rPr>
              <a:t>В области права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 его реформы заложили основы развития страны на десятилетия вперёд. Попытки подчинить себе Европу столкнулись с сопротивлением других стран и народов, </a:t>
            </a:r>
            <a:r>
              <a:rPr lang="ru-RU" sz="2100" b="1" dirty="0">
                <a:solidFill>
                  <a:srgbClr val="A3283A"/>
                </a:solidFill>
                <a:latin typeface="Calibri" panose="020F0502020204030204" pitchFamily="34" charset="0"/>
              </a:rPr>
              <a:t>в первую очередь России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, и </a:t>
            </a:r>
            <a:r>
              <a:rPr lang="ru-RU" sz="2100" b="1" dirty="0">
                <a:solidFill>
                  <a:srgbClr val="A3283A"/>
                </a:solidFill>
                <a:latin typeface="Calibri" panose="020F0502020204030204" pitchFamily="34" charset="0"/>
              </a:rPr>
              <a:t>закончились неудачей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BFB7FDD8-EF80-79E8-4B61-4FE93DBB89E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57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up">
            <a:extLst>
              <a:ext uri="{FF2B5EF4-FFF2-40B4-BE49-F238E27FC236}">
                <a16:creationId xmlns:a16="http://schemas.microsoft.com/office/drawing/2014/main" id="{5197C7CD-09CE-4582-1493-CE9F4537D846}"/>
              </a:ext>
            </a:extLst>
          </p:cNvPr>
          <p:cNvSpPr txBox="1"/>
          <p:nvPr/>
        </p:nvSpPr>
        <p:spPr>
          <a:xfrm>
            <a:off x="609600" y="508000"/>
            <a:ext cx="5588000" cy="1737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dirty="0">
                <a:solidFill>
                  <a:srgbClr val="A3283A"/>
                </a:solidFill>
                <a:latin typeface="Georgia" panose="02040502050405020303" pitchFamily="18" charset="0"/>
              </a:rPr>
              <a:t>9-10 ноября (18-19 брюмера) 1799 г.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- </a:t>
            </a:r>
            <a:r>
              <a:rPr lang="ru-RU" sz="2500" b="1" dirty="0">
                <a:solidFill>
                  <a:srgbClr val="23262E"/>
                </a:solidFill>
                <a:latin typeface="Calibri" panose="020F0502020204030204" pitchFamily="34" charset="0"/>
              </a:rPr>
              <a:t>государственный переворот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- завершение Великой французской революции.</a:t>
            </a:r>
          </a:p>
        </p:txBody>
      </p:sp>
      <p:sp>
        <p:nvSpPr>
          <p:cNvPr id="4" name="Directory card">
            <a:extLst>
              <a:ext uri="{FF2B5EF4-FFF2-40B4-BE49-F238E27FC236}">
                <a16:creationId xmlns:a16="http://schemas.microsoft.com/office/drawing/2014/main" id="{04E9557D-1532-6803-9EBD-282CD6E2E12D}"/>
              </a:ext>
            </a:extLst>
          </p:cNvPr>
          <p:cNvSpPr/>
          <p:nvPr/>
        </p:nvSpPr>
        <p:spPr>
          <a:xfrm>
            <a:off x="609600" y="2499360"/>
            <a:ext cx="5588000" cy="685800"/>
          </a:xfrm>
          <a:prstGeom prst="roundRect">
            <a:avLst>
              <a:gd name="adj" fmla="val 6000"/>
            </a:avLst>
          </a:prstGeom>
          <a:solidFill>
            <a:srgbClr val="F6ED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irectory">
            <a:extLst>
              <a:ext uri="{FF2B5EF4-FFF2-40B4-BE49-F238E27FC236}">
                <a16:creationId xmlns:a16="http://schemas.microsoft.com/office/drawing/2014/main" id="{228559AE-C7F6-2958-CEAB-9939D9158FF7}"/>
              </a:ext>
            </a:extLst>
          </p:cNvPr>
          <p:cNvSpPr txBox="1"/>
          <p:nvPr/>
        </p:nvSpPr>
        <p:spPr>
          <a:xfrm>
            <a:off x="863600" y="2651760"/>
            <a:ext cx="5156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Свержение власти </a:t>
            </a:r>
            <a:r>
              <a:rPr lang="ru-RU" sz="2500" b="1" dirty="0">
                <a:solidFill>
                  <a:srgbClr val="B8892E"/>
                </a:solidFill>
                <a:latin typeface="Calibri" panose="020F0502020204030204" pitchFamily="34" charset="0"/>
              </a:rPr>
              <a:t>Директории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Directory bar">
            <a:extLst>
              <a:ext uri="{FF2B5EF4-FFF2-40B4-BE49-F238E27FC236}">
                <a16:creationId xmlns:a16="http://schemas.microsoft.com/office/drawing/2014/main" id="{79B034E2-8DAD-BA37-CC7A-C86AB5932DA7}"/>
              </a:ext>
            </a:extLst>
          </p:cNvPr>
          <p:cNvSpPr/>
          <p:nvPr/>
        </p:nvSpPr>
        <p:spPr>
          <a:xfrm>
            <a:off x="711200" y="2626360"/>
            <a:ext cx="50800" cy="43180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Arrow">
            <a:extLst>
              <a:ext uri="{FF2B5EF4-FFF2-40B4-BE49-F238E27FC236}">
                <a16:creationId xmlns:a16="http://schemas.microsoft.com/office/drawing/2014/main" id="{5D64DF13-6122-03C0-4B12-5350E3C2A86B}"/>
              </a:ext>
            </a:extLst>
          </p:cNvPr>
          <p:cNvCxnSpPr/>
          <p:nvPr/>
        </p:nvCxnSpPr>
        <p:spPr>
          <a:xfrm>
            <a:off x="3403600" y="3235960"/>
            <a:ext cx="0" cy="279400"/>
          </a:xfrm>
          <a:prstGeom prst="line">
            <a:avLst/>
          </a:prstGeom>
          <a:ln w="25400">
            <a:solidFill>
              <a:srgbClr val="A3283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suls card">
            <a:extLst>
              <a:ext uri="{FF2B5EF4-FFF2-40B4-BE49-F238E27FC236}">
                <a16:creationId xmlns:a16="http://schemas.microsoft.com/office/drawing/2014/main" id="{EE3FFF1D-CAE1-54AD-017A-D2423A0F44A9}"/>
              </a:ext>
            </a:extLst>
          </p:cNvPr>
          <p:cNvSpPr/>
          <p:nvPr/>
        </p:nvSpPr>
        <p:spPr>
          <a:xfrm>
            <a:off x="609600" y="3566160"/>
            <a:ext cx="5588000" cy="1066800"/>
          </a:xfrm>
          <a:prstGeom prst="roundRect">
            <a:avLst>
              <a:gd name="adj" fmla="val 6000"/>
            </a:avLst>
          </a:prstGeom>
          <a:solidFill>
            <a:srgbClr val="E0EE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nsuls">
            <a:extLst>
              <a:ext uri="{FF2B5EF4-FFF2-40B4-BE49-F238E27FC236}">
                <a16:creationId xmlns:a16="http://schemas.microsoft.com/office/drawing/2014/main" id="{8EB9D7F7-0D55-4C99-B1BF-BDE14F96A32C}"/>
              </a:ext>
            </a:extLst>
          </p:cNvPr>
          <p:cNvSpPr txBox="1"/>
          <p:nvPr/>
        </p:nvSpPr>
        <p:spPr>
          <a:xfrm>
            <a:off x="863600" y="3718560"/>
            <a:ext cx="5156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Передача власти </a:t>
            </a:r>
            <a:r>
              <a:rPr lang="ru-RU" sz="2500" b="1" dirty="0">
                <a:solidFill>
                  <a:srgbClr val="2F6B4E"/>
                </a:solidFill>
                <a:latin typeface="Calibri" panose="020F0502020204030204" pitchFamily="34" charset="0"/>
              </a:rPr>
              <a:t>трем консулам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во главе с </a:t>
            </a:r>
            <a:r>
              <a:rPr lang="ru-RU" sz="2500" b="1" dirty="0">
                <a:solidFill>
                  <a:srgbClr val="2F6B4E"/>
                </a:solidFill>
                <a:latin typeface="Calibri" panose="020F0502020204030204" pitchFamily="34" charset="0"/>
              </a:rPr>
              <a:t>Наполеоном Бонапартом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Consuls bar">
            <a:extLst>
              <a:ext uri="{FF2B5EF4-FFF2-40B4-BE49-F238E27FC236}">
                <a16:creationId xmlns:a16="http://schemas.microsoft.com/office/drawing/2014/main" id="{E6A28C9E-02F4-F725-4280-8EE08E1CC6ED}"/>
              </a:ext>
            </a:extLst>
          </p:cNvPr>
          <p:cNvSpPr/>
          <p:nvPr/>
        </p:nvSpPr>
        <p:spPr>
          <a:xfrm>
            <a:off x="711200" y="3693160"/>
            <a:ext cx="50800" cy="812800"/>
          </a:xfrm>
          <a:prstGeom prst="rect">
            <a:avLst/>
          </a:prstGeom>
          <a:solidFill>
            <a:srgbClr val="2F6B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aint-Cloud 1799 print mount">
            <a:extLst>
              <a:ext uri="{FF2B5EF4-FFF2-40B4-BE49-F238E27FC236}">
                <a16:creationId xmlns:a16="http://schemas.microsoft.com/office/drawing/2014/main" id="{FC652141-7B0E-FB9C-5FFD-505A5E4D780D}"/>
              </a:ext>
            </a:extLst>
          </p:cNvPr>
          <p:cNvSpPr/>
          <p:nvPr/>
        </p:nvSpPr>
        <p:spPr>
          <a:xfrm>
            <a:off x="6502400" y="1750483"/>
            <a:ext cx="5080000" cy="33570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Saint-Cloud 1799 print" descr="Бонапарт в Совете пятисот в оранжерее Сен-Клу 19 брюмера VIII года (10 ноября 1799 г.). Гравюра. Музей Карнавале, Париж">
            <a:extLst>
              <a:ext uri="{FF2B5EF4-FFF2-40B4-BE49-F238E27FC236}">
                <a16:creationId xmlns:a16="http://schemas.microsoft.com/office/drawing/2014/main" id="{D16DA9EC-5F62-AB9D-3CA2-94647C81A2E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852083"/>
            <a:ext cx="4876800" cy="3153833"/>
          </a:xfrm>
          <a:prstGeom prst="rect">
            <a:avLst/>
          </a:prstGeom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84B6B043-B928-2107-D884-009EB12AB95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568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ouchot - 18 Brumaire" descr="Франсуа Бушо. Генерал Бонапарт в Совете пятисот в Сен-Клу 10 ноября 1799 г. (1840). Версаль">
            <a:extLst>
              <a:ext uri="{FF2B5EF4-FFF2-40B4-BE49-F238E27FC236}">
                <a16:creationId xmlns:a16="http://schemas.microsoft.com/office/drawing/2014/main" id="{CA858A16-82C9-B972-DA4B-474F7A38538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8000"/>
            <a:ext cx="6807200" cy="3826933"/>
          </a:xfrm>
          <a:prstGeom prst="roundRect">
            <a:avLst>
              <a:gd name="adj" fmla="val 4000"/>
            </a:avLst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aption">
            <a:extLst>
              <a:ext uri="{FF2B5EF4-FFF2-40B4-BE49-F238E27FC236}">
                <a16:creationId xmlns:a16="http://schemas.microsoft.com/office/drawing/2014/main" id="{9020EB75-6513-D261-6415-77E226FD3C1A}"/>
              </a:ext>
            </a:extLst>
          </p:cNvPr>
          <p:cNvSpPr txBox="1"/>
          <p:nvPr/>
        </p:nvSpPr>
        <p:spPr>
          <a:xfrm>
            <a:off x="609600" y="4563533"/>
            <a:ext cx="68072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dirty="0">
                <a:solidFill>
                  <a:srgbClr val="A3283A"/>
                </a:solidFill>
                <a:latin typeface="Georgia" panose="02040502050405020303" pitchFamily="18" charset="0"/>
              </a:rPr>
              <a:t>Переворот 18-19 брюмера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3136DA38-4812-1BA2-CDE8-4E1D55C239FD}"/>
              </a:ext>
            </a:extLst>
          </p:cNvPr>
          <p:cNvCxnSpPr/>
          <p:nvPr/>
        </p:nvCxnSpPr>
        <p:spPr>
          <a:xfrm>
            <a:off x="609600" y="5178213"/>
            <a:ext cx="3810000" cy="0"/>
          </a:xfrm>
          <a:prstGeom prst="line">
            <a:avLst/>
          </a:prstGeom>
          <a:ln w="9525">
            <a:solidFill>
              <a:srgbClr val="C8B2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2A8120AE-6CD4-DDC5-6187-8737FAC9ECFC}"/>
              </a:ext>
            </a:extLst>
          </p:cNvPr>
          <p:cNvSpPr/>
          <p:nvPr/>
        </p:nvSpPr>
        <p:spPr>
          <a:xfrm>
            <a:off x="584200" y="5133763"/>
            <a:ext cx="88900" cy="889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ummary card">
            <a:extLst>
              <a:ext uri="{FF2B5EF4-FFF2-40B4-BE49-F238E27FC236}">
                <a16:creationId xmlns:a16="http://schemas.microsoft.com/office/drawing/2014/main" id="{90C00A54-C1F8-532C-16B5-64757F2F016F}"/>
              </a:ext>
            </a:extLst>
          </p:cNvPr>
          <p:cNvSpPr/>
          <p:nvPr/>
        </p:nvSpPr>
        <p:spPr>
          <a:xfrm>
            <a:off x="7772400" y="508000"/>
            <a:ext cx="3810000" cy="4953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ummary">
            <a:extLst>
              <a:ext uri="{FF2B5EF4-FFF2-40B4-BE49-F238E27FC236}">
                <a16:creationId xmlns:a16="http://schemas.microsoft.com/office/drawing/2014/main" id="{D8751617-B99E-4D28-B02D-6CCF9A6AD2A4}"/>
              </a:ext>
            </a:extLst>
          </p:cNvPr>
          <p:cNvSpPr txBox="1"/>
          <p:nvPr/>
        </p:nvSpPr>
        <p:spPr>
          <a:xfrm>
            <a:off x="8026400" y="660400"/>
            <a:ext cx="3378200" cy="4648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4F5563"/>
                </a:solidFill>
                <a:latin typeface="Calibri" panose="020F0502020204030204" pitchFamily="34" charset="0"/>
              </a:rPr>
              <a:t>Наполеон Бонапарт сумел завершить эпоху революционных потрясений, восстановить порядок и снизить остроту социальных противоречий во Франции.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4F5563"/>
                </a:solidFill>
                <a:latin typeface="Calibri" panose="020F0502020204030204" pitchFamily="34" charset="0"/>
              </a:rPr>
              <a:t>В области права его реформы заложили основы развития страны на десятилетия вперёд. Попытки подчинить себе Европу столкнулись с сопротивлением других стран и народов, в первую очередь России, и закончились неудачей.</a:t>
            </a:r>
          </a:p>
        </p:txBody>
      </p:sp>
      <p:sp>
        <p:nvSpPr>
          <p:cNvPr id="10" name="Summary bar">
            <a:extLst>
              <a:ext uri="{FF2B5EF4-FFF2-40B4-BE49-F238E27FC236}">
                <a16:creationId xmlns:a16="http://schemas.microsoft.com/office/drawing/2014/main" id="{62E2A93B-7A0C-666E-42FF-D42C396D848C}"/>
              </a:ext>
            </a:extLst>
          </p:cNvPr>
          <p:cNvSpPr/>
          <p:nvPr/>
        </p:nvSpPr>
        <p:spPr>
          <a:xfrm>
            <a:off x="7874000" y="635000"/>
            <a:ext cx="50800" cy="469900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804C222A-4DE0-C0A9-6979-8F54FF7516D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734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AD473BC-2E46-28E3-7CE1-38F4C47F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62E"/>
                </a:solidFill>
                <a:latin typeface="Georgia" panose="02040502050405020303" pitchFamily="18" charset="0"/>
              </a:rPr>
              <a:t>Установление </a:t>
            </a:r>
            <a:r>
              <a:rPr lang="ru-RU" sz="3800" dirty="0">
                <a:solidFill>
                  <a:srgbClr val="2F6B4E"/>
                </a:solidFill>
                <a:latin typeface="Georgia" panose="02040502050405020303" pitchFamily="18" charset="0"/>
              </a:rPr>
              <a:t>Консульства</a:t>
            </a:r>
            <a:r>
              <a:rPr lang="ru-RU" sz="3800" dirty="0">
                <a:solidFill>
                  <a:srgbClr val="23262E"/>
                </a:solidFill>
                <a:latin typeface="Georgia" panose="02040502050405020303" pitchFamily="18" charset="0"/>
              </a:rPr>
              <a:t> </a:t>
            </a:r>
            <a:r>
              <a:rPr lang="ru-RU" sz="3800" dirty="0">
                <a:solidFill>
                  <a:srgbClr val="A3283A"/>
                </a:solidFill>
                <a:latin typeface="Georgia" panose="02040502050405020303" pitchFamily="18" charset="0"/>
              </a:rPr>
              <a:t>(1799-1804 </a:t>
            </a:r>
            <a:r>
              <a:rPr lang="ru-RU" sz="3800" dirty="0" err="1">
                <a:solidFill>
                  <a:srgbClr val="A3283A"/>
                </a:solidFill>
                <a:latin typeface="Georgia" panose="02040502050405020303" pitchFamily="18" charset="0"/>
              </a:rPr>
              <a:t>гг</a:t>
            </a:r>
            <a:r>
              <a:rPr lang="ru-RU" sz="3800" dirty="0">
                <a:solidFill>
                  <a:srgbClr val="A3283A"/>
                </a:solidFill>
                <a:latin typeface="Georgia" panose="02040502050405020303" pitchFamily="18" charset="0"/>
              </a:rPr>
              <a:t>).</a:t>
            </a:r>
          </a:p>
        </p:txBody>
      </p:sp>
      <p:pic>
        <p:nvPicPr>
          <p:cNvPr id="4" name="Consul 1" descr="Антуан-Жан Гро. Бонапарт — первый консул, 1802 г. Музей Почётного легиона, Париж">
            <a:extLst>
              <a:ext uri="{FF2B5EF4-FFF2-40B4-BE49-F238E27FC236}">
                <a16:creationId xmlns:a16="http://schemas.microsoft.com/office/drawing/2014/main" id="{6730E649-1607-1EFB-B858-5349140FD46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70000"/>
            <a:ext cx="2286000" cy="2921000"/>
          </a:xfrm>
          <a:prstGeom prst="ellipse">
            <a:avLst/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onsul 1 ring">
            <a:extLst>
              <a:ext uri="{FF2B5EF4-FFF2-40B4-BE49-F238E27FC236}">
                <a16:creationId xmlns:a16="http://schemas.microsoft.com/office/drawing/2014/main" id="{1D85E477-73DE-698C-221C-AD8A5BA1814A}"/>
              </a:ext>
            </a:extLst>
          </p:cNvPr>
          <p:cNvSpPr/>
          <p:nvPr/>
        </p:nvSpPr>
        <p:spPr>
          <a:xfrm>
            <a:off x="1295400" y="1193800"/>
            <a:ext cx="2438400" cy="3073400"/>
          </a:xfrm>
          <a:prstGeom prst="ellipse">
            <a:avLst/>
          </a:prstGeom>
          <a:noFill/>
          <a:ln w="9525" cap="flat" cmpd="sng" algn="ctr">
            <a:solidFill>
              <a:srgbClr val="B8892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nsul label 1">
            <a:extLst>
              <a:ext uri="{FF2B5EF4-FFF2-40B4-BE49-F238E27FC236}">
                <a16:creationId xmlns:a16="http://schemas.microsoft.com/office/drawing/2014/main" id="{7D63F290-E794-0EA5-1AD3-3BE2771B792E}"/>
              </a:ext>
            </a:extLst>
          </p:cNvPr>
          <p:cNvSpPr txBox="1"/>
          <p:nvPr/>
        </p:nvSpPr>
        <p:spPr>
          <a:xfrm>
            <a:off x="609600" y="4394200"/>
            <a:ext cx="3810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B8892E"/>
                </a:solidFill>
                <a:latin typeface="Georgia" panose="02040502050405020303" pitchFamily="18" charset="0"/>
              </a:rPr>
              <a:t>1 консул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 - Наполеон Бонапарт</a:t>
            </a:r>
          </a:p>
        </p:txBody>
      </p:sp>
      <p:pic>
        <p:nvPicPr>
          <p:cNvPr id="8" name="Consul 2" descr="Жак-Луи Давид. Эмманюэль-Жозеф Сийес, 1817 г. Художественные музеи Гарварда">
            <a:extLst>
              <a:ext uri="{FF2B5EF4-FFF2-40B4-BE49-F238E27FC236}">
                <a16:creationId xmlns:a16="http://schemas.microsoft.com/office/drawing/2014/main" id="{8369C578-2107-7E7F-D270-4F349FEA9C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270000"/>
            <a:ext cx="2286000" cy="2921000"/>
          </a:xfrm>
          <a:prstGeom prst="ellipse">
            <a:avLst/>
          </a:prstGeom>
          <a:ln w="15875">
            <a:solidFill>
              <a:srgbClr val="2746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Consul 2 ring">
            <a:extLst>
              <a:ext uri="{FF2B5EF4-FFF2-40B4-BE49-F238E27FC236}">
                <a16:creationId xmlns:a16="http://schemas.microsoft.com/office/drawing/2014/main" id="{7A383119-8D19-AFCD-56DB-B59541E4685B}"/>
              </a:ext>
            </a:extLst>
          </p:cNvPr>
          <p:cNvSpPr/>
          <p:nvPr/>
        </p:nvSpPr>
        <p:spPr>
          <a:xfrm>
            <a:off x="4876800" y="1193800"/>
            <a:ext cx="2438400" cy="3073400"/>
          </a:xfrm>
          <a:prstGeom prst="ellipse">
            <a:avLst/>
          </a:prstGeom>
          <a:noFill/>
          <a:ln w="9525" cap="flat" cmpd="sng" algn="ctr">
            <a:solidFill>
              <a:srgbClr val="2746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nsul label 2">
            <a:extLst>
              <a:ext uri="{FF2B5EF4-FFF2-40B4-BE49-F238E27FC236}">
                <a16:creationId xmlns:a16="http://schemas.microsoft.com/office/drawing/2014/main" id="{24E66A52-A7EF-021A-DE4F-4E0567913788}"/>
              </a:ext>
            </a:extLst>
          </p:cNvPr>
          <p:cNvSpPr txBox="1"/>
          <p:nvPr/>
        </p:nvSpPr>
        <p:spPr>
          <a:xfrm>
            <a:off x="4191000" y="4394200"/>
            <a:ext cx="3810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27467E"/>
                </a:solidFill>
                <a:latin typeface="Georgia" panose="02040502050405020303" pitchFamily="18" charset="0"/>
              </a:rPr>
              <a:t>2 консул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 - Эммануэль – Жозеф </a:t>
            </a:r>
            <a:r>
              <a:rPr lang="ru-RU" sz="2200" dirty="0" err="1">
                <a:solidFill>
                  <a:srgbClr val="23262E"/>
                </a:solidFill>
                <a:latin typeface="Calibri" panose="020F0502020204030204" pitchFamily="34" charset="0"/>
              </a:rPr>
              <a:t>Сийес</a:t>
            </a:r>
            <a:endParaRPr lang="ru-RU" sz="2200" dirty="0">
              <a:solidFill>
                <a:srgbClr val="23262E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Consul 3" descr="Роже Дюко. Гравюра, 1799 г. Национальная библиотека Франции">
            <a:extLst>
              <a:ext uri="{FF2B5EF4-FFF2-40B4-BE49-F238E27FC236}">
                <a16:creationId xmlns:a16="http://schemas.microsoft.com/office/drawing/2014/main" id="{3887DB83-7452-2C11-B330-3973AA8BBA7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270000"/>
            <a:ext cx="2286000" cy="2921000"/>
          </a:xfrm>
          <a:prstGeom prst="ellipse">
            <a:avLst/>
          </a:prstGeom>
          <a:ln w="15875">
            <a:solidFill>
              <a:srgbClr val="2746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Consul 3 ring">
            <a:extLst>
              <a:ext uri="{FF2B5EF4-FFF2-40B4-BE49-F238E27FC236}">
                <a16:creationId xmlns:a16="http://schemas.microsoft.com/office/drawing/2014/main" id="{7AA218EE-AA43-2123-24BD-7A0CA251C1CD}"/>
              </a:ext>
            </a:extLst>
          </p:cNvPr>
          <p:cNvSpPr/>
          <p:nvPr/>
        </p:nvSpPr>
        <p:spPr>
          <a:xfrm>
            <a:off x="8458200" y="1193800"/>
            <a:ext cx="2438400" cy="3073400"/>
          </a:xfrm>
          <a:prstGeom prst="ellipse">
            <a:avLst/>
          </a:prstGeom>
          <a:noFill/>
          <a:ln w="9525" cap="flat" cmpd="sng" algn="ctr">
            <a:solidFill>
              <a:srgbClr val="2746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nsul label 3">
            <a:extLst>
              <a:ext uri="{FF2B5EF4-FFF2-40B4-BE49-F238E27FC236}">
                <a16:creationId xmlns:a16="http://schemas.microsoft.com/office/drawing/2014/main" id="{2C4F514B-7768-1CF4-2784-732D503EF6FD}"/>
              </a:ext>
            </a:extLst>
          </p:cNvPr>
          <p:cNvSpPr txBox="1"/>
          <p:nvPr/>
        </p:nvSpPr>
        <p:spPr>
          <a:xfrm>
            <a:off x="7772400" y="4394200"/>
            <a:ext cx="3810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b="1" dirty="0">
                <a:solidFill>
                  <a:srgbClr val="27467E"/>
                </a:solidFill>
                <a:latin typeface="Georgia" panose="02040502050405020303" pitchFamily="18" charset="0"/>
              </a:rPr>
              <a:t>3 консул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 - Роже </a:t>
            </a:r>
            <a:r>
              <a:rPr lang="ru-RU" sz="2200" dirty="0" err="1">
                <a:solidFill>
                  <a:srgbClr val="23262E"/>
                </a:solidFill>
                <a:latin typeface="Calibri" panose="020F0502020204030204" pitchFamily="34" charset="0"/>
              </a:rPr>
              <a:t>Дюко</a:t>
            </a:r>
            <a:endParaRPr lang="ru-RU" sz="2200" dirty="0">
              <a:solidFill>
                <a:srgbClr val="23262E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Questions band">
            <a:extLst>
              <a:ext uri="{FF2B5EF4-FFF2-40B4-BE49-F238E27FC236}">
                <a16:creationId xmlns:a16="http://schemas.microsoft.com/office/drawing/2014/main" id="{259164FA-8ADD-EC5D-5C4A-345E323A120C}"/>
              </a:ext>
            </a:extLst>
          </p:cNvPr>
          <p:cNvSpPr/>
          <p:nvPr/>
        </p:nvSpPr>
        <p:spPr>
          <a:xfrm>
            <a:off x="609600" y="5359400"/>
            <a:ext cx="10972800" cy="990600"/>
          </a:xfrm>
          <a:prstGeom prst="roundRect">
            <a:avLst>
              <a:gd name="adj" fmla="val 12000"/>
            </a:avLst>
          </a:prstGeom>
          <a:solidFill>
            <a:srgbClr val="F6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Questions bar">
            <a:extLst>
              <a:ext uri="{FF2B5EF4-FFF2-40B4-BE49-F238E27FC236}">
                <a16:creationId xmlns:a16="http://schemas.microsoft.com/office/drawing/2014/main" id="{A3712729-E133-E619-65B2-8632F785037A}"/>
              </a:ext>
            </a:extLst>
          </p:cNvPr>
          <p:cNvSpPr/>
          <p:nvPr/>
        </p:nvSpPr>
        <p:spPr>
          <a:xfrm>
            <a:off x="787400" y="5537200"/>
            <a:ext cx="50800" cy="635000"/>
          </a:xfrm>
          <a:prstGeom prst="rect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Questions">
            <a:extLst>
              <a:ext uri="{FF2B5EF4-FFF2-40B4-BE49-F238E27FC236}">
                <a16:creationId xmlns:a16="http://schemas.microsoft.com/office/drawing/2014/main" id="{0E43C980-304E-4486-11D1-F367EBD53582}"/>
              </a:ext>
            </a:extLst>
          </p:cNvPr>
          <p:cNvSpPr txBox="1"/>
          <p:nvPr/>
        </p:nvSpPr>
        <p:spPr>
          <a:xfrm>
            <a:off x="1041400" y="5435600"/>
            <a:ext cx="10414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200"/>
              </a:spcAft>
            </a:pPr>
            <a:r>
              <a:rPr lang="ru-RU" sz="2300" i="1" dirty="0">
                <a:solidFill>
                  <a:srgbClr val="A3283A"/>
                </a:solidFill>
                <a:latin typeface="Georgia" panose="02040502050405020303" pitchFamily="18" charset="0"/>
              </a:rPr>
              <a:t>Почему установился режим личной власти?</a:t>
            </a:r>
          </a:p>
          <a:p>
            <a:pPr>
              <a:spcAft>
                <a:spcPts val="200"/>
              </a:spcAft>
            </a:pPr>
            <a:r>
              <a:rPr lang="ru-RU" sz="2300" i="1" dirty="0">
                <a:solidFill>
                  <a:srgbClr val="A3283A"/>
                </a:solidFill>
                <a:latin typeface="Georgia" panose="02040502050405020303" pitchFamily="18" charset="0"/>
              </a:rPr>
              <a:t>Кто был в этом заинтересован?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A7DD2D7B-66F6-351A-888A-F99CFBB9DC3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939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gres - First Consul" descr="Жан-Огюст-Доминик Энгр. Бонапарт — первый консул, 1804 г. Музей изящных искусств, Льеж">
            <a:extLst>
              <a:ext uri="{FF2B5EF4-FFF2-40B4-BE49-F238E27FC236}">
                <a16:creationId xmlns:a16="http://schemas.microsoft.com/office/drawing/2014/main" id="{0082F663-7704-4371-C16C-4BA547E9084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381000"/>
            <a:ext cx="3797300" cy="5969000"/>
          </a:xfrm>
          <a:prstGeom prst="roundRect">
            <a:avLst>
              <a:gd name="adj" fmla="val 4000"/>
            </a:avLst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ired">
            <a:extLst>
              <a:ext uri="{FF2B5EF4-FFF2-40B4-BE49-F238E27FC236}">
                <a16:creationId xmlns:a16="http://schemas.microsoft.com/office/drawing/2014/main" id="{B4B6CCAC-CEEA-26DD-8F2A-AB3B027723E6}"/>
              </a:ext>
            </a:extLst>
          </p:cNvPr>
          <p:cNvSpPr txBox="1"/>
          <p:nvPr/>
        </p:nvSpPr>
        <p:spPr>
          <a:xfrm>
            <a:off x="609600" y="889000"/>
            <a:ext cx="6604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Французы </a:t>
            </a:r>
            <a:r>
              <a:rPr lang="ru-RU" sz="3600" dirty="0">
                <a:solidFill>
                  <a:srgbClr val="A3283A"/>
                </a:solidFill>
                <a:latin typeface="Georgia" panose="02040502050405020303" pitchFamily="18" charset="0"/>
              </a:rPr>
              <a:t>устали от революции</a:t>
            </a: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.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05C62828-0FE9-183F-36DB-81AC9DE7B432}"/>
              </a:ext>
            </a:extLst>
          </p:cNvPr>
          <p:cNvCxnSpPr/>
          <p:nvPr/>
        </p:nvCxnSpPr>
        <p:spPr>
          <a:xfrm>
            <a:off x="609600" y="2265680"/>
            <a:ext cx="21590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ule">
            <a:extLst>
              <a:ext uri="{FF2B5EF4-FFF2-40B4-BE49-F238E27FC236}">
                <a16:creationId xmlns:a16="http://schemas.microsoft.com/office/drawing/2014/main" id="{111D1F72-2266-BC40-F8B9-757D0A4DEF73}"/>
              </a:ext>
            </a:extLst>
          </p:cNvPr>
          <p:cNvCxnSpPr/>
          <p:nvPr/>
        </p:nvCxnSpPr>
        <p:spPr>
          <a:xfrm>
            <a:off x="609600" y="2316480"/>
            <a:ext cx="21590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ule">
            <a:extLst>
              <a:ext uri="{FF2B5EF4-FFF2-40B4-BE49-F238E27FC236}">
                <a16:creationId xmlns:a16="http://schemas.microsoft.com/office/drawing/2014/main" id="{87A9286C-B356-6141-F757-9BAE1A6CB91F}"/>
              </a:ext>
            </a:extLst>
          </p:cNvPr>
          <p:cNvCxnSpPr/>
          <p:nvPr/>
        </p:nvCxnSpPr>
        <p:spPr>
          <a:xfrm>
            <a:off x="3022600" y="2265680"/>
            <a:ext cx="21590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ule">
            <a:extLst>
              <a:ext uri="{FF2B5EF4-FFF2-40B4-BE49-F238E27FC236}">
                <a16:creationId xmlns:a16="http://schemas.microsoft.com/office/drawing/2014/main" id="{ABAB8B34-E5CB-F0EA-87D6-A49C7F2BA280}"/>
              </a:ext>
            </a:extLst>
          </p:cNvPr>
          <p:cNvCxnSpPr/>
          <p:nvPr/>
        </p:nvCxnSpPr>
        <p:spPr>
          <a:xfrm>
            <a:off x="3022600" y="2316480"/>
            <a:ext cx="21590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Ромб 9">
            <a:extLst>
              <a:ext uri="{FF2B5EF4-FFF2-40B4-BE49-F238E27FC236}">
                <a16:creationId xmlns:a16="http://schemas.microsoft.com/office/drawing/2014/main" id="{A575E241-C9E5-8B24-8A99-338D67C40002}"/>
              </a:ext>
            </a:extLst>
          </p:cNvPr>
          <p:cNvSpPr/>
          <p:nvPr/>
        </p:nvSpPr>
        <p:spPr>
          <a:xfrm>
            <a:off x="2838450" y="2233930"/>
            <a:ext cx="114300" cy="1143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Wish">
            <a:extLst>
              <a:ext uri="{FF2B5EF4-FFF2-40B4-BE49-F238E27FC236}">
                <a16:creationId xmlns:a16="http://schemas.microsoft.com/office/drawing/2014/main" id="{916406E0-D61A-0979-00A8-DB2917C528C0}"/>
              </a:ext>
            </a:extLst>
          </p:cNvPr>
          <p:cNvSpPr txBox="1"/>
          <p:nvPr/>
        </p:nvSpPr>
        <p:spPr>
          <a:xfrm>
            <a:off x="609600" y="2621280"/>
            <a:ext cx="6604000" cy="17740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dirty="0">
                <a:solidFill>
                  <a:srgbClr val="23262E"/>
                </a:solidFill>
                <a:latin typeface="Calibri" panose="020F0502020204030204" pitchFamily="34" charset="0"/>
              </a:rPr>
              <a:t>Они хотели видеть во главе государства </a:t>
            </a:r>
            <a:r>
              <a:rPr lang="ru-RU" sz="2800" b="1" dirty="0">
                <a:solidFill>
                  <a:srgbClr val="2F6B4E"/>
                </a:solidFill>
                <a:latin typeface="Calibri" panose="020F0502020204030204" pitchFamily="34" charset="0"/>
              </a:rPr>
              <a:t>сильного, авторитетного человека</a:t>
            </a:r>
            <a:r>
              <a:rPr lang="ru-RU" sz="2800" dirty="0">
                <a:solidFill>
                  <a:srgbClr val="23262E"/>
                </a:solidFill>
                <a:latin typeface="Calibri" panose="020F0502020204030204" pitchFamily="34" charset="0"/>
              </a:rPr>
              <a:t>, который способен </a:t>
            </a:r>
            <a:r>
              <a:rPr lang="ru-RU" sz="2800" b="1" dirty="0">
                <a:solidFill>
                  <a:srgbClr val="A3283A"/>
                </a:solidFill>
                <a:latin typeface="Calibri" panose="020F0502020204030204" pitchFamily="34" charset="0"/>
              </a:rPr>
              <a:t>защитить результаты их борьбы</a:t>
            </a:r>
            <a:r>
              <a:rPr lang="ru-RU" sz="28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2" name="Portrait label">
            <a:extLst>
              <a:ext uri="{FF2B5EF4-FFF2-40B4-BE49-F238E27FC236}">
                <a16:creationId xmlns:a16="http://schemas.microsoft.com/office/drawing/2014/main" id="{874130AA-737D-E5E4-010D-2F0CE6CD633D}"/>
              </a:ext>
            </a:extLst>
          </p:cNvPr>
          <p:cNvSpPr txBox="1"/>
          <p:nvPr/>
        </p:nvSpPr>
        <p:spPr>
          <a:xfrm>
            <a:off x="609600" y="5461000"/>
            <a:ext cx="6604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i="1" dirty="0">
                <a:solidFill>
                  <a:srgbClr val="B8892E"/>
                </a:solidFill>
                <a:latin typeface="Georgia" panose="02040502050405020303" pitchFamily="18" charset="0"/>
              </a:rPr>
              <a:t>Консул Наполеон</a:t>
            </a:r>
          </a:p>
        </p:txBody>
      </p:sp>
      <p:cxnSp>
        <p:nvCxnSpPr>
          <p:cNvPr id="13" name="Label leader">
            <a:extLst>
              <a:ext uri="{FF2B5EF4-FFF2-40B4-BE49-F238E27FC236}">
                <a16:creationId xmlns:a16="http://schemas.microsoft.com/office/drawing/2014/main" id="{48656E4D-E46E-CB28-FE1F-1FE97A5DC4EF}"/>
              </a:ext>
            </a:extLst>
          </p:cNvPr>
          <p:cNvCxnSpPr/>
          <p:nvPr/>
        </p:nvCxnSpPr>
        <p:spPr>
          <a:xfrm>
            <a:off x="3810000" y="5715000"/>
            <a:ext cx="3683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81D6C9DF-9175-0071-C99B-1197BF29E9F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94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F6FC7AF-2AB4-79EC-0B42-EF82BC87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6400"/>
            <a:ext cx="7874000" cy="219456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800" dirty="0">
                <a:solidFill>
                  <a:srgbClr val="B8892E"/>
                </a:solidFill>
                <a:latin typeface="Georgia" panose="02040502050405020303" pitchFamily="18" charset="0"/>
              </a:rPr>
              <a:t>1804-1814 гг. –</a:t>
            </a:r>
            <a:br>
              <a:rPr lang="ru-RU" sz="4800" dirty="0">
                <a:solidFill>
                  <a:srgbClr val="B8892E"/>
                </a:solidFill>
                <a:latin typeface="Georgia" panose="02040502050405020303" pitchFamily="18" charset="0"/>
              </a:rPr>
            </a:br>
            <a:r>
              <a:rPr lang="ru-RU" sz="4800" dirty="0">
                <a:solidFill>
                  <a:srgbClr val="2F6B4E"/>
                </a:solidFill>
                <a:latin typeface="Georgia" panose="02040502050405020303" pitchFamily="18" charset="0"/>
              </a:rPr>
              <a:t>Первая империя</a:t>
            </a:r>
            <a:r>
              <a:rPr lang="ru-RU" sz="4800" dirty="0">
                <a:solidFill>
                  <a:srgbClr val="B8892E"/>
                </a:solidFill>
                <a:latin typeface="Georgia" panose="02040502050405020303" pitchFamily="18" charset="0"/>
              </a:rPr>
              <a:t> во Франции</a:t>
            </a:r>
          </a:p>
        </p:txBody>
      </p:sp>
      <p:sp>
        <p:nvSpPr>
          <p:cNvPr id="3" name="Feature">
            <a:extLst>
              <a:ext uri="{FF2B5EF4-FFF2-40B4-BE49-F238E27FC236}">
                <a16:creationId xmlns:a16="http://schemas.microsoft.com/office/drawing/2014/main" id="{0588E5C1-8269-BD9C-8D6F-7B9A4F20EA4D}"/>
              </a:ext>
            </a:extLst>
          </p:cNvPr>
          <p:cNvSpPr txBox="1"/>
          <p:nvPr/>
        </p:nvSpPr>
        <p:spPr>
          <a:xfrm>
            <a:off x="609600" y="2753360"/>
            <a:ext cx="7874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Ее особенность - </a:t>
            </a:r>
            <a:r>
              <a:rPr lang="ru-RU" sz="2600" b="1" dirty="0">
                <a:solidFill>
                  <a:srgbClr val="A3283A"/>
                </a:solidFill>
                <a:latin typeface="Calibri" panose="020F0502020204030204" pitchFamily="34" charset="0"/>
              </a:rPr>
              <a:t>характер власти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Declared card">
            <a:extLst>
              <a:ext uri="{FF2B5EF4-FFF2-40B4-BE49-F238E27FC236}">
                <a16:creationId xmlns:a16="http://schemas.microsoft.com/office/drawing/2014/main" id="{300D4E75-2377-665C-BF8A-9A81808368FF}"/>
              </a:ext>
            </a:extLst>
          </p:cNvPr>
          <p:cNvSpPr/>
          <p:nvPr/>
        </p:nvSpPr>
        <p:spPr>
          <a:xfrm>
            <a:off x="609600" y="3429000"/>
            <a:ext cx="3810000" cy="1752600"/>
          </a:xfrm>
          <a:prstGeom prst="roundRect">
            <a:avLst>
              <a:gd name="adj" fmla="val 6000"/>
            </a:avLst>
          </a:prstGeom>
          <a:solidFill>
            <a:srgbClr val="E0EE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eclared">
            <a:extLst>
              <a:ext uri="{FF2B5EF4-FFF2-40B4-BE49-F238E27FC236}">
                <a16:creationId xmlns:a16="http://schemas.microsoft.com/office/drawing/2014/main" id="{8919D473-BD15-0FDC-AA4E-9EC81946DECB}"/>
              </a:ext>
            </a:extLst>
          </p:cNvPr>
          <p:cNvSpPr txBox="1"/>
          <p:nvPr/>
        </p:nvSpPr>
        <p:spPr>
          <a:xfrm>
            <a:off x="863600" y="3581400"/>
            <a:ext cx="33782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F6B4E"/>
                </a:solidFill>
                <a:latin typeface="Georgia" panose="02040502050405020303" pitchFamily="18" charset="0"/>
              </a:rPr>
              <a:t>1804 г.</a:t>
            </a:r>
            <a:r>
              <a:rPr lang="ru-RU" sz="2300" dirty="0">
                <a:solidFill>
                  <a:srgbClr val="23262E"/>
                </a:solidFill>
                <a:latin typeface="Calibri" panose="020F0502020204030204" pitchFamily="34" charset="0"/>
              </a:rPr>
              <a:t> – Конституция, по которой Франция стала </a:t>
            </a:r>
            <a:r>
              <a:rPr lang="ru-RU" sz="2300" b="1" dirty="0">
                <a:solidFill>
                  <a:srgbClr val="2F6B4E"/>
                </a:solidFill>
                <a:latin typeface="Calibri" panose="020F0502020204030204" pitchFamily="34" charset="0"/>
              </a:rPr>
              <a:t>конституционной монархией</a:t>
            </a:r>
            <a:r>
              <a:rPr lang="ru-RU" sz="2300" dirty="0">
                <a:solidFill>
                  <a:srgbClr val="23262E"/>
                </a:solidFill>
                <a:latin typeface="Calibri" panose="020F0502020204030204" pitchFamily="34" charset="0"/>
              </a:rPr>
              <a:t>,</a:t>
            </a:r>
          </a:p>
        </p:txBody>
      </p:sp>
      <p:sp>
        <p:nvSpPr>
          <p:cNvPr id="6" name="Declared bar">
            <a:extLst>
              <a:ext uri="{FF2B5EF4-FFF2-40B4-BE49-F238E27FC236}">
                <a16:creationId xmlns:a16="http://schemas.microsoft.com/office/drawing/2014/main" id="{7C45BCAB-494D-2F98-E0C7-56E7238AAA19}"/>
              </a:ext>
            </a:extLst>
          </p:cNvPr>
          <p:cNvSpPr/>
          <p:nvPr/>
        </p:nvSpPr>
        <p:spPr>
          <a:xfrm>
            <a:off x="711200" y="3556000"/>
            <a:ext cx="50800" cy="1498600"/>
          </a:xfrm>
          <a:prstGeom prst="rect">
            <a:avLst/>
          </a:prstGeom>
          <a:solidFill>
            <a:srgbClr val="2F6B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ctual card">
            <a:extLst>
              <a:ext uri="{FF2B5EF4-FFF2-40B4-BE49-F238E27FC236}">
                <a16:creationId xmlns:a16="http://schemas.microsoft.com/office/drawing/2014/main" id="{396F6C7C-08F4-35AA-FB5E-CF86A129AE9A}"/>
              </a:ext>
            </a:extLst>
          </p:cNvPr>
          <p:cNvSpPr/>
          <p:nvPr/>
        </p:nvSpPr>
        <p:spPr>
          <a:xfrm>
            <a:off x="4673600" y="3429000"/>
            <a:ext cx="3810000" cy="1752600"/>
          </a:xfrm>
          <a:prstGeom prst="roundRect">
            <a:avLst>
              <a:gd name="adj" fmla="val 6000"/>
            </a:avLst>
          </a:prstGeom>
          <a:solidFill>
            <a:srgbClr val="F6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ctual">
            <a:extLst>
              <a:ext uri="{FF2B5EF4-FFF2-40B4-BE49-F238E27FC236}">
                <a16:creationId xmlns:a16="http://schemas.microsoft.com/office/drawing/2014/main" id="{C4FA05CE-D619-C1D6-2662-49053185CB88}"/>
              </a:ext>
            </a:extLst>
          </p:cNvPr>
          <p:cNvSpPr txBox="1"/>
          <p:nvPr/>
        </p:nvSpPr>
        <p:spPr>
          <a:xfrm>
            <a:off x="4927600" y="3581400"/>
            <a:ext cx="3378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3262E"/>
                </a:solidFill>
                <a:latin typeface="Calibri" panose="020F0502020204030204" pitchFamily="34" charset="0"/>
              </a:rPr>
              <a:t>но на самом деле, </a:t>
            </a:r>
            <a:r>
              <a:rPr lang="ru-RU" sz="2300" b="1" dirty="0">
                <a:solidFill>
                  <a:srgbClr val="A3283A"/>
                </a:solidFill>
                <a:latin typeface="Calibri" panose="020F0502020204030204" pitchFamily="34" charset="0"/>
              </a:rPr>
              <a:t>вся власть</a:t>
            </a:r>
            <a:r>
              <a:rPr lang="ru-RU" sz="2300" dirty="0">
                <a:solidFill>
                  <a:srgbClr val="23262E"/>
                </a:solidFill>
                <a:latin typeface="Calibri" panose="020F0502020204030204" pitchFamily="34" charset="0"/>
              </a:rPr>
              <a:t> сосредоточилась </a:t>
            </a:r>
            <a:r>
              <a:rPr lang="ru-RU" sz="2300" b="1" dirty="0">
                <a:solidFill>
                  <a:srgbClr val="A3283A"/>
                </a:solidFill>
                <a:latin typeface="Calibri" panose="020F0502020204030204" pitchFamily="34" charset="0"/>
              </a:rPr>
              <a:t>в руках Наполеона</a:t>
            </a:r>
            <a:r>
              <a:rPr lang="ru-RU" sz="23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Actual bar">
            <a:extLst>
              <a:ext uri="{FF2B5EF4-FFF2-40B4-BE49-F238E27FC236}">
                <a16:creationId xmlns:a16="http://schemas.microsoft.com/office/drawing/2014/main" id="{C8C8562C-3C60-CE5D-41F6-4A77463704FB}"/>
              </a:ext>
            </a:extLst>
          </p:cNvPr>
          <p:cNvSpPr/>
          <p:nvPr/>
        </p:nvSpPr>
        <p:spPr>
          <a:xfrm>
            <a:off x="4775200" y="3556000"/>
            <a:ext cx="50800" cy="1498600"/>
          </a:xfrm>
          <a:prstGeom prst="rect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ntrast lozenge">
            <a:extLst>
              <a:ext uri="{FF2B5EF4-FFF2-40B4-BE49-F238E27FC236}">
                <a16:creationId xmlns:a16="http://schemas.microsoft.com/office/drawing/2014/main" id="{0EFF12EF-E7B5-6E07-FD47-86CD552A9FF5}"/>
              </a:ext>
            </a:extLst>
          </p:cNvPr>
          <p:cNvSpPr/>
          <p:nvPr/>
        </p:nvSpPr>
        <p:spPr>
          <a:xfrm>
            <a:off x="4470400" y="4229100"/>
            <a:ext cx="152400" cy="1524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nstitution of the Year XII mount">
            <a:extLst>
              <a:ext uri="{FF2B5EF4-FFF2-40B4-BE49-F238E27FC236}">
                <a16:creationId xmlns:a16="http://schemas.microsoft.com/office/drawing/2014/main" id="{71D8F002-6253-61D3-76C1-7EEC4BFECE08}"/>
              </a:ext>
            </a:extLst>
          </p:cNvPr>
          <p:cNvSpPr/>
          <p:nvPr/>
        </p:nvSpPr>
        <p:spPr>
          <a:xfrm>
            <a:off x="8788400" y="1395982"/>
            <a:ext cx="2794000" cy="406603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Constitution of the Year XII" descr="Сенатус-консульт 28 флореаля XII года (18 мая 1804 г.), первая страница. Национальный архив Франции">
            <a:extLst>
              <a:ext uri="{FF2B5EF4-FFF2-40B4-BE49-F238E27FC236}">
                <a16:creationId xmlns:a16="http://schemas.microsoft.com/office/drawing/2014/main" id="{4E162B4C-36C1-F1AE-5524-2CADC65BE09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1497582"/>
            <a:ext cx="2590800" cy="3862836"/>
          </a:xfrm>
          <a:prstGeom prst="rect">
            <a:avLst/>
          </a:prstGeom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92D3F6E5-75A3-DE31-FA31-199DCE187BA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33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ronation procession print mount">
            <a:extLst>
              <a:ext uri="{FF2B5EF4-FFF2-40B4-BE49-F238E27FC236}">
                <a16:creationId xmlns:a16="http://schemas.microsoft.com/office/drawing/2014/main" id="{13C5745F-33CD-928C-1EEE-C16B51FB0CD2}"/>
              </a:ext>
            </a:extLst>
          </p:cNvPr>
          <p:cNvSpPr/>
          <p:nvPr/>
        </p:nvSpPr>
        <p:spPr>
          <a:xfrm>
            <a:off x="508000" y="579967"/>
            <a:ext cx="7493000" cy="562186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ronation procession print" descr="Л.-Д. Лелё. Кортеж Наполеона I проезжает мимо дворца Трибуната по пути в Нотр-Дам, 2 декабря 1804 г. Гравюра, 1804 г. Национальная библиотека Франции">
            <a:extLst>
              <a:ext uri="{FF2B5EF4-FFF2-40B4-BE49-F238E27FC236}">
                <a16:creationId xmlns:a16="http://schemas.microsoft.com/office/drawing/2014/main" id="{7424CDF8-9D56-103A-BE84-77DC266DAA2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81567"/>
            <a:ext cx="7289800" cy="5418667"/>
          </a:xfrm>
          <a:prstGeom prst="rect">
            <a:avLst/>
          </a:prstGeom>
        </p:spPr>
      </p:pic>
      <p:sp>
        <p:nvSpPr>
          <p:cNvPr id="6" name="Caption">
            <a:extLst>
              <a:ext uri="{FF2B5EF4-FFF2-40B4-BE49-F238E27FC236}">
                <a16:creationId xmlns:a16="http://schemas.microsoft.com/office/drawing/2014/main" id="{3F9C8670-7F60-7D3D-0C92-4A366C280161}"/>
              </a:ext>
            </a:extLst>
          </p:cNvPr>
          <p:cNvSpPr txBox="1"/>
          <p:nvPr/>
        </p:nvSpPr>
        <p:spPr>
          <a:xfrm>
            <a:off x="8382000" y="889000"/>
            <a:ext cx="3200400" cy="1706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A3283A"/>
                </a:solidFill>
                <a:latin typeface="Georgia" panose="02040502050405020303" pitchFamily="18" charset="0"/>
              </a:rPr>
              <a:t>Наполеон Бонапарт едет на коронацию в </a:t>
            </a:r>
            <a:r>
              <a:rPr lang="ru-RU" sz="2800" dirty="0">
                <a:solidFill>
                  <a:srgbClr val="B8892E"/>
                </a:solidFill>
                <a:latin typeface="Georgia" panose="02040502050405020303" pitchFamily="18" charset="0"/>
              </a:rPr>
              <a:t>Нотр-Дам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B0CE9F43-1778-AAE6-7C96-CB0ED4F5E44B}"/>
              </a:ext>
            </a:extLst>
          </p:cNvPr>
          <p:cNvCxnSpPr/>
          <p:nvPr/>
        </p:nvCxnSpPr>
        <p:spPr>
          <a:xfrm>
            <a:off x="8382000" y="2824480"/>
            <a:ext cx="14732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ule">
            <a:extLst>
              <a:ext uri="{FF2B5EF4-FFF2-40B4-BE49-F238E27FC236}">
                <a16:creationId xmlns:a16="http://schemas.microsoft.com/office/drawing/2014/main" id="{02B43BB6-7C09-9348-F2B3-91909E8BDD5C}"/>
              </a:ext>
            </a:extLst>
          </p:cNvPr>
          <p:cNvCxnSpPr/>
          <p:nvPr/>
        </p:nvCxnSpPr>
        <p:spPr>
          <a:xfrm>
            <a:off x="8382000" y="2875280"/>
            <a:ext cx="14732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ule">
            <a:extLst>
              <a:ext uri="{FF2B5EF4-FFF2-40B4-BE49-F238E27FC236}">
                <a16:creationId xmlns:a16="http://schemas.microsoft.com/office/drawing/2014/main" id="{3AB95D1C-4003-B8E3-E080-B17992644E1C}"/>
              </a:ext>
            </a:extLst>
          </p:cNvPr>
          <p:cNvCxnSpPr/>
          <p:nvPr/>
        </p:nvCxnSpPr>
        <p:spPr>
          <a:xfrm>
            <a:off x="10109200" y="2824480"/>
            <a:ext cx="14732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ule">
            <a:extLst>
              <a:ext uri="{FF2B5EF4-FFF2-40B4-BE49-F238E27FC236}">
                <a16:creationId xmlns:a16="http://schemas.microsoft.com/office/drawing/2014/main" id="{459CF950-9AFF-4980-D443-11DEEBBA49E0}"/>
              </a:ext>
            </a:extLst>
          </p:cNvPr>
          <p:cNvCxnSpPr/>
          <p:nvPr/>
        </p:nvCxnSpPr>
        <p:spPr>
          <a:xfrm>
            <a:off x="10109200" y="2875280"/>
            <a:ext cx="14732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Ромб 10">
            <a:extLst>
              <a:ext uri="{FF2B5EF4-FFF2-40B4-BE49-F238E27FC236}">
                <a16:creationId xmlns:a16="http://schemas.microsoft.com/office/drawing/2014/main" id="{77FC20B9-ED9F-B7F7-D8A0-FAEE65E27DF3}"/>
              </a:ext>
            </a:extLst>
          </p:cNvPr>
          <p:cNvSpPr/>
          <p:nvPr/>
        </p:nvSpPr>
        <p:spPr>
          <a:xfrm>
            <a:off x="9925050" y="2792730"/>
            <a:ext cx="114300" cy="1143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Hidden source text card">
            <a:extLst>
              <a:ext uri="{FF2B5EF4-FFF2-40B4-BE49-F238E27FC236}">
                <a16:creationId xmlns:a16="http://schemas.microsoft.com/office/drawing/2014/main" id="{4473CD7F-44C0-4F65-852D-B7D72866D9D6}"/>
              </a:ext>
            </a:extLst>
          </p:cNvPr>
          <p:cNvSpPr/>
          <p:nvPr/>
        </p:nvSpPr>
        <p:spPr>
          <a:xfrm>
            <a:off x="8382000" y="3154680"/>
            <a:ext cx="320040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Hidden source text">
            <a:extLst>
              <a:ext uri="{FF2B5EF4-FFF2-40B4-BE49-F238E27FC236}">
                <a16:creationId xmlns:a16="http://schemas.microsoft.com/office/drawing/2014/main" id="{264274A2-F807-4CF4-4B58-1790DD04E554}"/>
              </a:ext>
            </a:extLst>
          </p:cNvPr>
          <p:cNvSpPr txBox="1"/>
          <p:nvPr/>
        </p:nvSpPr>
        <p:spPr>
          <a:xfrm>
            <a:off x="8636000" y="3307080"/>
            <a:ext cx="2768600" cy="2209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4F5563"/>
                </a:solidFill>
                <a:latin typeface="Calibri" panose="020F0502020204030204" pitchFamily="34" charset="0"/>
              </a:rPr>
              <a:t>Усталость французов от революционных событий.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4F5563"/>
                </a:solidFill>
                <a:latin typeface="Calibri" panose="020F0502020204030204" pitchFamily="34" charset="0"/>
              </a:rPr>
              <a:t>Им была необходима сильная власть для защиты результатов борьбы.</a:t>
            </a:r>
          </a:p>
        </p:txBody>
      </p:sp>
      <p:sp>
        <p:nvSpPr>
          <p:cNvPr id="14" name="Hidden source text bar">
            <a:extLst>
              <a:ext uri="{FF2B5EF4-FFF2-40B4-BE49-F238E27FC236}">
                <a16:creationId xmlns:a16="http://schemas.microsoft.com/office/drawing/2014/main" id="{B4DFFF30-C469-2D5C-401A-45F9D5947CA3}"/>
              </a:ext>
            </a:extLst>
          </p:cNvPr>
          <p:cNvSpPr/>
          <p:nvPr/>
        </p:nvSpPr>
        <p:spPr>
          <a:xfrm>
            <a:off x="8483600" y="3281680"/>
            <a:ext cx="50800" cy="226060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81BBF1C6-8C65-87BB-86BD-BEA6949487C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58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inting mount">
            <a:extLst>
              <a:ext uri="{FF2B5EF4-FFF2-40B4-BE49-F238E27FC236}">
                <a16:creationId xmlns:a16="http://schemas.microsoft.com/office/drawing/2014/main" id="{C3D0391D-4C3C-EFF8-456B-460F14E3A9BF}"/>
              </a:ext>
            </a:extLst>
          </p:cNvPr>
          <p:cNvSpPr/>
          <p:nvPr/>
        </p:nvSpPr>
        <p:spPr>
          <a:xfrm>
            <a:off x="2388848" y="203200"/>
            <a:ext cx="7414305" cy="4724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David - The Coronation" descr="Жак-Луи Давид. Посвящение императора Наполеона I и коронование императрицы Жозефины в соборе Парижской Богоматери 2 декабря 1804 г. (1805–1807). Лувр">
            <a:extLst>
              <a:ext uri="{FF2B5EF4-FFF2-40B4-BE49-F238E27FC236}">
                <a16:creationId xmlns:a16="http://schemas.microsoft.com/office/drawing/2014/main" id="{62ABD656-FF79-17F3-9D71-DC665A42C22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248" y="330200"/>
            <a:ext cx="7109505" cy="4470400"/>
          </a:xfrm>
          <a:prstGeom prst="roundRect">
            <a:avLst>
              <a:gd name="adj" fmla="val 2000"/>
            </a:avLst>
          </a:prstGeom>
          <a:ln w="12700">
            <a:solidFill>
              <a:srgbClr val="B8892E"/>
            </a:solidFill>
          </a:ln>
        </p:spPr>
      </p:pic>
      <p:sp>
        <p:nvSpPr>
          <p:cNvPr id="6" name="Caption">
            <a:extLst>
              <a:ext uri="{FF2B5EF4-FFF2-40B4-BE49-F238E27FC236}">
                <a16:creationId xmlns:a16="http://schemas.microsoft.com/office/drawing/2014/main" id="{97B13E71-C0AD-0BF8-65FA-CB07783AE9E3}"/>
              </a:ext>
            </a:extLst>
          </p:cNvPr>
          <p:cNvSpPr txBox="1"/>
          <p:nvPr/>
        </p:nvSpPr>
        <p:spPr>
          <a:xfrm>
            <a:off x="609600" y="5080000"/>
            <a:ext cx="5969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A3283A"/>
                </a:solidFill>
                <a:latin typeface="Georgia" panose="02040502050405020303" pitchFamily="18" charset="0"/>
              </a:rPr>
              <a:t>Коронация Наполеона I и императрицы Жозефины в Париже в соборе Нотр-Дам </a:t>
            </a:r>
            <a:r>
              <a:rPr lang="ru-RU" sz="2200" b="1" dirty="0">
                <a:solidFill>
                  <a:srgbClr val="B8892E"/>
                </a:solidFill>
                <a:latin typeface="Georgia" panose="02040502050405020303" pitchFamily="18" charset="0"/>
              </a:rPr>
              <a:t>2 декабря 1804 г.</a:t>
            </a:r>
          </a:p>
        </p:txBody>
      </p:sp>
      <p:sp>
        <p:nvSpPr>
          <p:cNvPr id="7" name="Hidden source text">
            <a:extLst>
              <a:ext uri="{FF2B5EF4-FFF2-40B4-BE49-F238E27FC236}">
                <a16:creationId xmlns:a16="http://schemas.microsoft.com/office/drawing/2014/main" id="{73A69F0D-3E70-84D1-9A9D-1219A0CECFBF}"/>
              </a:ext>
            </a:extLst>
          </p:cNvPr>
          <p:cNvSpPr txBox="1"/>
          <p:nvPr/>
        </p:nvSpPr>
        <p:spPr>
          <a:xfrm>
            <a:off x="6858000" y="5080000"/>
            <a:ext cx="4724400" cy="1183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900" i="1" dirty="0">
                <a:solidFill>
                  <a:srgbClr val="4F5563"/>
                </a:solidFill>
                <a:latin typeface="Calibri" panose="020F0502020204030204" pitchFamily="34" charset="0"/>
              </a:rPr>
              <a:t>Усталость французов от революционных событий.</a:t>
            </a:r>
          </a:p>
          <a:p>
            <a:pPr>
              <a:spcAft>
                <a:spcPts val="200"/>
              </a:spcAft>
            </a:pPr>
            <a:r>
              <a:rPr lang="ru-RU" sz="1900" i="1" dirty="0">
                <a:solidFill>
                  <a:srgbClr val="4F5563"/>
                </a:solidFill>
                <a:latin typeface="Calibri" panose="020F0502020204030204" pitchFamily="34" charset="0"/>
              </a:rPr>
              <a:t>Им была необходима сильная власть для защиты результатов борьбы.</a:t>
            </a:r>
          </a:p>
        </p:txBody>
      </p:sp>
      <p:cxnSp>
        <p:nvCxnSpPr>
          <p:cNvPr id="8" name="Band divider">
            <a:extLst>
              <a:ext uri="{FF2B5EF4-FFF2-40B4-BE49-F238E27FC236}">
                <a16:creationId xmlns:a16="http://schemas.microsoft.com/office/drawing/2014/main" id="{2D4C2411-9AAA-39FA-2F49-82EEF819BFA7}"/>
              </a:ext>
            </a:extLst>
          </p:cNvPr>
          <p:cNvCxnSpPr/>
          <p:nvPr/>
        </p:nvCxnSpPr>
        <p:spPr>
          <a:xfrm>
            <a:off x="6705600" y="5105400"/>
            <a:ext cx="0" cy="86360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DA99C0D6-C4E4-8490-CD79-5B1119133C9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81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641EB88-1F6A-627C-8A9C-0CB30974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7112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62E"/>
                </a:solidFill>
                <a:latin typeface="Georgia" panose="02040502050405020303" pitchFamily="18" charset="0"/>
              </a:rPr>
              <a:t>Мнения Наполеона </a:t>
            </a:r>
            <a:r>
              <a:rPr lang="ru-RU" sz="3800" dirty="0">
                <a:solidFill>
                  <a:srgbClr val="A3283A"/>
                </a:solidFill>
                <a:latin typeface="Georgia" panose="02040502050405020303" pitchFamily="18" charset="0"/>
              </a:rPr>
              <a:t>о власти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3D6F64E7-FD88-6B85-C439-C058691EC901}"/>
              </a:ext>
            </a:extLst>
          </p:cNvPr>
          <p:cNvGrpSpPr/>
          <p:nvPr/>
        </p:nvGrpSpPr>
        <p:grpSpPr>
          <a:xfrm>
            <a:off x="584682" y="1008891"/>
            <a:ext cx="405437" cy="168779"/>
            <a:chOff x="584682" y="1008891"/>
            <a:chExt cx="405437" cy="16877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4B0E18DA-E2B8-260D-A5F9-8D3F87DAA36F}"/>
                </a:ext>
              </a:extLst>
            </p:cNvPr>
            <p:cNvSpPr/>
            <p:nvPr/>
          </p:nvSpPr>
          <p:spPr>
            <a:xfrm>
              <a:off x="584682" y="1083564"/>
              <a:ext cx="405437" cy="50544"/>
            </a:xfrm>
            <a:custGeom>
              <a:avLst/>
              <a:gdLst/>
              <a:ahLst/>
              <a:cxnLst/>
              <a:rect l="0" t="0" r="0" b="0"/>
              <a:pathLst>
                <a:path w="405437" h="50544">
                  <a:moveTo>
                    <a:pt x="0" y="50543"/>
                  </a:moveTo>
                  <a:lnTo>
                    <a:pt x="15690" y="42606"/>
                  </a:lnTo>
                  <a:lnTo>
                    <a:pt x="31691" y="35314"/>
                  </a:lnTo>
                  <a:lnTo>
                    <a:pt x="47975" y="28680"/>
                  </a:lnTo>
                  <a:lnTo>
                    <a:pt x="64515" y="22714"/>
                  </a:lnTo>
                  <a:lnTo>
                    <a:pt x="81285" y="17427"/>
                  </a:lnTo>
                  <a:lnTo>
                    <a:pt x="98256" y="12826"/>
                  </a:lnTo>
                  <a:lnTo>
                    <a:pt x="115400" y="8921"/>
                  </a:lnTo>
                  <a:lnTo>
                    <a:pt x="132690" y="5716"/>
                  </a:lnTo>
                  <a:lnTo>
                    <a:pt x="150095" y="3219"/>
                  </a:lnTo>
                  <a:lnTo>
                    <a:pt x="167587" y="1431"/>
                  </a:lnTo>
                  <a:lnTo>
                    <a:pt x="185138" y="358"/>
                  </a:lnTo>
                  <a:lnTo>
                    <a:pt x="202718" y="0"/>
                  </a:lnTo>
                  <a:lnTo>
                    <a:pt x="220298" y="358"/>
                  </a:lnTo>
                  <a:lnTo>
                    <a:pt x="237849" y="1431"/>
                  </a:lnTo>
                  <a:lnTo>
                    <a:pt x="255341" y="3219"/>
                  </a:lnTo>
                  <a:lnTo>
                    <a:pt x="272746" y="5716"/>
                  </a:lnTo>
                  <a:lnTo>
                    <a:pt x="290036" y="8921"/>
                  </a:lnTo>
                  <a:lnTo>
                    <a:pt x="307180" y="12826"/>
                  </a:lnTo>
                  <a:lnTo>
                    <a:pt x="324151" y="17427"/>
                  </a:lnTo>
                  <a:lnTo>
                    <a:pt x="340921" y="22714"/>
                  </a:lnTo>
                  <a:lnTo>
                    <a:pt x="357461" y="28680"/>
                  </a:lnTo>
                  <a:lnTo>
                    <a:pt x="373745" y="35314"/>
                  </a:lnTo>
                  <a:lnTo>
                    <a:pt x="389746" y="42606"/>
                  </a:lnTo>
                  <a:lnTo>
                    <a:pt x="405436" y="50543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3815E955-C2B7-84F7-8D91-CA21F9768C7B}"/>
                </a:ext>
              </a:extLst>
            </p:cNvPr>
            <p:cNvSpPr/>
            <p:nvPr/>
          </p:nvSpPr>
          <p:spPr>
            <a:xfrm rot="-2688000">
              <a:off x="619321" y="1126233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09F5CFA7-A44D-DB49-C049-7FD4D640C1FD}"/>
                </a:ext>
              </a:extLst>
            </p:cNvPr>
            <p:cNvSpPr/>
            <p:nvPr/>
          </p:nvSpPr>
          <p:spPr>
            <a:xfrm rot="672000">
              <a:off x="591571" y="1034319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86A2D6A1-0683-D74D-C4AE-6DA9CC156188}"/>
                </a:ext>
              </a:extLst>
            </p:cNvPr>
            <p:cNvSpPr/>
            <p:nvPr/>
          </p:nvSpPr>
          <p:spPr>
            <a:xfrm rot="-1568000">
              <a:off x="742752" y="1110057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1F4E1AD4-6E3B-6083-6EC3-0A16E309CF9D}"/>
                </a:ext>
              </a:extLst>
            </p:cNvPr>
            <p:cNvSpPr/>
            <p:nvPr/>
          </p:nvSpPr>
          <p:spPr>
            <a:xfrm rot="1792000">
              <a:off x="745879" y="1014096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A519DD7F-2BCB-E831-2D8C-D97AB94689EA}"/>
                </a:ext>
              </a:extLst>
            </p:cNvPr>
            <p:cNvSpPr/>
            <p:nvPr/>
          </p:nvSpPr>
          <p:spPr>
            <a:xfrm rot="-448000">
              <a:off x="864867" y="1134236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3779EBCA-BE40-F359-292F-10C28B852987}"/>
                </a:ext>
              </a:extLst>
            </p:cNvPr>
            <p:cNvSpPr/>
            <p:nvPr/>
          </p:nvSpPr>
          <p:spPr>
            <a:xfrm rot="2912000">
              <a:off x="898543" y="1044324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2382C8F8-C04F-A134-C6C0-C9D793663080}"/>
              </a:ext>
            </a:extLst>
          </p:cNvPr>
          <p:cNvCxnSpPr/>
          <p:nvPr/>
        </p:nvCxnSpPr>
        <p:spPr>
          <a:xfrm>
            <a:off x="1092200" y="1108964"/>
            <a:ext cx="2540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Ромб 11">
            <a:extLst>
              <a:ext uri="{FF2B5EF4-FFF2-40B4-BE49-F238E27FC236}">
                <a16:creationId xmlns:a16="http://schemas.microsoft.com/office/drawing/2014/main" id="{8FF0134B-B21C-0072-6D5F-FD6F35A2A0EC}"/>
              </a:ext>
            </a:extLst>
          </p:cNvPr>
          <p:cNvSpPr/>
          <p:nvPr/>
        </p:nvSpPr>
        <p:spPr>
          <a:xfrm>
            <a:off x="3663950" y="1064514"/>
            <a:ext cx="88900" cy="88900"/>
          </a:xfrm>
          <a:prstGeom prst="diamond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aying 1">
            <a:extLst>
              <a:ext uri="{FF2B5EF4-FFF2-40B4-BE49-F238E27FC236}">
                <a16:creationId xmlns:a16="http://schemas.microsoft.com/office/drawing/2014/main" id="{9CD64E74-998A-522B-87E4-E449AC4F9C9C}"/>
              </a:ext>
            </a:extLst>
          </p:cNvPr>
          <p:cNvSpPr txBox="1"/>
          <p:nvPr/>
        </p:nvSpPr>
        <p:spPr>
          <a:xfrm>
            <a:off x="939800" y="1473200"/>
            <a:ext cx="6604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3262E"/>
                </a:solidFill>
                <a:latin typeface="Georgia" panose="02040502050405020303" pitchFamily="18" charset="0"/>
              </a:rPr>
              <a:t>Победа принадлежит самым упорным.</a:t>
            </a:r>
          </a:p>
        </p:txBody>
      </p:sp>
      <p:sp>
        <p:nvSpPr>
          <p:cNvPr id="14" name="Saying bar 1">
            <a:extLst>
              <a:ext uri="{FF2B5EF4-FFF2-40B4-BE49-F238E27FC236}">
                <a16:creationId xmlns:a16="http://schemas.microsoft.com/office/drawing/2014/main" id="{75C14FDF-123F-DF5F-05C8-8328AB5ACD1F}"/>
              </a:ext>
            </a:extLst>
          </p:cNvPr>
          <p:cNvSpPr/>
          <p:nvPr/>
        </p:nvSpPr>
        <p:spPr>
          <a:xfrm>
            <a:off x="660400" y="1511300"/>
            <a:ext cx="50800" cy="27432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aying 2">
            <a:extLst>
              <a:ext uri="{FF2B5EF4-FFF2-40B4-BE49-F238E27FC236}">
                <a16:creationId xmlns:a16="http://schemas.microsoft.com/office/drawing/2014/main" id="{C3104EE1-7E3C-0923-F8E1-8AEB527D66E8}"/>
              </a:ext>
            </a:extLst>
          </p:cNvPr>
          <p:cNvSpPr txBox="1"/>
          <p:nvPr/>
        </p:nvSpPr>
        <p:spPr>
          <a:xfrm>
            <a:off x="939800" y="2077720"/>
            <a:ext cx="6604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3262E"/>
                </a:solidFill>
                <a:latin typeface="Georgia" panose="02040502050405020303" pitchFamily="18" charset="0"/>
              </a:rPr>
              <a:t>Успех - вот что создает великих людей.</a:t>
            </a:r>
          </a:p>
        </p:txBody>
      </p:sp>
      <p:sp>
        <p:nvSpPr>
          <p:cNvPr id="16" name="Saying bar 2">
            <a:extLst>
              <a:ext uri="{FF2B5EF4-FFF2-40B4-BE49-F238E27FC236}">
                <a16:creationId xmlns:a16="http://schemas.microsoft.com/office/drawing/2014/main" id="{410858D6-83C6-5482-FFD7-22B04F1E724C}"/>
              </a:ext>
            </a:extLst>
          </p:cNvPr>
          <p:cNvSpPr/>
          <p:nvPr/>
        </p:nvSpPr>
        <p:spPr>
          <a:xfrm>
            <a:off x="660400" y="2115820"/>
            <a:ext cx="50800" cy="274320"/>
          </a:xfrm>
          <a:prstGeom prst="rect">
            <a:avLst/>
          </a:prstGeom>
          <a:solidFill>
            <a:srgbClr val="2F6B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aying 3">
            <a:extLst>
              <a:ext uri="{FF2B5EF4-FFF2-40B4-BE49-F238E27FC236}">
                <a16:creationId xmlns:a16="http://schemas.microsoft.com/office/drawing/2014/main" id="{E95E2B5B-12FE-16C0-3DBB-2E49442FCBEF}"/>
              </a:ext>
            </a:extLst>
          </p:cNvPr>
          <p:cNvSpPr txBox="1"/>
          <p:nvPr/>
        </p:nvSpPr>
        <p:spPr>
          <a:xfrm>
            <a:off x="939800" y="2682240"/>
            <a:ext cx="6604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3262E"/>
                </a:solidFill>
                <a:latin typeface="Georgia" panose="02040502050405020303" pitchFamily="18" charset="0"/>
              </a:rPr>
              <a:t>Когда о монархе говорят, что он добр, значит, он ни к черту не годится.</a:t>
            </a:r>
          </a:p>
        </p:txBody>
      </p:sp>
      <p:sp>
        <p:nvSpPr>
          <p:cNvPr id="18" name="Saying bar 3">
            <a:extLst>
              <a:ext uri="{FF2B5EF4-FFF2-40B4-BE49-F238E27FC236}">
                <a16:creationId xmlns:a16="http://schemas.microsoft.com/office/drawing/2014/main" id="{7A09DE0B-CF28-53C0-6A58-2A429EE17D93}"/>
              </a:ext>
            </a:extLst>
          </p:cNvPr>
          <p:cNvSpPr/>
          <p:nvPr/>
        </p:nvSpPr>
        <p:spPr>
          <a:xfrm>
            <a:off x="660400" y="2720340"/>
            <a:ext cx="50800" cy="624840"/>
          </a:xfrm>
          <a:prstGeom prst="rect">
            <a:avLst/>
          </a:prstGeom>
          <a:solidFill>
            <a:srgbClr val="2746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aying 4">
            <a:extLst>
              <a:ext uri="{FF2B5EF4-FFF2-40B4-BE49-F238E27FC236}">
                <a16:creationId xmlns:a16="http://schemas.microsoft.com/office/drawing/2014/main" id="{C3E5CDA3-46C7-EC56-F1E4-BC90287BFB27}"/>
              </a:ext>
            </a:extLst>
          </p:cNvPr>
          <p:cNvSpPr txBox="1"/>
          <p:nvPr/>
        </p:nvSpPr>
        <p:spPr>
          <a:xfrm>
            <a:off x="939800" y="3637280"/>
            <a:ext cx="6604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23262E"/>
                </a:solidFill>
                <a:latin typeface="Georgia" panose="02040502050405020303" pitchFamily="18" charset="0"/>
              </a:rPr>
              <a:t>Бог дал мне корону. Горе тому, кто ее тронет.</a:t>
            </a:r>
          </a:p>
        </p:txBody>
      </p:sp>
      <p:sp>
        <p:nvSpPr>
          <p:cNvPr id="20" name="Saying bar 4">
            <a:extLst>
              <a:ext uri="{FF2B5EF4-FFF2-40B4-BE49-F238E27FC236}">
                <a16:creationId xmlns:a16="http://schemas.microsoft.com/office/drawing/2014/main" id="{6B18A415-949C-C386-60DE-97A0EFAE7DB1}"/>
              </a:ext>
            </a:extLst>
          </p:cNvPr>
          <p:cNvSpPr/>
          <p:nvPr/>
        </p:nvSpPr>
        <p:spPr>
          <a:xfrm>
            <a:off x="660400" y="3675380"/>
            <a:ext cx="50800" cy="624840"/>
          </a:xfrm>
          <a:prstGeom prst="rect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Ingres - Napoleon on the imperial throne" descr="Жан-Огюст-Доминик Энгр. Наполеон на императорском троне, 1806 г. Музей армии, Париж">
            <a:extLst>
              <a:ext uri="{FF2B5EF4-FFF2-40B4-BE49-F238E27FC236}">
                <a16:creationId xmlns:a16="http://schemas.microsoft.com/office/drawing/2014/main" id="{BAE4F042-44AD-3FD3-2B28-9B5DB4515EC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200" y="381000"/>
            <a:ext cx="3632200" cy="5969000"/>
          </a:xfrm>
          <a:prstGeom prst="roundRect">
            <a:avLst>
              <a:gd name="adj" fmla="val 4000"/>
            </a:avLst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22774733-3381-19FF-EDBC-499D191B68D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138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de civil 1804 frontispiece mount">
            <a:extLst>
              <a:ext uri="{FF2B5EF4-FFF2-40B4-BE49-F238E27FC236}">
                <a16:creationId xmlns:a16="http://schemas.microsoft.com/office/drawing/2014/main" id="{CC02C5EF-8B37-C434-6DB4-C5132405371C}"/>
              </a:ext>
            </a:extLst>
          </p:cNvPr>
          <p:cNvSpPr/>
          <p:nvPr/>
        </p:nvSpPr>
        <p:spPr>
          <a:xfrm>
            <a:off x="8585200" y="1017524"/>
            <a:ext cx="2997200" cy="469595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de civil 1804 frontispiece" descr="Сборник законов, составляющих Гражданский кодекс, с речами ораторов правительства. Фронтиспис тома I, 1804 г.">
            <a:extLst>
              <a:ext uri="{FF2B5EF4-FFF2-40B4-BE49-F238E27FC236}">
                <a16:creationId xmlns:a16="http://schemas.microsoft.com/office/drawing/2014/main" id="{64B30364-9EB7-9702-2B7E-7ACBAED97E7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119124"/>
            <a:ext cx="2794000" cy="4492752"/>
          </a:xfrm>
          <a:prstGeom prst="rect">
            <a:avLst/>
          </a:prstGeom>
        </p:spPr>
      </p:pic>
      <p:sp>
        <p:nvSpPr>
          <p:cNvPr id="6" name="Code">
            <a:extLst>
              <a:ext uri="{FF2B5EF4-FFF2-40B4-BE49-F238E27FC236}">
                <a16:creationId xmlns:a16="http://schemas.microsoft.com/office/drawing/2014/main" id="{5F3852DC-5F80-8E60-9D9F-C5178DADED95}"/>
              </a:ext>
            </a:extLst>
          </p:cNvPr>
          <p:cNvSpPr txBox="1"/>
          <p:nvPr/>
        </p:nvSpPr>
        <p:spPr>
          <a:xfrm>
            <a:off x="609600" y="558800"/>
            <a:ext cx="7620000" cy="135928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400" b="1" dirty="0">
                <a:solidFill>
                  <a:srgbClr val="B8892E"/>
                </a:solidFill>
                <a:latin typeface="Georgia" panose="02040502050405020303" pitchFamily="18" charset="0"/>
              </a:rPr>
              <a:t>1804 г.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 - </a:t>
            </a:r>
            <a:r>
              <a:rPr lang="ru-RU" sz="3200" b="1" dirty="0">
                <a:solidFill>
                  <a:srgbClr val="2F6B4E"/>
                </a:solidFill>
                <a:latin typeface="Georgia" panose="02040502050405020303" pitchFamily="18" charset="0"/>
              </a:rPr>
              <a:t>Гражданский кодекс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 (позднее - </a:t>
            </a:r>
            <a:r>
              <a:rPr lang="ru-RU" sz="2600" b="1" dirty="0">
                <a:solidFill>
                  <a:srgbClr val="2F6B4E"/>
                </a:solidFill>
                <a:latin typeface="Calibri" panose="020F0502020204030204" pitchFamily="34" charset="0"/>
              </a:rPr>
              <a:t>«Кодекс Наполеона»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) </a:t>
            </a:r>
            <a:r>
              <a:rPr lang="ru-RU" sz="2600" b="1" dirty="0">
                <a:solidFill>
                  <a:srgbClr val="A3283A"/>
                </a:solidFill>
                <a:latin typeface="Calibri" panose="020F0502020204030204" pitchFamily="34" charset="0"/>
              </a:rPr>
              <a:t>самый прогрессивный документ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 того времени.</a:t>
            </a:r>
          </a:p>
        </p:txBody>
      </p:sp>
      <p:sp>
        <p:nvSpPr>
          <p:cNvPr id="7" name="Quote card">
            <a:extLst>
              <a:ext uri="{FF2B5EF4-FFF2-40B4-BE49-F238E27FC236}">
                <a16:creationId xmlns:a16="http://schemas.microsoft.com/office/drawing/2014/main" id="{5C26EA6C-1025-0C5F-3969-68965C6F9790}"/>
              </a:ext>
            </a:extLst>
          </p:cNvPr>
          <p:cNvSpPr/>
          <p:nvPr/>
        </p:nvSpPr>
        <p:spPr>
          <a:xfrm>
            <a:off x="609600" y="2248281"/>
            <a:ext cx="7620000" cy="2081721"/>
          </a:xfrm>
          <a:prstGeom prst="roundRect">
            <a:avLst>
              <a:gd name="adj" fmla="val 6000"/>
            </a:avLst>
          </a:prstGeom>
          <a:solidFill>
            <a:srgbClr val="F6ED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Quotation">
            <a:extLst>
              <a:ext uri="{FF2B5EF4-FFF2-40B4-BE49-F238E27FC236}">
                <a16:creationId xmlns:a16="http://schemas.microsoft.com/office/drawing/2014/main" id="{CDCC63D1-0141-E916-621B-1E6C31895A65}"/>
              </a:ext>
            </a:extLst>
          </p:cNvPr>
          <p:cNvSpPr txBox="1"/>
          <p:nvPr/>
        </p:nvSpPr>
        <p:spPr>
          <a:xfrm>
            <a:off x="1016000" y="2502281"/>
            <a:ext cx="6858000" cy="15737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500" i="1" dirty="0">
                <a:solidFill>
                  <a:srgbClr val="23262E"/>
                </a:solidFill>
                <a:latin typeface="Georgia" panose="02040502050405020303" pitchFamily="18" charset="0"/>
              </a:rPr>
              <a:t>«Моя слава не в том, что я выиграл сорок сражений… то, что будет жить вечно - это мой </a:t>
            </a:r>
            <a:r>
              <a:rPr lang="ru-RU" sz="2500" b="1" i="1" dirty="0">
                <a:solidFill>
                  <a:srgbClr val="A3283A"/>
                </a:solidFill>
                <a:latin typeface="Georgia" panose="02040502050405020303" pitchFamily="18" charset="0"/>
              </a:rPr>
              <a:t>Гражданский кодекс</a:t>
            </a:r>
            <a:r>
              <a:rPr lang="ru-RU" sz="2500" i="1" dirty="0">
                <a:solidFill>
                  <a:srgbClr val="23262E"/>
                </a:solidFill>
                <a:latin typeface="Georgia" panose="02040502050405020303" pitchFamily="18" charset="0"/>
              </a:rPr>
              <a:t>» - говорил Наполеон о своем труде.</a:t>
            </a:r>
          </a:p>
        </p:txBody>
      </p:sp>
      <p:sp>
        <p:nvSpPr>
          <p:cNvPr id="9" name="Quote bar">
            <a:extLst>
              <a:ext uri="{FF2B5EF4-FFF2-40B4-BE49-F238E27FC236}">
                <a16:creationId xmlns:a16="http://schemas.microsoft.com/office/drawing/2014/main" id="{FD552E01-DD0B-C1A5-2876-1FAA55130C5B}"/>
              </a:ext>
            </a:extLst>
          </p:cNvPr>
          <p:cNvSpPr/>
          <p:nvPr/>
        </p:nvSpPr>
        <p:spPr>
          <a:xfrm>
            <a:off x="787400" y="2502281"/>
            <a:ext cx="50800" cy="1573721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8D94C5AE-C6FB-C5A6-1471-2313EF08849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75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9FDE9B4-C622-44FC-4570-EBCEE8B24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Гражданский кодекс </a:t>
            </a:r>
            <a:r>
              <a:rPr lang="ru-RU" sz="4000" dirty="0">
                <a:solidFill>
                  <a:srgbClr val="B8892E"/>
                </a:solidFill>
                <a:latin typeface="Georgia" panose="02040502050405020303" pitchFamily="18" charset="0"/>
              </a:rPr>
              <a:t>1804 г.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5B1BEA86-9118-5EAD-2391-62C0087DA15F}"/>
              </a:ext>
            </a:extLst>
          </p:cNvPr>
          <p:cNvGrpSpPr/>
          <p:nvPr/>
        </p:nvGrpSpPr>
        <p:grpSpPr>
          <a:xfrm>
            <a:off x="584682" y="1037847"/>
            <a:ext cx="405437" cy="168779"/>
            <a:chOff x="584682" y="1037847"/>
            <a:chExt cx="405437" cy="16877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3B42D37A-72A1-B4D2-3E37-614D40B2B1F1}"/>
                </a:ext>
              </a:extLst>
            </p:cNvPr>
            <p:cNvSpPr/>
            <p:nvPr/>
          </p:nvSpPr>
          <p:spPr>
            <a:xfrm>
              <a:off x="584682" y="1112520"/>
              <a:ext cx="405437" cy="50544"/>
            </a:xfrm>
            <a:custGeom>
              <a:avLst/>
              <a:gdLst/>
              <a:ahLst/>
              <a:cxnLst/>
              <a:rect l="0" t="0" r="0" b="0"/>
              <a:pathLst>
                <a:path w="405437" h="50544">
                  <a:moveTo>
                    <a:pt x="0" y="50543"/>
                  </a:moveTo>
                  <a:lnTo>
                    <a:pt x="15690" y="42606"/>
                  </a:lnTo>
                  <a:lnTo>
                    <a:pt x="31691" y="35314"/>
                  </a:lnTo>
                  <a:lnTo>
                    <a:pt x="47975" y="28680"/>
                  </a:lnTo>
                  <a:lnTo>
                    <a:pt x="64515" y="22714"/>
                  </a:lnTo>
                  <a:lnTo>
                    <a:pt x="81285" y="17427"/>
                  </a:lnTo>
                  <a:lnTo>
                    <a:pt x="98256" y="12826"/>
                  </a:lnTo>
                  <a:lnTo>
                    <a:pt x="115400" y="8921"/>
                  </a:lnTo>
                  <a:lnTo>
                    <a:pt x="132690" y="5716"/>
                  </a:lnTo>
                  <a:lnTo>
                    <a:pt x="150095" y="3219"/>
                  </a:lnTo>
                  <a:lnTo>
                    <a:pt x="167587" y="1431"/>
                  </a:lnTo>
                  <a:lnTo>
                    <a:pt x="185138" y="358"/>
                  </a:lnTo>
                  <a:lnTo>
                    <a:pt x="202718" y="0"/>
                  </a:lnTo>
                  <a:lnTo>
                    <a:pt x="220298" y="358"/>
                  </a:lnTo>
                  <a:lnTo>
                    <a:pt x="237849" y="1431"/>
                  </a:lnTo>
                  <a:lnTo>
                    <a:pt x="255341" y="3219"/>
                  </a:lnTo>
                  <a:lnTo>
                    <a:pt x="272746" y="5716"/>
                  </a:lnTo>
                  <a:lnTo>
                    <a:pt x="290036" y="8921"/>
                  </a:lnTo>
                  <a:lnTo>
                    <a:pt x="307180" y="12826"/>
                  </a:lnTo>
                  <a:lnTo>
                    <a:pt x="324151" y="17427"/>
                  </a:lnTo>
                  <a:lnTo>
                    <a:pt x="340921" y="22714"/>
                  </a:lnTo>
                  <a:lnTo>
                    <a:pt x="357461" y="28680"/>
                  </a:lnTo>
                  <a:lnTo>
                    <a:pt x="373745" y="35314"/>
                  </a:lnTo>
                  <a:lnTo>
                    <a:pt x="389746" y="42606"/>
                  </a:lnTo>
                  <a:lnTo>
                    <a:pt x="405436" y="50543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5E75E048-F097-8E56-9887-CA591FB81117}"/>
                </a:ext>
              </a:extLst>
            </p:cNvPr>
            <p:cNvSpPr/>
            <p:nvPr/>
          </p:nvSpPr>
          <p:spPr>
            <a:xfrm rot="-2688000">
              <a:off x="619321" y="1155189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3EE82FDD-3BC5-E4E3-BDD9-A098C7614991}"/>
                </a:ext>
              </a:extLst>
            </p:cNvPr>
            <p:cNvSpPr/>
            <p:nvPr/>
          </p:nvSpPr>
          <p:spPr>
            <a:xfrm rot="672000">
              <a:off x="591571" y="1063275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DF9EE088-5B0C-1BC4-BAA3-FAAAB28BF86A}"/>
                </a:ext>
              </a:extLst>
            </p:cNvPr>
            <p:cNvSpPr/>
            <p:nvPr/>
          </p:nvSpPr>
          <p:spPr>
            <a:xfrm rot="-1568000">
              <a:off x="742752" y="1139013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CA69EECD-4838-C20C-F422-097B234EB3C3}"/>
                </a:ext>
              </a:extLst>
            </p:cNvPr>
            <p:cNvSpPr/>
            <p:nvPr/>
          </p:nvSpPr>
          <p:spPr>
            <a:xfrm rot="1792000">
              <a:off x="745879" y="104305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CDDFFBA2-B8DC-7297-DE62-4B969C7605C7}"/>
                </a:ext>
              </a:extLst>
            </p:cNvPr>
            <p:cNvSpPr/>
            <p:nvPr/>
          </p:nvSpPr>
          <p:spPr>
            <a:xfrm rot="-448000">
              <a:off x="864867" y="116319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FEB20517-1884-E31D-80CF-B04D3E86B674}"/>
                </a:ext>
              </a:extLst>
            </p:cNvPr>
            <p:cNvSpPr/>
            <p:nvPr/>
          </p:nvSpPr>
          <p:spPr>
            <a:xfrm rot="2912000">
              <a:off x="898543" y="1073280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2D6A4ECD-9B71-F00F-E187-12713B87B900}"/>
              </a:ext>
            </a:extLst>
          </p:cNvPr>
          <p:cNvCxnSpPr/>
          <p:nvPr/>
        </p:nvCxnSpPr>
        <p:spPr>
          <a:xfrm>
            <a:off x="1092200" y="1137920"/>
            <a:ext cx="2794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Ромб 11">
            <a:extLst>
              <a:ext uri="{FF2B5EF4-FFF2-40B4-BE49-F238E27FC236}">
                <a16:creationId xmlns:a16="http://schemas.microsoft.com/office/drawing/2014/main" id="{FE2C7A15-F515-CA63-B5F2-CD44D73CCE1E}"/>
              </a:ext>
            </a:extLst>
          </p:cNvPr>
          <p:cNvSpPr/>
          <p:nvPr/>
        </p:nvSpPr>
        <p:spPr>
          <a:xfrm>
            <a:off x="3917950" y="1093470"/>
            <a:ext cx="88900" cy="88900"/>
          </a:xfrm>
          <a:prstGeom prst="diamond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Mauzaisse - Napoleon and the Civil Code" descr="Жан-Батист Мозес. Наполеон, увенчанный Временем, пишет Гражданский кодекс, 1833 г. Музей армии, Париж">
            <a:extLst>
              <a:ext uri="{FF2B5EF4-FFF2-40B4-BE49-F238E27FC236}">
                <a16:creationId xmlns:a16="http://schemas.microsoft.com/office/drawing/2014/main" id="{E964F75A-7420-60E6-3223-56B7EDF5C2C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5334000" cy="4305300"/>
          </a:xfrm>
          <a:prstGeom prst="roundRect">
            <a:avLst>
              <a:gd name="adj" fmla="val 4000"/>
            </a:avLst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Principle 1 card">
            <a:extLst>
              <a:ext uri="{FF2B5EF4-FFF2-40B4-BE49-F238E27FC236}">
                <a16:creationId xmlns:a16="http://schemas.microsoft.com/office/drawing/2014/main" id="{DBCC039B-30CA-1B37-0A75-66EC564F2B38}"/>
              </a:ext>
            </a:extLst>
          </p:cNvPr>
          <p:cNvSpPr/>
          <p:nvPr/>
        </p:nvSpPr>
        <p:spPr>
          <a:xfrm>
            <a:off x="6299200" y="1473200"/>
            <a:ext cx="5283200" cy="1402080"/>
          </a:xfrm>
          <a:prstGeom prst="roundRect">
            <a:avLst>
              <a:gd name="adj" fmla="val 6000"/>
            </a:avLst>
          </a:prstGeom>
          <a:solidFill>
            <a:srgbClr val="E0EE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rinciple 1">
            <a:extLst>
              <a:ext uri="{FF2B5EF4-FFF2-40B4-BE49-F238E27FC236}">
                <a16:creationId xmlns:a16="http://schemas.microsoft.com/office/drawing/2014/main" id="{C6DA4EBD-CC61-031C-DF78-926AC312437D}"/>
              </a:ext>
            </a:extLst>
          </p:cNvPr>
          <p:cNvSpPr txBox="1"/>
          <p:nvPr/>
        </p:nvSpPr>
        <p:spPr>
          <a:xfrm>
            <a:off x="6553200" y="1625600"/>
            <a:ext cx="48514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Признание </a:t>
            </a:r>
            <a:r>
              <a:rPr lang="ru-RU" sz="2400" b="1" dirty="0">
                <a:solidFill>
                  <a:srgbClr val="2F6B4E"/>
                </a:solidFill>
                <a:latin typeface="Calibri" panose="020F0502020204030204" pitchFamily="34" charset="0"/>
              </a:rPr>
              <a:t>гражданских прав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для каждого человека, защита их законом.</a:t>
            </a:r>
          </a:p>
        </p:txBody>
      </p:sp>
      <p:sp>
        <p:nvSpPr>
          <p:cNvPr id="17" name="Principle 1 bar">
            <a:extLst>
              <a:ext uri="{FF2B5EF4-FFF2-40B4-BE49-F238E27FC236}">
                <a16:creationId xmlns:a16="http://schemas.microsoft.com/office/drawing/2014/main" id="{4E415570-B217-7B97-FB0D-22482C96A151}"/>
              </a:ext>
            </a:extLst>
          </p:cNvPr>
          <p:cNvSpPr/>
          <p:nvPr/>
        </p:nvSpPr>
        <p:spPr>
          <a:xfrm>
            <a:off x="6400800" y="1600200"/>
            <a:ext cx="50800" cy="1148080"/>
          </a:xfrm>
          <a:prstGeom prst="rect">
            <a:avLst/>
          </a:prstGeom>
          <a:solidFill>
            <a:srgbClr val="2F6B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rinciple 2 card">
            <a:extLst>
              <a:ext uri="{FF2B5EF4-FFF2-40B4-BE49-F238E27FC236}">
                <a16:creationId xmlns:a16="http://schemas.microsoft.com/office/drawing/2014/main" id="{8C150E9F-E4DC-CDFF-2BEF-7815577171FF}"/>
              </a:ext>
            </a:extLst>
          </p:cNvPr>
          <p:cNvSpPr/>
          <p:nvPr/>
        </p:nvSpPr>
        <p:spPr>
          <a:xfrm>
            <a:off x="6299200" y="3103880"/>
            <a:ext cx="5283200" cy="1036320"/>
          </a:xfrm>
          <a:prstGeom prst="roundRect">
            <a:avLst>
              <a:gd name="adj" fmla="val 6000"/>
            </a:avLst>
          </a:prstGeom>
          <a:solidFill>
            <a:srgbClr val="F6ED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Principle 2">
            <a:extLst>
              <a:ext uri="{FF2B5EF4-FFF2-40B4-BE49-F238E27FC236}">
                <a16:creationId xmlns:a16="http://schemas.microsoft.com/office/drawing/2014/main" id="{8FF76E7F-6E0A-1AC6-5AB3-BB84FFFBD4AF}"/>
              </a:ext>
            </a:extLst>
          </p:cNvPr>
          <p:cNvSpPr txBox="1"/>
          <p:nvPr/>
        </p:nvSpPr>
        <p:spPr>
          <a:xfrm>
            <a:off x="6553200" y="3256280"/>
            <a:ext cx="4851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Государство должно охранять </a:t>
            </a:r>
            <a:r>
              <a:rPr lang="ru-RU" sz="2400" b="1" dirty="0">
                <a:solidFill>
                  <a:srgbClr val="B8892E"/>
                </a:solidFill>
                <a:latin typeface="Calibri" panose="020F0502020204030204" pitchFamily="34" charset="0"/>
              </a:rPr>
              <a:t>право на собственность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0" name="Principle 2 bar">
            <a:extLst>
              <a:ext uri="{FF2B5EF4-FFF2-40B4-BE49-F238E27FC236}">
                <a16:creationId xmlns:a16="http://schemas.microsoft.com/office/drawing/2014/main" id="{276F47D4-5F68-1798-7C3F-E1B55F234731}"/>
              </a:ext>
            </a:extLst>
          </p:cNvPr>
          <p:cNvSpPr/>
          <p:nvPr/>
        </p:nvSpPr>
        <p:spPr>
          <a:xfrm>
            <a:off x="6400800" y="3230880"/>
            <a:ext cx="50800" cy="78232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rinciple 3 card">
            <a:extLst>
              <a:ext uri="{FF2B5EF4-FFF2-40B4-BE49-F238E27FC236}">
                <a16:creationId xmlns:a16="http://schemas.microsoft.com/office/drawing/2014/main" id="{5DE63F0E-3648-D3DF-E71E-5D6761F165AD}"/>
              </a:ext>
            </a:extLst>
          </p:cNvPr>
          <p:cNvSpPr/>
          <p:nvPr/>
        </p:nvSpPr>
        <p:spPr>
          <a:xfrm>
            <a:off x="6299200" y="4368800"/>
            <a:ext cx="5283200" cy="1036320"/>
          </a:xfrm>
          <a:prstGeom prst="roundRect">
            <a:avLst>
              <a:gd name="adj" fmla="val 6000"/>
            </a:avLst>
          </a:prstGeom>
          <a:solidFill>
            <a:srgbClr val="E1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Principle 3">
            <a:extLst>
              <a:ext uri="{FF2B5EF4-FFF2-40B4-BE49-F238E27FC236}">
                <a16:creationId xmlns:a16="http://schemas.microsoft.com/office/drawing/2014/main" id="{4A2AC784-0E59-7846-ECC0-AA0ECECBFE2D}"/>
              </a:ext>
            </a:extLst>
          </p:cNvPr>
          <p:cNvSpPr txBox="1"/>
          <p:nvPr/>
        </p:nvSpPr>
        <p:spPr>
          <a:xfrm>
            <a:off x="6553200" y="4521200"/>
            <a:ext cx="4851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7467E"/>
                </a:solidFill>
                <a:latin typeface="Calibri" panose="020F0502020204030204" pitchFamily="34" charset="0"/>
              </a:rPr>
              <a:t>Институт брака семьи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закреплен законом</a:t>
            </a:r>
          </a:p>
        </p:txBody>
      </p:sp>
      <p:sp>
        <p:nvSpPr>
          <p:cNvPr id="23" name="Principle 3 bar">
            <a:extLst>
              <a:ext uri="{FF2B5EF4-FFF2-40B4-BE49-F238E27FC236}">
                <a16:creationId xmlns:a16="http://schemas.microsoft.com/office/drawing/2014/main" id="{BEE63B90-5C03-A2D1-96F1-2BB4385A6854}"/>
              </a:ext>
            </a:extLst>
          </p:cNvPr>
          <p:cNvSpPr/>
          <p:nvPr/>
        </p:nvSpPr>
        <p:spPr>
          <a:xfrm>
            <a:off x="6400800" y="4495800"/>
            <a:ext cx="50800" cy="782320"/>
          </a:xfrm>
          <a:prstGeom prst="rect">
            <a:avLst/>
          </a:prstGeom>
          <a:solidFill>
            <a:srgbClr val="2746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815437BD-3358-D6B1-A1BC-EFBD1A5B11B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374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rc de Triomphe du Carrousel" descr="Триумфальная арка на площади Карузель в Париже, 1806–1808 гг. — памятник стиля ампир. Фото 2014 г.">
            <a:extLst>
              <a:ext uri="{FF2B5EF4-FFF2-40B4-BE49-F238E27FC236}">
                <a16:creationId xmlns:a16="http://schemas.microsoft.com/office/drawing/2014/main" id="{B84EF0BD-6183-C2BD-6C77-D37BAAFDDCF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81000"/>
            <a:ext cx="4114800" cy="5969000"/>
          </a:xfrm>
          <a:prstGeom prst="roundRect">
            <a:avLst>
              <a:gd name="adj" fmla="val 4000"/>
            </a:avLst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Marker">
            <a:extLst>
              <a:ext uri="{FF2B5EF4-FFF2-40B4-BE49-F238E27FC236}">
                <a16:creationId xmlns:a16="http://schemas.microsoft.com/office/drawing/2014/main" id="{871E7501-2E08-4F3B-6D32-BC9560E03440}"/>
              </a:ext>
            </a:extLst>
          </p:cNvPr>
          <p:cNvSpPr/>
          <p:nvPr/>
        </p:nvSpPr>
        <p:spPr>
          <a:xfrm>
            <a:off x="673100" y="609600"/>
            <a:ext cx="330200" cy="330200"/>
          </a:xfrm>
          <a:prstGeom prst="ellipse">
            <a:avLst/>
          </a:prstGeom>
          <a:solidFill>
            <a:srgbClr val="2746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form 0">
            <a:extLst>
              <a:ext uri="{FF2B5EF4-FFF2-40B4-BE49-F238E27FC236}">
                <a16:creationId xmlns:a16="http://schemas.microsoft.com/office/drawing/2014/main" id="{B1FB9704-5140-EE55-6389-2159CBEB9BED}"/>
              </a:ext>
            </a:extLst>
          </p:cNvPr>
          <p:cNvSpPr txBox="1"/>
          <p:nvPr/>
        </p:nvSpPr>
        <p:spPr>
          <a:xfrm>
            <a:off x="1219200" y="558800"/>
            <a:ext cx="5918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Наполеон реформировал </a:t>
            </a:r>
            <a:r>
              <a:rPr lang="ru-RU" sz="2400" b="1" dirty="0">
                <a:solidFill>
                  <a:srgbClr val="27467E"/>
                </a:solidFill>
                <a:latin typeface="Calibri" panose="020F0502020204030204" pitchFamily="34" charset="0"/>
              </a:rPr>
              <a:t>центральную и местную власти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1C9DC9C5-FE4A-F943-2CFA-D8166C60FB84}"/>
              </a:ext>
            </a:extLst>
          </p:cNvPr>
          <p:cNvCxnSpPr/>
          <p:nvPr/>
        </p:nvCxnSpPr>
        <p:spPr>
          <a:xfrm>
            <a:off x="1219200" y="1493520"/>
            <a:ext cx="5918200" cy="0"/>
          </a:xfrm>
          <a:prstGeom prst="line">
            <a:avLst/>
          </a:prstGeom>
          <a:ln w="9525">
            <a:solidFill>
              <a:srgbClr val="C8B2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Marker">
            <a:extLst>
              <a:ext uri="{FF2B5EF4-FFF2-40B4-BE49-F238E27FC236}">
                <a16:creationId xmlns:a16="http://schemas.microsoft.com/office/drawing/2014/main" id="{DD58F622-3850-645D-4BDA-4F23CC55749F}"/>
              </a:ext>
            </a:extLst>
          </p:cNvPr>
          <p:cNvSpPr/>
          <p:nvPr/>
        </p:nvSpPr>
        <p:spPr>
          <a:xfrm>
            <a:off x="673100" y="1747520"/>
            <a:ext cx="330200" cy="330200"/>
          </a:xfrm>
          <a:prstGeom prst="ellipse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form 1">
            <a:extLst>
              <a:ext uri="{FF2B5EF4-FFF2-40B4-BE49-F238E27FC236}">
                <a16:creationId xmlns:a16="http://schemas.microsoft.com/office/drawing/2014/main" id="{55E61A29-9847-A044-DC8A-C85CA23A1BA5}"/>
              </a:ext>
            </a:extLst>
          </p:cNvPr>
          <p:cNvSpPr txBox="1"/>
          <p:nvPr/>
        </p:nvSpPr>
        <p:spPr>
          <a:xfrm>
            <a:off x="1219200" y="1696720"/>
            <a:ext cx="59182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B8892E"/>
                </a:solidFill>
                <a:latin typeface="Georgia" panose="02040502050405020303" pitchFamily="18" charset="0"/>
              </a:rPr>
              <a:t>1801 г.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– соглашение, восстанавливающее отношения </a:t>
            </a:r>
            <a:r>
              <a:rPr lang="ru-RU" sz="2400" b="1" dirty="0">
                <a:solidFill>
                  <a:srgbClr val="B8892E"/>
                </a:solidFill>
                <a:latin typeface="Calibri" panose="020F0502020204030204" pitchFamily="34" charset="0"/>
              </a:rPr>
              <a:t>с Ватиканом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, католицизм провозглашался </a:t>
            </a:r>
            <a:r>
              <a:rPr lang="ru-RU" sz="2400" b="1" dirty="0">
                <a:solidFill>
                  <a:srgbClr val="23262E"/>
                </a:solidFill>
                <a:latin typeface="Calibri" panose="020F0502020204030204" pitchFamily="34" charset="0"/>
              </a:rPr>
              <a:t>«религией большинства французов»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31826CBE-305F-8927-7C0C-D84AB646A7A4}"/>
              </a:ext>
            </a:extLst>
          </p:cNvPr>
          <p:cNvCxnSpPr/>
          <p:nvPr/>
        </p:nvCxnSpPr>
        <p:spPr>
          <a:xfrm>
            <a:off x="1219200" y="3423920"/>
            <a:ext cx="5918200" cy="0"/>
          </a:xfrm>
          <a:prstGeom prst="line">
            <a:avLst/>
          </a:prstGeom>
          <a:ln w="9525">
            <a:solidFill>
              <a:srgbClr val="C8B2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ker">
            <a:extLst>
              <a:ext uri="{FF2B5EF4-FFF2-40B4-BE49-F238E27FC236}">
                <a16:creationId xmlns:a16="http://schemas.microsoft.com/office/drawing/2014/main" id="{C0776542-0439-3AAC-2186-F3DE06EC7A9A}"/>
              </a:ext>
            </a:extLst>
          </p:cNvPr>
          <p:cNvSpPr/>
          <p:nvPr/>
        </p:nvSpPr>
        <p:spPr>
          <a:xfrm>
            <a:off x="673100" y="3677920"/>
            <a:ext cx="330200" cy="330200"/>
          </a:xfrm>
          <a:prstGeom prst="ellipse">
            <a:avLst/>
          </a:prstGeom>
          <a:solidFill>
            <a:srgbClr val="2F6B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form 2">
            <a:extLst>
              <a:ext uri="{FF2B5EF4-FFF2-40B4-BE49-F238E27FC236}">
                <a16:creationId xmlns:a16="http://schemas.microsoft.com/office/drawing/2014/main" id="{FD8A1D02-AEB6-7B5A-E70E-8E8BB5B86909}"/>
              </a:ext>
            </a:extLst>
          </p:cNvPr>
          <p:cNvSpPr txBox="1"/>
          <p:nvPr/>
        </p:nvSpPr>
        <p:spPr>
          <a:xfrm>
            <a:off x="1219200" y="3627120"/>
            <a:ext cx="59182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В архитектуре возник стиль </a:t>
            </a:r>
            <a:r>
              <a:rPr lang="ru-RU" sz="3000" b="1" dirty="0">
                <a:solidFill>
                  <a:srgbClr val="2F6B4E"/>
                </a:solidFill>
                <a:latin typeface="Georgia" panose="02040502050405020303" pitchFamily="18" charset="0"/>
              </a:rPr>
              <a:t>ампир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, который прославлял Наполеона и его империю.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32285E3C-4AEF-1A1A-7B00-0F55DC9382D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585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384608B-C8F5-7EA7-725E-EA79F1A4D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6858000" cy="53568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700" dirty="0">
                <a:solidFill>
                  <a:srgbClr val="23262E"/>
                </a:solidFill>
                <a:latin typeface="Georgia" panose="02040502050405020303" pitchFamily="18" charset="0"/>
              </a:rPr>
              <a:t>Почему </a:t>
            </a:r>
            <a:r>
              <a:rPr lang="ru-RU" sz="3700" dirty="0">
                <a:solidFill>
                  <a:srgbClr val="A3283A"/>
                </a:solidFill>
                <a:latin typeface="Georgia" panose="02040502050405020303" pitchFamily="18" charset="0"/>
              </a:rPr>
              <a:t>войны</a:t>
            </a:r>
            <a:r>
              <a:rPr lang="ru-RU" sz="3700" dirty="0">
                <a:solidFill>
                  <a:srgbClr val="23262E"/>
                </a:solidFill>
                <a:latin typeface="Georgia" panose="02040502050405020303" pitchFamily="18" charset="0"/>
              </a:rPr>
              <a:t> продолжались?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9CEF10DA-FDCA-C653-D1D7-E03A5F353BBE}"/>
              </a:ext>
            </a:extLst>
          </p:cNvPr>
          <p:cNvGrpSpPr/>
          <p:nvPr/>
        </p:nvGrpSpPr>
        <p:grpSpPr>
          <a:xfrm>
            <a:off x="584682" y="994413"/>
            <a:ext cx="405437" cy="168779"/>
            <a:chOff x="584682" y="994413"/>
            <a:chExt cx="405437" cy="16877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F7D57E15-3033-7DCE-0C2C-9A2CC7F4D028}"/>
                </a:ext>
              </a:extLst>
            </p:cNvPr>
            <p:cNvSpPr/>
            <p:nvPr/>
          </p:nvSpPr>
          <p:spPr>
            <a:xfrm>
              <a:off x="584682" y="1069086"/>
              <a:ext cx="405437" cy="50544"/>
            </a:xfrm>
            <a:custGeom>
              <a:avLst/>
              <a:gdLst/>
              <a:ahLst/>
              <a:cxnLst/>
              <a:rect l="0" t="0" r="0" b="0"/>
              <a:pathLst>
                <a:path w="405437" h="50544">
                  <a:moveTo>
                    <a:pt x="0" y="50543"/>
                  </a:moveTo>
                  <a:lnTo>
                    <a:pt x="15690" y="42606"/>
                  </a:lnTo>
                  <a:lnTo>
                    <a:pt x="31691" y="35314"/>
                  </a:lnTo>
                  <a:lnTo>
                    <a:pt x="47975" y="28680"/>
                  </a:lnTo>
                  <a:lnTo>
                    <a:pt x="64515" y="22714"/>
                  </a:lnTo>
                  <a:lnTo>
                    <a:pt x="81285" y="17427"/>
                  </a:lnTo>
                  <a:lnTo>
                    <a:pt x="98256" y="12826"/>
                  </a:lnTo>
                  <a:lnTo>
                    <a:pt x="115400" y="8921"/>
                  </a:lnTo>
                  <a:lnTo>
                    <a:pt x="132690" y="5716"/>
                  </a:lnTo>
                  <a:lnTo>
                    <a:pt x="150095" y="3219"/>
                  </a:lnTo>
                  <a:lnTo>
                    <a:pt x="167587" y="1432"/>
                  </a:lnTo>
                  <a:lnTo>
                    <a:pt x="185138" y="358"/>
                  </a:lnTo>
                  <a:lnTo>
                    <a:pt x="202718" y="0"/>
                  </a:lnTo>
                  <a:lnTo>
                    <a:pt x="220298" y="358"/>
                  </a:lnTo>
                  <a:lnTo>
                    <a:pt x="237849" y="1432"/>
                  </a:lnTo>
                  <a:lnTo>
                    <a:pt x="255341" y="3219"/>
                  </a:lnTo>
                  <a:lnTo>
                    <a:pt x="272746" y="5716"/>
                  </a:lnTo>
                  <a:lnTo>
                    <a:pt x="290036" y="8921"/>
                  </a:lnTo>
                  <a:lnTo>
                    <a:pt x="307180" y="12826"/>
                  </a:lnTo>
                  <a:lnTo>
                    <a:pt x="324151" y="17427"/>
                  </a:lnTo>
                  <a:lnTo>
                    <a:pt x="340921" y="22714"/>
                  </a:lnTo>
                  <a:lnTo>
                    <a:pt x="357461" y="28680"/>
                  </a:lnTo>
                  <a:lnTo>
                    <a:pt x="373745" y="35314"/>
                  </a:lnTo>
                  <a:lnTo>
                    <a:pt x="389746" y="42606"/>
                  </a:lnTo>
                  <a:lnTo>
                    <a:pt x="405436" y="50543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39347357-DFBF-417B-E827-F65F09C93ABA}"/>
                </a:ext>
              </a:extLst>
            </p:cNvPr>
            <p:cNvSpPr/>
            <p:nvPr/>
          </p:nvSpPr>
          <p:spPr>
            <a:xfrm rot="-2688000">
              <a:off x="619321" y="1111755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41416D5A-1816-EC18-79DD-5CCB2F86DF90}"/>
                </a:ext>
              </a:extLst>
            </p:cNvPr>
            <p:cNvSpPr/>
            <p:nvPr/>
          </p:nvSpPr>
          <p:spPr>
            <a:xfrm rot="672000">
              <a:off x="591571" y="1019841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DF046724-2F17-8414-FE47-B1BF68A3F721}"/>
                </a:ext>
              </a:extLst>
            </p:cNvPr>
            <p:cNvSpPr/>
            <p:nvPr/>
          </p:nvSpPr>
          <p:spPr>
            <a:xfrm rot="-1568000">
              <a:off x="742752" y="1095579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2B715C5B-8554-2814-608C-239C0E8F3B2D}"/>
                </a:ext>
              </a:extLst>
            </p:cNvPr>
            <p:cNvSpPr/>
            <p:nvPr/>
          </p:nvSpPr>
          <p:spPr>
            <a:xfrm rot="1792000">
              <a:off x="745879" y="999618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9F04AC9A-9E9B-6896-0D29-6FBA282C31AF}"/>
                </a:ext>
              </a:extLst>
            </p:cNvPr>
            <p:cNvSpPr/>
            <p:nvPr/>
          </p:nvSpPr>
          <p:spPr>
            <a:xfrm rot="-448000">
              <a:off x="864867" y="1119758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DBC77AF0-C159-E446-CC57-619D9B7DC4C1}"/>
                </a:ext>
              </a:extLst>
            </p:cNvPr>
            <p:cNvSpPr/>
            <p:nvPr/>
          </p:nvSpPr>
          <p:spPr>
            <a:xfrm rot="2912000">
              <a:off x="898543" y="1029846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A8666FD3-F4E6-B228-2F56-7B8BF676BF35}"/>
              </a:ext>
            </a:extLst>
          </p:cNvPr>
          <p:cNvCxnSpPr/>
          <p:nvPr/>
        </p:nvCxnSpPr>
        <p:spPr>
          <a:xfrm>
            <a:off x="1092200" y="1094486"/>
            <a:ext cx="2540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Ромб 11">
            <a:extLst>
              <a:ext uri="{FF2B5EF4-FFF2-40B4-BE49-F238E27FC236}">
                <a16:creationId xmlns:a16="http://schemas.microsoft.com/office/drawing/2014/main" id="{DF92796E-C058-8A83-7960-67E937111A02}"/>
              </a:ext>
            </a:extLst>
          </p:cNvPr>
          <p:cNvSpPr/>
          <p:nvPr/>
        </p:nvSpPr>
        <p:spPr>
          <a:xfrm>
            <a:off x="3663950" y="1050036"/>
            <a:ext cx="88900" cy="88900"/>
          </a:xfrm>
          <a:prstGeom prst="diamond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ause card">
            <a:extLst>
              <a:ext uri="{FF2B5EF4-FFF2-40B4-BE49-F238E27FC236}">
                <a16:creationId xmlns:a16="http://schemas.microsoft.com/office/drawing/2014/main" id="{110F64EE-52DB-1A32-D74C-0E98B26428E4}"/>
              </a:ext>
            </a:extLst>
          </p:cNvPr>
          <p:cNvSpPr/>
          <p:nvPr/>
        </p:nvSpPr>
        <p:spPr>
          <a:xfrm>
            <a:off x="609600" y="1422400"/>
            <a:ext cx="6858000" cy="1036320"/>
          </a:xfrm>
          <a:prstGeom prst="roundRect">
            <a:avLst>
              <a:gd name="adj" fmla="val 6000"/>
            </a:avLst>
          </a:prstGeom>
          <a:solidFill>
            <a:srgbClr val="E1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ause">
            <a:extLst>
              <a:ext uri="{FF2B5EF4-FFF2-40B4-BE49-F238E27FC236}">
                <a16:creationId xmlns:a16="http://schemas.microsoft.com/office/drawing/2014/main" id="{A581A958-828A-B10C-3875-CDD35EBF90AB}"/>
              </a:ext>
            </a:extLst>
          </p:cNvPr>
          <p:cNvSpPr txBox="1"/>
          <p:nvPr/>
        </p:nvSpPr>
        <p:spPr>
          <a:xfrm>
            <a:off x="863600" y="1574800"/>
            <a:ext cx="6426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7467E"/>
                </a:solidFill>
                <a:latin typeface="Georgia" panose="02040502050405020303" pitchFamily="18" charset="0"/>
              </a:rPr>
              <a:t>Причина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- особенность власти Наполеона - </a:t>
            </a:r>
            <a:r>
              <a:rPr lang="ru-RU" sz="2400" b="1" dirty="0">
                <a:solidFill>
                  <a:srgbClr val="27467E"/>
                </a:solidFill>
                <a:latin typeface="Calibri" panose="020F0502020204030204" pitchFamily="34" charset="0"/>
              </a:rPr>
              <a:t>победы позволяли оставаться ему на престоле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5" name="Cause bar">
            <a:extLst>
              <a:ext uri="{FF2B5EF4-FFF2-40B4-BE49-F238E27FC236}">
                <a16:creationId xmlns:a16="http://schemas.microsoft.com/office/drawing/2014/main" id="{B054087A-C71B-E7AC-F933-3E08E2B2A5B7}"/>
              </a:ext>
            </a:extLst>
          </p:cNvPr>
          <p:cNvSpPr/>
          <p:nvPr/>
        </p:nvSpPr>
        <p:spPr>
          <a:xfrm>
            <a:off x="711200" y="1549400"/>
            <a:ext cx="50800" cy="782320"/>
          </a:xfrm>
          <a:prstGeom prst="rect">
            <a:avLst/>
          </a:prstGeom>
          <a:solidFill>
            <a:srgbClr val="2746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mbition">
            <a:extLst>
              <a:ext uri="{FF2B5EF4-FFF2-40B4-BE49-F238E27FC236}">
                <a16:creationId xmlns:a16="http://schemas.microsoft.com/office/drawing/2014/main" id="{5234F689-CFE8-345E-2DDA-3896DFDDDEC1}"/>
              </a:ext>
            </a:extLst>
          </p:cNvPr>
          <p:cNvSpPr txBox="1"/>
          <p:nvPr/>
        </p:nvSpPr>
        <p:spPr>
          <a:xfrm>
            <a:off x="609600" y="2636520"/>
            <a:ext cx="6858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Император был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честолюбив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, ощущал себя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избранным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17" name="Quotation">
            <a:extLst>
              <a:ext uri="{FF2B5EF4-FFF2-40B4-BE49-F238E27FC236}">
                <a16:creationId xmlns:a16="http://schemas.microsoft.com/office/drawing/2014/main" id="{3560D642-8AFB-DC7D-57A2-0EBBBBEF052F}"/>
              </a:ext>
            </a:extLst>
          </p:cNvPr>
          <p:cNvSpPr txBox="1"/>
          <p:nvPr/>
        </p:nvSpPr>
        <p:spPr>
          <a:xfrm>
            <a:off x="914400" y="3622040"/>
            <a:ext cx="6553200" cy="131451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i="1" dirty="0">
                <a:solidFill>
                  <a:srgbClr val="A3283A"/>
                </a:solidFill>
                <a:latin typeface="Georgia" panose="02040502050405020303" pitchFamily="18" charset="0"/>
              </a:rPr>
              <a:t>«Я хотел власти над миром…</a:t>
            </a:r>
          </a:p>
          <a:p>
            <a:pPr>
              <a:lnSpc>
                <a:spcPct val="105000"/>
              </a:lnSpc>
            </a:pPr>
            <a:r>
              <a:rPr lang="ru-RU" sz="2800" i="1" dirty="0">
                <a:solidFill>
                  <a:srgbClr val="A3283A"/>
                </a:solidFill>
                <a:latin typeface="Georgia" panose="02040502050405020303" pitchFamily="18" charset="0"/>
              </a:rPr>
              <a:t>Мир призвал меня, чтобы я им правил».</a:t>
            </a:r>
          </a:p>
        </p:txBody>
      </p:sp>
      <p:sp>
        <p:nvSpPr>
          <p:cNvPr id="18" name="Quote bar">
            <a:extLst>
              <a:ext uri="{FF2B5EF4-FFF2-40B4-BE49-F238E27FC236}">
                <a16:creationId xmlns:a16="http://schemas.microsoft.com/office/drawing/2014/main" id="{1FD46874-1FD3-58FF-0124-8E9D128D9AF4}"/>
              </a:ext>
            </a:extLst>
          </p:cNvPr>
          <p:cNvSpPr/>
          <p:nvPr/>
        </p:nvSpPr>
        <p:spPr>
          <a:xfrm>
            <a:off x="660400" y="3672840"/>
            <a:ext cx="50800" cy="1238314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David - Napoleon crossing the Alps" descr="Жак-Луи Давид. Бонапарт на перевале Сен-Бернар, 1801 г. Дворец Шарлоттенбург, Берлин">
            <a:extLst>
              <a:ext uri="{FF2B5EF4-FFF2-40B4-BE49-F238E27FC236}">
                <a16:creationId xmlns:a16="http://schemas.microsoft.com/office/drawing/2014/main" id="{4852E3E8-8758-274C-3F0C-0B29E545340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0" y="1140883"/>
            <a:ext cx="3784600" cy="4449233"/>
          </a:xfrm>
          <a:prstGeom prst="roundRect">
            <a:avLst>
              <a:gd name="adj" fmla="val 4000"/>
            </a:avLst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313B09E1-AA64-FBFE-1F6E-DAE8A730F62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040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3AB6059-3264-2970-3A3A-6FC891D23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400" y="406400"/>
            <a:ext cx="6604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На пути к </a:t>
            </a:r>
            <a:r>
              <a:rPr lang="ru-RU" sz="4000" dirty="0">
                <a:solidFill>
                  <a:srgbClr val="27467E"/>
                </a:solidFill>
                <a:latin typeface="Georgia" panose="02040502050405020303" pitchFamily="18" charset="0"/>
              </a:rPr>
              <a:t>Тильзиту</a:t>
            </a:r>
          </a:p>
        </p:txBody>
      </p:sp>
      <p:sp>
        <p:nvSpPr>
          <p:cNvPr id="3" name="Gillray - The first kiss this ten years mount">
            <a:extLst>
              <a:ext uri="{FF2B5EF4-FFF2-40B4-BE49-F238E27FC236}">
                <a16:creationId xmlns:a16="http://schemas.microsoft.com/office/drawing/2014/main" id="{69A3A057-8614-C45D-7F6A-69E4DC3FA8F3}"/>
              </a:ext>
            </a:extLst>
          </p:cNvPr>
          <p:cNvSpPr/>
          <p:nvPr/>
        </p:nvSpPr>
        <p:spPr>
          <a:xfrm>
            <a:off x="508000" y="632883"/>
            <a:ext cx="4013200" cy="55160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illray - The first kiss this ten years" descr="Джеймс Гилрей. «Первый поцелуй за десять лет!» — карикатура на Амьенский мир, 1803 г. Библиотека Конгресса США">
            <a:extLst>
              <a:ext uri="{FF2B5EF4-FFF2-40B4-BE49-F238E27FC236}">
                <a16:creationId xmlns:a16="http://schemas.microsoft.com/office/drawing/2014/main" id="{9315356A-E23E-1ED2-0634-5AC46AE82E5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34483"/>
            <a:ext cx="3810000" cy="5312833"/>
          </a:xfrm>
          <a:prstGeom prst="rect">
            <a:avLst/>
          </a:prstGeom>
        </p:spPr>
      </p:pic>
      <p:grpSp>
        <p:nvGrpSpPr>
          <p:cNvPr id="13" name="Laurel sprig">
            <a:extLst>
              <a:ext uri="{FF2B5EF4-FFF2-40B4-BE49-F238E27FC236}">
                <a16:creationId xmlns:a16="http://schemas.microsoft.com/office/drawing/2014/main" id="{1D799F1A-189F-FD00-848C-D58D0F1931B3}"/>
              </a:ext>
            </a:extLst>
          </p:cNvPr>
          <p:cNvGrpSpPr/>
          <p:nvPr/>
        </p:nvGrpSpPr>
        <p:grpSpPr>
          <a:xfrm>
            <a:off x="4953482" y="1063247"/>
            <a:ext cx="405437" cy="168779"/>
            <a:chOff x="4953482" y="1063247"/>
            <a:chExt cx="405437" cy="168779"/>
          </a:xfrm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165E4666-CF92-BC55-EEAC-45049D1845B0}"/>
                </a:ext>
              </a:extLst>
            </p:cNvPr>
            <p:cNvSpPr/>
            <p:nvPr/>
          </p:nvSpPr>
          <p:spPr>
            <a:xfrm>
              <a:off x="4953482" y="1137920"/>
              <a:ext cx="405437" cy="50544"/>
            </a:xfrm>
            <a:custGeom>
              <a:avLst/>
              <a:gdLst/>
              <a:ahLst/>
              <a:cxnLst/>
              <a:rect l="0" t="0" r="0" b="0"/>
              <a:pathLst>
                <a:path w="405437" h="50544">
                  <a:moveTo>
                    <a:pt x="0" y="50543"/>
                  </a:moveTo>
                  <a:lnTo>
                    <a:pt x="15690" y="42606"/>
                  </a:lnTo>
                  <a:lnTo>
                    <a:pt x="31691" y="35314"/>
                  </a:lnTo>
                  <a:lnTo>
                    <a:pt x="47975" y="28680"/>
                  </a:lnTo>
                  <a:lnTo>
                    <a:pt x="64515" y="22714"/>
                  </a:lnTo>
                  <a:lnTo>
                    <a:pt x="81285" y="17427"/>
                  </a:lnTo>
                  <a:lnTo>
                    <a:pt x="98256" y="12826"/>
                  </a:lnTo>
                  <a:lnTo>
                    <a:pt x="115400" y="8921"/>
                  </a:lnTo>
                  <a:lnTo>
                    <a:pt x="132690" y="5716"/>
                  </a:lnTo>
                  <a:lnTo>
                    <a:pt x="150095" y="3219"/>
                  </a:lnTo>
                  <a:lnTo>
                    <a:pt x="167587" y="1431"/>
                  </a:lnTo>
                  <a:lnTo>
                    <a:pt x="185138" y="358"/>
                  </a:lnTo>
                  <a:lnTo>
                    <a:pt x="202718" y="0"/>
                  </a:lnTo>
                  <a:lnTo>
                    <a:pt x="220298" y="358"/>
                  </a:lnTo>
                  <a:lnTo>
                    <a:pt x="237849" y="1431"/>
                  </a:lnTo>
                  <a:lnTo>
                    <a:pt x="255341" y="3219"/>
                  </a:lnTo>
                  <a:lnTo>
                    <a:pt x="272746" y="5716"/>
                  </a:lnTo>
                  <a:lnTo>
                    <a:pt x="290036" y="8921"/>
                  </a:lnTo>
                  <a:lnTo>
                    <a:pt x="307180" y="12826"/>
                  </a:lnTo>
                  <a:lnTo>
                    <a:pt x="324151" y="17427"/>
                  </a:lnTo>
                  <a:lnTo>
                    <a:pt x="340921" y="22714"/>
                  </a:lnTo>
                  <a:lnTo>
                    <a:pt x="357461" y="28680"/>
                  </a:lnTo>
                  <a:lnTo>
                    <a:pt x="373745" y="35314"/>
                  </a:lnTo>
                  <a:lnTo>
                    <a:pt x="389746" y="42606"/>
                  </a:lnTo>
                  <a:lnTo>
                    <a:pt x="405436" y="50543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19E93393-C1CA-3D05-3DC3-5654BC3E587C}"/>
                </a:ext>
              </a:extLst>
            </p:cNvPr>
            <p:cNvSpPr/>
            <p:nvPr/>
          </p:nvSpPr>
          <p:spPr>
            <a:xfrm rot="-2688000">
              <a:off x="4988121" y="1180589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BAB5A352-BB38-2CC7-5B93-E6ABF24390B6}"/>
                </a:ext>
              </a:extLst>
            </p:cNvPr>
            <p:cNvSpPr/>
            <p:nvPr/>
          </p:nvSpPr>
          <p:spPr>
            <a:xfrm rot="672000">
              <a:off x="4960371" y="1088675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DE17AFC-C422-03A5-2047-147F275EB456}"/>
                </a:ext>
              </a:extLst>
            </p:cNvPr>
            <p:cNvSpPr/>
            <p:nvPr/>
          </p:nvSpPr>
          <p:spPr>
            <a:xfrm rot="-1568000">
              <a:off x="5111552" y="1164413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E934926F-97F2-1C05-12BB-56141E3AF86C}"/>
                </a:ext>
              </a:extLst>
            </p:cNvPr>
            <p:cNvSpPr/>
            <p:nvPr/>
          </p:nvSpPr>
          <p:spPr>
            <a:xfrm rot="1792000">
              <a:off x="5114679" y="106845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735E0A64-CAD6-9949-EDAD-486897522F4B}"/>
                </a:ext>
              </a:extLst>
            </p:cNvPr>
            <p:cNvSpPr/>
            <p:nvPr/>
          </p:nvSpPr>
          <p:spPr>
            <a:xfrm rot="-448000">
              <a:off x="5233667" y="118859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D4C695BC-6B97-2255-3F84-49E484531DFE}"/>
                </a:ext>
              </a:extLst>
            </p:cNvPr>
            <p:cNvSpPr/>
            <p:nvPr/>
          </p:nvSpPr>
          <p:spPr>
            <a:xfrm rot="2912000">
              <a:off x="5267343" y="1098680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4" name="Rule">
            <a:extLst>
              <a:ext uri="{FF2B5EF4-FFF2-40B4-BE49-F238E27FC236}">
                <a16:creationId xmlns:a16="http://schemas.microsoft.com/office/drawing/2014/main" id="{EA2B4500-5902-EBE4-EFD0-D732629C2FB0}"/>
              </a:ext>
            </a:extLst>
          </p:cNvPr>
          <p:cNvCxnSpPr/>
          <p:nvPr/>
        </p:nvCxnSpPr>
        <p:spPr>
          <a:xfrm>
            <a:off x="5461000" y="1163320"/>
            <a:ext cx="2286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Ромб 14">
            <a:extLst>
              <a:ext uri="{FF2B5EF4-FFF2-40B4-BE49-F238E27FC236}">
                <a16:creationId xmlns:a16="http://schemas.microsoft.com/office/drawing/2014/main" id="{749A87AE-E670-7700-2697-397FE80A82AC}"/>
              </a:ext>
            </a:extLst>
          </p:cNvPr>
          <p:cNvSpPr/>
          <p:nvPr/>
        </p:nvSpPr>
        <p:spPr>
          <a:xfrm>
            <a:off x="7778750" y="1118870"/>
            <a:ext cx="88900" cy="88900"/>
          </a:xfrm>
          <a:prstGeom prst="diamond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miens">
            <a:extLst>
              <a:ext uri="{FF2B5EF4-FFF2-40B4-BE49-F238E27FC236}">
                <a16:creationId xmlns:a16="http://schemas.microsoft.com/office/drawing/2014/main" id="{AD6C4622-B46C-D151-4B38-3FE439664957}"/>
              </a:ext>
            </a:extLst>
          </p:cNvPr>
          <p:cNvSpPr txBox="1"/>
          <p:nvPr/>
        </p:nvSpPr>
        <p:spPr>
          <a:xfrm>
            <a:off x="4978400" y="1422400"/>
            <a:ext cx="6604000" cy="123259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b="1" dirty="0">
                <a:solidFill>
                  <a:srgbClr val="B8892E"/>
                </a:solidFill>
                <a:latin typeface="Georgia" panose="02040502050405020303" pitchFamily="18" charset="0"/>
              </a:rPr>
              <a:t>1802 г.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- </a:t>
            </a:r>
            <a:r>
              <a:rPr lang="ru-RU" sz="2400" b="1" dirty="0">
                <a:solidFill>
                  <a:srgbClr val="2F6B4E"/>
                </a:solidFill>
                <a:latin typeface="Calibri" panose="020F0502020204030204" pitchFamily="34" charset="0"/>
              </a:rPr>
              <a:t>Амьенский мир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между Францией и Англией - </a:t>
            </a:r>
            <a:r>
              <a:rPr lang="ru-RU" sz="2400" b="1" dirty="0">
                <a:solidFill>
                  <a:srgbClr val="23262E"/>
                </a:solidFill>
                <a:latin typeface="Calibri" panose="020F0502020204030204" pitchFamily="34" charset="0"/>
              </a:rPr>
              <a:t>конец Второй антифранцузской коалиции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7" name="Malta card">
            <a:extLst>
              <a:ext uri="{FF2B5EF4-FFF2-40B4-BE49-F238E27FC236}">
                <a16:creationId xmlns:a16="http://schemas.microsoft.com/office/drawing/2014/main" id="{B1B31F07-8862-19A7-8309-5B9B1D4CFA6A}"/>
              </a:ext>
            </a:extLst>
          </p:cNvPr>
          <p:cNvSpPr/>
          <p:nvPr/>
        </p:nvSpPr>
        <p:spPr>
          <a:xfrm>
            <a:off x="4978400" y="2959799"/>
            <a:ext cx="6604000" cy="1767840"/>
          </a:xfrm>
          <a:prstGeom prst="roundRect">
            <a:avLst>
              <a:gd name="adj" fmla="val 6000"/>
            </a:avLst>
          </a:prstGeom>
          <a:solidFill>
            <a:srgbClr val="F6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lta">
            <a:extLst>
              <a:ext uri="{FF2B5EF4-FFF2-40B4-BE49-F238E27FC236}">
                <a16:creationId xmlns:a16="http://schemas.microsoft.com/office/drawing/2014/main" id="{3F74B062-75C5-1B56-DEC0-48EA8F2B724E}"/>
              </a:ext>
            </a:extLst>
          </p:cNvPr>
          <p:cNvSpPr txBox="1"/>
          <p:nvPr/>
        </p:nvSpPr>
        <p:spPr>
          <a:xfrm>
            <a:off x="5232400" y="3112199"/>
            <a:ext cx="61722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Англия не захотела вернуть Франции захваченный ею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о. Мальта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, который имел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стратегическое значение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в Средиземном море.</a:t>
            </a:r>
          </a:p>
        </p:txBody>
      </p:sp>
      <p:sp>
        <p:nvSpPr>
          <p:cNvPr id="19" name="Malta bar">
            <a:extLst>
              <a:ext uri="{FF2B5EF4-FFF2-40B4-BE49-F238E27FC236}">
                <a16:creationId xmlns:a16="http://schemas.microsoft.com/office/drawing/2014/main" id="{C0C78295-77FF-4019-8388-9F3D3354860A}"/>
              </a:ext>
            </a:extLst>
          </p:cNvPr>
          <p:cNvSpPr/>
          <p:nvPr/>
        </p:nvSpPr>
        <p:spPr>
          <a:xfrm>
            <a:off x="5080000" y="3086799"/>
            <a:ext cx="50800" cy="1513840"/>
          </a:xfrm>
          <a:prstGeom prst="rect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5D503068-181D-3B8F-B05D-AFC74E2C975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iegler - The Peace of Amiens" descr="Жюль-Клод Циглер. Амьенский мир, 1853 г. Музей Пикардии, Амьен">
            <a:extLst>
              <a:ext uri="{FF2B5EF4-FFF2-40B4-BE49-F238E27FC236}">
                <a16:creationId xmlns:a16="http://schemas.microsoft.com/office/drawing/2014/main" id="{15C04319-F55C-FD18-30F4-AB2142550DA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67913"/>
            <a:ext cx="7010400" cy="4814173"/>
          </a:xfrm>
          <a:prstGeom prst="roundRect">
            <a:avLst>
              <a:gd name="adj" fmla="val 4000"/>
            </a:avLst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aption">
            <a:extLst>
              <a:ext uri="{FF2B5EF4-FFF2-40B4-BE49-F238E27FC236}">
                <a16:creationId xmlns:a16="http://schemas.microsoft.com/office/drawing/2014/main" id="{50475486-3891-2861-2CEA-B2840C10FB58}"/>
              </a:ext>
            </a:extLst>
          </p:cNvPr>
          <p:cNvSpPr txBox="1"/>
          <p:nvPr/>
        </p:nvSpPr>
        <p:spPr>
          <a:xfrm>
            <a:off x="609600" y="762000"/>
            <a:ext cx="3632200" cy="2042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400" dirty="0">
                <a:solidFill>
                  <a:srgbClr val="B8892E"/>
                </a:solidFill>
                <a:latin typeface="Georgia" panose="02040502050405020303" pitchFamily="18" charset="0"/>
              </a:rPr>
              <a:t>1802 г.</a:t>
            </a:r>
            <a:r>
              <a:rPr lang="ru-RU" sz="3000" dirty="0">
                <a:solidFill>
                  <a:srgbClr val="23262E"/>
                </a:solidFill>
                <a:latin typeface="Georgia" panose="02040502050405020303" pitchFamily="18" charset="0"/>
              </a:rPr>
              <a:t>  - </a:t>
            </a:r>
            <a:r>
              <a:rPr lang="ru-RU" sz="3000" dirty="0">
                <a:solidFill>
                  <a:srgbClr val="2F6B4E"/>
                </a:solidFill>
                <a:latin typeface="Georgia" panose="02040502050405020303" pitchFamily="18" charset="0"/>
              </a:rPr>
              <a:t>Амьенский мир</a:t>
            </a:r>
            <a:r>
              <a:rPr lang="ru-RU" sz="3000" dirty="0">
                <a:solidFill>
                  <a:srgbClr val="23262E"/>
                </a:solidFill>
                <a:latin typeface="Georgia" panose="02040502050405020303" pitchFamily="18" charset="0"/>
              </a:rPr>
              <a:t> между Францией и Англией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19D9E03-652B-6AF5-B90C-F24856DD868B}"/>
              </a:ext>
            </a:extLst>
          </p:cNvPr>
          <p:cNvCxnSpPr/>
          <p:nvPr/>
        </p:nvCxnSpPr>
        <p:spPr>
          <a:xfrm>
            <a:off x="609600" y="3032760"/>
            <a:ext cx="16891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ule">
            <a:extLst>
              <a:ext uri="{FF2B5EF4-FFF2-40B4-BE49-F238E27FC236}">
                <a16:creationId xmlns:a16="http://schemas.microsoft.com/office/drawing/2014/main" id="{37160DC8-D9A7-40F4-3FB6-ABC72830AE89}"/>
              </a:ext>
            </a:extLst>
          </p:cNvPr>
          <p:cNvCxnSpPr/>
          <p:nvPr/>
        </p:nvCxnSpPr>
        <p:spPr>
          <a:xfrm>
            <a:off x="609600" y="3083560"/>
            <a:ext cx="16891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ule">
            <a:extLst>
              <a:ext uri="{FF2B5EF4-FFF2-40B4-BE49-F238E27FC236}">
                <a16:creationId xmlns:a16="http://schemas.microsoft.com/office/drawing/2014/main" id="{E0ACEBED-D19E-AC63-8354-8F4D309725D7}"/>
              </a:ext>
            </a:extLst>
          </p:cNvPr>
          <p:cNvCxnSpPr/>
          <p:nvPr/>
        </p:nvCxnSpPr>
        <p:spPr>
          <a:xfrm>
            <a:off x="2552700" y="3032760"/>
            <a:ext cx="16891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ule">
            <a:extLst>
              <a:ext uri="{FF2B5EF4-FFF2-40B4-BE49-F238E27FC236}">
                <a16:creationId xmlns:a16="http://schemas.microsoft.com/office/drawing/2014/main" id="{5A6AE90D-C2B8-8DC9-650D-D216F179D7F6}"/>
              </a:ext>
            </a:extLst>
          </p:cNvPr>
          <p:cNvCxnSpPr/>
          <p:nvPr/>
        </p:nvCxnSpPr>
        <p:spPr>
          <a:xfrm>
            <a:off x="2552700" y="3083560"/>
            <a:ext cx="16891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Ромб 9">
            <a:extLst>
              <a:ext uri="{FF2B5EF4-FFF2-40B4-BE49-F238E27FC236}">
                <a16:creationId xmlns:a16="http://schemas.microsoft.com/office/drawing/2014/main" id="{B1B5512D-A383-0889-37DC-EB4727246102}"/>
              </a:ext>
            </a:extLst>
          </p:cNvPr>
          <p:cNvSpPr/>
          <p:nvPr/>
        </p:nvSpPr>
        <p:spPr>
          <a:xfrm>
            <a:off x="2368550" y="3001010"/>
            <a:ext cx="114300" cy="1143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Hidden source text card">
            <a:extLst>
              <a:ext uri="{FF2B5EF4-FFF2-40B4-BE49-F238E27FC236}">
                <a16:creationId xmlns:a16="http://schemas.microsoft.com/office/drawing/2014/main" id="{B77EA417-A404-C0C3-CEE1-E5F1421F329D}"/>
              </a:ext>
            </a:extLst>
          </p:cNvPr>
          <p:cNvSpPr/>
          <p:nvPr/>
        </p:nvSpPr>
        <p:spPr>
          <a:xfrm>
            <a:off x="609600" y="3362960"/>
            <a:ext cx="3632200" cy="1905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Hidden source text">
            <a:extLst>
              <a:ext uri="{FF2B5EF4-FFF2-40B4-BE49-F238E27FC236}">
                <a16:creationId xmlns:a16="http://schemas.microsoft.com/office/drawing/2014/main" id="{B0E49992-AAAE-B28A-98F4-B2AAAA151B09}"/>
              </a:ext>
            </a:extLst>
          </p:cNvPr>
          <p:cNvSpPr txBox="1"/>
          <p:nvPr/>
        </p:nvSpPr>
        <p:spPr>
          <a:xfrm>
            <a:off x="863600" y="3515360"/>
            <a:ext cx="32004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4F5563"/>
                </a:solidFill>
                <a:latin typeface="Calibri" panose="020F0502020204030204" pitchFamily="34" charset="0"/>
              </a:rPr>
              <a:t>Усталость французов от революционных событий.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4F5563"/>
                </a:solidFill>
                <a:latin typeface="Calibri" panose="020F0502020204030204" pitchFamily="34" charset="0"/>
              </a:rPr>
              <a:t>Им была необходима сильная власть для защиты результатов борьбы.</a:t>
            </a:r>
          </a:p>
        </p:txBody>
      </p:sp>
      <p:sp>
        <p:nvSpPr>
          <p:cNvPr id="13" name="Hidden source text bar">
            <a:extLst>
              <a:ext uri="{FF2B5EF4-FFF2-40B4-BE49-F238E27FC236}">
                <a16:creationId xmlns:a16="http://schemas.microsoft.com/office/drawing/2014/main" id="{237EC7B2-1DA7-9585-D34A-09EA600FC82A}"/>
              </a:ext>
            </a:extLst>
          </p:cNvPr>
          <p:cNvSpPr/>
          <p:nvPr/>
        </p:nvSpPr>
        <p:spPr>
          <a:xfrm>
            <a:off x="711200" y="3489960"/>
            <a:ext cx="50800" cy="165100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FF444565-062A-0027-07AA-6482CAFD616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039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ird coalition">
            <a:extLst>
              <a:ext uri="{FF2B5EF4-FFF2-40B4-BE49-F238E27FC236}">
                <a16:creationId xmlns:a16="http://schemas.microsoft.com/office/drawing/2014/main" id="{B764BCBC-0DF4-7B56-63B5-56ED2C1E05EF}"/>
              </a:ext>
            </a:extLst>
          </p:cNvPr>
          <p:cNvSpPr txBox="1"/>
          <p:nvPr/>
        </p:nvSpPr>
        <p:spPr>
          <a:xfrm>
            <a:off x="609600" y="558800"/>
            <a:ext cx="5334000" cy="1036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800" dirty="0">
                <a:solidFill>
                  <a:srgbClr val="A3283A"/>
                </a:solidFill>
                <a:latin typeface="Georgia" panose="02040502050405020303" pitchFamily="18" charset="0"/>
              </a:rPr>
              <a:t>1805 г.</a:t>
            </a:r>
            <a:r>
              <a:rPr lang="ru-RU" sz="3000" dirty="0">
                <a:solidFill>
                  <a:srgbClr val="23262E"/>
                </a:solidFill>
                <a:latin typeface="Georgia" panose="02040502050405020303" pitchFamily="18" charset="0"/>
              </a:rPr>
              <a:t> - Третья антифранцузская коалиция</a:t>
            </a:r>
          </a:p>
        </p:txBody>
      </p:sp>
      <p:sp>
        <p:nvSpPr>
          <p:cNvPr id="4" name="Members">
            <a:extLst>
              <a:ext uri="{FF2B5EF4-FFF2-40B4-BE49-F238E27FC236}">
                <a16:creationId xmlns:a16="http://schemas.microsoft.com/office/drawing/2014/main" id="{7CD65678-DF8D-BE0D-EDEF-0A54D76A5197}"/>
              </a:ext>
            </a:extLst>
          </p:cNvPr>
          <p:cNvSpPr txBox="1"/>
          <p:nvPr/>
        </p:nvSpPr>
        <p:spPr>
          <a:xfrm>
            <a:off x="609600" y="1696720"/>
            <a:ext cx="533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7467E"/>
                </a:solidFill>
                <a:latin typeface="Calibri" panose="020F0502020204030204" pitchFamily="34" charset="0"/>
              </a:rPr>
              <a:t>(Англия, Россия, Австрия, Швеция)</a:t>
            </a:r>
          </a:p>
        </p:txBody>
      </p:sp>
      <p:cxnSp>
        <p:nvCxnSpPr>
          <p:cNvPr id="5" name="Rule">
            <a:extLst>
              <a:ext uri="{FF2B5EF4-FFF2-40B4-BE49-F238E27FC236}">
                <a16:creationId xmlns:a16="http://schemas.microsoft.com/office/drawing/2014/main" id="{7CFF91BE-5B22-F47E-A7DC-D9F86027AF60}"/>
              </a:ext>
            </a:extLst>
          </p:cNvPr>
          <p:cNvCxnSpPr/>
          <p:nvPr/>
        </p:nvCxnSpPr>
        <p:spPr>
          <a:xfrm>
            <a:off x="609600" y="2291080"/>
            <a:ext cx="5334000" cy="0"/>
          </a:xfrm>
          <a:prstGeom prst="line">
            <a:avLst/>
          </a:prstGeom>
          <a:ln w="9525">
            <a:solidFill>
              <a:srgbClr val="C8B2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81F4B5A4-7A2C-A282-0C4F-199EAF7A0CE1}"/>
              </a:ext>
            </a:extLst>
          </p:cNvPr>
          <p:cNvSpPr/>
          <p:nvPr/>
        </p:nvSpPr>
        <p:spPr>
          <a:xfrm>
            <a:off x="584200" y="2246630"/>
            <a:ext cx="88900" cy="889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Austerlitz">
            <a:extLst>
              <a:ext uri="{FF2B5EF4-FFF2-40B4-BE49-F238E27FC236}">
                <a16:creationId xmlns:a16="http://schemas.microsoft.com/office/drawing/2014/main" id="{53D54414-A876-2C06-D778-AAAD17807FB4}"/>
              </a:ext>
            </a:extLst>
          </p:cNvPr>
          <p:cNvSpPr txBox="1"/>
          <p:nvPr/>
        </p:nvSpPr>
        <p:spPr>
          <a:xfrm>
            <a:off x="609600" y="2519680"/>
            <a:ext cx="5334000" cy="132727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200" b="1" dirty="0">
                <a:solidFill>
                  <a:srgbClr val="A3283A"/>
                </a:solidFill>
                <a:latin typeface="Georgia" panose="02040502050405020303" pitchFamily="18" charset="0"/>
              </a:rPr>
              <a:t>1805 г.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 - </a:t>
            </a:r>
            <a:r>
              <a:rPr lang="ru-RU" sz="2600" b="1" dirty="0">
                <a:solidFill>
                  <a:srgbClr val="27467E"/>
                </a:solidFill>
                <a:latin typeface="Calibri" panose="020F0502020204030204" pitchFamily="34" charset="0"/>
              </a:rPr>
              <a:t>«битва трех императоров»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 (сражение при Аустерлице), </a:t>
            </a:r>
            <a:r>
              <a:rPr lang="ru-RU" sz="2600" b="1" dirty="0">
                <a:solidFill>
                  <a:srgbClr val="A3283A"/>
                </a:solidFill>
                <a:latin typeface="Calibri" panose="020F0502020204030204" pitchFamily="34" charset="0"/>
              </a:rPr>
              <a:t>победа Наполеона</a:t>
            </a:r>
          </a:p>
        </p:txBody>
      </p:sp>
      <p:sp>
        <p:nvSpPr>
          <p:cNvPr id="8" name="Atlas map - 1805 campaign mount">
            <a:extLst>
              <a:ext uri="{FF2B5EF4-FFF2-40B4-BE49-F238E27FC236}">
                <a16:creationId xmlns:a16="http://schemas.microsoft.com/office/drawing/2014/main" id="{49DBF791-E8DA-17D9-DBEA-F3E53BB557BF}"/>
              </a:ext>
            </a:extLst>
          </p:cNvPr>
          <p:cNvSpPr/>
          <p:nvPr/>
        </p:nvSpPr>
        <p:spPr>
          <a:xfrm>
            <a:off x="6248400" y="341071"/>
            <a:ext cx="5334000" cy="310245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Atlas map - 1805 campaign" descr="Фрагмент карты «Наполеоновские войны в Европе (1799–1812)» из школьного атласа: Ульм и Аустерлиц, 1805 г.">
            <a:extLst>
              <a:ext uri="{FF2B5EF4-FFF2-40B4-BE49-F238E27FC236}">
                <a16:creationId xmlns:a16="http://schemas.microsoft.com/office/drawing/2014/main" id="{A88A7C56-B419-10B4-B22C-86B454B6EDB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17271"/>
            <a:ext cx="5181600" cy="2950058"/>
          </a:xfrm>
          <a:prstGeom prst="rect">
            <a:avLst/>
          </a:prstGeom>
        </p:spPr>
      </p:pic>
      <p:pic>
        <p:nvPicPr>
          <p:cNvPr id="12" name="Gerard - Battle of Austerlitz" descr="Франсуа Жерар. Битва при Аустерлице 2 декабря 1805 г. (1810). Версаль">
            <a:extLst>
              <a:ext uri="{FF2B5EF4-FFF2-40B4-BE49-F238E27FC236}">
                <a16:creationId xmlns:a16="http://schemas.microsoft.com/office/drawing/2014/main" id="{40C3C761-0C45-B577-7AE7-33E7EA75B99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706283"/>
            <a:ext cx="5334000" cy="2645833"/>
          </a:xfrm>
          <a:prstGeom prst="roundRect">
            <a:avLst>
              <a:gd name="adj" fmla="val 4000"/>
            </a:avLst>
          </a:prstGeom>
          <a:ln w="15875">
            <a:solidFill>
              <a:srgbClr val="2746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C3B7225B-C8C0-D033-9582-E86696C6633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271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trait plate">
            <a:extLst>
              <a:ext uri="{FF2B5EF4-FFF2-40B4-BE49-F238E27FC236}">
                <a16:creationId xmlns:a16="http://schemas.microsoft.com/office/drawing/2014/main" id="{A0308CB1-7D4A-10F7-55F1-B0718023674A}"/>
              </a:ext>
            </a:extLst>
          </p:cNvPr>
          <p:cNvSpPr/>
          <p:nvPr/>
        </p:nvSpPr>
        <p:spPr>
          <a:xfrm>
            <a:off x="609600" y="381000"/>
            <a:ext cx="3556000" cy="5969000"/>
          </a:xfrm>
          <a:prstGeom prst="roundRect">
            <a:avLst>
              <a:gd name="adj" fmla="val 4000"/>
            </a:avLst>
          </a:prstGeom>
          <a:solidFill>
            <a:srgbClr val="E1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Francis II" descr="Фридрих фон Амерлинг. Император Франц I (в 1792–1806 гг. — император Священной Римской империи Франц II), 1832 г. Музей истории искусств, Вена">
            <a:extLst>
              <a:ext uri="{FF2B5EF4-FFF2-40B4-BE49-F238E27FC236}">
                <a16:creationId xmlns:a16="http://schemas.microsoft.com/office/drawing/2014/main" id="{C32D469E-30FA-AD2E-E2CB-0F55BCBF571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39800"/>
            <a:ext cx="2794000" cy="3683000"/>
          </a:xfrm>
          <a:prstGeom prst="ellipse">
            <a:avLst/>
          </a:prstGeom>
          <a:ln w="15875">
            <a:solidFill>
              <a:srgbClr val="2746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Francis II ring">
            <a:extLst>
              <a:ext uri="{FF2B5EF4-FFF2-40B4-BE49-F238E27FC236}">
                <a16:creationId xmlns:a16="http://schemas.microsoft.com/office/drawing/2014/main" id="{C9CB607D-A826-0E5F-34C4-8657953B7A44}"/>
              </a:ext>
            </a:extLst>
          </p:cNvPr>
          <p:cNvSpPr/>
          <p:nvPr/>
        </p:nvSpPr>
        <p:spPr>
          <a:xfrm>
            <a:off x="914400" y="863600"/>
            <a:ext cx="2946400" cy="3835400"/>
          </a:xfrm>
          <a:prstGeom prst="ellipse">
            <a:avLst/>
          </a:prstGeom>
          <a:noFill/>
          <a:ln w="9525" cap="flat" cmpd="sng" algn="ctr">
            <a:solidFill>
              <a:srgbClr val="2746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Laurel sprig">
            <a:extLst>
              <a:ext uri="{FF2B5EF4-FFF2-40B4-BE49-F238E27FC236}">
                <a16:creationId xmlns:a16="http://schemas.microsoft.com/office/drawing/2014/main" id="{AA9323FE-1707-A8A3-3C0A-33CFB6C4148C}"/>
              </a:ext>
            </a:extLst>
          </p:cNvPr>
          <p:cNvGrpSpPr/>
          <p:nvPr/>
        </p:nvGrpSpPr>
        <p:grpSpPr>
          <a:xfrm>
            <a:off x="1807097" y="5210482"/>
            <a:ext cx="492291" cy="959434"/>
            <a:chOff x="1807097" y="5210482"/>
            <a:chExt cx="492291" cy="959434"/>
          </a:xfrm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3958C33A-FF59-75C3-A479-AFA17072051E}"/>
                </a:ext>
              </a:extLst>
            </p:cNvPr>
            <p:cNvSpPr/>
            <p:nvPr/>
          </p:nvSpPr>
          <p:spPr>
            <a:xfrm>
              <a:off x="1879600" y="5210482"/>
              <a:ext cx="419788" cy="877801"/>
            </a:xfrm>
            <a:custGeom>
              <a:avLst/>
              <a:gdLst/>
              <a:ahLst/>
              <a:cxnLst/>
              <a:rect l="0" t="0" r="0" b="0"/>
              <a:pathLst>
                <a:path w="419788" h="877801">
                  <a:moveTo>
                    <a:pt x="419787" y="877800"/>
                  </a:moveTo>
                  <a:lnTo>
                    <a:pt x="373668" y="867435"/>
                  </a:lnTo>
                  <a:lnTo>
                    <a:pt x="328711" y="852828"/>
                  </a:lnTo>
                  <a:lnTo>
                    <a:pt x="285307" y="834105"/>
                  </a:lnTo>
                  <a:lnTo>
                    <a:pt x="243832" y="811429"/>
                  </a:lnTo>
                  <a:lnTo>
                    <a:pt x="204644" y="784997"/>
                  </a:lnTo>
                  <a:lnTo>
                    <a:pt x="168082" y="755036"/>
                  </a:lnTo>
                  <a:lnTo>
                    <a:pt x="134463" y="721806"/>
                  </a:lnTo>
                  <a:lnTo>
                    <a:pt x="104079" y="685595"/>
                  </a:lnTo>
                  <a:lnTo>
                    <a:pt x="77192" y="646717"/>
                  </a:lnTo>
                  <a:lnTo>
                    <a:pt x="54035" y="605508"/>
                  </a:lnTo>
                  <a:lnTo>
                    <a:pt x="34808" y="562325"/>
                  </a:lnTo>
                  <a:lnTo>
                    <a:pt x="19679" y="517542"/>
                  </a:lnTo>
                  <a:lnTo>
                    <a:pt x="8778" y="471546"/>
                  </a:lnTo>
                  <a:lnTo>
                    <a:pt x="2199" y="424736"/>
                  </a:lnTo>
                  <a:lnTo>
                    <a:pt x="0" y="377518"/>
                  </a:lnTo>
                  <a:lnTo>
                    <a:pt x="2199" y="330300"/>
                  </a:lnTo>
                  <a:lnTo>
                    <a:pt x="8778" y="283490"/>
                  </a:lnTo>
                  <a:lnTo>
                    <a:pt x="19679" y="237494"/>
                  </a:lnTo>
                  <a:lnTo>
                    <a:pt x="34808" y="192711"/>
                  </a:lnTo>
                  <a:lnTo>
                    <a:pt x="54035" y="149528"/>
                  </a:lnTo>
                  <a:lnTo>
                    <a:pt x="77192" y="108319"/>
                  </a:lnTo>
                  <a:lnTo>
                    <a:pt x="104079" y="69441"/>
                  </a:lnTo>
                  <a:lnTo>
                    <a:pt x="134463" y="33230"/>
                  </a:lnTo>
                  <a:lnTo>
                    <a:pt x="168082" y="0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D9B6944-5751-2158-40DB-DF1C952DAAEB}"/>
                </a:ext>
              </a:extLst>
            </p:cNvPr>
            <p:cNvSpPr/>
            <p:nvPr/>
          </p:nvSpPr>
          <p:spPr>
            <a:xfrm rot="10641600">
              <a:off x="2125302" y="5967483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E727CD66-367E-4F45-2ECA-43006243E211}"/>
                </a:ext>
              </a:extLst>
            </p:cNvPr>
            <p:cNvSpPr/>
            <p:nvPr/>
          </p:nvSpPr>
          <p:spPr>
            <a:xfrm rot="14001600">
              <a:off x="2075041" y="6073523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999CED7D-237F-D0EC-2DAB-621CFE9AECA2}"/>
                </a:ext>
              </a:extLst>
            </p:cNvPr>
            <p:cNvSpPr/>
            <p:nvPr/>
          </p:nvSpPr>
          <p:spPr>
            <a:xfrm rot="12177600">
              <a:off x="1968756" y="5844471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329B74EC-336E-4CFB-E843-7963693B160C}"/>
                </a:ext>
              </a:extLst>
            </p:cNvPr>
            <p:cNvSpPr/>
            <p:nvPr/>
          </p:nvSpPr>
          <p:spPr>
            <a:xfrm rot="15537599">
              <a:off x="1877611" y="5918384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F8BC0A2A-9F1E-3D1D-F07A-6567F737A8BF}"/>
                </a:ext>
              </a:extLst>
            </p:cNvPr>
            <p:cNvSpPr/>
            <p:nvPr/>
          </p:nvSpPr>
          <p:spPr>
            <a:xfrm rot="13713600">
              <a:off x="1880729" y="5665893"/>
              <a:ext cx="139700" cy="53085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47355264-E7A9-4C90-417D-B10FF9080D6A}"/>
                </a:ext>
              </a:extLst>
            </p:cNvPr>
            <p:cNvSpPr/>
            <p:nvPr/>
          </p:nvSpPr>
          <p:spPr>
            <a:xfrm rot="17073600">
              <a:off x="1766595" y="5693167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334440D-5731-16BC-A57C-7CA7079C4309}"/>
                </a:ext>
              </a:extLst>
            </p:cNvPr>
            <p:cNvSpPr/>
            <p:nvPr/>
          </p:nvSpPr>
          <p:spPr>
            <a:xfrm rot="15249600">
              <a:off x="1878505" y="5466810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A94C8C7B-5CC0-F532-2A0F-401460FAD716}"/>
                </a:ext>
              </a:extLst>
            </p:cNvPr>
            <p:cNvSpPr/>
            <p:nvPr/>
          </p:nvSpPr>
          <p:spPr>
            <a:xfrm rot="18609600">
              <a:off x="1763790" y="5442091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4E32DFDE-E7AC-AB11-C68B-AA30F1438156}"/>
                </a:ext>
              </a:extLst>
            </p:cNvPr>
            <p:cNvSpPr/>
            <p:nvPr/>
          </p:nvSpPr>
          <p:spPr>
            <a:xfrm rot="16785601">
              <a:off x="1962521" y="5286310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B63F7DFC-C776-4689-70F5-39867EA97610}"/>
                </a:ext>
              </a:extLst>
            </p:cNvPr>
            <p:cNvSpPr/>
            <p:nvPr/>
          </p:nvSpPr>
          <p:spPr>
            <a:xfrm rot="20145601">
              <a:off x="1869747" y="5214451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Laurel sprig">
            <a:extLst>
              <a:ext uri="{FF2B5EF4-FFF2-40B4-BE49-F238E27FC236}">
                <a16:creationId xmlns:a16="http://schemas.microsoft.com/office/drawing/2014/main" id="{19AF117C-CB74-913D-1CE9-34A3CEC926C7}"/>
              </a:ext>
            </a:extLst>
          </p:cNvPr>
          <p:cNvGrpSpPr/>
          <p:nvPr/>
        </p:nvGrpSpPr>
        <p:grpSpPr>
          <a:xfrm>
            <a:off x="2475813" y="5210482"/>
            <a:ext cx="492290" cy="959434"/>
            <a:chOff x="2475813" y="5210482"/>
            <a:chExt cx="492290" cy="959434"/>
          </a:xfrm>
        </p:grpSpPr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CDF4727E-97DD-A426-1AFE-126DF4FD7F99}"/>
                </a:ext>
              </a:extLst>
            </p:cNvPr>
            <p:cNvSpPr/>
            <p:nvPr/>
          </p:nvSpPr>
          <p:spPr>
            <a:xfrm>
              <a:off x="2475813" y="5210482"/>
              <a:ext cx="419788" cy="877801"/>
            </a:xfrm>
            <a:custGeom>
              <a:avLst/>
              <a:gdLst/>
              <a:ahLst/>
              <a:cxnLst/>
              <a:rect l="0" t="0" r="0" b="0"/>
              <a:pathLst>
                <a:path w="419788" h="877801">
                  <a:moveTo>
                    <a:pt x="0" y="877800"/>
                  </a:moveTo>
                  <a:lnTo>
                    <a:pt x="46119" y="867435"/>
                  </a:lnTo>
                  <a:lnTo>
                    <a:pt x="91076" y="852828"/>
                  </a:lnTo>
                  <a:lnTo>
                    <a:pt x="134480" y="834105"/>
                  </a:lnTo>
                  <a:lnTo>
                    <a:pt x="175955" y="811429"/>
                  </a:lnTo>
                  <a:lnTo>
                    <a:pt x="215143" y="784997"/>
                  </a:lnTo>
                  <a:lnTo>
                    <a:pt x="251705" y="755036"/>
                  </a:lnTo>
                  <a:lnTo>
                    <a:pt x="285324" y="721806"/>
                  </a:lnTo>
                  <a:lnTo>
                    <a:pt x="315708" y="685595"/>
                  </a:lnTo>
                  <a:lnTo>
                    <a:pt x="342595" y="646717"/>
                  </a:lnTo>
                  <a:lnTo>
                    <a:pt x="365752" y="605508"/>
                  </a:lnTo>
                  <a:lnTo>
                    <a:pt x="384979" y="562325"/>
                  </a:lnTo>
                  <a:lnTo>
                    <a:pt x="400108" y="517542"/>
                  </a:lnTo>
                  <a:lnTo>
                    <a:pt x="411009" y="471546"/>
                  </a:lnTo>
                  <a:lnTo>
                    <a:pt x="417588" y="424736"/>
                  </a:lnTo>
                  <a:lnTo>
                    <a:pt x="419787" y="377518"/>
                  </a:lnTo>
                  <a:lnTo>
                    <a:pt x="417588" y="330300"/>
                  </a:lnTo>
                  <a:lnTo>
                    <a:pt x="411009" y="283490"/>
                  </a:lnTo>
                  <a:lnTo>
                    <a:pt x="400108" y="237494"/>
                  </a:lnTo>
                  <a:lnTo>
                    <a:pt x="384979" y="192711"/>
                  </a:lnTo>
                  <a:lnTo>
                    <a:pt x="365752" y="149528"/>
                  </a:lnTo>
                  <a:lnTo>
                    <a:pt x="342595" y="108319"/>
                  </a:lnTo>
                  <a:lnTo>
                    <a:pt x="315708" y="69441"/>
                  </a:lnTo>
                  <a:lnTo>
                    <a:pt x="285324" y="33230"/>
                  </a:lnTo>
                  <a:lnTo>
                    <a:pt x="251705" y="0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6C400FB0-88E7-9E64-A4B5-EDC4D04C782F}"/>
                </a:ext>
              </a:extLst>
            </p:cNvPr>
            <p:cNvSpPr/>
            <p:nvPr/>
          </p:nvSpPr>
          <p:spPr>
            <a:xfrm rot="158400">
              <a:off x="2510198" y="5967483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9C47EEBA-8D70-E0B5-90A2-EF57F5F85192}"/>
                </a:ext>
              </a:extLst>
            </p:cNvPr>
            <p:cNvSpPr/>
            <p:nvPr/>
          </p:nvSpPr>
          <p:spPr>
            <a:xfrm rot="-3201600">
              <a:off x="2560459" y="6073523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A5AD1D1A-31BF-6053-EDF2-35BE2D5D1E50}"/>
                </a:ext>
              </a:extLst>
            </p:cNvPr>
            <p:cNvSpPr/>
            <p:nvPr/>
          </p:nvSpPr>
          <p:spPr>
            <a:xfrm rot="-1377600">
              <a:off x="2666744" y="5844471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116B67F4-3956-347D-4773-2653D158F36E}"/>
                </a:ext>
              </a:extLst>
            </p:cNvPr>
            <p:cNvSpPr/>
            <p:nvPr/>
          </p:nvSpPr>
          <p:spPr>
            <a:xfrm rot="-4737600">
              <a:off x="2757889" y="5918384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BC4DC298-390A-D3BC-FCCD-49D130DBAF6E}"/>
                </a:ext>
              </a:extLst>
            </p:cNvPr>
            <p:cNvSpPr/>
            <p:nvPr/>
          </p:nvSpPr>
          <p:spPr>
            <a:xfrm rot="-2913600">
              <a:off x="2754771" y="5665893"/>
              <a:ext cx="139700" cy="53085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D885786C-9242-C595-502F-5EB42DB9A02E}"/>
                </a:ext>
              </a:extLst>
            </p:cNvPr>
            <p:cNvSpPr/>
            <p:nvPr/>
          </p:nvSpPr>
          <p:spPr>
            <a:xfrm rot="-6273600">
              <a:off x="2868905" y="5693167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6305C3B-009D-D2A9-6E22-43C2CAA06A7F}"/>
                </a:ext>
              </a:extLst>
            </p:cNvPr>
            <p:cNvSpPr/>
            <p:nvPr/>
          </p:nvSpPr>
          <p:spPr>
            <a:xfrm rot="-4449600">
              <a:off x="2756995" y="5466810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BD5995D5-0045-7F8A-DBD0-BCEC31EEEDA1}"/>
                </a:ext>
              </a:extLst>
            </p:cNvPr>
            <p:cNvSpPr/>
            <p:nvPr/>
          </p:nvSpPr>
          <p:spPr>
            <a:xfrm rot="-7809600">
              <a:off x="2871710" y="5442091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8673983A-23ED-4D70-F879-932D1053DD17}"/>
                </a:ext>
              </a:extLst>
            </p:cNvPr>
            <p:cNvSpPr/>
            <p:nvPr/>
          </p:nvSpPr>
          <p:spPr>
            <a:xfrm rot="-5985600">
              <a:off x="2672979" y="5286310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A0CEE71F-E07D-EF91-C699-E15F7586057E}"/>
                </a:ext>
              </a:extLst>
            </p:cNvPr>
            <p:cNvSpPr/>
            <p:nvPr/>
          </p:nvSpPr>
          <p:spPr>
            <a:xfrm rot="-9345600">
              <a:off x="2765753" y="5214451"/>
              <a:ext cx="139700" cy="53086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31" name="Timeline spine">
            <a:extLst>
              <a:ext uri="{FF2B5EF4-FFF2-40B4-BE49-F238E27FC236}">
                <a16:creationId xmlns:a16="http://schemas.microsoft.com/office/drawing/2014/main" id="{82B246D9-7E04-EAE6-FD49-D28920CFC781}"/>
              </a:ext>
            </a:extLst>
          </p:cNvPr>
          <p:cNvCxnSpPr/>
          <p:nvPr/>
        </p:nvCxnSpPr>
        <p:spPr>
          <a:xfrm>
            <a:off x="4724400" y="660400"/>
            <a:ext cx="0" cy="5511800"/>
          </a:xfrm>
          <a:prstGeom prst="line">
            <a:avLst/>
          </a:prstGeom>
          <a:ln w="19050">
            <a:solidFill>
              <a:srgbClr val="2746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vent 0">
            <a:extLst>
              <a:ext uri="{FF2B5EF4-FFF2-40B4-BE49-F238E27FC236}">
                <a16:creationId xmlns:a16="http://schemas.microsoft.com/office/drawing/2014/main" id="{430B2598-D964-72DF-FC0F-9EFCE58ED0B9}"/>
              </a:ext>
            </a:extLst>
          </p:cNvPr>
          <p:cNvSpPr txBox="1"/>
          <p:nvPr/>
        </p:nvSpPr>
        <p:spPr>
          <a:xfrm>
            <a:off x="5029200" y="558800"/>
            <a:ext cx="6553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Третья коалиция распалась, когда из неё вышла Австрийская империя </a:t>
            </a:r>
            <a:r>
              <a:rPr lang="ru-RU" sz="2400" b="1" dirty="0">
                <a:solidFill>
                  <a:srgbClr val="27467E"/>
                </a:solidFill>
                <a:latin typeface="Calibri" panose="020F0502020204030204" pitchFamily="34" charset="0"/>
              </a:rPr>
              <a:t>в декабре 1805 г.</a:t>
            </a:r>
          </a:p>
        </p:txBody>
      </p:sp>
      <p:sp>
        <p:nvSpPr>
          <p:cNvPr id="33" name="Marker">
            <a:extLst>
              <a:ext uri="{FF2B5EF4-FFF2-40B4-BE49-F238E27FC236}">
                <a16:creationId xmlns:a16="http://schemas.microsoft.com/office/drawing/2014/main" id="{5B664513-172C-391E-E839-A803C3CEC6DB}"/>
              </a:ext>
            </a:extLst>
          </p:cNvPr>
          <p:cNvSpPr/>
          <p:nvPr/>
        </p:nvSpPr>
        <p:spPr>
          <a:xfrm>
            <a:off x="4622800" y="64770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746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Event 1">
            <a:extLst>
              <a:ext uri="{FF2B5EF4-FFF2-40B4-BE49-F238E27FC236}">
                <a16:creationId xmlns:a16="http://schemas.microsoft.com/office/drawing/2014/main" id="{A3E99A5E-6D3D-9242-B7DB-70D02B4C4A43}"/>
              </a:ext>
            </a:extLst>
          </p:cNvPr>
          <p:cNvSpPr txBox="1"/>
          <p:nvPr/>
        </p:nvSpPr>
        <p:spPr>
          <a:xfrm>
            <a:off x="5029200" y="1595120"/>
            <a:ext cx="6553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27467E"/>
                </a:solidFill>
                <a:latin typeface="Georgia" panose="02040502050405020303" pitchFamily="18" charset="0"/>
              </a:rPr>
              <a:t>1806 г.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- император Франц распустил </a:t>
            </a:r>
            <a:r>
              <a:rPr lang="ru-RU" sz="2400" b="1" dirty="0">
                <a:solidFill>
                  <a:srgbClr val="B8892E"/>
                </a:solidFill>
                <a:latin typeface="Calibri" panose="020F0502020204030204" pitchFamily="34" charset="0"/>
              </a:rPr>
              <a:t>Священную Римскую империю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5" name="Marker">
            <a:extLst>
              <a:ext uri="{FF2B5EF4-FFF2-40B4-BE49-F238E27FC236}">
                <a16:creationId xmlns:a16="http://schemas.microsoft.com/office/drawing/2014/main" id="{4D98EDF4-2EC0-158B-98AB-4FA2E87B5547}"/>
              </a:ext>
            </a:extLst>
          </p:cNvPr>
          <p:cNvSpPr/>
          <p:nvPr/>
        </p:nvSpPr>
        <p:spPr>
          <a:xfrm>
            <a:off x="4622800" y="168402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746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Event 2">
            <a:extLst>
              <a:ext uri="{FF2B5EF4-FFF2-40B4-BE49-F238E27FC236}">
                <a16:creationId xmlns:a16="http://schemas.microsoft.com/office/drawing/2014/main" id="{5A658F8F-4D2D-C178-FC41-AEC31D32E406}"/>
              </a:ext>
            </a:extLst>
          </p:cNvPr>
          <p:cNvSpPr txBox="1"/>
          <p:nvPr/>
        </p:nvSpPr>
        <p:spPr>
          <a:xfrm>
            <a:off x="5029200" y="2692400"/>
            <a:ext cx="6553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A3283A"/>
                </a:solidFill>
                <a:latin typeface="Georgia" panose="02040502050405020303" pitchFamily="18" charset="0"/>
              </a:rPr>
              <a:t>1806–1807 гг.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-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Четвертая антифранцузская коалиция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7" name="Marker">
            <a:extLst>
              <a:ext uri="{FF2B5EF4-FFF2-40B4-BE49-F238E27FC236}">
                <a16:creationId xmlns:a16="http://schemas.microsoft.com/office/drawing/2014/main" id="{A0A96B5C-3CF9-01C4-DBFD-80AD9315D294}"/>
              </a:ext>
            </a:extLst>
          </p:cNvPr>
          <p:cNvSpPr/>
          <p:nvPr/>
        </p:nvSpPr>
        <p:spPr>
          <a:xfrm>
            <a:off x="4622800" y="278130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A328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Event 3">
            <a:extLst>
              <a:ext uri="{FF2B5EF4-FFF2-40B4-BE49-F238E27FC236}">
                <a16:creationId xmlns:a16="http://schemas.microsoft.com/office/drawing/2014/main" id="{CA717B1C-BDDC-6BFB-20E2-D7C25D16CFEC}"/>
              </a:ext>
            </a:extLst>
          </p:cNvPr>
          <p:cNvSpPr txBox="1"/>
          <p:nvPr/>
        </p:nvSpPr>
        <p:spPr>
          <a:xfrm>
            <a:off x="5029200" y="3561080"/>
            <a:ext cx="6553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4F5563"/>
                </a:solidFill>
                <a:latin typeface="Calibri" panose="020F0502020204030204" pitchFamily="34" charset="0"/>
              </a:rPr>
              <a:t>(Пруссия, Россия, Великобритания, Швеция и Саксония).</a:t>
            </a:r>
          </a:p>
        </p:txBody>
      </p:sp>
      <p:sp>
        <p:nvSpPr>
          <p:cNvPr id="39" name="Signature 100ballnik.com">
            <a:extLst>
              <a:ext uri="{FF2B5EF4-FFF2-40B4-BE49-F238E27FC236}">
                <a16:creationId xmlns:a16="http://schemas.microsoft.com/office/drawing/2014/main" id="{5F864005-5474-CED5-CE0D-4DF927FAA05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521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os - Napoleon and Francis II" descr="Антуан-Жан Гро. Встреча Наполеона и императора Франца II после Аустерлица, 1812 г. Версаль">
            <a:extLst>
              <a:ext uri="{FF2B5EF4-FFF2-40B4-BE49-F238E27FC236}">
                <a16:creationId xmlns:a16="http://schemas.microsoft.com/office/drawing/2014/main" id="{36B014F8-32FE-64E1-A942-2A220082815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8000"/>
            <a:ext cx="7620000" cy="5481157"/>
          </a:xfrm>
          <a:prstGeom prst="roundRect">
            <a:avLst>
              <a:gd name="adj" fmla="val 4000"/>
            </a:avLst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aption">
            <a:extLst>
              <a:ext uri="{FF2B5EF4-FFF2-40B4-BE49-F238E27FC236}">
                <a16:creationId xmlns:a16="http://schemas.microsoft.com/office/drawing/2014/main" id="{9AC14B6E-4E5E-88C3-0C3D-AACC0C76EB04}"/>
              </a:ext>
            </a:extLst>
          </p:cNvPr>
          <p:cNvSpPr txBox="1"/>
          <p:nvPr/>
        </p:nvSpPr>
        <p:spPr>
          <a:xfrm>
            <a:off x="8585200" y="558800"/>
            <a:ext cx="2997200" cy="2468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dirty="0">
                <a:solidFill>
                  <a:srgbClr val="23262E"/>
                </a:solidFill>
                <a:latin typeface="Georgia" panose="02040502050405020303" pitchFamily="18" charset="0"/>
              </a:rPr>
              <a:t>Встреча австрийского императора с Наполеоном после </a:t>
            </a:r>
            <a:r>
              <a:rPr lang="ru-RU" sz="2700" dirty="0">
                <a:solidFill>
                  <a:srgbClr val="27467E"/>
                </a:solidFill>
                <a:latin typeface="Georgia" panose="02040502050405020303" pitchFamily="18" charset="0"/>
              </a:rPr>
              <a:t>Аустерлица 1805 г.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3D2D7E72-5698-6790-2384-41A351628B71}"/>
              </a:ext>
            </a:extLst>
          </p:cNvPr>
          <p:cNvCxnSpPr/>
          <p:nvPr/>
        </p:nvCxnSpPr>
        <p:spPr>
          <a:xfrm>
            <a:off x="8585200" y="3256280"/>
            <a:ext cx="13716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ule">
            <a:extLst>
              <a:ext uri="{FF2B5EF4-FFF2-40B4-BE49-F238E27FC236}">
                <a16:creationId xmlns:a16="http://schemas.microsoft.com/office/drawing/2014/main" id="{62A3B1E0-14B4-BFDB-51DA-A7A6B3DD8B1C}"/>
              </a:ext>
            </a:extLst>
          </p:cNvPr>
          <p:cNvCxnSpPr/>
          <p:nvPr/>
        </p:nvCxnSpPr>
        <p:spPr>
          <a:xfrm>
            <a:off x="8585200" y="3307080"/>
            <a:ext cx="13716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ule">
            <a:extLst>
              <a:ext uri="{FF2B5EF4-FFF2-40B4-BE49-F238E27FC236}">
                <a16:creationId xmlns:a16="http://schemas.microsoft.com/office/drawing/2014/main" id="{467EFB49-3A3A-ED47-8320-C594F40F508B}"/>
              </a:ext>
            </a:extLst>
          </p:cNvPr>
          <p:cNvCxnSpPr/>
          <p:nvPr/>
        </p:nvCxnSpPr>
        <p:spPr>
          <a:xfrm>
            <a:off x="10210800" y="3256280"/>
            <a:ext cx="13716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ule">
            <a:extLst>
              <a:ext uri="{FF2B5EF4-FFF2-40B4-BE49-F238E27FC236}">
                <a16:creationId xmlns:a16="http://schemas.microsoft.com/office/drawing/2014/main" id="{0FD8D07E-E3C6-B376-0BD7-92B0EA46B298}"/>
              </a:ext>
            </a:extLst>
          </p:cNvPr>
          <p:cNvCxnSpPr/>
          <p:nvPr/>
        </p:nvCxnSpPr>
        <p:spPr>
          <a:xfrm>
            <a:off x="10210800" y="3307080"/>
            <a:ext cx="13716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Ромб 9">
            <a:extLst>
              <a:ext uri="{FF2B5EF4-FFF2-40B4-BE49-F238E27FC236}">
                <a16:creationId xmlns:a16="http://schemas.microsoft.com/office/drawing/2014/main" id="{46B132C8-1418-2CC9-A14C-44BE0BBCA1C9}"/>
              </a:ext>
            </a:extLst>
          </p:cNvPr>
          <p:cNvSpPr/>
          <p:nvPr/>
        </p:nvSpPr>
        <p:spPr>
          <a:xfrm>
            <a:off x="10026650" y="3224530"/>
            <a:ext cx="114300" cy="1143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Hidden source text card">
            <a:extLst>
              <a:ext uri="{FF2B5EF4-FFF2-40B4-BE49-F238E27FC236}">
                <a16:creationId xmlns:a16="http://schemas.microsoft.com/office/drawing/2014/main" id="{5AB81764-1DD5-4360-2573-4B28F00CC0E4}"/>
              </a:ext>
            </a:extLst>
          </p:cNvPr>
          <p:cNvSpPr/>
          <p:nvPr/>
        </p:nvSpPr>
        <p:spPr>
          <a:xfrm>
            <a:off x="8585200" y="3586480"/>
            <a:ext cx="2997200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Hidden source text">
            <a:extLst>
              <a:ext uri="{FF2B5EF4-FFF2-40B4-BE49-F238E27FC236}">
                <a16:creationId xmlns:a16="http://schemas.microsoft.com/office/drawing/2014/main" id="{53543179-0498-7453-6D1E-95859B4FB609}"/>
              </a:ext>
            </a:extLst>
          </p:cNvPr>
          <p:cNvSpPr txBox="1"/>
          <p:nvPr/>
        </p:nvSpPr>
        <p:spPr>
          <a:xfrm>
            <a:off x="8839200" y="3738880"/>
            <a:ext cx="2565400" cy="2209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4F5563"/>
                </a:solidFill>
                <a:latin typeface="Calibri" panose="020F0502020204030204" pitchFamily="34" charset="0"/>
              </a:rPr>
              <a:t>Усталость французов от революционных событий.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4F5563"/>
                </a:solidFill>
                <a:latin typeface="Calibri" panose="020F0502020204030204" pitchFamily="34" charset="0"/>
              </a:rPr>
              <a:t>Им была необходима сильная власть для защиты результатов борьбы.</a:t>
            </a:r>
          </a:p>
        </p:txBody>
      </p:sp>
      <p:sp>
        <p:nvSpPr>
          <p:cNvPr id="13" name="Hidden source text bar">
            <a:extLst>
              <a:ext uri="{FF2B5EF4-FFF2-40B4-BE49-F238E27FC236}">
                <a16:creationId xmlns:a16="http://schemas.microsoft.com/office/drawing/2014/main" id="{B10224CF-0D34-24DF-AFBF-78B7773A72E3}"/>
              </a:ext>
            </a:extLst>
          </p:cNvPr>
          <p:cNvSpPr/>
          <p:nvPr/>
        </p:nvSpPr>
        <p:spPr>
          <a:xfrm>
            <a:off x="8686800" y="3713480"/>
            <a:ext cx="50800" cy="226060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AAE2A0B8-7EFE-74ED-B4CA-BDF80540C93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24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ep card 0">
            <a:extLst>
              <a:ext uri="{FF2B5EF4-FFF2-40B4-BE49-F238E27FC236}">
                <a16:creationId xmlns:a16="http://schemas.microsoft.com/office/drawing/2014/main" id="{7D3ABAD5-CB42-C94F-77D1-60C0ED91394D}"/>
              </a:ext>
            </a:extLst>
          </p:cNvPr>
          <p:cNvSpPr/>
          <p:nvPr/>
        </p:nvSpPr>
        <p:spPr>
          <a:xfrm>
            <a:off x="609600" y="431800"/>
            <a:ext cx="3454400" cy="2611120"/>
          </a:xfrm>
          <a:prstGeom prst="roundRect">
            <a:avLst>
              <a:gd name="adj" fmla="val 6000"/>
            </a:avLst>
          </a:prstGeom>
          <a:solidFill>
            <a:srgbClr val="F6ED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ep bar 0">
            <a:extLst>
              <a:ext uri="{FF2B5EF4-FFF2-40B4-BE49-F238E27FC236}">
                <a16:creationId xmlns:a16="http://schemas.microsoft.com/office/drawing/2014/main" id="{5BFACDAA-7FFC-F4DB-660B-05A721EE24C0}"/>
              </a:ext>
            </a:extLst>
          </p:cNvPr>
          <p:cNvSpPr/>
          <p:nvPr/>
        </p:nvSpPr>
        <p:spPr>
          <a:xfrm>
            <a:off x="787400" y="584200"/>
            <a:ext cx="762000" cy="5080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ep 0">
            <a:extLst>
              <a:ext uri="{FF2B5EF4-FFF2-40B4-BE49-F238E27FC236}">
                <a16:creationId xmlns:a16="http://schemas.microsoft.com/office/drawing/2014/main" id="{45350CF1-B5B2-A128-4368-82250850A740}"/>
              </a:ext>
            </a:extLst>
          </p:cNvPr>
          <p:cNvSpPr txBox="1"/>
          <p:nvPr/>
        </p:nvSpPr>
        <p:spPr>
          <a:xfrm>
            <a:off x="787400" y="762000"/>
            <a:ext cx="3098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B8892E"/>
                </a:solidFill>
                <a:latin typeface="Georgia" panose="02040502050405020303" pitchFamily="18" charset="0"/>
              </a:rPr>
              <a:t>1806 г.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 – Наполеон подписал </a:t>
            </a:r>
            <a:r>
              <a:rPr lang="ru-RU" sz="2200" b="1" dirty="0">
                <a:solidFill>
                  <a:srgbClr val="B8892E"/>
                </a:solidFill>
                <a:latin typeface="Calibri" panose="020F0502020204030204" pitchFamily="34" charset="0"/>
              </a:rPr>
              <a:t>указ о континентальной блокаде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, который запрещал вести </a:t>
            </a:r>
            <a:r>
              <a:rPr lang="ru-RU" sz="2200" b="1" dirty="0">
                <a:solidFill>
                  <a:srgbClr val="A3283A"/>
                </a:solidFill>
                <a:latin typeface="Calibri" panose="020F0502020204030204" pitchFamily="34" charset="0"/>
              </a:rPr>
              <a:t>торговлю с Англией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Step card 1">
            <a:extLst>
              <a:ext uri="{FF2B5EF4-FFF2-40B4-BE49-F238E27FC236}">
                <a16:creationId xmlns:a16="http://schemas.microsoft.com/office/drawing/2014/main" id="{D8DB9B76-EE55-5966-F382-C4055EB819BE}"/>
              </a:ext>
            </a:extLst>
          </p:cNvPr>
          <p:cNvSpPr/>
          <p:nvPr/>
        </p:nvSpPr>
        <p:spPr>
          <a:xfrm>
            <a:off x="4368800" y="431800"/>
            <a:ext cx="3454400" cy="2611120"/>
          </a:xfrm>
          <a:prstGeom prst="roundRect">
            <a:avLst>
              <a:gd name="adj" fmla="val 6000"/>
            </a:avLst>
          </a:prstGeom>
          <a:solidFill>
            <a:srgbClr val="E1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ep bar 1">
            <a:extLst>
              <a:ext uri="{FF2B5EF4-FFF2-40B4-BE49-F238E27FC236}">
                <a16:creationId xmlns:a16="http://schemas.microsoft.com/office/drawing/2014/main" id="{453E522C-597D-4318-85C1-7E0C5EFF3926}"/>
              </a:ext>
            </a:extLst>
          </p:cNvPr>
          <p:cNvSpPr/>
          <p:nvPr/>
        </p:nvSpPr>
        <p:spPr>
          <a:xfrm>
            <a:off x="4546600" y="584200"/>
            <a:ext cx="762000" cy="50800"/>
          </a:xfrm>
          <a:prstGeom prst="rect">
            <a:avLst/>
          </a:prstGeom>
          <a:solidFill>
            <a:srgbClr val="2746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ep 1">
            <a:extLst>
              <a:ext uri="{FF2B5EF4-FFF2-40B4-BE49-F238E27FC236}">
                <a16:creationId xmlns:a16="http://schemas.microsoft.com/office/drawing/2014/main" id="{C03B1618-AAFD-146E-71D2-D26ABEA1C962}"/>
              </a:ext>
            </a:extLst>
          </p:cNvPr>
          <p:cNvSpPr txBox="1"/>
          <p:nvPr/>
        </p:nvSpPr>
        <p:spPr>
          <a:xfrm>
            <a:off x="4546600" y="762000"/>
            <a:ext cx="3098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27467E"/>
                </a:solidFill>
                <a:latin typeface="Georgia" panose="02040502050405020303" pitchFamily="18" charset="0"/>
              </a:rPr>
              <a:t>1807 г.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 – русская армия проиграла Франции под </a:t>
            </a:r>
            <a:r>
              <a:rPr lang="ru-RU" sz="2200" b="1" dirty="0">
                <a:solidFill>
                  <a:srgbClr val="27467E"/>
                </a:solidFill>
                <a:latin typeface="Calibri" panose="020F0502020204030204" pitchFamily="34" charset="0"/>
              </a:rPr>
              <a:t>Фридландом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Step card 2">
            <a:extLst>
              <a:ext uri="{FF2B5EF4-FFF2-40B4-BE49-F238E27FC236}">
                <a16:creationId xmlns:a16="http://schemas.microsoft.com/office/drawing/2014/main" id="{7B98D402-C6A8-28E5-218A-7D835EDAFB74}"/>
              </a:ext>
            </a:extLst>
          </p:cNvPr>
          <p:cNvSpPr/>
          <p:nvPr/>
        </p:nvSpPr>
        <p:spPr>
          <a:xfrm>
            <a:off x="8128000" y="431800"/>
            <a:ext cx="3454400" cy="2611120"/>
          </a:xfrm>
          <a:prstGeom prst="roundRect">
            <a:avLst>
              <a:gd name="adj" fmla="val 6000"/>
            </a:avLst>
          </a:prstGeom>
          <a:solidFill>
            <a:srgbClr val="F6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tep bar 2">
            <a:extLst>
              <a:ext uri="{FF2B5EF4-FFF2-40B4-BE49-F238E27FC236}">
                <a16:creationId xmlns:a16="http://schemas.microsoft.com/office/drawing/2014/main" id="{44BA95B7-F1F8-A852-7DBB-612DE739FB9A}"/>
              </a:ext>
            </a:extLst>
          </p:cNvPr>
          <p:cNvSpPr/>
          <p:nvPr/>
        </p:nvSpPr>
        <p:spPr>
          <a:xfrm>
            <a:off x="8305800" y="584200"/>
            <a:ext cx="762000" cy="50800"/>
          </a:xfrm>
          <a:prstGeom prst="rect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ep 2">
            <a:extLst>
              <a:ext uri="{FF2B5EF4-FFF2-40B4-BE49-F238E27FC236}">
                <a16:creationId xmlns:a16="http://schemas.microsoft.com/office/drawing/2014/main" id="{414C1D14-EB65-57B7-3E1B-223EF24D1477}"/>
              </a:ext>
            </a:extLst>
          </p:cNvPr>
          <p:cNvSpPr txBox="1"/>
          <p:nvPr/>
        </p:nvSpPr>
        <p:spPr>
          <a:xfrm>
            <a:off x="8305800" y="762000"/>
            <a:ext cx="3098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Подписание мира с Францией стало </a:t>
            </a:r>
            <a:r>
              <a:rPr lang="ru-RU" sz="2200" b="1" dirty="0">
                <a:solidFill>
                  <a:srgbClr val="A3283A"/>
                </a:solidFill>
                <a:latin typeface="Calibri" panose="020F0502020204030204" pitchFamily="34" charset="0"/>
              </a:rPr>
              <a:t>неизбежным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2" name="Arrow">
            <a:extLst>
              <a:ext uri="{FF2B5EF4-FFF2-40B4-BE49-F238E27FC236}">
                <a16:creationId xmlns:a16="http://schemas.microsoft.com/office/drawing/2014/main" id="{CA55502C-6EE1-9735-B610-B153F5CA186A}"/>
              </a:ext>
            </a:extLst>
          </p:cNvPr>
          <p:cNvCxnSpPr/>
          <p:nvPr/>
        </p:nvCxnSpPr>
        <p:spPr>
          <a:xfrm>
            <a:off x="4089400" y="1737360"/>
            <a:ext cx="228600" cy="0"/>
          </a:xfrm>
          <a:prstGeom prst="line">
            <a:avLst/>
          </a:prstGeom>
          <a:ln w="25400">
            <a:solidFill>
              <a:srgbClr val="4F556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Arrow">
            <a:extLst>
              <a:ext uri="{FF2B5EF4-FFF2-40B4-BE49-F238E27FC236}">
                <a16:creationId xmlns:a16="http://schemas.microsoft.com/office/drawing/2014/main" id="{850533A9-BBD5-CB7E-05CE-A44C3D7444D6}"/>
              </a:ext>
            </a:extLst>
          </p:cNvPr>
          <p:cNvCxnSpPr/>
          <p:nvPr/>
        </p:nvCxnSpPr>
        <p:spPr>
          <a:xfrm>
            <a:off x="7848600" y="1737360"/>
            <a:ext cx="228600" cy="0"/>
          </a:xfrm>
          <a:prstGeom prst="line">
            <a:avLst/>
          </a:prstGeom>
          <a:ln w="25400">
            <a:solidFill>
              <a:srgbClr val="4F556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Vernet - Friedland" descr="Орас Верне. Наполеон в сражении при Фридланде 14 июня 1807 г. (1835). Версаль">
            <a:extLst>
              <a:ext uri="{FF2B5EF4-FFF2-40B4-BE49-F238E27FC236}">
                <a16:creationId xmlns:a16="http://schemas.microsoft.com/office/drawing/2014/main" id="{C9C89A21-92F9-BD16-E194-914C7EF9A32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0"/>
            <a:ext cx="10972800" cy="2540000"/>
          </a:xfrm>
          <a:prstGeom prst="roundRect">
            <a:avLst>
              <a:gd name="adj" fmla="val 4000"/>
            </a:avLst>
          </a:prstGeom>
          <a:ln w="15875">
            <a:solidFill>
              <a:srgbClr val="2746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6E1884CF-6BF3-B0EE-1909-19D17173565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748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E7BFCCE-FCF1-2D11-45E3-EBAD774D2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5969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На пике </a:t>
            </a:r>
            <a:r>
              <a:rPr lang="ru-RU" sz="4000" dirty="0">
                <a:solidFill>
                  <a:srgbClr val="B8892E"/>
                </a:solidFill>
                <a:latin typeface="Georgia" panose="02040502050405020303" pitchFamily="18" charset="0"/>
              </a:rPr>
              <a:t>могущества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CDE69188-2B1D-68C8-FDC5-228324207F84}"/>
              </a:ext>
            </a:extLst>
          </p:cNvPr>
          <p:cNvGrpSpPr/>
          <p:nvPr/>
        </p:nvGrpSpPr>
        <p:grpSpPr>
          <a:xfrm>
            <a:off x="584682" y="1037847"/>
            <a:ext cx="405437" cy="168779"/>
            <a:chOff x="584682" y="1037847"/>
            <a:chExt cx="405437" cy="16877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EF5CE032-CBFE-D9E5-CACA-2A38FABD4BBA}"/>
                </a:ext>
              </a:extLst>
            </p:cNvPr>
            <p:cNvSpPr/>
            <p:nvPr/>
          </p:nvSpPr>
          <p:spPr>
            <a:xfrm>
              <a:off x="584682" y="1112520"/>
              <a:ext cx="405437" cy="50544"/>
            </a:xfrm>
            <a:custGeom>
              <a:avLst/>
              <a:gdLst/>
              <a:ahLst/>
              <a:cxnLst/>
              <a:rect l="0" t="0" r="0" b="0"/>
              <a:pathLst>
                <a:path w="405437" h="50544">
                  <a:moveTo>
                    <a:pt x="0" y="50543"/>
                  </a:moveTo>
                  <a:lnTo>
                    <a:pt x="15690" y="42606"/>
                  </a:lnTo>
                  <a:lnTo>
                    <a:pt x="31691" y="35314"/>
                  </a:lnTo>
                  <a:lnTo>
                    <a:pt x="47975" y="28680"/>
                  </a:lnTo>
                  <a:lnTo>
                    <a:pt x="64515" y="22714"/>
                  </a:lnTo>
                  <a:lnTo>
                    <a:pt x="81285" y="17427"/>
                  </a:lnTo>
                  <a:lnTo>
                    <a:pt x="98256" y="12826"/>
                  </a:lnTo>
                  <a:lnTo>
                    <a:pt x="115400" y="8921"/>
                  </a:lnTo>
                  <a:lnTo>
                    <a:pt x="132690" y="5716"/>
                  </a:lnTo>
                  <a:lnTo>
                    <a:pt x="150095" y="3219"/>
                  </a:lnTo>
                  <a:lnTo>
                    <a:pt x="167587" y="1431"/>
                  </a:lnTo>
                  <a:lnTo>
                    <a:pt x="185138" y="358"/>
                  </a:lnTo>
                  <a:lnTo>
                    <a:pt x="202718" y="0"/>
                  </a:lnTo>
                  <a:lnTo>
                    <a:pt x="220298" y="358"/>
                  </a:lnTo>
                  <a:lnTo>
                    <a:pt x="237849" y="1431"/>
                  </a:lnTo>
                  <a:lnTo>
                    <a:pt x="255341" y="3219"/>
                  </a:lnTo>
                  <a:lnTo>
                    <a:pt x="272746" y="5716"/>
                  </a:lnTo>
                  <a:lnTo>
                    <a:pt x="290036" y="8921"/>
                  </a:lnTo>
                  <a:lnTo>
                    <a:pt x="307180" y="12826"/>
                  </a:lnTo>
                  <a:lnTo>
                    <a:pt x="324151" y="17427"/>
                  </a:lnTo>
                  <a:lnTo>
                    <a:pt x="340921" y="22714"/>
                  </a:lnTo>
                  <a:lnTo>
                    <a:pt x="357461" y="28680"/>
                  </a:lnTo>
                  <a:lnTo>
                    <a:pt x="373745" y="35314"/>
                  </a:lnTo>
                  <a:lnTo>
                    <a:pt x="389746" y="42606"/>
                  </a:lnTo>
                  <a:lnTo>
                    <a:pt x="405436" y="50543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CDDFCA91-4F7E-3407-EC14-E0552EAA1BBE}"/>
                </a:ext>
              </a:extLst>
            </p:cNvPr>
            <p:cNvSpPr/>
            <p:nvPr/>
          </p:nvSpPr>
          <p:spPr>
            <a:xfrm rot="-2688000">
              <a:off x="619321" y="1155189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8D0C3590-0854-568A-8B6B-E43813E326B9}"/>
                </a:ext>
              </a:extLst>
            </p:cNvPr>
            <p:cNvSpPr/>
            <p:nvPr/>
          </p:nvSpPr>
          <p:spPr>
            <a:xfrm rot="672000">
              <a:off x="591571" y="1063275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8260893E-BF9E-68E7-6F82-238CDE3B7773}"/>
                </a:ext>
              </a:extLst>
            </p:cNvPr>
            <p:cNvSpPr/>
            <p:nvPr/>
          </p:nvSpPr>
          <p:spPr>
            <a:xfrm rot="-1568000">
              <a:off x="742752" y="1139013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007A5F04-3221-CDB5-8643-C64C92C8527A}"/>
                </a:ext>
              </a:extLst>
            </p:cNvPr>
            <p:cNvSpPr/>
            <p:nvPr/>
          </p:nvSpPr>
          <p:spPr>
            <a:xfrm rot="1792000">
              <a:off x="745879" y="104305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35FAD252-87C5-3C87-E341-F76BAA716BBF}"/>
                </a:ext>
              </a:extLst>
            </p:cNvPr>
            <p:cNvSpPr/>
            <p:nvPr/>
          </p:nvSpPr>
          <p:spPr>
            <a:xfrm rot="-448000">
              <a:off x="864867" y="116319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52E77798-DBE8-0274-3647-2CF118709708}"/>
                </a:ext>
              </a:extLst>
            </p:cNvPr>
            <p:cNvSpPr/>
            <p:nvPr/>
          </p:nvSpPr>
          <p:spPr>
            <a:xfrm rot="2912000">
              <a:off x="898543" y="1073280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5126C216-BD2A-2835-051C-13B4D080B7A0}"/>
              </a:ext>
            </a:extLst>
          </p:cNvPr>
          <p:cNvCxnSpPr/>
          <p:nvPr/>
        </p:nvCxnSpPr>
        <p:spPr>
          <a:xfrm>
            <a:off x="1092200" y="1137920"/>
            <a:ext cx="2540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Ромб 11">
            <a:extLst>
              <a:ext uri="{FF2B5EF4-FFF2-40B4-BE49-F238E27FC236}">
                <a16:creationId xmlns:a16="http://schemas.microsoft.com/office/drawing/2014/main" id="{86FA05E2-14EF-5F4E-AD12-B4430C9571BF}"/>
              </a:ext>
            </a:extLst>
          </p:cNvPr>
          <p:cNvSpPr/>
          <p:nvPr/>
        </p:nvSpPr>
        <p:spPr>
          <a:xfrm>
            <a:off x="3663950" y="1093470"/>
            <a:ext cx="88900" cy="88900"/>
          </a:xfrm>
          <a:prstGeom prst="diamond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ilsit 1">
            <a:extLst>
              <a:ext uri="{FF2B5EF4-FFF2-40B4-BE49-F238E27FC236}">
                <a16:creationId xmlns:a16="http://schemas.microsoft.com/office/drawing/2014/main" id="{F7F63B5E-154E-D5D7-1FFF-65BD5C0D5EEF}"/>
              </a:ext>
            </a:extLst>
          </p:cNvPr>
          <p:cNvSpPr txBox="1"/>
          <p:nvPr/>
        </p:nvSpPr>
        <p:spPr>
          <a:xfrm>
            <a:off x="609600" y="1422400"/>
            <a:ext cx="5969000" cy="12639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b="1" dirty="0">
                <a:solidFill>
                  <a:srgbClr val="B8892E"/>
                </a:solidFill>
                <a:latin typeface="Georgia" panose="02040502050405020303" pitchFamily="18" charset="0"/>
              </a:rPr>
              <a:t>1807 г.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- </a:t>
            </a:r>
            <a:r>
              <a:rPr lang="ru-RU" sz="2500" b="1" dirty="0">
                <a:solidFill>
                  <a:srgbClr val="27467E"/>
                </a:solidFill>
                <a:latin typeface="Calibri" panose="020F0502020204030204" pitchFamily="34" charset="0"/>
              </a:rPr>
              <a:t>Тильзитский мир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, Россия присоединилась </a:t>
            </a:r>
            <a:r>
              <a:rPr lang="ru-RU" sz="2500" b="1" dirty="0">
                <a:solidFill>
                  <a:srgbClr val="A3283A"/>
                </a:solidFill>
                <a:latin typeface="Calibri" panose="020F0502020204030204" pitchFamily="34" charset="0"/>
              </a:rPr>
              <a:t>к континентальной блокаде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Англии.</a:t>
            </a:r>
          </a:p>
        </p:txBody>
      </p:sp>
      <p:sp>
        <p:nvSpPr>
          <p:cNvPr id="14" name="Prussia card">
            <a:extLst>
              <a:ext uri="{FF2B5EF4-FFF2-40B4-BE49-F238E27FC236}">
                <a16:creationId xmlns:a16="http://schemas.microsoft.com/office/drawing/2014/main" id="{F09572AC-C794-C313-1D85-133C4FDF91B0}"/>
              </a:ext>
            </a:extLst>
          </p:cNvPr>
          <p:cNvSpPr/>
          <p:nvPr/>
        </p:nvSpPr>
        <p:spPr>
          <a:xfrm>
            <a:off x="609600" y="2965768"/>
            <a:ext cx="5969000" cy="1767840"/>
          </a:xfrm>
          <a:prstGeom prst="roundRect">
            <a:avLst>
              <a:gd name="adj" fmla="val 6000"/>
            </a:avLst>
          </a:prstGeom>
          <a:solidFill>
            <a:srgbClr val="E0EE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russia">
            <a:extLst>
              <a:ext uri="{FF2B5EF4-FFF2-40B4-BE49-F238E27FC236}">
                <a16:creationId xmlns:a16="http://schemas.microsoft.com/office/drawing/2014/main" id="{4D5CAEC9-3797-82DF-B11D-0FC39E2D72B5}"/>
              </a:ext>
            </a:extLst>
          </p:cNvPr>
          <p:cNvSpPr txBox="1"/>
          <p:nvPr/>
        </p:nvSpPr>
        <p:spPr>
          <a:xfrm>
            <a:off x="863600" y="3118168"/>
            <a:ext cx="55372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Пруссия потеряла территорий; из ее польских земель было образовано </a:t>
            </a:r>
            <a:r>
              <a:rPr lang="ru-RU" sz="2400" b="1" dirty="0">
                <a:solidFill>
                  <a:srgbClr val="2F6B4E"/>
                </a:solidFill>
                <a:latin typeface="Calibri" panose="020F0502020204030204" pitchFamily="34" charset="0"/>
              </a:rPr>
              <a:t>Герцогство Варшавское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контролируемое Францией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6" name="Prussia bar">
            <a:extLst>
              <a:ext uri="{FF2B5EF4-FFF2-40B4-BE49-F238E27FC236}">
                <a16:creationId xmlns:a16="http://schemas.microsoft.com/office/drawing/2014/main" id="{9A241914-79D2-740E-757B-D87C16915560}"/>
              </a:ext>
            </a:extLst>
          </p:cNvPr>
          <p:cNvSpPr/>
          <p:nvPr/>
        </p:nvSpPr>
        <p:spPr>
          <a:xfrm>
            <a:off x="711200" y="3092768"/>
            <a:ext cx="50800" cy="1513840"/>
          </a:xfrm>
          <a:prstGeom prst="rect">
            <a:avLst/>
          </a:prstGeom>
          <a:solidFill>
            <a:srgbClr val="2F6B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Duchy of Warsaw map mount">
            <a:extLst>
              <a:ext uri="{FF2B5EF4-FFF2-40B4-BE49-F238E27FC236}">
                <a16:creationId xmlns:a16="http://schemas.microsoft.com/office/drawing/2014/main" id="{E616C4EC-19D5-490B-2397-F8BD9B8198DE}"/>
              </a:ext>
            </a:extLst>
          </p:cNvPr>
          <p:cNvSpPr/>
          <p:nvPr/>
        </p:nvSpPr>
        <p:spPr>
          <a:xfrm>
            <a:off x="6858000" y="1022350"/>
            <a:ext cx="4724400" cy="46863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Duchy of Warsaw map" descr="Герцогство Варшавское в 1807–1809 гг. Современная историческая карта (подписи по-польски)">
            <a:extLst>
              <a:ext uri="{FF2B5EF4-FFF2-40B4-BE49-F238E27FC236}">
                <a16:creationId xmlns:a16="http://schemas.microsoft.com/office/drawing/2014/main" id="{5DD8731D-AE90-C12D-B3A7-C662BCCF27B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1123950"/>
            <a:ext cx="4521200" cy="4483100"/>
          </a:xfrm>
          <a:prstGeom prst="rect">
            <a:avLst/>
          </a:prstGeom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BE8A3B69-1DEA-19C7-597F-9AFF7352487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418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lsit">
            <a:extLst>
              <a:ext uri="{FF2B5EF4-FFF2-40B4-BE49-F238E27FC236}">
                <a16:creationId xmlns:a16="http://schemas.microsoft.com/office/drawing/2014/main" id="{FF77E832-2F96-C500-7ADA-2A8452170D7B}"/>
              </a:ext>
            </a:extLst>
          </p:cNvPr>
          <p:cNvSpPr txBox="1"/>
          <p:nvPr/>
        </p:nvSpPr>
        <p:spPr>
          <a:xfrm>
            <a:off x="609600" y="431800"/>
            <a:ext cx="10972800" cy="9112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200" b="1" dirty="0">
                <a:solidFill>
                  <a:srgbClr val="B8892E"/>
                </a:solidFill>
                <a:latin typeface="Georgia" panose="02040502050405020303" pitchFamily="18" charset="0"/>
              </a:rPr>
              <a:t>1807 г.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 - </a:t>
            </a:r>
            <a:r>
              <a:rPr lang="ru-RU" sz="2600" b="1" dirty="0">
                <a:solidFill>
                  <a:srgbClr val="27467E"/>
                </a:solidFill>
                <a:latin typeface="Georgia" panose="02040502050405020303" pitchFamily="18" charset="0"/>
              </a:rPr>
              <a:t>Тильзитский мир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 - договор, заключённый в Тильзите между </a:t>
            </a:r>
            <a:r>
              <a:rPr lang="ru-RU" sz="2600" b="1" dirty="0">
                <a:solidFill>
                  <a:srgbClr val="27467E"/>
                </a:solidFill>
                <a:latin typeface="Calibri" panose="020F0502020204030204" pitchFamily="34" charset="0"/>
              </a:rPr>
              <a:t>Александром I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 и </a:t>
            </a:r>
            <a:r>
              <a:rPr lang="ru-RU" sz="2600" b="1" dirty="0">
                <a:solidFill>
                  <a:srgbClr val="2F6B4E"/>
                </a:solidFill>
                <a:latin typeface="Calibri" panose="020F0502020204030204" pitchFamily="34" charset="0"/>
              </a:rPr>
              <a:t>Наполеоном</a:t>
            </a:r>
            <a:r>
              <a:rPr lang="ru-RU" sz="2600" dirty="0">
                <a:solidFill>
                  <a:srgbClr val="23262E"/>
                </a:solidFill>
                <a:latin typeface="Calibri" panose="020F0502020204030204" pitchFamily="34" charset="0"/>
              </a:rPr>
              <a:t>, он завершил Войну четвёртой коалиции.</a:t>
            </a:r>
          </a:p>
        </p:txBody>
      </p:sp>
      <p:pic>
        <p:nvPicPr>
          <p:cNvPr id="5" name="Tilsit - meeting on the raft" descr="Свидание императоров Наполеона и Александра I на плоту посреди Немана у Тильзита 25 июня 1807 г. Картина XIX в.">
            <a:extLst>
              <a:ext uri="{FF2B5EF4-FFF2-40B4-BE49-F238E27FC236}">
                <a16:creationId xmlns:a16="http://schemas.microsoft.com/office/drawing/2014/main" id="{FCF0FAA0-C755-AB59-A2CC-9E6E5AE4D06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79650"/>
            <a:ext cx="6350000" cy="3568700"/>
          </a:xfrm>
          <a:prstGeom prst="roundRect">
            <a:avLst>
              <a:gd name="adj" fmla="val 4000"/>
            </a:avLst>
          </a:prstGeom>
          <a:ln w="15875">
            <a:solidFill>
              <a:srgbClr val="2746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Tilsit 1807 print mount">
            <a:extLst>
              <a:ext uri="{FF2B5EF4-FFF2-40B4-BE49-F238E27FC236}">
                <a16:creationId xmlns:a16="http://schemas.microsoft.com/office/drawing/2014/main" id="{CC3877E9-9E06-2BDE-9283-50CE139215A7}"/>
              </a:ext>
            </a:extLst>
          </p:cNvPr>
          <p:cNvSpPr/>
          <p:nvPr/>
        </p:nvSpPr>
        <p:spPr>
          <a:xfrm>
            <a:off x="7112000" y="2247900"/>
            <a:ext cx="4470400" cy="3632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Tilsit 1807 print" descr="Первое свидание императоров Наполеона и Александра на плоту на Немане у Тильзита 25 июня 1807 г. Раскрашенная гравюра, 1807 г. Национальная библиотека Франции">
            <a:extLst>
              <a:ext uri="{FF2B5EF4-FFF2-40B4-BE49-F238E27FC236}">
                <a16:creationId xmlns:a16="http://schemas.microsoft.com/office/drawing/2014/main" id="{14BAA4D1-F6CC-DF94-9B89-C11B58FA2D2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2349500"/>
            <a:ext cx="4267200" cy="3429000"/>
          </a:xfrm>
          <a:prstGeom prst="rect">
            <a:avLst/>
          </a:prstGeom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75846BD9-EB52-8A14-F852-C31CD4353E9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320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E05F515-C161-D77C-C21A-A16661F7B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5969000" cy="128016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000" dirty="0">
                <a:solidFill>
                  <a:srgbClr val="A3283A"/>
                </a:solidFill>
                <a:latin typeface="Georgia" panose="02040502050405020303" pitchFamily="18" charset="0"/>
              </a:rPr>
              <a:t>1809 г.</a:t>
            </a:r>
            <a:r>
              <a:rPr lang="ru-RU" sz="3000" dirty="0">
                <a:solidFill>
                  <a:srgbClr val="23262E"/>
                </a:solidFill>
                <a:latin typeface="Georgia" panose="02040502050405020303" pitchFamily="18" charset="0"/>
              </a:rPr>
              <a:t> - Пятая антифранцузская коалиция</a:t>
            </a:r>
            <a:br>
              <a:rPr lang="ru-RU" sz="3000" dirty="0">
                <a:solidFill>
                  <a:srgbClr val="23262E"/>
                </a:solidFill>
                <a:latin typeface="Georgia" panose="02040502050405020303" pitchFamily="18" charset="0"/>
              </a:rPr>
            </a:br>
            <a:r>
              <a:rPr lang="ru-RU" sz="2400" dirty="0">
                <a:solidFill>
                  <a:srgbClr val="27467E"/>
                </a:solidFill>
                <a:latin typeface="Calibri" panose="020F0502020204030204" pitchFamily="34" charset="0"/>
              </a:rPr>
              <a:t>(Англия и Австрия).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185125AF-F77E-60A8-82D6-18CD8D31591B}"/>
              </a:ext>
            </a:extLst>
          </p:cNvPr>
          <p:cNvCxnSpPr/>
          <p:nvPr/>
        </p:nvCxnSpPr>
        <p:spPr>
          <a:xfrm>
            <a:off x="609600" y="1889760"/>
            <a:ext cx="5969000" cy="0"/>
          </a:xfrm>
          <a:prstGeom prst="line">
            <a:avLst/>
          </a:prstGeom>
          <a:ln w="9525">
            <a:solidFill>
              <a:srgbClr val="C8B2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120F8A41-C421-06DF-5405-BFB7ABA524A0}"/>
              </a:ext>
            </a:extLst>
          </p:cNvPr>
          <p:cNvSpPr/>
          <p:nvPr/>
        </p:nvSpPr>
        <p:spPr>
          <a:xfrm>
            <a:off x="584200" y="1845310"/>
            <a:ext cx="88900" cy="889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Wagram">
            <a:extLst>
              <a:ext uri="{FF2B5EF4-FFF2-40B4-BE49-F238E27FC236}">
                <a16:creationId xmlns:a16="http://schemas.microsoft.com/office/drawing/2014/main" id="{62CB7A42-16BD-DAF4-C486-5C89F722533C}"/>
              </a:ext>
            </a:extLst>
          </p:cNvPr>
          <p:cNvSpPr txBox="1"/>
          <p:nvPr/>
        </p:nvSpPr>
        <p:spPr>
          <a:xfrm>
            <a:off x="609600" y="2092960"/>
            <a:ext cx="5969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Австрия желала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реванша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, но проиграла </a:t>
            </a:r>
            <a:r>
              <a:rPr lang="ru-RU" sz="2400" b="1" dirty="0">
                <a:solidFill>
                  <a:srgbClr val="27467E"/>
                </a:solidFill>
                <a:latin typeface="Calibri" panose="020F0502020204030204" pitchFamily="34" charset="0"/>
              </a:rPr>
              <a:t>при Ваграме в 1809 г.</a:t>
            </a:r>
          </a:p>
        </p:txBody>
      </p:sp>
      <p:sp>
        <p:nvSpPr>
          <p:cNvPr id="6" name="Marriage card">
            <a:extLst>
              <a:ext uri="{FF2B5EF4-FFF2-40B4-BE49-F238E27FC236}">
                <a16:creationId xmlns:a16="http://schemas.microsoft.com/office/drawing/2014/main" id="{84A29F9E-EB49-06A7-5A91-60190430589F}"/>
              </a:ext>
            </a:extLst>
          </p:cNvPr>
          <p:cNvSpPr/>
          <p:nvPr/>
        </p:nvSpPr>
        <p:spPr>
          <a:xfrm>
            <a:off x="609600" y="3078480"/>
            <a:ext cx="5969000" cy="1402080"/>
          </a:xfrm>
          <a:prstGeom prst="roundRect">
            <a:avLst>
              <a:gd name="adj" fmla="val 6000"/>
            </a:avLst>
          </a:prstGeom>
          <a:solidFill>
            <a:srgbClr val="F6ED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Marriage">
            <a:extLst>
              <a:ext uri="{FF2B5EF4-FFF2-40B4-BE49-F238E27FC236}">
                <a16:creationId xmlns:a16="http://schemas.microsoft.com/office/drawing/2014/main" id="{EB0BAD33-74C2-F932-6A78-B5C75542B290}"/>
              </a:ext>
            </a:extLst>
          </p:cNvPr>
          <p:cNvSpPr txBox="1"/>
          <p:nvPr/>
        </p:nvSpPr>
        <p:spPr>
          <a:xfrm>
            <a:off x="863600" y="3230880"/>
            <a:ext cx="5537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Она стала </a:t>
            </a:r>
            <a:r>
              <a:rPr lang="ru-RU" sz="2400" b="1" dirty="0">
                <a:solidFill>
                  <a:srgbClr val="B8892E"/>
                </a:solidFill>
                <a:latin typeface="Calibri" panose="020F0502020204030204" pitchFamily="34" charset="0"/>
              </a:rPr>
              <a:t>союзником Наполеона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, который женился на дочери австрийского императора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Марии Луизе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Marriage bar">
            <a:extLst>
              <a:ext uri="{FF2B5EF4-FFF2-40B4-BE49-F238E27FC236}">
                <a16:creationId xmlns:a16="http://schemas.microsoft.com/office/drawing/2014/main" id="{0130E079-178C-FC79-872C-44F52401B45D}"/>
              </a:ext>
            </a:extLst>
          </p:cNvPr>
          <p:cNvSpPr/>
          <p:nvPr/>
        </p:nvSpPr>
        <p:spPr>
          <a:xfrm>
            <a:off x="711200" y="3205480"/>
            <a:ext cx="50800" cy="114808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Vernet - Wagram" descr="Орас Верне. Битва при Ваграме 6 июля 1809 г. (1836). Версаль">
            <a:extLst>
              <a:ext uri="{FF2B5EF4-FFF2-40B4-BE49-F238E27FC236}">
                <a16:creationId xmlns:a16="http://schemas.microsoft.com/office/drawing/2014/main" id="{AE3A56D8-D239-DF20-1B7D-E976599BD14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067" y="381000"/>
            <a:ext cx="3539067" cy="2997200"/>
          </a:xfrm>
          <a:prstGeom prst="roundRect">
            <a:avLst>
              <a:gd name="adj" fmla="val 4000"/>
            </a:avLst>
          </a:prstGeom>
          <a:ln w="15875">
            <a:solidFill>
              <a:srgbClr val="2746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2" name="Gerard - Marie Louise" descr="Франсуа Жерар. Императрица Мария Луиза, 1810 г. Лувр">
            <a:extLst>
              <a:ext uri="{FF2B5EF4-FFF2-40B4-BE49-F238E27FC236}">
                <a16:creationId xmlns:a16="http://schemas.microsoft.com/office/drawing/2014/main" id="{8A979EB1-45D5-20B2-C9DA-6DDEA4387B3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3708400"/>
            <a:ext cx="1930400" cy="2514600"/>
          </a:xfrm>
          <a:prstGeom prst="ellipse">
            <a:avLst/>
          </a:prstGeom>
          <a:ln w="15875">
            <a:solidFill>
              <a:srgbClr val="B889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Gerard - Marie Louise ring">
            <a:extLst>
              <a:ext uri="{FF2B5EF4-FFF2-40B4-BE49-F238E27FC236}">
                <a16:creationId xmlns:a16="http://schemas.microsoft.com/office/drawing/2014/main" id="{6883910A-7608-677C-4EA6-674B9D865508}"/>
              </a:ext>
            </a:extLst>
          </p:cNvPr>
          <p:cNvSpPr/>
          <p:nvPr/>
        </p:nvSpPr>
        <p:spPr>
          <a:xfrm>
            <a:off x="8204200" y="3632200"/>
            <a:ext cx="2082800" cy="2667000"/>
          </a:xfrm>
          <a:prstGeom prst="ellipse">
            <a:avLst/>
          </a:prstGeom>
          <a:noFill/>
          <a:ln w="9525" cap="flat" cmpd="sng" algn="ctr">
            <a:solidFill>
              <a:srgbClr val="B8892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4BEB08CD-2E9E-A1E0-32C0-A03A79E88FA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751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8097256-9B35-9A6E-E3A0-E4BA70021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7400" y="431800"/>
            <a:ext cx="5537200" cy="57912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Наполеон и </a:t>
            </a:r>
            <a:r>
              <a:rPr lang="ru-RU" sz="4000" dirty="0">
                <a:solidFill>
                  <a:srgbClr val="27467E"/>
                </a:solidFill>
                <a:latin typeface="Georgia" panose="02040502050405020303" pitchFamily="18" charset="0"/>
              </a:rPr>
              <a:t>Россия</a:t>
            </a:r>
          </a:p>
        </p:txBody>
      </p:sp>
      <p:pic>
        <p:nvPicPr>
          <p:cNvPr id="4" name="Gerard - Alexander I" descr="Франсуа Жерар. Император Александр I, 1814–1815 гг. Художественный музей «Атенеум», Хельсинки">
            <a:extLst>
              <a:ext uri="{FF2B5EF4-FFF2-40B4-BE49-F238E27FC236}">
                <a16:creationId xmlns:a16="http://schemas.microsoft.com/office/drawing/2014/main" id="{BDC876D2-77ED-0423-775B-5E01BA3B0CA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97000"/>
            <a:ext cx="2235200" cy="2997200"/>
          </a:xfrm>
          <a:prstGeom prst="ellipse">
            <a:avLst/>
          </a:prstGeom>
          <a:ln w="15875">
            <a:solidFill>
              <a:srgbClr val="2746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Gerard - Alexander I ring">
            <a:extLst>
              <a:ext uri="{FF2B5EF4-FFF2-40B4-BE49-F238E27FC236}">
                <a16:creationId xmlns:a16="http://schemas.microsoft.com/office/drawing/2014/main" id="{B50A5E6F-0F70-ED16-37A2-57C0328E4882}"/>
              </a:ext>
            </a:extLst>
          </p:cNvPr>
          <p:cNvSpPr/>
          <p:nvPr/>
        </p:nvSpPr>
        <p:spPr>
          <a:xfrm>
            <a:off x="609600" y="1320800"/>
            <a:ext cx="2387600" cy="3149600"/>
          </a:xfrm>
          <a:prstGeom prst="ellipse">
            <a:avLst/>
          </a:prstGeom>
          <a:noFill/>
          <a:ln w="9525" cap="flat" cmpd="sng" algn="ctr">
            <a:solidFill>
              <a:srgbClr val="2746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David - Napoleon in his study" descr="Жак-Луи Давид. Император Наполеон в своём кабинете в Тюильри, 1812 г. Национальная галерея искусства, Вашингтон">
            <a:extLst>
              <a:ext uri="{FF2B5EF4-FFF2-40B4-BE49-F238E27FC236}">
                <a16:creationId xmlns:a16="http://schemas.microsoft.com/office/drawing/2014/main" id="{2908E138-7019-090E-D0DB-E9502F0DA38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1397000"/>
            <a:ext cx="2235200" cy="2997200"/>
          </a:xfrm>
          <a:prstGeom prst="ellipse">
            <a:avLst/>
          </a:prstGeom>
          <a:ln w="15875">
            <a:solidFill>
              <a:srgbClr val="2F6B4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David - Napoleon in his study ring">
            <a:extLst>
              <a:ext uri="{FF2B5EF4-FFF2-40B4-BE49-F238E27FC236}">
                <a16:creationId xmlns:a16="http://schemas.microsoft.com/office/drawing/2014/main" id="{FF197C9C-29AE-9F83-2BC8-E19F462643DE}"/>
              </a:ext>
            </a:extLst>
          </p:cNvPr>
          <p:cNvSpPr/>
          <p:nvPr/>
        </p:nvSpPr>
        <p:spPr>
          <a:xfrm>
            <a:off x="9194800" y="1320800"/>
            <a:ext cx="2387600" cy="3149600"/>
          </a:xfrm>
          <a:prstGeom prst="ellipse">
            <a:avLst/>
          </a:prstGeom>
          <a:noFill/>
          <a:ln w="9525" cap="flat" cmpd="sng" algn="ctr">
            <a:solidFill>
              <a:srgbClr val="2F6B4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345F55E9-9072-D0C4-DC55-58CA3B2503B0}"/>
              </a:ext>
            </a:extLst>
          </p:cNvPr>
          <p:cNvCxnSpPr/>
          <p:nvPr/>
        </p:nvCxnSpPr>
        <p:spPr>
          <a:xfrm>
            <a:off x="4191000" y="1163320"/>
            <a:ext cx="17780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ule">
            <a:extLst>
              <a:ext uri="{FF2B5EF4-FFF2-40B4-BE49-F238E27FC236}">
                <a16:creationId xmlns:a16="http://schemas.microsoft.com/office/drawing/2014/main" id="{93A93844-14E6-A47F-C578-162EB08C6042}"/>
              </a:ext>
            </a:extLst>
          </p:cNvPr>
          <p:cNvCxnSpPr/>
          <p:nvPr/>
        </p:nvCxnSpPr>
        <p:spPr>
          <a:xfrm>
            <a:off x="4191000" y="1214120"/>
            <a:ext cx="17780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ule">
            <a:extLst>
              <a:ext uri="{FF2B5EF4-FFF2-40B4-BE49-F238E27FC236}">
                <a16:creationId xmlns:a16="http://schemas.microsoft.com/office/drawing/2014/main" id="{BA15988C-AA88-E417-9819-8FA9CFD3ED84}"/>
              </a:ext>
            </a:extLst>
          </p:cNvPr>
          <p:cNvCxnSpPr/>
          <p:nvPr/>
        </p:nvCxnSpPr>
        <p:spPr>
          <a:xfrm>
            <a:off x="6223000" y="1163320"/>
            <a:ext cx="17780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ule">
            <a:extLst>
              <a:ext uri="{FF2B5EF4-FFF2-40B4-BE49-F238E27FC236}">
                <a16:creationId xmlns:a16="http://schemas.microsoft.com/office/drawing/2014/main" id="{32133907-62D6-1953-368D-9109C54CEDEF}"/>
              </a:ext>
            </a:extLst>
          </p:cNvPr>
          <p:cNvCxnSpPr/>
          <p:nvPr/>
        </p:nvCxnSpPr>
        <p:spPr>
          <a:xfrm>
            <a:off x="6223000" y="1214120"/>
            <a:ext cx="17780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Ромб 12">
            <a:extLst>
              <a:ext uri="{FF2B5EF4-FFF2-40B4-BE49-F238E27FC236}">
                <a16:creationId xmlns:a16="http://schemas.microsoft.com/office/drawing/2014/main" id="{A2F3E59A-994A-B0DE-25C3-966225F35819}"/>
              </a:ext>
            </a:extLst>
          </p:cNvPr>
          <p:cNvSpPr/>
          <p:nvPr/>
        </p:nvSpPr>
        <p:spPr>
          <a:xfrm>
            <a:off x="6038850" y="1131570"/>
            <a:ext cx="114300" cy="1143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ne power">
            <a:extLst>
              <a:ext uri="{FF2B5EF4-FFF2-40B4-BE49-F238E27FC236}">
                <a16:creationId xmlns:a16="http://schemas.microsoft.com/office/drawing/2014/main" id="{33ACF3C4-90C4-5FF6-C68A-8242103FF0E9}"/>
              </a:ext>
            </a:extLst>
          </p:cNvPr>
          <p:cNvSpPr txBox="1"/>
          <p:nvPr/>
        </p:nvSpPr>
        <p:spPr>
          <a:xfrm>
            <a:off x="3327400" y="1574800"/>
            <a:ext cx="5537200" cy="121634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К 1812 г.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в Европе осталась одна держава, которая имела самостоятельность и армию - </a:t>
            </a:r>
            <a:r>
              <a:rPr lang="ru-RU" sz="3000" b="1" dirty="0">
                <a:solidFill>
                  <a:srgbClr val="27467E"/>
                </a:solidFill>
                <a:latin typeface="Georgia" panose="02040502050405020303" pitchFamily="18" charset="0"/>
              </a:rPr>
              <a:t>Россия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5" name="Trade">
            <a:extLst>
              <a:ext uri="{FF2B5EF4-FFF2-40B4-BE49-F238E27FC236}">
                <a16:creationId xmlns:a16="http://schemas.microsoft.com/office/drawing/2014/main" id="{28F13419-6503-0F8F-1B57-26831B947035}"/>
              </a:ext>
            </a:extLst>
          </p:cNvPr>
          <p:cNvSpPr txBox="1"/>
          <p:nvPr/>
        </p:nvSpPr>
        <p:spPr>
          <a:xfrm>
            <a:off x="3327400" y="3019744"/>
            <a:ext cx="5537200" cy="75253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ru-RU" sz="2400" dirty="0">
                <a:solidFill>
                  <a:srgbClr val="4F5563"/>
                </a:solidFill>
                <a:latin typeface="Calibri" panose="020F0502020204030204" pitchFamily="34" charset="0"/>
              </a:rPr>
              <a:t>Также Россия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тайно торговала с Англией</a:t>
            </a:r>
            <a:r>
              <a:rPr lang="ru-RU" sz="2400" dirty="0">
                <a:solidFill>
                  <a:srgbClr val="4F5563"/>
                </a:solidFill>
                <a:latin typeface="Calibri" panose="020F0502020204030204" pitchFamily="34" charset="0"/>
              </a:rPr>
              <a:t> и повысила цены на французские товары.</a:t>
            </a:r>
          </a:p>
        </p:txBody>
      </p:sp>
      <p:sp>
        <p:nvSpPr>
          <p:cNvPr id="16" name="Portraits caption">
            <a:extLst>
              <a:ext uri="{FF2B5EF4-FFF2-40B4-BE49-F238E27FC236}">
                <a16:creationId xmlns:a16="http://schemas.microsoft.com/office/drawing/2014/main" id="{039DEA59-859A-1B41-759F-A857B27AB2DC}"/>
              </a:ext>
            </a:extLst>
          </p:cNvPr>
          <p:cNvSpPr txBox="1"/>
          <p:nvPr/>
        </p:nvSpPr>
        <p:spPr>
          <a:xfrm>
            <a:off x="609600" y="5664200"/>
            <a:ext cx="109728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600" i="1">
                <a:solidFill>
                  <a:srgbClr val="B8892E"/>
                </a:solidFill>
                <a:latin typeface="Georgia" panose="02040502050405020303" pitchFamily="18" charset="0"/>
              </a:rPr>
              <a:t>Александр I и </a:t>
            </a:r>
            <a:r>
              <a:rPr lang="ru-RU" sz="2600" i="1" dirty="0">
                <a:solidFill>
                  <a:srgbClr val="B8892E"/>
                </a:solidFill>
                <a:latin typeface="Georgia" panose="02040502050405020303" pitchFamily="18" charset="0"/>
              </a:rPr>
              <a:t>Наполеон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4F1DA8A7-0923-0898-3FE1-ADB47B15C43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989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5F0FDFD-AB4A-0C89-5CF7-1A6685F12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От </a:t>
            </a:r>
            <a:r>
              <a:rPr lang="ru-RU" sz="4000" dirty="0">
                <a:solidFill>
                  <a:srgbClr val="27467E"/>
                </a:solidFill>
                <a:latin typeface="Georgia" panose="02040502050405020303" pitchFamily="18" charset="0"/>
              </a:rPr>
              <a:t>Немана</a:t>
            </a: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 до </a:t>
            </a:r>
            <a:r>
              <a:rPr lang="ru-RU" sz="4000" dirty="0">
                <a:solidFill>
                  <a:srgbClr val="A3283A"/>
                </a:solidFill>
                <a:latin typeface="Georgia" panose="02040502050405020303" pitchFamily="18" charset="0"/>
              </a:rPr>
              <a:t>Березины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DA654AA0-CC47-970D-62E8-9D91D5666BBA}"/>
              </a:ext>
            </a:extLst>
          </p:cNvPr>
          <p:cNvGrpSpPr/>
          <p:nvPr/>
        </p:nvGrpSpPr>
        <p:grpSpPr>
          <a:xfrm>
            <a:off x="584682" y="961647"/>
            <a:ext cx="405437" cy="168779"/>
            <a:chOff x="584682" y="961647"/>
            <a:chExt cx="405437" cy="16877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994D32B9-6FCC-34D2-013B-A3EC980692B7}"/>
                </a:ext>
              </a:extLst>
            </p:cNvPr>
            <p:cNvSpPr/>
            <p:nvPr/>
          </p:nvSpPr>
          <p:spPr>
            <a:xfrm>
              <a:off x="584682" y="1036320"/>
              <a:ext cx="405437" cy="50544"/>
            </a:xfrm>
            <a:custGeom>
              <a:avLst/>
              <a:gdLst/>
              <a:ahLst/>
              <a:cxnLst/>
              <a:rect l="0" t="0" r="0" b="0"/>
              <a:pathLst>
                <a:path w="405437" h="50544">
                  <a:moveTo>
                    <a:pt x="0" y="50543"/>
                  </a:moveTo>
                  <a:lnTo>
                    <a:pt x="15690" y="42606"/>
                  </a:lnTo>
                  <a:lnTo>
                    <a:pt x="31691" y="35314"/>
                  </a:lnTo>
                  <a:lnTo>
                    <a:pt x="47975" y="28680"/>
                  </a:lnTo>
                  <a:lnTo>
                    <a:pt x="64515" y="22714"/>
                  </a:lnTo>
                  <a:lnTo>
                    <a:pt x="81285" y="17427"/>
                  </a:lnTo>
                  <a:lnTo>
                    <a:pt x="98256" y="12826"/>
                  </a:lnTo>
                  <a:lnTo>
                    <a:pt x="115400" y="8921"/>
                  </a:lnTo>
                  <a:lnTo>
                    <a:pt x="132690" y="5716"/>
                  </a:lnTo>
                  <a:lnTo>
                    <a:pt x="150095" y="3219"/>
                  </a:lnTo>
                  <a:lnTo>
                    <a:pt x="167587" y="1431"/>
                  </a:lnTo>
                  <a:lnTo>
                    <a:pt x="185138" y="358"/>
                  </a:lnTo>
                  <a:lnTo>
                    <a:pt x="202718" y="0"/>
                  </a:lnTo>
                  <a:lnTo>
                    <a:pt x="220298" y="358"/>
                  </a:lnTo>
                  <a:lnTo>
                    <a:pt x="237849" y="1431"/>
                  </a:lnTo>
                  <a:lnTo>
                    <a:pt x="255341" y="3219"/>
                  </a:lnTo>
                  <a:lnTo>
                    <a:pt x="272746" y="5716"/>
                  </a:lnTo>
                  <a:lnTo>
                    <a:pt x="290036" y="8921"/>
                  </a:lnTo>
                  <a:lnTo>
                    <a:pt x="307180" y="12826"/>
                  </a:lnTo>
                  <a:lnTo>
                    <a:pt x="324151" y="17427"/>
                  </a:lnTo>
                  <a:lnTo>
                    <a:pt x="340921" y="22714"/>
                  </a:lnTo>
                  <a:lnTo>
                    <a:pt x="357461" y="28680"/>
                  </a:lnTo>
                  <a:lnTo>
                    <a:pt x="373745" y="35314"/>
                  </a:lnTo>
                  <a:lnTo>
                    <a:pt x="389746" y="42606"/>
                  </a:lnTo>
                  <a:lnTo>
                    <a:pt x="405436" y="50543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1272EBC9-060B-788F-1BD7-4709F211276C}"/>
                </a:ext>
              </a:extLst>
            </p:cNvPr>
            <p:cNvSpPr/>
            <p:nvPr/>
          </p:nvSpPr>
          <p:spPr>
            <a:xfrm rot="-2688000">
              <a:off x="619321" y="1078989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439D3A8C-BC9A-5537-7963-D1983FFFCF6D}"/>
                </a:ext>
              </a:extLst>
            </p:cNvPr>
            <p:cNvSpPr/>
            <p:nvPr/>
          </p:nvSpPr>
          <p:spPr>
            <a:xfrm rot="672000">
              <a:off x="591571" y="987075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87224E41-CCE0-A208-1F78-C11D82BAD40F}"/>
                </a:ext>
              </a:extLst>
            </p:cNvPr>
            <p:cNvSpPr/>
            <p:nvPr/>
          </p:nvSpPr>
          <p:spPr>
            <a:xfrm rot="-1568000">
              <a:off x="742752" y="1062813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45C1BD92-52E6-04AF-968A-BBF63B522F99}"/>
                </a:ext>
              </a:extLst>
            </p:cNvPr>
            <p:cNvSpPr/>
            <p:nvPr/>
          </p:nvSpPr>
          <p:spPr>
            <a:xfrm rot="1792000">
              <a:off x="745879" y="96685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209CB8A3-1EF7-6B69-E1DD-531347F2CD8E}"/>
                </a:ext>
              </a:extLst>
            </p:cNvPr>
            <p:cNvSpPr/>
            <p:nvPr/>
          </p:nvSpPr>
          <p:spPr>
            <a:xfrm rot="-448000">
              <a:off x="864867" y="108699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41DE613-033D-A9A1-184D-30B32910DDE6}"/>
                </a:ext>
              </a:extLst>
            </p:cNvPr>
            <p:cNvSpPr/>
            <p:nvPr/>
          </p:nvSpPr>
          <p:spPr>
            <a:xfrm rot="2912000">
              <a:off x="898543" y="997080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09B34889-1C3D-F33E-3716-F9869183AADC}"/>
              </a:ext>
            </a:extLst>
          </p:cNvPr>
          <p:cNvCxnSpPr/>
          <p:nvPr/>
        </p:nvCxnSpPr>
        <p:spPr>
          <a:xfrm>
            <a:off x="1092200" y="1061720"/>
            <a:ext cx="3302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Ромб 11">
            <a:extLst>
              <a:ext uri="{FF2B5EF4-FFF2-40B4-BE49-F238E27FC236}">
                <a16:creationId xmlns:a16="http://schemas.microsoft.com/office/drawing/2014/main" id="{DD99D23A-6143-B5F0-C97F-2A5DAF559018}"/>
              </a:ext>
            </a:extLst>
          </p:cNvPr>
          <p:cNvSpPr/>
          <p:nvPr/>
        </p:nvSpPr>
        <p:spPr>
          <a:xfrm>
            <a:off x="4425950" y="1017270"/>
            <a:ext cx="88900" cy="88900"/>
          </a:xfrm>
          <a:prstGeom prst="diamond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Neman">
            <a:extLst>
              <a:ext uri="{FF2B5EF4-FFF2-40B4-BE49-F238E27FC236}">
                <a16:creationId xmlns:a16="http://schemas.microsoft.com/office/drawing/2014/main" id="{53203907-4A24-7888-38CE-81D79AAC5C53}"/>
              </a:ext>
            </a:extLst>
          </p:cNvPr>
          <p:cNvSpPr txBox="1"/>
          <p:nvPr/>
        </p:nvSpPr>
        <p:spPr>
          <a:xfrm>
            <a:off x="609600" y="1270000"/>
            <a:ext cx="6604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27467E"/>
                </a:solidFill>
                <a:latin typeface="Georgia" panose="02040502050405020303" pitchFamily="18" charset="0"/>
              </a:rPr>
              <a:t>24 июня 1812 г.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 армия Наполеона перешла р. Неман и </a:t>
            </a:r>
            <a:r>
              <a:rPr lang="ru-RU" sz="2200" b="1" dirty="0">
                <a:solidFill>
                  <a:srgbClr val="A3283A"/>
                </a:solidFill>
                <a:latin typeface="Calibri" panose="020F0502020204030204" pitchFamily="34" charset="0"/>
              </a:rPr>
              <a:t>вторглась в Россию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Borodino">
            <a:extLst>
              <a:ext uri="{FF2B5EF4-FFF2-40B4-BE49-F238E27FC236}">
                <a16:creationId xmlns:a16="http://schemas.microsoft.com/office/drawing/2014/main" id="{DF79CA2D-970D-C144-88F2-850903DAF4BC}"/>
              </a:ext>
            </a:extLst>
          </p:cNvPr>
          <p:cNvSpPr txBox="1"/>
          <p:nvPr/>
        </p:nvSpPr>
        <p:spPr>
          <a:xfrm>
            <a:off x="7620000" y="1270000"/>
            <a:ext cx="3962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A3283A"/>
                </a:solidFill>
                <a:latin typeface="Georgia" panose="02040502050405020303" pitchFamily="18" charset="0"/>
              </a:rPr>
              <a:t>26 августа 1812 г.</a:t>
            </a:r>
            <a:r>
              <a:rPr lang="ru-RU" sz="2200" dirty="0">
                <a:solidFill>
                  <a:srgbClr val="23262E"/>
                </a:solidFill>
                <a:latin typeface="Calibri" panose="020F0502020204030204" pitchFamily="34" charset="0"/>
              </a:rPr>
              <a:t> – </a:t>
            </a:r>
            <a:r>
              <a:rPr lang="ru-RU" sz="2200" b="1" dirty="0">
                <a:solidFill>
                  <a:srgbClr val="A3283A"/>
                </a:solidFill>
                <a:latin typeface="Calibri" panose="020F0502020204030204" pitchFamily="34" charset="0"/>
              </a:rPr>
              <a:t>Бородинская битва</a:t>
            </a:r>
          </a:p>
        </p:txBody>
      </p:sp>
      <p:sp>
        <p:nvSpPr>
          <p:cNvPr id="15" name="Atlas map - invasion of Russia 1812 mount">
            <a:extLst>
              <a:ext uri="{FF2B5EF4-FFF2-40B4-BE49-F238E27FC236}">
                <a16:creationId xmlns:a16="http://schemas.microsoft.com/office/drawing/2014/main" id="{534DFCE1-B97F-BB52-4EDF-60A3DBDB7FC5}"/>
              </a:ext>
            </a:extLst>
          </p:cNvPr>
          <p:cNvSpPr/>
          <p:nvPr/>
        </p:nvSpPr>
        <p:spPr>
          <a:xfrm>
            <a:off x="508000" y="2616200"/>
            <a:ext cx="7112000" cy="310495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Atlas map - invasion of Russia 1812" descr="Вторжение наполеоновской армии в Россию 12 июня — 20 сентября 1812 г. Карта из школьного исторического атласа">
            <a:extLst>
              <a:ext uri="{FF2B5EF4-FFF2-40B4-BE49-F238E27FC236}">
                <a16:creationId xmlns:a16="http://schemas.microsoft.com/office/drawing/2014/main" id="{C88D0BAF-8F7F-3DA7-9344-76283152F8E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2692400"/>
            <a:ext cx="6959600" cy="2952558"/>
          </a:xfrm>
          <a:prstGeom prst="rect">
            <a:avLst/>
          </a:prstGeom>
        </p:spPr>
      </p:pic>
      <p:pic>
        <p:nvPicPr>
          <p:cNvPr id="19" name="Lejeune - Borodino" descr="Луи-Франсуа Лежён (участник сражения). Бородинское сражение 7 сентября (26 августа) 1812 г. (1822). Версаль">
            <a:extLst>
              <a:ext uri="{FF2B5EF4-FFF2-40B4-BE49-F238E27FC236}">
                <a16:creationId xmlns:a16="http://schemas.microsoft.com/office/drawing/2014/main" id="{0FAAF5C1-D45B-8B51-0D63-975B436746B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2717800"/>
            <a:ext cx="3708400" cy="3632200"/>
          </a:xfrm>
          <a:prstGeom prst="roundRect">
            <a:avLst>
              <a:gd name="adj" fmla="val 4000"/>
            </a:avLst>
          </a:prstGeom>
          <a:ln w="15875">
            <a:solidFill>
              <a:srgbClr val="A328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F3E41FA3-55C7-81FF-A9D7-C1FCB6A09C5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358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lbrecht Adam - Napoleon in burning Moscow" descr="Альбрехт Адам. Наполеон в горящей Москве, 1841 г.">
            <a:extLst>
              <a:ext uri="{FF2B5EF4-FFF2-40B4-BE49-F238E27FC236}">
                <a16:creationId xmlns:a16="http://schemas.microsoft.com/office/drawing/2014/main" id="{2BA6A478-2250-F1E6-DF6D-EE3792DFE9E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1800"/>
            <a:ext cx="5334000" cy="3175000"/>
          </a:xfrm>
          <a:prstGeom prst="roundRect">
            <a:avLst>
              <a:gd name="adj" fmla="val 4000"/>
            </a:avLst>
          </a:prstGeom>
          <a:ln w="15875">
            <a:solidFill>
              <a:srgbClr val="A328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Hess - Crossing the Berezina" descr="Петер фон Гесс. Переправа через Березину 17 (29) ноября 1812 г. (1844). Эрмитаж">
            <a:extLst>
              <a:ext uri="{FF2B5EF4-FFF2-40B4-BE49-F238E27FC236}">
                <a16:creationId xmlns:a16="http://schemas.microsoft.com/office/drawing/2014/main" id="{6C5F1BE1-0991-4E1D-F5F2-5CB321A7F2C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31800"/>
            <a:ext cx="5334000" cy="3175000"/>
          </a:xfrm>
          <a:prstGeom prst="roundRect">
            <a:avLst>
              <a:gd name="adj" fmla="val 4000"/>
            </a:avLst>
          </a:prstGeom>
          <a:ln w="15875">
            <a:solidFill>
              <a:srgbClr val="5C6B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Moscow">
            <a:extLst>
              <a:ext uri="{FF2B5EF4-FFF2-40B4-BE49-F238E27FC236}">
                <a16:creationId xmlns:a16="http://schemas.microsoft.com/office/drawing/2014/main" id="{6ECC9506-AD61-94AA-28B1-7F9CDD2B1407}"/>
              </a:ext>
            </a:extLst>
          </p:cNvPr>
          <p:cNvSpPr txBox="1"/>
          <p:nvPr/>
        </p:nvSpPr>
        <p:spPr>
          <a:xfrm>
            <a:off x="609600" y="3860801"/>
            <a:ext cx="5334000" cy="75253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Наполеон зашел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в Москву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, но из-за холодов и отсутствия припасов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отступил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Retreat">
            <a:extLst>
              <a:ext uri="{FF2B5EF4-FFF2-40B4-BE49-F238E27FC236}">
                <a16:creationId xmlns:a16="http://schemas.microsoft.com/office/drawing/2014/main" id="{2238B304-266E-16D3-A182-0DD8C0CEDC9E}"/>
              </a:ext>
            </a:extLst>
          </p:cNvPr>
          <p:cNvSpPr txBox="1"/>
          <p:nvPr/>
        </p:nvSpPr>
        <p:spPr>
          <a:xfrm>
            <a:off x="6248400" y="3860800"/>
            <a:ext cx="5334000" cy="152063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Отступление стало </a:t>
            </a:r>
            <a:r>
              <a:rPr lang="ru-RU" sz="2400" b="1" dirty="0">
                <a:solidFill>
                  <a:srgbClr val="5C6B7E"/>
                </a:solidFill>
                <a:latin typeface="Calibri" panose="020F0502020204030204" pitchFamily="34" charset="0"/>
              </a:rPr>
              <a:t>трагедией для французов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– она потеряла огромное количество солдат при переправе через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р. Березину</a:t>
            </a:r>
          </a:p>
        </p:txBody>
      </p:sp>
      <p:cxnSp>
        <p:nvCxnSpPr>
          <p:cNvPr id="9" name="Column divider">
            <a:extLst>
              <a:ext uri="{FF2B5EF4-FFF2-40B4-BE49-F238E27FC236}">
                <a16:creationId xmlns:a16="http://schemas.microsoft.com/office/drawing/2014/main" id="{F2DF70F8-0604-6A27-23CB-3A0041EAD79F}"/>
              </a:ext>
            </a:extLst>
          </p:cNvPr>
          <p:cNvCxnSpPr/>
          <p:nvPr/>
        </p:nvCxnSpPr>
        <p:spPr>
          <a:xfrm>
            <a:off x="6096000" y="3860800"/>
            <a:ext cx="0" cy="2235200"/>
          </a:xfrm>
          <a:prstGeom prst="line">
            <a:avLst/>
          </a:prstGeom>
          <a:ln w="12700">
            <a:solidFill>
              <a:srgbClr val="D6C9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040B0298-EF0C-C2B9-999E-CACDF4C3401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259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C942137-C199-6362-71D1-248F282CB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A3283A"/>
                </a:solidFill>
                <a:latin typeface="Georgia" panose="02040502050405020303" pitchFamily="18" charset="0"/>
              </a:rPr>
              <a:t>Крах Наполеона.</a:t>
            </a: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 </a:t>
            </a:r>
            <a:r>
              <a:rPr lang="ru-RU" sz="4000" dirty="0">
                <a:solidFill>
                  <a:srgbClr val="5C6B7E"/>
                </a:solidFill>
                <a:latin typeface="Georgia" panose="02040502050405020303" pitchFamily="18" charset="0"/>
              </a:rPr>
              <a:t>Венский конгресс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EB8C0B96-B203-D09F-8416-F6D28E678D1A}"/>
              </a:ext>
            </a:extLst>
          </p:cNvPr>
          <p:cNvGrpSpPr/>
          <p:nvPr/>
        </p:nvGrpSpPr>
        <p:grpSpPr>
          <a:xfrm>
            <a:off x="584682" y="1037847"/>
            <a:ext cx="405437" cy="168779"/>
            <a:chOff x="584682" y="1037847"/>
            <a:chExt cx="405437" cy="168779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6FDE1FAE-9DEF-AE6D-FFA9-299E4AAC4EB9}"/>
                </a:ext>
              </a:extLst>
            </p:cNvPr>
            <p:cNvSpPr/>
            <p:nvPr/>
          </p:nvSpPr>
          <p:spPr>
            <a:xfrm>
              <a:off x="584682" y="1112520"/>
              <a:ext cx="405437" cy="50544"/>
            </a:xfrm>
            <a:custGeom>
              <a:avLst/>
              <a:gdLst/>
              <a:ahLst/>
              <a:cxnLst/>
              <a:rect l="0" t="0" r="0" b="0"/>
              <a:pathLst>
                <a:path w="405437" h="50544">
                  <a:moveTo>
                    <a:pt x="0" y="50543"/>
                  </a:moveTo>
                  <a:lnTo>
                    <a:pt x="15690" y="42606"/>
                  </a:lnTo>
                  <a:lnTo>
                    <a:pt x="31691" y="35314"/>
                  </a:lnTo>
                  <a:lnTo>
                    <a:pt x="47975" y="28680"/>
                  </a:lnTo>
                  <a:lnTo>
                    <a:pt x="64515" y="22714"/>
                  </a:lnTo>
                  <a:lnTo>
                    <a:pt x="81285" y="17427"/>
                  </a:lnTo>
                  <a:lnTo>
                    <a:pt x="98256" y="12826"/>
                  </a:lnTo>
                  <a:lnTo>
                    <a:pt x="115400" y="8921"/>
                  </a:lnTo>
                  <a:lnTo>
                    <a:pt x="132690" y="5716"/>
                  </a:lnTo>
                  <a:lnTo>
                    <a:pt x="150095" y="3219"/>
                  </a:lnTo>
                  <a:lnTo>
                    <a:pt x="167587" y="1431"/>
                  </a:lnTo>
                  <a:lnTo>
                    <a:pt x="185138" y="358"/>
                  </a:lnTo>
                  <a:lnTo>
                    <a:pt x="202718" y="0"/>
                  </a:lnTo>
                  <a:lnTo>
                    <a:pt x="220298" y="358"/>
                  </a:lnTo>
                  <a:lnTo>
                    <a:pt x="237849" y="1431"/>
                  </a:lnTo>
                  <a:lnTo>
                    <a:pt x="255341" y="3219"/>
                  </a:lnTo>
                  <a:lnTo>
                    <a:pt x="272746" y="5716"/>
                  </a:lnTo>
                  <a:lnTo>
                    <a:pt x="290036" y="8921"/>
                  </a:lnTo>
                  <a:lnTo>
                    <a:pt x="307180" y="12826"/>
                  </a:lnTo>
                  <a:lnTo>
                    <a:pt x="324151" y="17427"/>
                  </a:lnTo>
                  <a:lnTo>
                    <a:pt x="340921" y="22714"/>
                  </a:lnTo>
                  <a:lnTo>
                    <a:pt x="357461" y="28680"/>
                  </a:lnTo>
                  <a:lnTo>
                    <a:pt x="373745" y="35314"/>
                  </a:lnTo>
                  <a:lnTo>
                    <a:pt x="389746" y="42606"/>
                  </a:lnTo>
                  <a:lnTo>
                    <a:pt x="405436" y="50543"/>
                  </a:lnTo>
                </a:path>
              </a:pathLst>
            </a:custGeom>
            <a:ln w="12700">
              <a:solidFill>
                <a:srgbClr val="7E8C3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F03F9DC4-A189-7261-C864-3ECE8E7A7C5C}"/>
                </a:ext>
              </a:extLst>
            </p:cNvPr>
            <p:cNvSpPr/>
            <p:nvPr/>
          </p:nvSpPr>
          <p:spPr>
            <a:xfrm rot="-2688000">
              <a:off x="619321" y="1155189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B68FE5DB-523D-E830-4A2F-2FA1EFBC6CA2}"/>
                </a:ext>
              </a:extLst>
            </p:cNvPr>
            <p:cNvSpPr/>
            <p:nvPr/>
          </p:nvSpPr>
          <p:spPr>
            <a:xfrm rot="672000">
              <a:off x="591571" y="1063275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CCDC5D95-5912-F131-2C28-12682B266629}"/>
                </a:ext>
              </a:extLst>
            </p:cNvPr>
            <p:cNvSpPr/>
            <p:nvPr/>
          </p:nvSpPr>
          <p:spPr>
            <a:xfrm rot="-1568000">
              <a:off x="742752" y="1139013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49EE7738-08D1-FAC2-C308-05C47D50A26E}"/>
                </a:ext>
              </a:extLst>
            </p:cNvPr>
            <p:cNvSpPr/>
            <p:nvPr/>
          </p:nvSpPr>
          <p:spPr>
            <a:xfrm rot="1792000">
              <a:off x="745879" y="104305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A866BD03-F25E-1FCE-DB1E-3DC13176EA20}"/>
                </a:ext>
              </a:extLst>
            </p:cNvPr>
            <p:cNvSpPr/>
            <p:nvPr/>
          </p:nvSpPr>
          <p:spPr>
            <a:xfrm rot="-448000">
              <a:off x="864867" y="1163192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ED0613E9-4455-B92F-4221-520B314D9E49}"/>
                </a:ext>
              </a:extLst>
            </p:cNvPr>
            <p:cNvSpPr/>
            <p:nvPr/>
          </p:nvSpPr>
          <p:spPr>
            <a:xfrm rot="2912000">
              <a:off x="898543" y="1073280"/>
              <a:ext cx="114300" cy="43434"/>
            </a:xfrm>
            <a:prstGeom prst="ellipse">
              <a:avLst/>
            </a:prstGeom>
            <a:solidFill>
              <a:srgbClr val="7E8C3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BB1F3FE1-527B-0D29-9498-65177F5C417C}"/>
              </a:ext>
            </a:extLst>
          </p:cNvPr>
          <p:cNvCxnSpPr/>
          <p:nvPr/>
        </p:nvCxnSpPr>
        <p:spPr>
          <a:xfrm>
            <a:off x="1092200" y="1137920"/>
            <a:ext cx="3302000" cy="0"/>
          </a:xfrm>
          <a:prstGeom prst="line">
            <a:avLst/>
          </a:prstGeom>
          <a:ln w="9525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Ромб 11">
            <a:extLst>
              <a:ext uri="{FF2B5EF4-FFF2-40B4-BE49-F238E27FC236}">
                <a16:creationId xmlns:a16="http://schemas.microsoft.com/office/drawing/2014/main" id="{8DB3EB2E-DCA8-D3D0-E7F3-C48FEBC9E183}"/>
              </a:ext>
            </a:extLst>
          </p:cNvPr>
          <p:cNvSpPr/>
          <p:nvPr/>
        </p:nvSpPr>
        <p:spPr>
          <a:xfrm>
            <a:off x="4425950" y="1093470"/>
            <a:ext cx="88900" cy="88900"/>
          </a:xfrm>
          <a:prstGeom prst="diamond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Timeline spine">
            <a:extLst>
              <a:ext uri="{FF2B5EF4-FFF2-40B4-BE49-F238E27FC236}">
                <a16:creationId xmlns:a16="http://schemas.microsoft.com/office/drawing/2014/main" id="{5E710894-4943-722C-AE4F-953DC89F9AA8}"/>
              </a:ext>
            </a:extLst>
          </p:cNvPr>
          <p:cNvCxnSpPr/>
          <p:nvPr/>
        </p:nvCxnSpPr>
        <p:spPr>
          <a:xfrm>
            <a:off x="812800" y="1574800"/>
            <a:ext cx="0" cy="4394200"/>
          </a:xfrm>
          <a:prstGeom prst="line">
            <a:avLst/>
          </a:prstGeom>
          <a:ln w="19050">
            <a:solidFill>
              <a:srgbClr val="5C6B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vent 1">
            <a:extLst>
              <a:ext uri="{FF2B5EF4-FFF2-40B4-BE49-F238E27FC236}">
                <a16:creationId xmlns:a16="http://schemas.microsoft.com/office/drawing/2014/main" id="{743AC06B-6294-32EC-9188-EFE9B0F3301B}"/>
              </a:ext>
            </a:extLst>
          </p:cNvPr>
          <p:cNvSpPr txBox="1"/>
          <p:nvPr/>
        </p:nvSpPr>
        <p:spPr>
          <a:xfrm>
            <a:off x="1117600" y="1498600"/>
            <a:ext cx="508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3262E"/>
                </a:solidFill>
                <a:latin typeface="Calibri" panose="020F0502020204030204" pitchFamily="34" charset="0"/>
              </a:rPr>
              <a:t>1813-1814 гг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 - </a:t>
            </a:r>
            <a:r>
              <a:rPr lang="ru-RU" sz="2400" b="1" dirty="0">
                <a:solidFill>
                  <a:srgbClr val="5C6B7E"/>
                </a:solidFill>
                <a:latin typeface="Calibri" panose="020F0502020204030204" pitchFamily="34" charset="0"/>
              </a:rPr>
              <a:t>Заграничный поход русской армии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ABEA5781-B85C-3650-1FD3-DFDA2FBAC2F4}"/>
              </a:ext>
            </a:extLst>
          </p:cNvPr>
          <p:cNvSpPr/>
          <p:nvPr/>
        </p:nvSpPr>
        <p:spPr>
          <a:xfrm>
            <a:off x="711200" y="158750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C6B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vent 2">
            <a:extLst>
              <a:ext uri="{FF2B5EF4-FFF2-40B4-BE49-F238E27FC236}">
                <a16:creationId xmlns:a16="http://schemas.microsoft.com/office/drawing/2014/main" id="{4B6F68B3-161D-9946-48B7-383CB764F11B}"/>
              </a:ext>
            </a:extLst>
          </p:cNvPr>
          <p:cNvSpPr txBox="1"/>
          <p:nvPr/>
        </p:nvSpPr>
        <p:spPr>
          <a:xfrm>
            <a:off x="1117600" y="2509520"/>
            <a:ext cx="5080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3262E"/>
                </a:solidFill>
                <a:latin typeface="Calibri" panose="020F0502020204030204" pitchFamily="34" charset="0"/>
              </a:rPr>
              <a:t>1813-1814 гг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 - </a:t>
            </a:r>
            <a:r>
              <a:rPr lang="ru-RU" sz="2400" b="1" dirty="0">
                <a:solidFill>
                  <a:srgbClr val="5C6B7E"/>
                </a:solidFill>
                <a:latin typeface="Calibri" panose="020F0502020204030204" pitchFamily="34" charset="0"/>
              </a:rPr>
              <a:t>Шестая коалиция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(Россия, Пруссия, Англия, Австрия, Швеция).</a:t>
            </a:r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4BE3FE15-B79C-2DE5-F914-D11AF40902C1}"/>
              </a:ext>
            </a:extLst>
          </p:cNvPr>
          <p:cNvSpPr/>
          <p:nvPr/>
        </p:nvSpPr>
        <p:spPr>
          <a:xfrm>
            <a:off x="711200" y="259842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5C6B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vent 3">
            <a:extLst>
              <a:ext uri="{FF2B5EF4-FFF2-40B4-BE49-F238E27FC236}">
                <a16:creationId xmlns:a16="http://schemas.microsoft.com/office/drawing/2014/main" id="{C582F8C3-FE24-81F6-D0BD-2BB52A03DB83}"/>
              </a:ext>
            </a:extLst>
          </p:cNvPr>
          <p:cNvSpPr txBox="1"/>
          <p:nvPr/>
        </p:nvSpPr>
        <p:spPr>
          <a:xfrm>
            <a:off x="1117600" y="3886200"/>
            <a:ext cx="508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3262E"/>
                </a:solidFill>
                <a:latin typeface="Calibri" panose="020F0502020204030204" pitchFamily="34" charset="0"/>
              </a:rPr>
              <a:t>1813 г. -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«битва народов»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(сражение под Лейпцигом).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Наполеон проиграл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9" name="Marker">
            <a:extLst>
              <a:ext uri="{FF2B5EF4-FFF2-40B4-BE49-F238E27FC236}">
                <a16:creationId xmlns:a16="http://schemas.microsoft.com/office/drawing/2014/main" id="{39FB38ED-48D1-E94C-7319-52F670C490D1}"/>
              </a:ext>
            </a:extLst>
          </p:cNvPr>
          <p:cNvSpPr/>
          <p:nvPr/>
        </p:nvSpPr>
        <p:spPr>
          <a:xfrm>
            <a:off x="711200" y="397510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A328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Moshkov - Battle of Leipzig" descr="Владимир Мошков. Сражение при Лейпциге 18 октября 1813 г. (1815). Военно-исторический музей, Москва">
            <a:extLst>
              <a:ext uri="{FF2B5EF4-FFF2-40B4-BE49-F238E27FC236}">
                <a16:creationId xmlns:a16="http://schemas.microsoft.com/office/drawing/2014/main" id="{662D898A-E160-492C-479D-BE206B5DCC8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2601383"/>
            <a:ext cx="5080000" cy="2645833"/>
          </a:xfrm>
          <a:prstGeom prst="roundRect">
            <a:avLst>
              <a:gd name="adj" fmla="val 4000"/>
            </a:avLst>
          </a:prstGeom>
          <a:ln w="15875">
            <a:solidFill>
              <a:srgbClr val="5C6B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78428B8D-AC42-DD92-8118-24C9EE7A636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859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elaroche - Napoleon at Fontainebleau" descr="Поль Деларош. Наполеон в Фонтенбло 31 марта 1814 г. (1846). Королевская коллекция, Великобритания">
            <a:extLst>
              <a:ext uri="{FF2B5EF4-FFF2-40B4-BE49-F238E27FC236}">
                <a16:creationId xmlns:a16="http://schemas.microsoft.com/office/drawing/2014/main" id="{CF1C4D8A-5632-04C3-D630-C89980BD965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2573867" cy="3429000"/>
          </a:xfrm>
          <a:prstGeom prst="roundRect">
            <a:avLst>
              <a:gd name="adj" fmla="val 4000"/>
            </a:avLst>
          </a:prstGeom>
          <a:ln w="15875">
            <a:solidFill>
              <a:srgbClr val="5C6B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Event 0">
            <a:extLst>
              <a:ext uri="{FF2B5EF4-FFF2-40B4-BE49-F238E27FC236}">
                <a16:creationId xmlns:a16="http://schemas.microsoft.com/office/drawing/2014/main" id="{55D0B6AA-C937-37D6-5DBB-9258F8A85267}"/>
              </a:ext>
            </a:extLst>
          </p:cNvPr>
          <p:cNvSpPr txBox="1"/>
          <p:nvPr/>
        </p:nvSpPr>
        <p:spPr>
          <a:xfrm>
            <a:off x="4876800" y="508000"/>
            <a:ext cx="67056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b="1" dirty="0">
                <a:solidFill>
                  <a:srgbClr val="27467E"/>
                </a:solidFill>
                <a:latin typeface="Georgia" panose="02040502050405020303" pitchFamily="18" charset="0"/>
              </a:rPr>
              <a:t>31 марта 1814 г.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русские войска Александра I </a:t>
            </a:r>
            <a:r>
              <a:rPr lang="ru-RU" sz="2500" b="1" dirty="0">
                <a:solidFill>
                  <a:srgbClr val="27467E"/>
                </a:solidFill>
                <a:latin typeface="Calibri" panose="020F0502020204030204" pitchFamily="34" charset="0"/>
              </a:rPr>
              <a:t>вступили в Париж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Event bar 0">
            <a:extLst>
              <a:ext uri="{FF2B5EF4-FFF2-40B4-BE49-F238E27FC236}">
                <a16:creationId xmlns:a16="http://schemas.microsoft.com/office/drawing/2014/main" id="{3C38AABE-8C30-F729-DC98-130AC4CBCE62}"/>
              </a:ext>
            </a:extLst>
          </p:cNvPr>
          <p:cNvSpPr/>
          <p:nvPr/>
        </p:nvSpPr>
        <p:spPr>
          <a:xfrm>
            <a:off x="4648200" y="558800"/>
            <a:ext cx="50800" cy="716280"/>
          </a:xfrm>
          <a:prstGeom prst="rect">
            <a:avLst/>
          </a:prstGeom>
          <a:solidFill>
            <a:srgbClr val="2746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Event 1">
            <a:extLst>
              <a:ext uri="{FF2B5EF4-FFF2-40B4-BE49-F238E27FC236}">
                <a16:creationId xmlns:a16="http://schemas.microsoft.com/office/drawing/2014/main" id="{40D9B0D3-8880-99A8-A3EA-E70DC97A00F7}"/>
              </a:ext>
            </a:extLst>
          </p:cNvPr>
          <p:cNvSpPr txBox="1"/>
          <p:nvPr/>
        </p:nvSpPr>
        <p:spPr>
          <a:xfrm>
            <a:off x="4876800" y="1503680"/>
            <a:ext cx="67056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Наполеон </a:t>
            </a:r>
            <a:r>
              <a:rPr lang="ru-RU" sz="2500" b="1" dirty="0">
                <a:solidFill>
                  <a:srgbClr val="5C6B7E"/>
                </a:solidFill>
                <a:latin typeface="Calibri" panose="020F0502020204030204" pitchFamily="34" charset="0"/>
              </a:rPr>
              <a:t>отрекся от престола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и был сослан на </a:t>
            </a:r>
            <a:r>
              <a:rPr lang="ru-RU" sz="2500" b="1" dirty="0">
                <a:solidFill>
                  <a:srgbClr val="5C6B7E"/>
                </a:solidFill>
                <a:latin typeface="Calibri" panose="020F0502020204030204" pitchFamily="34" charset="0"/>
              </a:rPr>
              <a:t>о. Эльба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у берегов Италии.</a:t>
            </a:r>
          </a:p>
        </p:txBody>
      </p:sp>
      <p:sp>
        <p:nvSpPr>
          <p:cNvPr id="8" name="Event bar 1">
            <a:extLst>
              <a:ext uri="{FF2B5EF4-FFF2-40B4-BE49-F238E27FC236}">
                <a16:creationId xmlns:a16="http://schemas.microsoft.com/office/drawing/2014/main" id="{F126CB1F-C897-E9BD-EB0E-68C76FAB7613}"/>
              </a:ext>
            </a:extLst>
          </p:cNvPr>
          <p:cNvSpPr/>
          <p:nvPr/>
        </p:nvSpPr>
        <p:spPr>
          <a:xfrm>
            <a:off x="4648200" y="1554480"/>
            <a:ext cx="50800" cy="685800"/>
          </a:xfrm>
          <a:prstGeom prst="rect">
            <a:avLst/>
          </a:prstGeom>
          <a:solidFill>
            <a:srgbClr val="5C6B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vent 2">
            <a:extLst>
              <a:ext uri="{FF2B5EF4-FFF2-40B4-BE49-F238E27FC236}">
                <a16:creationId xmlns:a16="http://schemas.microsoft.com/office/drawing/2014/main" id="{4D418DE4-A081-7C24-A40B-1FAF16F8F362}"/>
              </a:ext>
            </a:extLst>
          </p:cNvPr>
          <p:cNvSpPr txBox="1"/>
          <p:nvPr/>
        </p:nvSpPr>
        <p:spPr>
          <a:xfrm>
            <a:off x="4876800" y="2468880"/>
            <a:ext cx="67056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b="1" dirty="0">
                <a:solidFill>
                  <a:srgbClr val="A3283A"/>
                </a:solidFill>
                <a:latin typeface="Georgia" panose="02040502050405020303" pitchFamily="18" charset="0"/>
              </a:rPr>
              <a:t>1 марта 1815 г.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 он вернулся во Францию, но правил всего </a:t>
            </a:r>
            <a:r>
              <a:rPr lang="ru-RU" sz="2700" b="1" dirty="0">
                <a:solidFill>
                  <a:srgbClr val="A3283A"/>
                </a:solidFill>
                <a:latin typeface="Georgia" panose="02040502050405020303" pitchFamily="18" charset="0"/>
              </a:rPr>
              <a:t>Сто дней</a:t>
            </a:r>
            <a:r>
              <a:rPr lang="ru-RU" sz="25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Event bar 2">
            <a:extLst>
              <a:ext uri="{FF2B5EF4-FFF2-40B4-BE49-F238E27FC236}">
                <a16:creationId xmlns:a16="http://schemas.microsoft.com/office/drawing/2014/main" id="{4D1F9D64-1456-ED4F-D9BA-9544AACAC010}"/>
              </a:ext>
            </a:extLst>
          </p:cNvPr>
          <p:cNvSpPr/>
          <p:nvPr/>
        </p:nvSpPr>
        <p:spPr>
          <a:xfrm>
            <a:off x="4648200" y="2519680"/>
            <a:ext cx="50800" cy="746760"/>
          </a:xfrm>
          <a:prstGeom prst="rect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Allies entering Paris 1814 mount">
            <a:extLst>
              <a:ext uri="{FF2B5EF4-FFF2-40B4-BE49-F238E27FC236}">
                <a16:creationId xmlns:a16="http://schemas.microsoft.com/office/drawing/2014/main" id="{71BCE855-5236-E00A-110C-396FE74810F4}"/>
              </a:ext>
            </a:extLst>
          </p:cNvPr>
          <p:cNvSpPr/>
          <p:nvPr/>
        </p:nvSpPr>
        <p:spPr>
          <a:xfrm>
            <a:off x="625875" y="3962400"/>
            <a:ext cx="3523450" cy="2489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Allies entering Paris 1814" descr="Вступление союзных войск в Париж 31 марта 1814 г. Акватинта. Музей Карнавале, Париж">
            <a:extLst>
              <a:ext uri="{FF2B5EF4-FFF2-40B4-BE49-F238E27FC236}">
                <a16:creationId xmlns:a16="http://schemas.microsoft.com/office/drawing/2014/main" id="{3B0C0CDE-E787-C92B-38D9-6BBF40B10BD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75" y="4038600"/>
            <a:ext cx="3371050" cy="2336800"/>
          </a:xfrm>
          <a:prstGeom prst="rect">
            <a:avLst/>
          </a:prstGeom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6C22C083-4F2E-FC41-183D-1AD7EF178BA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575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venth">
            <a:extLst>
              <a:ext uri="{FF2B5EF4-FFF2-40B4-BE49-F238E27FC236}">
                <a16:creationId xmlns:a16="http://schemas.microsoft.com/office/drawing/2014/main" id="{1E61F478-A22E-C32D-0EE1-85249DBB7578}"/>
              </a:ext>
            </a:extLst>
          </p:cNvPr>
          <p:cNvSpPr txBox="1"/>
          <p:nvPr/>
        </p:nvSpPr>
        <p:spPr>
          <a:xfrm>
            <a:off x="609600" y="482600"/>
            <a:ext cx="55880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5C6B7E"/>
                </a:solidFill>
                <a:latin typeface="Georgia" panose="02040502050405020303" pitchFamily="18" charset="0"/>
              </a:rPr>
              <a:t>1815 г.</a:t>
            </a:r>
            <a:r>
              <a:rPr lang="ru-RU" sz="3000" dirty="0">
                <a:solidFill>
                  <a:srgbClr val="23262E"/>
                </a:solidFill>
                <a:latin typeface="Georgia" panose="02040502050405020303" pitchFamily="18" charset="0"/>
              </a:rPr>
              <a:t> – Седьмая коалиция.</a:t>
            </a:r>
          </a:p>
        </p:txBody>
      </p:sp>
      <p:sp>
        <p:nvSpPr>
          <p:cNvPr id="4" name="Members">
            <a:extLst>
              <a:ext uri="{FF2B5EF4-FFF2-40B4-BE49-F238E27FC236}">
                <a16:creationId xmlns:a16="http://schemas.microsoft.com/office/drawing/2014/main" id="{B0761CB4-9127-85CD-DAC4-A1CEF3366CD7}"/>
              </a:ext>
            </a:extLst>
          </p:cNvPr>
          <p:cNvSpPr txBox="1"/>
          <p:nvPr/>
        </p:nvSpPr>
        <p:spPr>
          <a:xfrm>
            <a:off x="609600" y="1107440"/>
            <a:ext cx="5588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4F5563"/>
                </a:solidFill>
                <a:latin typeface="Calibri" panose="020F0502020204030204" pitchFamily="34" charset="0"/>
              </a:rPr>
              <a:t>(Великобритания, Австрия, Россия, Пруссия, Нидерланды, Испания, Швеция )</a:t>
            </a:r>
          </a:p>
        </p:txBody>
      </p:sp>
      <p:cxnSp>
        <p:nvCxnSpPr>
          <p:cNvPr id="5" name="Rule">
            <a:extLst>
              <a:ext uri="{FF2B5EF4-FFF2-40B4-BE49-F238E27FC236}">
                <a16:creationId xmlns:a16="http://schemas.microsoft.com/office/drawing/2014/main" id="{FBBA514C-7F76-C7B8-5C7C-744B6A0ACF96}"/>
              </a:ext>
            </a:extLst>
          </p:cNvPr>
          <p:cNvCxnSpPr/>
          <p:nvPr/>
        </p:nvCxnSpPr>
        <p:spPr>
          <a:xfrm>
            <a:off x="609600" y="1955800"/>
            <a:ext cx="5588000" cy="0"/>
          </a:xfrm>
          <a:prstGeom prst="line">
            <a:avLst/>
          </a:prstGeom>
          <a:ln w="9525">
            <a:solidFill>
              <a:srgbClr val="C8B2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82461945-5BD7-D65F-F5C0-51A5365CA223}"/>
              </a:ext>
            </a:extLst>
          </p:cNvPr>
          <p:cNvSpPr/>
          <p:nvPr/>
        </p:nvSpPr>
        <p:spPr>
          <a:xfrm>
            <a:off x="584200" y="1911350"/>
            <a:ext cx="88900" cy="88900"/>
          </a:xfrm>
          <a:prstGeom prst="diamond">
            <a:avLst/>
          </a:prstGeom>
          <a:solidFill>
            <a:srgbClr val="5C6B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Waterloo">
            <a:extLst>
              <a:ext uri="{FF2B5EF4-FFF2-40B4-BE49-F238E27FC236}">
                <a16:creationId xmlns:a16="http://schemas.microsoft.com/office/drawing/2014/main" id="{B3ABB1AC-C21A-2BE1-45B8-19C811C5DEC1}"/>
              </a:ext>
            </a:extLst>
          </p:cNvPr>
          <p:cNvSpPr txBox="1"/>
          <p:nvPr/>
        </p:nvSpPr>
        <p:spPr>
          <a:xfrm>
            <a:off x="609600" y="2159000"/>
            <a:ext cx="5588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A3283A"/>
                </a:solidFill>
                <a:latin typeface="Georgia" panose="02040502050405020303" pitchFamily="18" charset="0"/>
              </a:rPr>
              <a:t>18 июня 1815 г.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 –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битва при Ватерлоо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 </a:t>
            </a:r>
            <a:r>
              <a:rPr lang="ru-RU" sz="2400" b="1" dirty="0">
                <a:solidFill>
                  <a:srgbClr val="A3283A"/>
                </a:solidFill>
                <a:latin typeface="Calibri" panose="020F0502020204030204" pitchFamily="34" charset="0"/>
              </a:rPr>
              <a:t>Наполеон проиграл</a:t>
            </a:r>
            <a:r>
              <a:rPr lang="ru-RU" sz="24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Exile card">
            <a:extLst>
              <a:ext uri="{FF2B5EF4-FFF2-40B4-BE49-F238E27FC236}">
                <a16:creationId xmlns:a16="http://schemas.microsoft.com/office/drawing/2014/main" id="{866DE001-9387-3764-7AA5-DB5B85C4725D}"/>
              </a:ext>
            </a:extLst>
          </p:cNvPr>
          <p:cNvSpPr/>
          <p:nvPr/>
        </p:nvSpPr>
        <p:spPr>
          <a:xfrm>
            <a:off x="609600" y="3180080"/>
            <a:ext cx="5588000" cy="1356360"/>
          </a:xfrm>
          <a:prstGeom prst="roundRect">
            <a:avLst>
              <a:gd name="adj" fmla="val 6000"/>
            </a:avLst>
          </a:prstGeom>
          <a:solidFill>
            <a:srgbClr val="E6EA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xile">
            <a:extLst>
              <a:ext uri="{FF2B5EF4-FFF2-40B4-BE49-F238E27FC236}">
                <a16:creationId xmlns:a16="http://schemas.microsoft.com/office/drawing/2014/main" id="{1A26DF08-ACC5-A27C-E7C3-FD2CA7CBEC27}"/>
              </a:ext>
            </a:extLst>
          </p:cNvPr>
          <p:cNvSpPr txBox="1"/>
          <p:nvPr/>
        </p:nvSpPr>
        <p:spPr>
          <a:xfrm>
            <a:off x="863600" y="3332480"/>
            <a:ext cx="5156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3262E"/>
                </a:solidFill>
                <a:latin typeface="Calibri" panose="020F0502020204030204" pitchFamily="34" charset="0"/>
              </a:rPr>
              <a:t>Он снова отрекся от престола и </a:t>
            </a:r>
            <a:r>
              <a:rPr lang="ru-RU" sz="2300" b="1" dirty="0">
                <a:solidFill>
                  <a:srgbClr val="5C6B7E"/>
                </a:solidFill>
                <a:latin typeface="Calibri" panose="020F0502020204030204" pitchFamily="34" charset="0"/>
              </a:rPr>
              <a:t>умер в 1821 г.</a:t>
            </a:r>
            <a:r>
              <a:rPr lang="ru-RU" sz="2300" dirty="0">
                <a:solidFill>
                  <a:srgbClr val="23262E"/>
                </a:solidFill>
                <a:latin typeface="Calibri" panose="020F0502020204030204" pitchFamily="34" charset="0"/>
              </a:rPr>
              <a:t> в ссылке на </a:t>
            </a:r>
            <a:r>
              <a:rPr lang="ru-RU" sz="2300" b="1" dirty="0">
                <a:solidFill>
                  <a:srgbClr val="5C6B7E"/>
                </a:solidFill>
                <a:latin typeface="Calibri" panose="020F0502020204030204" pitchFamily="34" charset="0"/>
              </a:rPr>
              <a:t>о. Св. Елены</a:t>
            </a:r>
            <a:r>
              <a:rPr lang="ru-RU" sz="2300" dirty="0">
                <a:solidFill>
                  <a:srgbClr val="23262E"/>
                </a:solidFill>
                <a:latin typeface="Calibri" panose="020F0502020204030204" pitchFamily="34" charset="0"/>
              </a:rPr>
              <a:t> в южной Атлантике.</a:t>
            </a:r>
          </a:p>
        </p:txBody>
      </p:sp>
      <p:sp>
        <p:nvSpPr>
          <p:cNvPr id="10" name="Exile bar">
            <a:extLst>
              <a:ext uri="{FF2B5EF4-FFF2-40B4-BE49-F238E27FC236}">
                <a16:creationId xmlns:a16="http://schemas.microsoft.com/office/drawing/2014/main" id="{546A469E-7257-C2A0-AD52-5740DA101BF1}"/>
              </a:ext>
            </a:extLst>
          </p:cNvPr>
          <p:cNvSpPr/>
          <p:nvPr/>
        </p:nvSpPr>
        <p:spPr>
          <a:xfrm>
            <a:off x="711200" y="3307080"/>
            <a:ext cx="50800" cy="1102360"/>
          </a:xfrm>
          <a:prstGeom prst="rect">
            <a:avLst/>
          </a:prstGeom>
          <a:solidFill>
            <a:srgbClr val="5C6B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Sadler - Battle of Waterloo" descr="Уильям Сэдлер. Битва при Ватерлоо 18 июня 1815 г. Картина XIX в.">
            <a:extLst>
              <a:ext uri="{FF2B5EF4-FFF2-40B4-BE49-F238E27FC236}">
                <a16:creationId xmlns:a16="http://schemas.microsoft.com/office/drawing/2014/main" id="{9403B8CD-7ABB-C282-121F-A420DE372D1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381000"/>
            <a:ext cx="5080000" cy="2091267"/>
          </a:xfrm>
          <a:prstGeom prst="roundRect">
            <a:avLst>
              <a:gd name="adj" fmla="val 4000"/>
            </a:avLst>
          </a:prstGeom>
          <a:ln w="15875">
            <a:solidFill>
              <a:srgbClr val="A328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4" name="Sandmann - Napoleon on St Helena" descr="Франсуа-Жозеф Сандман. Наполеон на острове Святой Елены. Акварель, около 1820 г. Мальмезон">
            <a:extLst>
              <a:ext uri="{FF2B5EF4-FFF2-40B4-BE49-F238E27FC236}">
                <a16:creationId xmlns:a16="http://schemas.microsoft.com/office/drawing/2014/main" id="{F5F30AE1-552A-F7B0-4101-17070BDE441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933" y="2997200"/>
            <a:ext cx="4842933" cy="3352800"/>
          </a:xfrm>
          <a:prstGeom prst="roundRect">
            <a:avLst>
              <a:gd name="adj" fmla="val 4000"/>
            </a:avLst>
          </a:prstGeom>
          <a:ln w="15875">
            <a:solidFill>
              <a:srgbClr val="5C6B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5ADC8A59-F9D1-573E-775A-4E27E3C5E46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611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7DE2451-F37F-8293-306E-24616B67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7874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5C6B7E"/>
                </a:solidFill>
                <a:latin typeface="Georgia" panose="02040502050405020303" pitchFamily="18" charset="0"/>
              </a:rPr>
              <a:t>Венский конгресс</a:t>
            </a:r>
            <a:r>
              <a:rPr lang="ru-RU" sz="4000" dirty="0">
                <a:solidFill>
                  <a:srgbClr val="23262E"/>
                </a:solidFill>
                <a:latin typeface="Georgia" panose="02040502050405020303" pitchFamily="18" charset="0"/>
              </a:rPr>
              <a:t> 1814 - 1815 гг.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C3683DE2-4513-73CB-C219-24FDBAFA4280}"/>
              </a:ext>
            </a:extLst>
          </p:cNvPr>
          <p:cNvCxnSpPr/>
          <p:nvPr/>
        </p:nvCxnSpPr>
        <p:spPr>
          <a:xfrm>
            <a:off x="609600" y="1137920"/>
            <a:ext cx="24130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CC63B2EC-D4BA-4B25-65AE-45976BA54FBC}"/>
              </a:ext>
            </a:extLst>
          </p:cNvPr>
          <p:cNvCxnSpPr/>
          <p:nvPr/>
        </p:nvCxnSpPr>
        <p:spPr>
          <a:xfrm>
            <a:off x="609600" y="1188720"/>
            <a:ext cx="24130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">
            <a:extLst>
              <a:ext uri="{FF2B5EF4-FFF2-40B4-BE49-F238E27FC236}">
                <a16:creationId xmlns:a16="http://schemas.microsoft.com/office/drawing/2014/main" id="{2A33DC40-6494-4343-86E0-A1A202B93A9D}"/>
              </a:ext>
            </a:extLst>
          </p:cNvPr>
          <p:cNvCxnSpPr/>
          <p:nvPr/>
        </p:nvCxnSpPr>
        <p:spPr>
          <a:xfrm>
            <a:off x="3276600" y="1137920"/>
            <a:ext cx="2413000" cy="0"/>
          </a:xfrm>
          <a:prstGeom prst="line">
            <a:avLst/>
          </a:prstGeom>
          <a:ln w="1270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ule">
            <a:extLst>
              <a:ext uri="{FF2B5EF4-FFF2-40B4-BE49-F238E27FC236}">
                <a16:creationId xmlns:a16="http://schemas.microsoft.com/office/drawing/2014/main" id="{5C70BEBD-AF7F-2306-4D53-B0384EB7DA4C}"/>
              </a:ext>
            </a:extLst>
          </p:cNvPr>
          <p:cNvCxnSpPr/>
          <p:nvPr/>
        </p:nvCxnSpPr>
        <p:spPr>
          <a:xfrm>
            <a:off x="3276600" y="1188720"/>
            <a:ext cx="2413000" cy="0"/>
          </a:xfrm>
          <a:prstGeom prst="line">
            <a:avLst/>
          </a:prstGeom>
          <a:ln w="6350">
            <a:solidFill>
              <a:srgbClr val="B889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Ромб 6">
            <a:extLst>
              <a:ext uri="{FF2B5EF4-FFF2-40B4-BE49-F238E27FC236}">
                <a16:creationId xmlns:a16="http://schemas.microsoft.com/office/drawing/2014/main" id="{0B43BFB8-B7F3-1093-25B9-214A67CBD863}"/>
              </a:ext>
            </a:extLst>
          </p:cNvPr>
          <p:cNvSpPr/>
          <p:nvPr/>
        </p:nvSpPr>
        <p:spPr>
          <a:xfrm>
            <a:off x="3092450" y="1106170"/>
            <a:ext cx="114300" cy="114300"/>
          </a:xfrm>
          <a:prstGeom prst="diamond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Isabey - Congress of Vienna mount">
            <a:extLst>
              <a:ext uri="{FF2B5EF4-FFF2-40B4-BE49-F238E27FC236}">
                <a16:creationId xmlns:a16="http://schemas.microsoft.com/office/drawing/2014/main" id="{BB2D5B42-28AC-5555-7AF1-151A8DF313C2}"/>
              </a:ext>
            </a:extLst>
          </p:cNvPr>
          <p:cNvSpPr/>
          <p:nvPr/>
        </p:nvSpPr>
        <p:spPr>
          <a:xfrm>
            <a:off x="9177867" y="254000"/>
            <a:ext cx="2404533" cy="1574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6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Isabey - Congress of Vienna" descr="Венский конгресс. Гравюра Ж. Годфруа по рисунку Ж.-Б. Изабе, 1819 г.">
            <a:extLst>
              <a:ext uri="{FF2B5EF4-FFF2-40B4-BE49-F238E27FC236}">
                <a16:creationId xmlns:a16="http://schemas.microsoft.com/office/drawing/2014/main" id="{50CE6487-4F04-0523-345E-669EAB0035A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367" y="317500"/>
            <a:ext cx="2277533" cy="1447800"/>
          </a:xfrm>
          <a:prstGeom prst="rect">
            <a:avLst/>
          </a:prstGeom>
        </p:spPr>
      </p:pic>
      <p:sp>
        <p:nvSpPr>
          <p:cNvPr id="11" name="Outcome card 0">
            <a:extLst>
              <a:ext uri="{FF2B5EF4-FFF2-40B4-BE49-F238E27FC236}">
                <a16:creationId xmlns:a16="http://schemas.microsoft.com/office/drawing/2014/main" id="{A6F9F749-3731-0648-E4C2-07952F0D7256}"/>
              </a:ext>
            </a:extLst>
          </p:cNvPr>
          <p:cNvSpPr/>
          <p:nvPr/>
        </p:nvSpPr>
        <p:spPr>
          <a:xfrm>
            <a:off x="609600" y="1981200"/>
            <a:ext cx="3530600" cy="2057400"/>
          </a:xfrm>
          <a:prstGeom prst="roundRect">
            <a:avLst>
              <a:gd name="adj" fmla="val 6000"/>
            </a:avLst>
          </a:prstGeom>
          <a:solidFill>
            <a:srgbClr val="E1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utcome bar 0">
            <a:extLst>
              <a:ext uri="{FF2B5EF4-FFF2-40B4-BE49-F238E27FC236}">
                <a16:creationId xmlns:a16="http://schemas.microsoft.com/office/drawing/2014/main" id="{DCC798C6-58AA-E390-F10E-151E4EB93957}"/>
              </a:ext>
            </a:extLst>
          </p:cNvPr>
          <p:cNvSpPr/>
          <p:nvPr/>
        </p:nvSpPr>
        <p:spPr>
          <a:xfrm>
            <a:off x="787400" y="2133600"/>
            <a:ext cx="558800" cy="50800"/>
          </a:xfrm>
          <a:prstGeom prst="rect">
            <a:avLst/>
          </a:prstGeom>
          <a:solidFill>
            <a:srgbClr val="2746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utcome 0">
            <a:extLst>
              <a:ext uri="{FF2B5EF4-FFF2-40B4-BE49-F238E27FC236}">
                <a16:creationId xmlns:a16="http://schemas.microsoft.com/office/drawing/2014/main" id="{965F2A33-5BDF-FB66-33A1-F9890BFABBC6}"/>
              </a:ext>
            </a:extLst>
          </p:cNvPr>
          <p:cNvSpPr txBox="1"/>
          <p:nvPr/>
        </p:nvSpPr>
        <p:spPr>
          <a:xfrm>
            <a:off x="787400" y="2286000"/>
            <a:ext cx="3200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27467E"/>
                </a:solidFill>
                <a:latin typeface="Calibri" panose="020F0502020204030204" pitchFamily="34" charset="0"/>
              </a:rPr>
              <a:t>К Пруссии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 отошли территории на Рейне, к Голландии - Бельгия, Пьемонту отдали Савойю и Ниццу.</a:t>
            </a:r>
          </a:p>
        </p:txBody>
      </p:sp>
      <p:sp>
        <p:nvSpPr>
          <p:cNvPr id="14" name="Outcome card 1">
            <a:extLst>
              <a:ext uri="{FF2B5EF4-FFF2-40B4-BE49-F238E27FC236}">
                <a16:creationId xmlns:a16="http://schemas.microsoft.com/office/drawing/2014/main" id="{BEC91D6F-57E3-A3A6-D74B-484B0E374264}"/>
              </a:ext>
            </a:extLst>
          </p:cNvPr>
          <p:cNvSpPr/>
          <p:nvPr/>
        </p:nvSpPr>
        <p:spPr>
          <a:xfrm>
            <a:off x="4330700" y="1981200"/>
            <a:ext cx="3530600" cy="2057400"/>
          </a:xfrm>
          <a:prstGeom prst="roundRect">
            <a:avLst>
              <a:gd name="adj" fmla="val 6000"/>
            </a:avLst>
          </a:prstGeom>
          <a:solidFill>
            <a:srgbClr val="F6ED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utcome bar 1">
            <a:extLst>
              <a:ext uri="{FF2B5EF4-FFF2-40B4-BE49-F238E27FC236}">
                <a16:creationId xmlns:a16="http://schemas.microsoft.com/office/drawing/2014/main" id="{76BAC453-DBD0-2592-606A-6431EA604888}"/>
              </a:ext>
            </a:extLst>
          </p:cNvPr>
          <p:cNvSpPr/>
          <p:nvPr/>
        </p:nvSpPr>
        <p:spPr>
          <a:xfrm>
            <a:off x="4508500" y="2133600"/>
            <a:ext cx="558800" cy="50800"/>
          </a:xfrm>
          <a:prstGeom prst="rect">
            <a:avLst/>
          </a:prstGeom>
          <a:solidFill>
            <a:srgbClr val="B889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utcome 1">
            <a:extLst>
              <a:ext uri="{FF2B5EF4-FFF2-40B4-BE49-F238E27FC236}">
                <a16:creationId xmlns:a16="http://schemas.microsoft.com/office/drawing/2014/main" id="{4F0F6CA0-3C8F-7E74-BE3C-1A0AAFB2B296}"/>
              </a:ext>
            </a:extLst>
          </p:cNvPr>
          <p:cNvSpPr txBox="1"/>
          <p:nvPr/>
        </p:nvSpPr>
        <p:spPr>
          <a:xfrm>
            <a:off x="4508500" y="2286000"/>
            <a:ext cx="3200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B8892E"/>
                </a:solidFill>
                <a:latin typeface="Calibri" panose="020F0502020204030204" pitchFamily="34" charset="0"/>
              </a:rPr>
              <a:t>Германия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 осталась раздробленной, но создавался </a:t>
            </a:r>
            <a:r>
              <a:rPr lang="ru-RU" sz="2100" b="1" dirty="0">
                <a:solidFill>
                  <a:srgbClr val="B8892E"/>
                </a:solidFill>
                <a:latin typeface="Calibri" panose="020F0502020204030204" pitchFamily="34" charset="0"/>
              </a:rPr>
              <a:t>Германский союз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7" name="Outcome card 2">
            <a:extLst>
              <a:ext uri="{FF2B5EF4-FFF2-40B4-BE49-F238E27FC236}">
                <a16:creationId xmlns:a16="http://schemas.microsoft.com/office/drawing/2014/main" id="{E1242B44-99D4-925E-4AAA-1AD0A78B7826}"/>
              </a:ext>
            </a:extLst>
          </p:cNvPr>
          <p:cNvSpPr/>
          <p:nvPr/>
        </p:nvSpPr>
        <p:spPr>
          <a:xfrm>
            <a:off x="8051800" y="1981200"/>
            <a:ext cx="3530600" cy="2057400"/>
          </a:xfrm>
          <a:prstGeom prst="roundRect">
            <a:avLst>
              <a:gd name="adj" fmla="val 6000"/>
            </a:avLst>
          </a:prstGeom>
          <a:solidFill>
            <a:srgbClr val="E0EE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Outcome bar 2">
            <a:extLst>
              <a:ext uri="{FF2B5EF4-FFF2-40B4-BE49-F238E27FC236}">
                <a16:creationId xmlns:a16="http://schemas.microsoft.com/office/drawing/2014/main" id="{88A20EF5-C7BB-9D5B-0AC5-DB52A2E55476}"/>
              </a:ext>
            </a:extLst>
          </p:cNvPr>
          <p:cNvSpPr/>
          <p:nvPr/>
        </p:nvSpPr>
        <p:spPr>
          <a:xfrm>
            <a:off x="8229600" y="2133600"/>
            <a:ext cx="558800" cy="50800"/>
          </a:xfrm>
          <a:prstGeom prst="rect">
            <a:avLst/>
          </a:prstGeom>
          <a:solidFill>
            <a:srgbClr val="2F6B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Outcome 2">
            <a:extLst>
              <a:ext uri="{FF2B5EF4-FFF2-40B4-BE49-F238E27FC236}">
                <a16:creationId xmlns:a16="http://schemas.microsoft.com/office/drawing/2014/main" id="{538AC74B-297F-03E4-70E8-2370A6F1BBFD}"/>
              </a:ext>
            </a:extLst>
          </p:cNvPr>
          <p:cNvSpPr txBox="1"/>
          <p:nvPr/>
        </p:nvSpPr>
        <p:spPr>
          <a:xfrm>
            <a:off x="8229600" y="2286000"/>
            <a:ext cx="3200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2F6B4E"/>
                </a:solidFill>
                <a:latin typeface="Calibri" panose="020F0502020204030204" pitchFamily="34" charset="0"/>
              </a:rPr>
              <a:t>Раздробленность Италии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 сохранялась, а Венеция и Ломбардия оставалась за Австрией.</a:t>
            </a:r>
          </a:p>
        </p:txBody>
      </p:sp>
      <p:sp>
        <p:nvSpPr>
          <p:cNvPr id="20" name="Outcome card 3">
            <a:extLst>
              <a:ext uri="{FF2B5EF4-FFF2-40B4-BE49-F238E27FC236}">
                <a16:creationId xmlns:a16="http://schemas.microsoft.com/office/drawing/2014/main" id="{3C456979-7BB9-82D5-8A2A-63183C61693B}"/>
              </a:ext>
            </a:extLst>
          </p:cNvPr>
          <p:cNvSpPr/>
          <p:nvPr/>
        </p:nvSpPr>
        <p:spPr>
          <a:xfrm>
            <a:off x="609600" y="4216400"/>
            <a:ext cx="3530600" cy="1737360"/>
          </a:xfrm>
          <a:prstGeom prst="roundRect">
            <a:avLst>
              <a:gd name="adj" fmla="val 6000"/>
            </a:avLst>
          </a:prstGeom>
          <a:solidFill>
            <a:srgbClr val="E6EA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Outcome bar 3">
            <a:extLst>
              <a:ext uri="{FF2B5EF4-FFF2-40B4-BE49-F238E27FC236}">
                <a16:creationId xmlns:a16="http://schemas.microsoft.com/office/drawing/2014/main" id="{3A31D179-1FAA-A047-3479-1626E3FE91FC}"/>
              </a:ext>
            </a:extLst>
          </p:cNvPr>
          <p:cNvSpPr/>
          <p:nvPr/>
        </p:nvSpPr>
        <p:spPr>
          <a:xfrm>
            <a:off x="787400" y="4368800"/>
            <a:ext cx="558800" cy="50800"/>
          </a:xfrm>
          <a:prstGeom prst="rect">
            <a:avLst/>
          </a:prstGeom>
          <a:solidFill>
            <a:srgbClr val="5C6B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Outcome 3">
            <a:extLst>
              <a:ext uri="{FF2B5EF4-FFF2-40B4-BE49-F238E27FC236}">
                <a16:creationId xmlns:a16="http://schemas.microsoft.com/office/drawing/2014/main" id="{CB15A589-48CA-F0E2-D2E8-282D42661CED}"/>
              </a:ext>
            </a:extLst>
          </p:cNvPr>
          <p:cNvSpPr txBox="1"/>
          <p:nvPr/>
        </p:nvSpPr>
        <p:spPr>
          <a:xfrm>
            <a:off x="787400" y="4521200"/>
            <a:ext cx="3200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5C6B7E"/>
                </a:solidFill>
                <a:latin typeface="Calibri" panose="020F0502020204030204" pitchFamily="34" charset="0"/>
              </a:rPr>
              <a:t>К Швеции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 присоединилась Норвегия, которая принадлежала Дании.</a:t>
            </a:r>
          </a:p>
        </p:txBody>
      </p:sp>
      <p:sp>
        <p:nvSpPr>
          <p:cNvPr id="23" name="Outcome card 4">
            <a:extLst>
              <a:ext uri="{FF2B5EF4-FFF2-40B4-BE49-F238E27FC236}">
                <a16:creationId xmlns:a16="http://schemas.microsoft.com/office/drawing/2014/main" id="{8BF97551-96E4-39A4-E201-18AF2A2604DB}"/>
              </a:ext>
            </a:extLst>
          </p:cNvPr>
          <p:cNvSpPr/>
          <p:nvPr/>
        </p:nvSpPr>
        <p:spPr>
          <a:xfrm>
            <a:off x="4330700" y="4216400"/>
            <a:ext cx="3530600" cy="1737360"/>
          </a:xfrm>
          <a:prstGeom prst="roundRect">
            <a:avLst>
              <a:gd name="adj" fmla="val 6000"/>
            </a:avLst>
          </a:prstGeom>
          <a:solidFill>
            <a:srgbClr val="F6E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Outcome bar 4">
            <a:extLst>
              <a:ext uri="{FF2B5EF4-FFF2-40B4-BE49-F238E27FC236}">
                <a16:creationId xmlns:a16="http://schemas.microsoft.com/office/drawing/2014/main" id="{FBC82874-B307-70B1-FEC5-F1B1EC8E8063}"/>
              </a:ext>
            </a:extLst>
          </p:cNvPr>
          <p:cNvSpPr/>
          <p:nvPr/>
        </p:nvSpPr>
        <p:spPr>
          <a:xfrm>
            <a:off x="4508500" y="4368800"/>
            <a:ext cx="558800" cy="50800"/>
          </a:xfrm>
          <a:prstGeom prst="rect">
            <a:avLst/>
          </a:prstGeom>
          <a:solidFill>
            <a:srgbClr val="A328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Outcome 4">
            <a:extLst>
              <a:ext uri="{FF2B5EF4-FFF2-40B4-BE49-F238E27FC236}">
                <a16:creationId xmlns:a16="http://schemas.microsoft.com/office/drawing/2014/main" id="{E0DC8EEF-C04F-F48F-92B3-56E4D170F07D}"/>
              </a:ext>
            </a:extLst>
          </p:cNvPr>
          <p:cNvSpPr txBox="1"/>
          <p:nvPr/>
        </p:nvSpPr>
        <p:spPr>
          <a:xfrm>
            <a:off x="4508500" y="4521200"/>
            <a:ext cx="3200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A3283A"/>
                </a:solidFill>
                <a:latin typeface="Calibri" panose="020F0502020204030204" pitchFamily="34" charset="0"/>
              </a:rPr>
              <a:t>Англия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 закрепила за собой Мальту, Цейлон и Капскую колонию в Южной Африке.</a:t>
            </a:r>
          </a:p>
        </p:txBody>
      </p:sp>
      <p:sp>
        <p:nvSpPr>
          <p:cNvPr id="26" name="Outcome card 5">
            <a:extLst>
              <a:ext uri="{FF2B5EF4-FFF2-40B4-BE49-F238E27FC236}">
                <a16:creationId xmlns:a16="http://schemas.microsoft.com/office/drawing/2014/main" id="{39826AF4-8AAF-6339-2237-CE4D499CF706}"/>
              </a:ext>
            </a:extLst>
          </p:cNvPr>
          <p:cNvSpPr/>
          <p:nvPr/>
        </p:nvSpPr>
        <p:spPr>
          <a:xfrm>
            <a:off x="8051800" y="4216400"/>
            <a:ext cx="3530600" cy="1737360"/>
          </a:xfrm>
          <a:prstGeom prst="roundRect">
            <a:avLst>
              <a:gd name="adj" fmla="val 6000"/>
            </a:avLst>
          </a:prstGeom>
          <a:solidFill>
            <a:srgbClr val="E1E8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Outcome bar 5">
            <a:extLst>
              <a:ext uri="{FF2B5EF4-FFF2-40B4-BE49-F238E27FC236}">
                <a16:creationId xmlns:a16="http://schemas.microsoft.com/office/drawing/2014/main" id="{2E1FFC17-C4B9-49E7-1365-FE25A2941C4C}"/>
              </a:ext>
            </a:extLst>
          </p:cNvPr>
          <p:cNvSpPr/>
          <p:nvPr/>
        </p:nvSpPr>
        <p:spPr>
          <a:xfrm>
            <a:off x="8229600" y="4368800"/>
            <a:ext cx="558800" cy="50800"/>
          </a:xfrm>
          <a:prstGeom prst="rect">
            <a:avLst/>
          </a:prstGeom>
          <a:solidFill>
            <a:srgbClr val="2746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Outcome 5">
            <a:extLst>
              <a:ext uri="{FF2B5EF4-FFF2-40B4-BE49-F238E27FC236}">
                <a16:creationId xmlns:a16="http://schemas.microsoft.com/office/drawing/2014/main" id="{72EC7923-0CAE-F509-85A9-998A697FADAC}"/>
              </a:ext>
            </a:extLst>
          </p:cNvPr>
          <p:cNvSpPr txBox="1"/>
          <p:nvPr/>
        </p:nvSpPr>
        <p:spPr>
          <a:xfrm>
            <a:off x="8229600" y="4521200"/>
            <a:ext cx="3200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Большая часть герцогства Варшавского, отошла к  России в качестве </a:t>
            </a:r>
            <a:r>
              <a:rPr lang="ru-RU" sz="2100" b="1" dirty="0">
                <a:solidFill>
                  <a:srgbClr val="27467E"/>
                </a:solidFill>
                <a:latin typeface="Calibri" panose="020F0502020204030204" pitchFamily="34" charset="0"/>
              </a:rPr>
              <a:t>Царства Польского</a:t>
            </a:r>
            <a:r>
              <a:rPr lang="ru-RU" sz="2100" dirty="0">
                <a:solidFill>
                  <a:srgbClr val="23262E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0DDEADC9-9644-4D70-D007-29A69860B6B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1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A81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39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3262E"/>
      </a:dk1>
      <a:lt1>
        <a:srgbClr val="FFFFFF"/>
      </a:lt1>
      <a:dk2>
        <a:srgbClr val="4F5563"/>
      </a:dk2>
      <a:lt2>
        <a:srgbClr val="F6EDD6"/>
      </a:lt2>
      <a:accent1>
        <a:srgbClr val="A3283A"/>
      </a:accent1>
      <a:accent2>
        <a:srgbClr val="27467E"/>
      </a:accent2>
      <a:accent3>
        <a:srgbClr val="B8892E"/>
      </a:accent3>
      <a:accent4>
        <a:srgbClr val="2F6B4E"/>
      </a:accent4>
      <a:accent5>
        <a:srgbClr val="5C6B7E"/>
      </a:accent5>
      <a:accent6>
        <a:srgbClr val="7E8C3C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1227</Words>
  <Application>Microsoft Office PowerPoint</Application>
  <PresentationFormat>Произвольный</PresentationFormat>
  <Paragraphs>131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Georgia</vt:lpstr>
      <vt:lpstr>Тема Office</vt:lpstr>
      <vt:lpstr>Империя Наполеона Бонапарта: от триумфа до краха</vt:lpstr>
      <vt:lpstr>Империя Наполеона</vt:lpstr>
      <vt:lpstr>Презентация PowerPoint</vt:lpstr>
      <vt:lpstr>Презентация PowerPoint</vt:lpstr>
      <vt:lpstr>Установление Консульства (1799-1804 гг).</vt:lpstr>
      <vt:lpstr>Презентация PowerPoint</vt:lpstr>
      <vt:lpstr>1804-1814 гг. – Первая империя во Франции</vt:lpstr>
      <vt:lpstr>Презентация PowerPoint</vt:lpstr>
      <vt:lpstr>Презентация PowerPoint</vt:lpstr>
      <vt:lpstr>Мнения Наполеона о власти</vt:lpstr>
      <vt:lpstr>Презентация PowerPoint</vt:lpstr>
      <vt:lpstr>Гражданский кодекс 1804 г.</vt:lpstr>
      <vt:lpstr>Презентация PowerPoint</vt:lpstr>
      <vt:lpstr>Почему войны продолжались?</vt:lpstr>
      <vt:lpstr>На пути к Тильзиту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пике могущества</vt:lpstr>
      <vt:lpstr>Презентация PowerPoint</vt:lpstr>
      <vt:lpstr>1809 г. - Пятая антифранцузская коалиция (Англия и Австрия).</vt:lpstr>
      <vt:lpstr>Наполеон и Россия</vt:lpstr>
      <vt:lpstr>От Немана до Березины</vt:lpstr>
      <vt:lpstr>Презентация PowerPoint</vt:lpstr>
      <vt:lpstr>Крах Наполеона. Венский конгресс</vt:lpstr>
      <vt:lpstr>Презентация PowerPoint</vt:lpstr>
      <vt:lpstr>Презентация PowerPoint</vt:lpstr>
      <vt:lpstr>Венский конгресс 1814 - 1815 гг.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Империя Наполеона Бонапарта: от триумфа до краха</dc:title>
  <dc:creator>100ballnik.com</dc:creator>
  <cp:lastModifiedBy>Mendal</cp:lastModifiedBy>
  <cp:revision>1</cp:revision>
  <dcterms:created xsi:type="dcterms:W3CDTF">2026-10-22T21:06:57Z</dcterms:created>
  <dcterms:modified xsi:type="dcterms:W3CDTF">2026-10-22T21:06:57Z</dcterms:modified>
</cp:coreProperties>
</file>