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E2B718-7E64-84E6-2C69-8C34EDC565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085FEAB-4A5E-47CC-35E5-D03948788A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2B1675-AF21-B2E6-FAD6-83459C4A6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B4AE8-14CB-4A12-847C-1AC13171AFFD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9C8805-481F-C4A3-1516-43F19B5AE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C1A42F-79F9-AB2E-BBC1-982EC9EEF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0CEF2-6F56-4576-9719-5CDFB825A9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888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EA90FA-1D96-FE5A-E6DE-70F9A2612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A52524-7140-3685-B01A-A2E207E44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952045-D3AE-975D-AC97-B344657E5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B4AE8-14CB-4A12-847C-1AC13171AFFD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A07ED8-75B3-4027-7A47-0F66EDB45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53039D-66FD-C7A6-A812-10FD1EE03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0CEF2-6F56-4576-9719-5CDFB825A9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274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BECDB6-126C-EFF5-E767-63D8FEE9E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6D56A7-E185-820C-073E-C128E3040E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90C369-9DD7-5688-66F1-1FD7E22FF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B4AE8-14CB-4A12-847C-1AC13171AFFD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27D991-4673-C052-74DC-AB68AB947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052855-FEBB-EA2E-2C47-9B3D0C358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0CEF2-6F56-4576-9719-5CDFB825A9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7931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12F9D3-97FA-68BE-1707-9EDF2970D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02B73C-A3B4-ACF1-7D99-A169F18E33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53AFBDA-5F0B-98E0-6559-0FE8C41577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84897EC-E541-E48A-AA22-B76F919A0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B4AE8-14CB-4A12-847C-1AC13171AFFD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BA674A-B338-2CC9-406E-C133C1DAF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01AB243-949F-49E5-B261-B08D9AFBC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0CEF2-6F56-4576-9719-5CDFB825A9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713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390751-7D43-13C7-D994-68AE4AF7E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496AD82-FA0E-0538-5A74-27DFBBA8F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25339D5-A51C-ED3D-3552-F02B0E3029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9A0A637-8E10-75F5-8E23-01681BCE6C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D71373E-E2D0-63D8-C861-77D5628388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20927FB-98A5-E65B-E76F-FF8520B6E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B4AE8-14CB-4A12-847C-1AC13171AFFD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BD1040A-425D-290B-171E-0461A3A0F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6DDC4F7-3865-AB45-1D72-0A78896ED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0CEF2-6F56-4576-9719-5CDFB825A9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901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DF59B9-86B8-CB7E-8513-23F09B214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192806F-A253-E65A-A734-16AE8CD2A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B4AE8-14CB-4A12-847C-1AC13171AFFD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286F6A8-8341-3691-1525-BCAEFCF91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3E16596-D77A-2741-3430-99B4F44D9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0CEF2-6F56-4576-9719-5CDFB825A9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789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97E894B-EF4A-F49D-D873-1639847FB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B4AE8-14CB-4A12-847C-1AC13171AFFD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ABA232E-E24C-47B7-DA06-692B97272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415D644-C546-BBE7-6B49-D0C095071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0CEF2-6F56-4576-9719-5CDFB825A9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653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12FAB9-F4A5-DC59-0589-BB9C12A88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D2B5BF-AFB4-6A9C-623C-956DF8371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4BB2C74-C31F-DA54-A466-1E3E1D9C26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E954B58-756C-CFC7-772A-E4629A61E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B4AE8-14CB-4A12-847C-1AC13171AFFD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925D983-601D-A9E6-44A9-243A5F532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F23303B-C17D-F5FE-8503-658736337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0CEF2-6F56-4576-9719-5CDFB825A9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893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0FDC36-5086-BA62-9CA8-B4B29380C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1DC35BC-3767-4BB3-C9BD-70F1492134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20C477E-68B6-1388-5076-2BEEB729CD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46FE6B2-21F3-FA2D-F5F4-716100A43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B4AE8-14CB-4A12-847C-1AC13171AFFD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3F8F3BE-DFE5-961E-7C6F-861C60066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B2D2F10-0A02-0149-ED3B-BAA9A587A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0CEF2-6F56-4576-9719-5CDFB825A9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613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91234C-E548-FA53-44D6-988E60D1B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DE6CC98-6016-9293-7321-B567404ECB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3EC5FD-984E-E029-C2F2-9D14E841F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B4AE8-14CB-4A12-847C-1AC13171AFFD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8B7153-468F-CBFC-6BF5-3836BEA1C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3ECE0B-7A35-9767-C17D-241CB3814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0CEF2-6F56-4576-9719-5CDFB825A9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06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919FC28-69F6-1284-3226-D2F6D54902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9EB45CD-EFC6-8BA7-DCE3-67E6F757AC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524566-8D63-07A7-7C7D-BCD56D343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B4AE8-14CB-4A12-847C-1AC13171AFFD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88A14F-CD3E-951C-F6E9-04FEAD08F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317954-E4A3-8A90-B11F-A7200BD07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0CEF2-6F56-4576-9719-5CDFB825A9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611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D19388-9676-4AEC-B945-1314BF9D3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238A924-3C76-3E51-02C3-FF7210DA10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513F75-DAC9-9FA1-9DC8-D63B7F3B1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4B4AE8-14CB-4A12-847C-1AC13171AFFD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96FE80-20FA-7E3F-9337-039A1D876A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D7B6BD-BEE8-ABE0-BA56-677B36F5F7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50CEF2-6F56-4576-9719-5CDFB825A9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163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ver painting" descr="Лео фон Кленце. Идеальный вид Акрополя и Ареопага в Афинах, 1846 (художественная реконструкция). Новая пинакотека, Мюнхен">
            <a:extLst>
              <a:ext uri="{FF2B5EF4-FFF2-40B4-BE49-F238E27FC236}">
                <a16:creationId xmlns:a16="http://schemas.microsoft.com/office/drawing/2014/main" id="{9B7FBA65-6825-861A-9BC0-A5FFB042EC7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81000"/>
            <a:ext cx="11176000" cy="3556000"/>
          </a:xfrm>
          <a:prstGeom prst="roundRect">
            <a:avLst>
              <a:gd name="adj" fmla="val 4000"/>
            </a:avLst>
          </a:prstGeom>
          <a:ln w="12700">
            <a:solidFill>
              <a:srgbClr val="D7CCB4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Cover title">
            <a:extLst>
              <a:ext uri="{FF2B5EF4-FFF2-40B4-BE49-F238E27FC236}">
                <a16:creationId xmlns:a16="http://schemas.microsoft.com/office/drawing/2014/main" id="{CD04F93C-BB7D-4161-7C8C-633E41768DD9}"/>
              </a:ext>
            </a:extLst>
          </p:cNvPr>
          <p:cNvSpPr txBox="1"/>
          <p:nvPr/>
        </p:nvSpPr>
        <p:spPr>
          <a:xfrm>
            <a:off x="609600" y="4191000"/>
            <a:ext cx="6604000" cy="133197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4600" dirty="0">
                <a:solidFill>
                  <a:srgbClr val="262420"/>
                </a:solidFill>
                <a:latin typeface="Cambria" panose="02040503050406030204" pitchFamily="18" charset="0"/>
              </a:rPr>
              <a:t>Государство-</a:t>
            </a:r>
            <a:r>
              <a:rPr lang="ru-RU" sz="4600" dirty="0">
                <a:solidFill>
                  <a:srgbClr val="B24F2A"/>
                </a:solidFill>
                <a:latin typeface="Cambria" panose="02040503050406030204" pitchFamily="18" charset="0"/>
              </a:rPr>
              <a:t>полис</a:t>
            </a:r>
            <a:r>
              <a:rPr lang="ru-RU" sz="4600" dirty="0">
                <a:solidFill>
                  <a:srgbClr val="262420"/>
                </a:solidFill>
                <a:latin typeface="Cambria" panose="02040503050406030204" pitchFamily="18" charset="0"/>
              </a:rPr>
              <a:t> в Древней Греции</a:t>
            </a:r>
          </a:p>
        </p:txBody>
      </p:sp>
      <p:sp>
        <p:nvSpPr>
          <p:cNvPr id="6" name="Meander band">
            <a:extLst>
              <a:ext uri="{FF2B5EF4-FFF2-40B4-BE49-F238E27FC236}">
                <a16:creationId xmlns:a16="http://schemas.microsoft.com/office/drawing/2014/main" id="{9892A195-7D3E-BCF1-942A-ED7D9E533C42}"/>
              </a:ext>
            </a:extLst>
          </p:cNvPr>
          <p:cNvSpPr/>
          <p:nvPr/>
        </p:nvSpPr>
        <p:spPr>
          <a:xfrm>
            <a:off x="609600" y="5700776"/>
            <a:ext cx="2438401" cy="228601"/>
          </a:xfrm>
          <a:custGeom>
            <a:avLst/>
            <a:gdLst/>
            <a:ahLst/>
            <a:cxnLst/>
            <a:rect l="0" t="0" r="0" b="0"/>
            <a:pathLst>
              <a:path w="2438401" h="228601">
                <a:moveTo>
                  <a:pt x="0" y="228600"/>
                </a:moveTo>
                <a:lnTo>
                  <a:pt x="0" y="228600"/>
                </a:lnTo>
                <a:lnTo>
                  <a:pt x="0" y="0"/>
                </a:lnTo>
                <a:lnTo>
                  <a:pt x="228600" y="0"/>
                </a:lnTo>
                <a:lnTo>
                  <a:pt x="228600" y="152400"/>
                </a:lnTo>
                <a:lnTo>
                  <a:pt x="76200" y="152400"/>
                </a:lnTo>
                <a:lnTo>
                  <a:pt x="76200" y="76200"/>
                </a:lnTo>
                <a:lnTo>
                  <a:pt x="152400" y="76200"/>
                </a:lnTo>
                <a:lnTo>
                  <a:pt x="152400" y="228600"/>
                </a:lnTo>
                <a:lnTo>
                  <a:pt x="304800" y="228600"/>
                </a:lnTo>
                <a:lnTo>
                  <a:pt x="304800" y="228600"/>
                </a:lnTo>
                <a:lnTo>
                  <a:pt x="304800" y="0"/>
                </a:lnTo>
                <a:lnTo>
                  <a:pt x="533400" y="0"/>
                </a:lnTo>
                <a:lnTo>
                  <a:pt x="533400" y="152400"/>
                </a:lnTo>
                <a:lnTo>
                  <a:pt x="381000" y="152400"/>
                </a:lnTo>
                <a:lnTo>
                  <a:pt x="381000" y="76200"/>
                </a:lnTo>
                <a:lnTo>
                  <a:pt x="457200" y="76200"/>
                </a:lnTo>
                <a:lnTo>
                  <a:pt x="457200" y="228600"/>
                </a:lnTo>
                <a:lnTo>
                  <a:pt x="609600" y="228600"/>
                </a:lnTo>
                <a:lnTo>
                  <a:pt x="609600" y="228600"/>
                </a:lnTo>
                <a:lnTo>
                  <a:pt x="609600" y="0"/>
                </a:lnTo>
                <a:lnTo>
                  <a:pt x="838200" y="0"/>
                </a:lnTo>
                <a:lnTo>
                  <a:pt x="838200" y="152400"/>
                </a:lnTo>
                <a:lnTo>
                  <a:pt x="685800" y="152400"/>
                </a:lnTo>
                <a:lnTo>
                  <a:pt x="685800" y="76200"/>
                </a:lnTo>
                <a:lnTo>
                  <a:pt x="762000" y="76200"/>
                </a:lnTo>
                <a:lnTo>
                  <a:pt x="762000" y="228600"/>
                </a:lnTo>
                <a:lnTo>
                  <a:pt x="914400" y="228600"/>
                </a:lnTo>
                <a:lnTo>
                  <a:pt x="914400" y="228600"/>
                </a:lnTo>
                <a:lnTo>
                  <a:pt x="914400" y="0"/>
                </a:lnTo>
                <a:lnTo>
                  <a:pt x="1143000" y="0"/>
                </a:lnTo>
                <a:lnTo>
                  <a:pt x="1143000" y="152400"/>
                </a:lnTo>
                <a:lnTo>
                  <a:pt x="990600" y="152400"/>
                </a:lnTo>
                <a:lnTo>
                  <a:pt x="990600" y="76200"/>
                </a:lnTo>
                <a:lnTo>
                  <a:pt x="1066800" y="76200"/>
                </a:lnTo>
                <a:lnTo>
                  <a:pt x="1066800" y="228600"/>
                </a:lnTo>
                <a:lnTo>
                  <a:pt x="1219200" y="228600"/>
                </a:lnTo>
                <a:lnTo>
                  <a:pt x="1219200" y="228600"/>
                </a:lnTo>
                <a:lnTo>
                  <a:pt x="1219200" y="0"/>
                </a:lnTo>
                <a:lnTo>
                  <a:pt x="1447800" y="0"/>
                </a:lnTo>
                <a:lnTo>
                  <a:pt x="1447800" y="152400"/>
                </a:lnTo>
                <a:lnTo>
                  <a:pt x="1295400" y="152400"/>
                </a:lnTo>
                <a:lnTo>
                  <a:pt x="1295400" y="76200"/>
                </a:lnTo>
                <a:lnTo>
                  <a:pt x="1371600" y="76200"/>
                </a:lnTo>
                <a:lnTo>
                  <a:pt x="1371600" y="228600"/>
                </a:lnTo>
                <a:lnTo>
                  <a:pt x="1524000" y="228600"/>
                </a:lnTo>
                <a:lnTo>
                  <a:pt x="1524000" y="228600"/>
                </a:lnTo>
                <a:lnTo>
                  <a:pt x="1524000" y="0"/>
                </a:lnTo>
                <a:lnTo>
                  <a:pt x="1752600" y="0"/>
                </a:lnTo>
                <a:lnTo>
                  <a:pt x="1752600" y="152400"/>
                </a:lnTo>
                <a:lnTo>
                  <a:pt x="1600200" y="152400"/>
                </a:lnTo>
                <a:lnTo>
                  <a:pt x="1600200" y="76200"/>
                </a:lnTo>
                <a:lnTo>
                  <a:pt x="1676400" y="76200"/>
                </a:lnTo>
                <a:lnTo>
                  <a:pt x="1676400" y="228600"/>
                </a:lnTo>
                <a:lnTo>
                  <a:pt x="1828800" y="228600"/>
                </a:lnTo>
                <a:lnTo>
                  <a:pt x="1828800" y="228600"/>
                </a:lnTo>
                <a:lnTo>
                  <a:pt x="1828800" y="0"/>
                </a:lnTo>
                <a:lnTo>
                  <a:pt x="2057400" y="0"/>
                </a:lnTo>
                <a:lnTo>
                  <a:pt x="2057400" y="152400"/>
                </a:lnTo>
                <a:lnTo>
                  <a:pt x="1905000" y="152400"/>
                </a:lnTo>
                <a:lnTo>
                  <a:pt x="1905000" y="76200"/>
                </a:lnTo>
                <a:lnTo>
                  <a:pt x="1981200" y="76200"/>
                </a:lnTo>
                <a:lnTo>
                  <a:pt x="1981200" y="228600"/>
                </a:lnTo>
                <a:lnTo>
                  <a:pt x="2133600" y="228600"/>
                </a:lnTo>
                <a:lnTo>
                  <a:pt x="2133600" y="228600"/>
                </a:lnTo>
                <a:lnTo>
                  <a:pt x="2133600" y="0"/>
                </a:lnTo>
                <a:lnTo>
                  <a:pt x="2362200" y="0"/>
                </a:lnTo>
                <a:lnTo>
                  <a:pt x="2362200" y="152400"/>
                </a:lnTo>
                <a:lnTo>
                  <a:pt x="2209800" y="152400"/>
                </a:lnTo>
                <a:lnTo>
                  <a:pt x="2209800" y="76200"/>
                </a:lnTo>
                <a:lnTo>
                  <a:pt x="2286000" y="76200"/>
                </a:lnTo>
                <a:lnTo>
                  <a:pt x="2286000" y="228600"/>
                </a:lnTo>
                <a:lnTo>
                  <a:pt x="2438400" y="228600"/>
                </a:lnTo>
              </a:path>
            </a:pathLst>
          </a:custGeom>
          <a:ln w="19050">
            <a:solidFill>
              <a:srgbClr val="B24F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Question bar">
            <a:extLst>
              <a:ext uri="{FF2B5EF4-FFF2-40B4-BE49-F238E27FC236}">
                <a16:creationId xmlns:a16="http://schemas.microsoft.com/office/drawing/2014/main" id="{A072A8F1-9C41-48E5-39EE-B61BB11B8FA0}"/>
              </a:ext>
            </a:extLst>
          </p:cNvPr>
          <p:cNvSpPr/>
          <p:nvPr/>
        </p:nvSpPr>
        <p:spPr>
          <a:xfrm>
            <a:off x="7569200" y="4267200"/>
            <a:ext cx="38100" cy="1905000"/>
          </a:xfrm>
          <a:prstGeom prst="rect">
            <a:avLst/>
          </a:prstGeom>
          <a:solidFill>
            <a:srgbClr val="B98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Cover question">
            <a:extLst>
              <a:ext uri="{FF2B5EF4-FFF2-40B4-BE49-F238E27FC236}">
                <a16:creationId xmlns:a16="http://schemas.microsoft.com/office/drawing/2014/main" id="{2829D650-4847-8435-D731-D71ED70B4388}"/>
              </a:ext>
            </a:extLst>
          </p:cNvPr>
          <p:cNvSpPr txBox="1"/>
          <p:nvPr/>
        </p:nvSpPr>
        <p:spPr>
          <a:xfrm>
            <a:off x="7797800" y="4216400"/>
            <a:ext cx="3784600" cy="145726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300" i="1" dirty="0">
                <a:solidFill>
                  <a:srgbClr val="24578A"/>
                </a:solidFill>
                <a:latin typeface="Candara" panose="020E0502030303020204" pitchFamily="34" charset="0"/>
              </a:rPr>
              <a:t>Почему маленькие греческие города-государства смогли стать основой великой цивилизации?</a:t>
            </a:r>
          </a:p>
        </p:txBody>
      </p:sp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8994A67E-FA80-53C8-F4E2-260A2E5E9DC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274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A8274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374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686899C-04D7-43EE-456A-C1618CA36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62420"/>
                </a:solidFill>
                <a:latin typeface="Cambria" panose="02040503050406030204" pitchFamily="18" charset="0"/>
              </a:rPr>
              <a:t>План путешествия в мир полисов</a:t>
            </a:r>
          </a:p>
        </p:txBody>
      </p:sp>
      <p:sp>
        <p:nvSpPr>
          <p:cNvPr id="3" name="Meander band">
            <a:extLst>
              <a:ext uri="{FF2B5EF4-FFF2-40B4-BE49-F238E27FC236}">
                <a16:creationId xmlns:a16="http://schemas.microsoft.com/office/drawing/2014/main" id="{D4031E42-F2AE-1D1E-4026-52A1C1A1A3C7}"/>
              </a:ext>
            </a:extLst>
          </p:cNvPr>
          <p:cNvSpPr/>
          <p:nvPr/>
        </p:nvSpPr>
        <p:spPr>
          <a:xfrm>
            <a:off x="609600" y="985520"/>
            <a:ext cx="1524001" cy="190501"/>
          </a:xfrm>
          <a:custGeom>
            <a:avLst/>
            <a:gdLst/>
            <a:ahLst/>
            <a:cxnLst/>
            <a:rect l="0" t="0" r="0" b="0"/>
            <a:pathLst>
              <a:path w="1524001" h="190501">
                <a:moveTo>
                  <a:pt x="0" y="190500"/>
                </a:moveTo>
                <a:lnTo>
                  <a:pt x="0" y="190500"/>
                </a:lnTo>
                <a:lnTo>
                  <a:pt x="0" y="0"/>
                </a:lnTo>
                <a:lnTo>
                  <a:pt x="190500" y="0"/>
                </a:lnTo>
                <a:lnTo>
                  <a:pt x="190500" y="127000"/>
                </a:lnTo>
                <a:lnTo>
                  <a:pt x="63500" y="127000"/>
                </a:lnTo>
                <a:lnTo>
                  <a:pt x="63500" y="63500"/>
                </a:lnTo>
                <a:lnTo>
                  <a:pt x="127000" y="63500"/>
                </a:lnTo>
                <a:lnTo>
                  <a:pt x="127000" y="190500"/>
                </a:lnTo>
                <a:lnTo>
                  <a:pt x="254000" y="190500"/>
                </a:lnTo>
                <a:lnTo>
                  <a:pt x="254000" y="190500"/>
                </a:lnTo>
                <a:lnTo>
                  <a:pt x="254000" y="0"/>
                </a:lnTo>
                <a:lnTo>
                  <a:pt x="444500" y="0"/>
                </a:lnTo>
                <a:lnTo>
                  <a:pt x="444500" y="127000"/>
                </a:lnTo>
                <a:lnTo>
                  <a:pt x="317500" y="127000"/>
                </a:lnTo>
                <a:lnTo>
                  <a:pt x="317500" y="63500"/>
                </a:lnTo>
                <a:lnTo>
                  <a:pt x="381000" y="63500"/>
                </a:lnTo>
                <a:lnTo>
                  <a:pt x="381000" y="190500"/>
                </a:lnTo>
                <a:lnTo>
                  <a:pt x="508000" y="190500"/>
                </a:lnTo>
                <a:lnTo>
                  <a:pt x="508000" y="190500"/>
                </a:lnTo>
                <a:lnTo>
                  <a:pt x="508000" y="0"/>
                </a:lnTo>
                <a:lnTo>
                  <a:pt x="698500" y="0"/>
                </a:lnTo>
                <a:lnTo>
                  <a:pt x="698500" y="127000"/>
                </a:lnTo>
                <a:lnTo>
                  <a:pt x="571500" y="127000"/>
                </a:lnTo>
                <a:lnTo>
                  <a:pt x="571500" y="63500"/>
                </a:lnTo>
                <a:lnTo>
                  <a:pt x="635000" y="63500"/>
                </a:lnTo>
                <a:lnTo>
                  <a:pt x="635000" y="190500"/>
                </a:lnTo>
                <a:lnTo>
                  <a:pt x="762000" y="190500"/>
                </a:lnTo>
                <a:lnTo>
                  <a:pt x="762000" y="190500"/>
                </a:lnTo>
                <a:lnTo>
                  <a:pt x="762000" y="0"/>
                </a:lnTo>
                <a:lnTo>
                  <a:pt x="952500" y="0"/>
                </a:lnTo>
                <a:lnTo>
                  <a:pt x="952500" y="127000"/>
                </a:lnTo>
                <a:lnTo>
                  <a:pt x="825500" y="127000"/>
                </a:lnTo>
                <a:lnTo>
                  <a:pt x="825500" y="63500"/>
                </a:lnTo>
                <a:lnTo>
                  <a:pt x="889000" y="63500"/>
                </a:lnTo>
                <a:lnTo>
                  <a:pt x="889000" y="190500"/>
                </a:lnTo>
                <a:lnTo>
                  <a:pt x="1016000" y="190500"/>
                </a:lnTo>
                <a:lnTo>
                  <a:pt x="1016000" y="190500"/>
                </a:lnTo>
                <a:lnTo>
                  <a:pt x="1016000" y="0"/>
                </a:lnTo>
                <a:lnTo>
                  <a:pt x="1206500" y="0"/>
                </a:lnTo>
                <a:lnTo>
                  <a:pt x="1206500" y="127000"/>
                </a:lnTo>
                <a:lnTo>
                  <a:pt x="1079500" y="127000"/>
                </a:lnTo>
                <a:lnTo>
                  <a:pt x="1079500" y="63500"/>
                </a:lnTo>
                <a:lnTo>
                  <a:pt x="1143000" y="63500"/>
                </a:lnTo>
                <a:lnTo>
                  <a:pt x="1143000" y="190500"/>
                </a:lnTo>
                <a:lnTo>
                  <a:pt x="1270000" y="190500"/>
                </a:lnTo>
                <a:lnTo>
                  <a:pt x="1270000" y="190500"/>
                </a:lnTo>
                <a:lnTo>
                  <a:pt x="1270000" y="0"/>
                </a:lnTo>
                <a:lnTo>
                  <a:pt x="1460500" y="0"/>
                </a:lnTo>
                <a:lnTo>
                  <a:pt x="1460500" y="127000"/>
                </a:lnTo>
                <a:lnTo>
                  <a:pt x="1333500" y="127000"/>
                </a:lnTo>
                <a:lnTo>
                  <a:pt x="1333500" y="63500"/>
                </a:lnTo>
                <a:lnTo>
                  <a:pt x="1397000" y="63500"/>
                </a:lnTo>
                <a:lnTo>
                  <a:pt x="1397000" y="190500"/>
                </a:lnTo>
                <a:lnTo>
                  <a:pt x="1524000" y="190500"/>
                </a:lnTo>
              </a:path>
            </a:pathLst>
          </a:custGeom>
          <a:ln w="15875">
            <a:solidFill>
              <a:srgbClr val="B24F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oute line">
            <a:extLst>
              <a:ext uri="{FF2B5EF4-FFF2-40B4-BE49-F238E27FC236}">
                <a16:creationId xmlns:a16="http://schemas.microsoft.com/office/drawing/2014/main" id="{DB1BEDF5-F212-BFA2-B57B-A285D293CA41}"/>
              </a:ext>
            </a:extLst>
          </p:cNvPr>
          <p:cNvCxnSpPr/>
          <p:nvPr/>
        </p:nvCxnSpPr>
        <p:spPr>
          <a:xfrm>
            <a:off x="889000" y="1397000"/>
            <a:ext cx="0" cy="4851400"/>
          </a:xfrm>
          <a:prstGeom prst="line">
            <a:avLst/>
          </a:prstGeom>
          <a:ln w="25400">
            <a:solidFill>
              <a:srgbClr val="C9B689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Route line">
            <a:extLst>
              <a:ext uri="{FF2B5EF4-FFF2-40B4-BE49-F238E27FC236}">
                <a16:creationId xmlns:a16="http://schemas.microsoft.com/office/drawing/2014/main" id="{8F886F87-4B99-FCDC-3107-0C67020A95E2}"/>
              </a:ext>
            </a:extLst>
          </p:cNvPr>
          <p:cNvCxnSpPr/>
          <p:nvPr/>
        </p:nvCxnSpPr>
        <p:spPr>
          <a:xfrm>
            <a:off x="6527800" y="1397000"/>
            <a:ext cx="0" cy="4851400"/>
          </a:xfrm>
          <a:prstGeom prst="line">
            <a:avLst/>
          </a:prstGeom>
          <a:ln w="25400">
            <a:solidFill>
              <a:srgbClr val="C9B689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top 1 card">
            <a:extLst>
              <a:ext uri="{FF2B5EF4-FFF2-40B4-BE49-F238E27FC236}">
                <a16:creationId xmlns:a16="http://schemas.microsoft.com/office/drawing/2014/main" id="{D599422E-6976-19E8-9318-85989FD92733}"/>
              </a:ext>
            </a:extLst>
          </p:cNvPr>
          <p:cNvSpPr/>
          <p:nvPr/>
        </p:nvSpPr>
        <p:spPr>
          <a:xfrm>
            <a:off x="609600" y="1320800"/>
            <a:ext cx="5334000" cy="1447800"/>
          </a:xfrm>
          <a:prstGeom prst="roundRect">
            <a:avLst>
              <a:gd name="adj" fmla="val 6000"/>
            </a:avLst>
          </a:prstGeom>
          <a:solidFill>
            <a:srgbClr val="EEE8E1"/>
          </a:solidFill>
          <a:ln w="9525">
            <a:solidFill>
              <a:srgbClr val="D7CCB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Stop 1">
            <a:extLst>
              <a:ext uri="{FF2B5EF4-FFF2-40B4-BE49-F238E27FC236}">
                <a16:creationId xmlns:a16="http://schemas.microsoft.com/office/drawing/2014/main" id="{4A379D8F-02F3-558A-1ABC-626218A1CC38}"/>
              </a:ext>
            </a:extLst>
          </p:cNvPr>
          <p:cNvSpPr txBox="1"/>
          <p:nvPr/>
        </p:nvSpPr>
        <p:spPr>
          <a:xfrm>
            <a:off x="863600" y="1473200"/>
            <a:ext cx="49022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7A6A5B"/>
                </a:solidFill>
                <a:latin typeface="Candara" panose="020E0502030303020204" pitchFamily="34" charset="0"/>
              </a:rPr>
              <a:t>«Тёмные века»</a:t>
            </a:r>
            <a:r>
              <a:rPr lang="ru-RU" sz="2600" dirty="0">
                <a:solidFill>
                  <a:srgbClr val="262420"/>
                </a:solidFill>
                <a:latin typeface="Candara" panose="020E0502030303020204" pitchFamily="34" charset="0"/>
              </a:rPr>
              <a:t> — трудное время Греции</a:t>
            </a:r>
          </a:p>
        </p:txBody>
      </p:sp>
      <p:sp>
        <p:nvSpPr>
          <p:cNvPr id="8" name="Stop 1 bar">
            <a:extLst>
              <a:ext uri="{FF2B5EF4-FFF2-40B4-BE49-F238E27FC236}">
                <a16:creationId xmlns:a16="http://schemas.microsoft.com/office/drawing/2014/main" id="{E36EF423-FB87-17C4-AEE3-430BEF980128}"/>
              </a:ext>
            </a:extLst>
          </p:cNvPr>
          <p:cNvSpPr/>
          <p:nvPr/>
        </p:nvSpPr>
        <p:spPr>
          <a:xfrm>
            <a:off x="711200" y="1447800"/>
            <a:ext cx="50800" cy="1193800"/>
          </a:xfrm>
          <a:prstGeom prst="rect">
            <a:avLst/>
          </a:prstGeom>
          <a:solidFill>
            <a:srgbClr val="7A6A5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top 2 card">
            <a:extLst>
              <a:ext uri="{FF2B5EF4-FFF2-40B4-BE49-F238E27FC236}">
                <a16:creationId xmlns:a16="http://schemas.microsoft.com/office/drawing/2014/main" id="{B6D8DA52-5680-2BE7-D2B2-DB02EAF0841C}"/>
              </a:ext>
            </a:extLst>
          </p:cNvPr>
          <p:cNvSpPr/>
          <p:nvPr/>
        </p:nvSpPr>
        <p:spPr>
          <a:xfrm>
            <a:off x="609600" y="3022600"/>
            <a:ext cx="5334000" cy="1447800"/>
          </a:xfrm>
          <a:prstGeom prst="roundRect">
            <a:avLst>
              <a:gd name="adj" fmla="val 6000"/>
            </a:avLst>
          </a:prstGeom>
          <a:solidFill>
            <a:srgbClr val="E9EEDB"/>
          </a:solidFill>
          <a:ln w="9525">
            <a:solidFill>
              <a:srgbClr val="D7CCB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Stop 2">
            <a:extLst>
              <a:ext uri="{FF2B5EF4-FFF2-40B4-BE49-F238E27FC236}">
                <a16:creationId xmlns:a16="http://schemas.microsoft.com/office/drawing/2014/main" id="{B4617D75-6286-DDBC-D183-5CCE6B45A0E0}"/>
              </a:ext>
            </a:extLst>
          </p:cNvPr>
          <p:cNvSpPr txBox="1"/>
          <p:nvPr/>
        </p:nvSpPr>
        <p:spPr>
          <a:xfrm>
            <a:off x="863600" y="3175000"/>
            <a:ext cx="49022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627530"/>
                </a:solidFill>
                <a:latin typeface="Candara" panose="020E0502030303020204" pitchFamily="34" charset="0"/>
              </a:rPr>
              <a:t>Рождение полиса</a:t>
            </a:r>
            <a:r>
              <a:rPr lang="ru-RU" sz="2600" dirty="0">
                <a:solidFill>
                  <a:srgbClr val="262420"/>
                </a:solidFill>
                <a:latin typeface="Candara" panose="020E0502030303020204" pitchFamily="34" charset="0"/>
              </a:rPr>
              <a:t> — как возникали города-государства</a:t>
            </a:r>
          </a:p>
        </p:txBody>
      </p:sp>
      <p:sp>
        <p:nvSpPr>
          <p:cNvPr id="11" name="Stop 2 bar">
            <a:extLst>
              <a:ext uri="{FF2B5EF4-FFF2-40B4-BE49-F238E27FC236}">
                <a16:creationId xmlns:a16="http://schemas.microsoft.com/office/drawing/2014/main" id="{89B1A5BA-387F-7A9F-4C3D-D24143B2B55C}"/>
              </a:ext>
            </a:extLst>
          </p:cNvPr>
          <p:cNvSpPr/>
          <p:nvPr/>
        </p:nvSpPr>
        <p:spPr>
          <a:xfrm>
            <a:off x="711200" y="3149600"/>
            <a:ext cx="50800" cy="1193800"/>
          </a:xfrm>
          <a:prstGeom prst="rect">
            <a:avLst/>
          </a:prstGeom>
          <a:solidFill>
            <a:srgbClr val="62753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Stop 3 card">
            <a:extLst>
              <a:ext uri="{FF2B5EF4-FFF2-40B4-BE49-F238E27FC236}">
                <a16:creationId xmlns:a16="http://schemas.microsoft.com/office/drawing/2014/main" id="{1D9DEA49-E771-AC86-73DC-CFDA3A615DE7}"/>
              </a:ext>
            </a:extLst>
          </p:cNvPr>
          <p:cNvSpPr/>
          <p:nvPr/>
        </p:nvSpPr>
        <p:spPr>
          <a:xfrm>
            <a:off x="609600" y="4724400"/>
            <a:ext cx="5334000" cy="1447800"/>
          </a:xfrm>
          <a:prstGeom prst="roundRect">
            <a:avLst>
              <a:gd name="adj" fmla="val 6000"/>
            </a:avLst>
          </a:prstGeom>
          <a:solidFill>
            <a:srgbClr val="F6ECD5"/>
          </a:solidFill>
          <a:ln w="9525">
            <a:solidFill>
              <a:srgbClr val="D7CCB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Stop 3">
            <a:extLst>
              <a:ext uri="{FF2B5EF4-FFF2-40B4-BE49-F238E27FC236}">
                <a16:creationId xmlns:a16="http://schemas.microsoft.com/office/drawing/2014/main" id="{450A8C96-D971-C8C2-307B-367A032704F3}"/>
              </a:ext>
            </a:extLst>
          </p:cNvPr>
          <p:cNvSpPr txBox="1"/>
          <p:nvPr/>
        </p:nvSpPr>
        <p:spPr>
          <a:xfrm>
            <a:off x="863600" y="4876800"/>
            <a:ext cx="49022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B98A2E"/>
                </a:solidFill>
                <a:latin typeface="Candara" panose="020E0502030303020204" pitchFamily="34" charset="0"/>
              </a:rPr>
              <a:t>Устройство полиса</a:t>
            </a:r>
            <a:r>
              <a:rPr lang="ru-RU" sz="2600" dirty="0">
                <a:solidFill>
                  <a:srgbClr val="262420"/>
                </a:solidFill>
                <a:latin typeface="Candara" panose="020E0502030303020204" pitchFamily="34" charset="0"/>
              </a:rPr>
              <a:t> — агора, акрополь, портики</a:t>
            </a:r>
          </a:p>
        </p:txBody>
      </p:sp>
      <p:sp>
        <p:nvSpPr>
          <p:cNvPr id="14" name="Stop 3 bar">
            <a:extLst>
              <a:ext uri="{FF2B5EF4-FFF2-40B4-BE49-F238E27FC236}">
                <a16:creationId xmlns:a16="http://schemas.microsoft.com/office/drawing/2014/main" id="{42FFF592-96A1-478D-0BA5-EFA1FBB389BE}"/>
              </a:ext>
            </a:extLst>
          </p:cNvPr>
          <p:cNvSpPr/>
          <p:nvPr/>
        </p:nvSpPr>
        <p:spPr>
          <a:xfrm>
            <a:off x="711200" y="4851400"/>
            <a:ext cx="50800" cy="1193800"/>
          </a:xfrm>
          <a:prstGeom prst="rect">
            <a:avLst/>
          </a:prstGeom>
          <a:solidFill>
            <a:srgbClr val="B98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top 4 card">
            <a:extLst>
              <a:ext uri="{FF2B5EF4-FFF2-40B4-BE49-F238E27FC236}">
                <a16:creationId xmlns:a16="http://schemas.microsoft.com/office/drawing/2014/main" id="{820158C9-D197-D9AF-1F86-7F6A815C035A}"/>
              </a:ext>
            </a:extLst>
          </p:cNvPr>
          <p:cNvSpPr/>
          <p:nvPr/>
        </p:nvSpPr>
        <p:spPr>
          <a:xfrm>
            <a:off x="6248400" y="1320800"/>
            <a:ext cx="5334000" cy="1447800"/>
          </a:xfrm>
          <a:prstGeom prst="roundRect">
            <a:avLst>
              <a:gd name="adj" fmla="val 6000"/>
            </a:avLst>
          </a:prstGeom>
          <a:solidFill>
            <a:srgbClr val="DFE9F3"/>
          </a:solidFill>
          <a:ln w="9525">
            <a:solidFill>
              <a:srgbClr val="D7CCB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Stop 4">
            <a:extLst>
              <a:ext uri="{FF2B5EF4-FFF2-40B4-BE49-F238E27FC236}">
                <a16:creationId xmlns:a16="http://schemas.microsoft.com/office/drawing/2014/main" id="{68D1AD0F-73A1-8481-0322-360974866489}"/>
              </a:ext>
            </a:extLst>
          </p:cNvPr>
          <p:cNvSpPr txBox="1"/>
          <p:nvPr/>
        </p:nvSpPr>
        <p:spPr>
          <a:xfrm>
            <a:off x="6502400" y="1473200"/>
            <a:ext cx="49022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24578A"/>
                </a:solidFill>
                <a:latin typeface="Candara" panose="020E0502030303020204" pitchFamily="34" charset="0"/>
              </a:rPr>
              <a:t>Жители полиса</a:t>
            </a:r>
            <a:r>
              <a:rPr lang="ru-RU" sz="2600" dirty="0">
                <a:solidFill>
                  <a:srgbClr val="262420"/>
                </a:solidFill>
                <a:latin typeface="Candara" panose="020E0502030303020204" pitchFamily="34" charset="0"/>
              </a:rPr>
              <a:t> — кто и как жил в греческом городе</a:t>
            </a:r>
          </a:p>
        </p:txBody>
      </p:sp>
      <p:sp>
        <p:nvSpPr>
          <p:cNvPr id="17" name="Stop 4 bar">
            <a:extLst>
              <a:ext uri="{FF2B5EF4-FFF2-40B4-BE49-F238E27FC236}">
                <a16:creationId xmlns:a16="http://schemas.microsoft.com/office/drawing/2014/main" id="{CF32688C-1148-1DCE-B2BA-3BE7ED42D21E}"/>
              </a:ext>
            </a:extLst>
          </p:cNvPr>
          <p:cNvSpPr/>
          <p:nvPr/>
        </p:nvSpPr>
        <p:spPr>
          <a:xfrm>
            <a:off x="6350000" y="1447800"/>
            <a:ext cx="50800" cy="1193800"/>
          </a:xfrm>
          <a:prstGeom prst="rect">
            <a:avLst/>
          </a:prstGeom>
          <a:solidFill>
            <a:srgbClr val="2457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Stop 5 card">
            <a:extLst>
              <a:ext uri="{FF2B5EF4-FFF2-40B4-BE49-F238E27FC236}">
                <a16:creationId xmlns:a16="http://schemas.microsoft.com/office/drawing/2014/main" id="{ECA0E001-E846-1810-FC2A-CEE9CB09110A}"/>
              </a:ext>
            </a:extLst>
          </p:cNvPr>
          <p:cNvSpPr/>
          <p:nvPr/>
        </p:nvSpPr>
        <p:spPr>
          <a:xfrm>
            <a:off x="6248400" y="3022600"/>
            <a:ext cx="5334000" cy="1447800"/>
          </a:xfrm>
          <a:prstGeom prst="roundRect">
            <a:avLst>
              <a:gd name="adj" fmla="val 6000"/>
            </a:avLst>
          </a:prstGeom>
          <a:solidFill>
            <a:srgbClr val="F6E2D9"/>
          </a:solidFill>
          <a:ln w="9525">
            <a:solidFill>
              <a:srgbClr val="D7CCB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Stop 5">
            <a:extLst>
              <a:ext uri="{FF2B5EF4-FFF2-40B4-BE49-F238E27FC236}">
                <a16:creationId xmlns:a16="http://schemas.microsoft.com/office/drawing/2014/main" id="{0D32362C-A986-5D21-25AE-97F620CAB7CC}"/>
              </a:ext>
            </a:extLst>
          </p:cNvPr>
          <p:cNvSpPr txBox="1"/>
          <p:nvPr/>
        </p:nvSpPr>
        <p:spPr>
          <a:xfrm>
            <a:off x="6502400" y="3175000"/>
            <a:ext cx="49022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B24F2A"/>
                </a:solidFill>
                <a:latin typeface="Candara" panose="020E0502030303020204" pitchFamily="34" charset="0"/>
              </a:rPr>
              <a:t>Армия полиса</a:t>
            </a:r>
            <a:r>
              <a:rPr lang="ru-RU" sz="2600" dirty="0">
                <a:solidFill>
                  <a:srgbClr val="262420"/>
                </a:solidFill>
                <a:latin typeface="Candara" panose="020E0502030303020204" pitchFamily="34" charset="0"/>
              </a:rPr>
              <a:t> — гоплиты и фаланга</a:t>
            </a:r>
          </a:p>
        </p:txBody>
      </p:sp>
      <p:sp>
        <p:nvSpPr>
          <p:cNvPr id="20" name="Stop 5 bar">
            <a:extLst>
              <a:ext uri="{FF2B5EF4-FFF2-40B4-BE49-F238E27FC236}">
                <a16:creationId xmlns:a16="http://schemas.microsoft.com/office/drawing/2014/main" id="{9AB60E07-362A-DEBD-E552-383CD55DE785}"/>
              </a:ext>
            </a:extLst>
          </p:cNvPr>
          <p:cNvSpPr/>
          <p:nvPr/>
        </p:nvSpPr>
        <p:spPr>
          <a:xfrm>
            <a:off x="6350000" y="3149600"/>
            <a:ext cx="50800" cy="1193800"/>
          </a:xfrm>
          <a:prstGeom prst="rect">
            <a:avLst/>
          </a:prstGeom>
          <a:solidFill>
            <a:srgbClr val="B24F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Stop 6 card">
            <a:extLst>
              <a:ext uri="{FF2B5EF4-FFF2-40B4-BE49-F238E27FC236}">
                <a16:creationId xmlns:a16="http://schemas.microsoft.com/office/drawing/2014/main" id="{2DB3940C-CDFD-2E29-1782-7C1F0BC68906}"/>
              </a:ext>
            </a:extLst>
          </p:cNvPr>
          <p:cNvSpPr/>
          <p:nvPr/>
        </p:nvSpPr>
        <p:spPr>
          <a:xfrm>
            <a:off x="6248400" y="4724400"/>
            <a:ext cx="5334000" cy="1447800"/>
          </a:xfrm>
          <a:prstGeom prst="roundRect">
            <a:avLst>
              <a:gd name="adj" fmla="val 6000"/>
            </a:avLst>
          </a:prstGeom>
          <a:solidFill>
            <a:srgbClr val="EDE5F1"/>
          </a:solidFill>
          <a:ln w="9525">
            <a:solidFill>
              <a:srgbClr val="D7CCB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Stop 6">
            <a:extLst>
              <a:ext uri="{FF2B5EF4-FFF2-40B4-BE49-F238E27FC236}">
                <a16:creationId xmlns:a16="http://schemas.microsoft.com/office/drawing/2014/main" id="{A01E1793-45E9-497F-0292-C0CBF700D5BE}"/>
              </a:ext>
            </a:extLst>
          </p:cNvPr>
          <p:cNvSpPr txBox="1"/>
          <p:nvPr/>
        </p:nvSpPr>
        <p:spPr>
          <a:xfrm>
            <a:off x="6502400" y="4876800"/>
            <a:ext cx="49022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6D4A80"/>
                </a:solidFill>
                <a:latin typeface="Candara" panose="020E0502030303020204" pitchFamily="34" charset="0"/>
              </a:rPr>
              <a:t>Итоги</a:t>
            </a:r>
            <a:r>
              <a:rPr lang="ru-RU" sz="2600" dirty="0">
                <a:solidFill>
                  <a:srgbClr val="262420"/>
                </a:solidFill>
                <a:latin typeface="Candara" panose="020E0502030303020204" pitchFamily="34" charset="0"/>
              </a:rPr>
              <a:t> — что мы узнали о полисах</a:t>
            </a:r>
          </a:p>
        </p:txBody>
      </p:sp>
      <p:sp>
        <p:nvSpPr>
          <p:cNvPr id="23" name="Stop 6 bar">
            <a:extLst>
              <a:ext uri="{FF2B5EF4-FFF2-40B4-BE49-F238E27FC236}">
                <a16:creationId xmlns:a16="http://schemas.microsoft.com/office/drawing/2014/main" id="{7D65F36F-AD3C-5832-D850-0E97707DA57C}"/>
              </a:ext>
            </a:extLst>
          </p:cNvPr>
          <p:cNvSpPr/>
          <p:nvPr/>
        </p:nvSpPr>
        <p:spPr>
          <a:xfrm>
            <a:off x="6350000" y="4851400"/>
            <a:ext cx="50800" cy="1193800"/>
          </a:xfrm>
          <a:prstGeom prst="rect">
            <a:avLst/>
          </a:prstGeom>
          <a:solidFill>
            <a:srgbClr val="6D4A8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Signature 100ballnik.com">
            <a:extLst>
              <a:ext uri="{FF2B5EF4-FFF2-40B4-BE49-F238E27FC236}">
                <a16:creationId xmlns:a16="http://schemas.microsoft.com/office/drawing/2014/main" id="{2E4E51AC-C447-188C-85BF-F63C6460AFA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274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A8274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933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335CEF9-67B1-6887-9E03-3A71212FA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76200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62420"/>
                </a:solidFill>
                <a:latin typeface="Cambria" panose="02040503050406030204" pitchFamily="18" charset="0"/>
              </a:rPr>
              <a:t>«Тёмные века» Греции</a:t>
            </a:r>
          </a:p>
        </p:txBody>
      </p:sp>
      <p:sp>
        <p:nvSpPr>
          <p:cNvPr id="3" name="Meander band">
            <a:extLst>
              <a:ext uri="{FF2B5EF4-FFF2-40B4-BE49-F238E27FC236}">
                <a16:creationId xmlns:a16="http://schemas.microsoft.com/office/drawing/2014/main" id="{B0CDBE1C-FB09-050B-3D25-95C9295B4D21}"/>
              </a:ext>
            </a:extLst>
          </p:cNvPr>
          <p:cNvSpPr/>
          <p:nvPr/>
        </p:nvSpPr>
        <p:spPr>
          <a:xfrm>
            <a:off x="609600" y="985520"/>
            <a:ext cx="1524001" cy="190501"/>
          </a:xfrm>
          <a:custGeom>
            <a:avLst/>
            <a:gdLst/>
            <a:ahLst/>
            <a:cxnLst/>
            <a:rect l="0" t="0" r="0" b="0"/>
            <a:pathLst>
              <a:path w="1524001" h="190501">
                <a:moveTo>
                  <a:pt x="0" y="190500"/>
                </a:moveTo>
                <a:lnTo>
                  <a:pt x="0" y="190500"/>
                </a:lnTo>
                <a:lnTo>
                  <a:pt x="0" y="0"/>
                </a:lnTo>
                <a:lnTo>
                  <a:pt x="190500" y="0"/>
                </a:lnTo>
                <a:lnTo>
                  <a:pt x="190500" y="127000"/>
                </a:lnTo>
                <a:lnTo>
                  <a:pt x="63500" y="127000"/>
                </a:lnTo>
                <a:lnTo>
                  <a:pt x="63500" y="63500"/>
                </a:lnTo>
                <a:lnTo>
                  <a:pt x="127000" y="63500"/>
                </a:lnTo>
                <a:lnTo>
                  <a:pt x="127000" y="190500"/>
                </a:lnTo>
                <a:lnTo>
                  <a:pt x="254000" y="190500"/>
                </a:lnTo>
                <a:lnTo>
                  <a:pt x="254000" y="190500"/>
                </a:lnTo>
                <a:lnTo>
                  <a:pt x="254000" y="0"/>
                </a:lnTo>
                <a:lnTo>
                  <a:pt x="444500" y="0"/>
                </a:lnTo>
                <a:lnTo>
                  <a:pt x="444500" y="127000"/>
                </a:lnTo>
                <a:lnTo>
                  <a:pt x="317500" y="127000"/>
                </a:lnTo>
                <a:lnTo>
                  <a:pt x="317500" y="63500"/>
                </a:lnTo>
                <a:lnTo>
                  <a:pt x="381000" y="63500"/>
                </a:lnTo>
                <a:lnTo>
                  <a:pt x="381000" y="190500"/>
                </a:lnTo>
                <a:lnTo>
                  <a:pt x="508000" y="190500"/>
                </a:lnTo>
                <a:lnTo>
                  <a:pt x="508000" y="190500"/>
                </a:lnTo>
                <a:lnTo>
                  <a:pt x="508000" y="0"/>
                </a:lnTo>
                <a:lnTo>
                  <a:pt x="698500" y="0"/>
                </a:lnTo>
                <a:lnTo>
                  <a:pt x="698500" y="127000"/>
                </a:lnTo>
                <a:lnTo>
                  <a:pt x="571500" y="127000"/>
                </a:lnTo>
                <a:lnTo>
                  <a:pt x="571500" y="63500"/>
                </a:lnTo>
                <a:lnTo>
                  <a:pt x="635000" y="63500"/>
                </a:lnTo>
                <a:lnTo>
                  <a:pt x="635000" y="190500"/>
                </a:lnTo>
                <a:lnTo>
                  <a:pt x="762000" y="190500"/>
                </a:lnTo>
                <a:lnTo>
                  <a:pt x="762000" y="190500"/>
                </a:lnTo>
                <a:lnTo>
                  <a:pt x="762000" y="0"/>
                </a:lnTo>
                <a:lnTo>
                  <a:pt x="952500" y="0"/>
                </a:lnTo>
                <a:lnTo>
                  <a:pt x="952500" y="127000"/>
                </a:lnTo>
                <a:lnTo>
                  <a:pt x="825500" y="127000"/>
                </a:lnTo>
                <a:lnTo>
                  <a:pt x="825500" y="63500"/>
                </a:lnTo>
                <a:lnTo>
                  <a:pt x="889000" y="63500"/>
                </a:lnTo>
                <a:lnTo>
                  <a:pt x="889000" y="190500"/>
                </a:lnTo>
                <a:lnTo>
                  <a:pt x="1016000" y="190500"/>
                </a:lnTo>
                <a:lnTo>
                  <a:pt x="1016000" y="190500"/>
                </a:lnTo>
                <a:lnTo>
                  <a:pt x="1016000" y="0"/>
                </a:lnTo>
                <a:lnTo>
                  <a:pt x="1206500" y="0"/>
                </a:lnTo>
                <a:lnTo>
                  <a:pt x="1206500" y="127000"/>
                </a:lnTo>
                <a:lnTo>
                  <a:pt x="1079500" y="127000"/>
                </a:lnTo>
                <a:lnTo>
                  <a:pt x="1079500" y="63500"/>
                </a:lnTo>
                <a:lnTo>
                  <a:pt x="1143000" y="63500"/>
                </a:lnTo>
                <a:lnTo>
                  <a:pt x="1143000" y="190500"/>
                </a:lnTo>
                <a:lnTo>
                  <a:pt x="1270000" y="190500"/>
                </a:lnTo>
                <a:lnTo>
                  <a:pt x="1270000" y="190500"/>
                </a:lnTo>
                <a:lnTo>
                  <a:pt x="1270000" y="0"/>
                </a:lnTo>
                <a:lnTo>
                  <a:pt x="1460500" y="0"/>
                </a:lnTo>
                <a:lnTo>
                  <a:pt x="1460500" y="127000"/>
                </a:lnTo>
                <a:lnTo>
                  <a:pt x="1333500" y="127000"/>
                </a:lnTo>
                <a:lnTo>
                  <a:pt x="1333500" y="63500"/>
                </a:lnTo>
                <a:lnTo>
                  <a:pt x="1397000" y="63500"/>
                </a:lnTo>
                <a:lnTo>
                  <a:pt x="1397000" y="190500"/>
                </a:lnTo>
                <a:lnTo>
                  <a:pt x="1524000" y="190500"/>
                </a:lnTo>
              </a:path>
            </a:pathLst>
          </a:custGeom>
          <a:ln w="15875">
            <a:solidFill>
              <a:srgbClr val="7A6A5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Era">
            <a:extLst>
              <a:ext uri="{FF2B5EF4-FFF2-40B4-BE49-F238E27FC236}">
                <a16:creationId xmlns:a16="http://schemas.microsoft.com/office/drawing/2014/main" id="{366F7079-97D1-E620-325D-652BFA5047D4}"/>
              </a:ext>
            </a:extLst>
          </p:cNvPr>
          <p:cNvSpPr txBox="1"/>
          <p:nvPr/>
        </p:nvSpPr>
        <p:spPr>
          <a:xfrm>
            <a:off x="609600" y="1320800"/>
            <a:ext cx="7620000" cy="426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b="1" dirty="0">
                <a:solidFill>
                  <a:srgbClr val="B24F2A"/>
                </a:solidFill>
                <a:latin typeface="Cambria" panose="02040503050406030204" pitchFamily="18" charset="0"/>
              </a:rPr>
              <a:t>XII-VIII века до н.э.</a:t>
            </a:r>
            <a:r>
              <a:rPr lang="ru-RU" sz="2800" b="1" dirty="0">
                <a:solidFill>
                  <a:srgbClr val="7A6A5B"/>
                </a:solidFill>
                <a:latin typeface="Cambria" panose="02040503050406030204" pitchFamily="18" charset="0"/>
              </a:rPr>
              <a:t> — время упадка</a:t>
            </a:r>
          </a:p>
        </p:txBody>
      </p:sp>
      <p:cxnSp>
        <p:nvCxnSpPr>
          <p:cNvPr id="5" name="Time line">
            <a:extLst>
              <a:ext uri="{FF2B5EF4-FFF2-40B4-BE49-F238E27FC236}">
                <a16:creationId xmlns:a16="http://schemas.microsoft.com/office/drawing/2014/main" id="{8C208333-5EF2-AEC8-B0C1-A02A69763426}"/>
              </a:ext>
            </a:extLst>
          </p:cNvPr>
          <p:cNvCxnSpPr/>
          <p:nvPr/>
        </p:nvCxnSpPr>
        <p:spPr>
          <a:xfrm>
            <a:off x="838200" y="1976120"/>
            <a:ext cx="0" cy="4221480"/>
          </a:xfrm>
          <a:prstGeom prst="line">
            <a:avLst/>
          </a:prstGeom>
          <a:ln w="25400">
            <a:solidFill>
              <a:srgbClr val="C9B68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Marker">
            <a:extLst>
              <a:ext uri="{FF2B5EF4-FFF2-40B4-BE49-F238E27FC236}">
                <a16:creationId xmlns:a16="http://schemas.microsoft.com/office/drawing/2014/main" id="{65D5EEEA-F4A3-4E6B-FAB1-3AFBE0E2FA1D}"/>
              </a:ext>
            </a:extLst>
          </p:cNvPr>
          <p:cNvSpPr/>
          <p:nvPr/>
        </p:nvSpPr>
        <p:spPr>
          <a:xfrm>
            <a:off x="749300" y="2242820"/>
            <a:ext cx="177800" cy="177800"/>
          </a:xfrm>
          <a:prstGeom prst="ellipse">
            <a:avLst/>
          </a:prstGeom>
          <a:solidFill>
            <a:srgbClr val="7A6A5B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Step 1 card">
            <a:extLst>
              <a:ext uri="{FF2B5EF4-FFF2-40B4-BE49-F238E27FC236}">
                <a16:creationId xmlns:a16="http://schemas.microsoft.com/office/drawing/2014/main" id="{638B4764-1437-17B9-DAB7-E76C157A3B59}"/>
              </a:ext>
            </a:extLst>
          </p:cNvPr>
          <p:cNvSpPr/>
          <p:nvPr/>
        </p:nvSpPr>
        <p:spPr>
          <a:xfrm>
            <a:off x="1143000" y="1976120"/>
            <a:ext cx="6350000" cy="1076960"/>
          </a:xfrm>
          <a:prstGeom prst="roundRect">
            <a:avLst>
              <a:gd name="adj" fmla="val 6000"/>
            </a:avLst>
          </a:prstGeom>
          <a:solidFill>
            <a:srgbClr val="EEE8E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tep 1">
            <a:extLst>
              <a:ext uri="{FF2B5EF4-FFF2-40B4-BE49-F238E27FC236}">
                <a16:creationId xmlns:a16="http://schemas.microsoft.com/office/drawing/2014/main" id="{600B7659-039A-4BDC-E041-EFFF3C753833}"/>
              </a:ext>
            </a:extLst>
          </p:cNvPr>
          <p:cNvSpPr txBox="1"/>
          <p:nvPr/>
        </p:nvSpPr>
        <p:spPr>
          <a:xfrm>
            <a:off x="1371600" y="2103120"/>
            <a:ext cx="5969000" cy="822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700" dirty="0">
                <a:solidFill>
                  <a:srgbClr val="262420"/>
                </a:solidFill>
                <a:latin typeface="Candara" panose="020E0502030303020204" pitchFamily="34" charset="0"/>
              </a:rPr>
              <a:t>Исчезла письменность, забыты ремёсла</a:t>
            </a:r>
          </a:p>
        </p:txBody>
      </p:sp>
      <p:sp>
        <p:nvSpPr>
          <p:cNvPr id="9" name="Step 1 bar">
            <a:extLst>
              <a:ext uri="{FF2B5EF4-FFF2-40B4-BE49-F238E27FC236}">
                <a16:creationId xmlns:a16="http://schemas.microsoft.com/office/drawing/2014/main" id="{146E501D-FEBB-1B0F-E339-F3CA0F1FDE87}"/>
              </a:ext>
            </a:extLst>
          </p:cNvPr>
          <p:cNvSpPr/>
          <p:nvPr/>
        </p:nvSpPr>
        <p:spPr>
          <a:xfrm>
            <a:off x="1244600" y="2103120"/>
            <a:ext cx="50800" cy="822960"/>
          </a:xfrm>
          <a:prstGeom prst="rect">
            <a:avLst/>
          </a:prstGeom>
          <a:solidFill>
            <a:srgbClr val="7A6A5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Marker">
            <a:extLst>
              <a:ext uri="{FF2B5EF4-FFF2-40B4-BE49-F238E27FC236}">
                <a16:creationId xmlns:a16="http://schemas.microsoft.com/office/drawing/2014/main" id="{6DD77A24-5D6A-F559-C52E-0D2797CA95CC}"/>
              </a:ext>
            </a:extLst>
          </p:cNvPr>
          <p:cNvSpPr/>
          <p:nvPr/>
        </p:nvSpPr>
        <p:spPr>
          <a:xfrm>
            <a:off x="749300" y="3472180"/>
            <a:ext cx="177800" cy="177800"/>
          </a:xfrm>
          <a:prstGeom prst="ellipse">
            <a:avLst/>
          </a:prstGeom>
          <a:solidFill>
            <a:srgbClr val="7A6A5B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tep 2 card">
            <a:extLst>
              <a:ext uri="{FF2B5EF4-FFF2-40B4-BE49-F238E27FC236}">
                <a16:creationId xmlns:a16="http://schemas.microsoft.com/office/drawing/2014/main" id="{1F433D8F-927A-9071-17AE-8FC258EEE197}"/>
              </a:ext>
            </a:extLst>
          </p:cNvPr>
          <p:cNvSpPr/>
          <p:nvPr/>
        </p:nvSpPr>
        <p:spPr>
          <a:xfrm>
            <a:off x="1422400" y="3205480"/>
            <a:ext cx="6070600" cy="665480"/>
          </a:xfrm>
          <a:prstGeom prst="roundRect">
            <a:avLst>
              <a:gd name="adj" fmla="val 6000"/>
            </a:avLst>
          </a:prstGeom>
          <a:solidFill>
            <a:srgbClr val="EEE8E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Step 2">
            <a:extLst>
              <a:ext uri="{FF2B5EF4-FFF2-40B4-BE49-F238E27FC236}">
                <a16:creationId xmlns:a16="http://schemas.microsoft.com/office/drawing/2014/main" id="{FF7BB052-CF8E-F78B-BF74-BCCC9A2A17AB}"/>
              </a:ext>
            </a:extLst>
          </p:cNvPr>
          <p:cNvSpPr txBox="1"/>
          <p:nvPr/>
        </p:nvSpPr>
        <p:spPr>
          <a:xfrm>
            <a:off x="1651000" y="3332480"/>
            <a:ext cx="5689600" cy="411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700" dirty="0">
                <a:solidFill>
                  <a:srgbClr val="262420"/>
                </a:solidFill>
                <a:latin typeface="Candara" panose="020E0502030303020204" pitchFamily="34" charset="0"/>
              </a:rPr>
              <a:t>Люди жили маленькими общинами</a:t>
            </a:r>
          </a:p>
        </p:txBody>
      </p:sp>
      <p:sp>
        <p:nvSpPr>
          <p:cNvPr id="13" name="Step 2 bar">
            <a:extLst>
              <a:ext uri="{FF2B5EF4-FFF2-40B4-BE49-F238E27FC236}">
                <a16:creationId xmlns:a16="http://schemas.microsoft.com/office/drawing/2014/main" id="{496F30AA-CE8C-D585-C554-3CD8BF35DFEE}"/>
              </a:ext>
            </a:extLst>
          </p:cNvPr>
          <p:cNvSpPr/>
          <p:nvPr/>
        </p:nvSpPr>
        <p:spPr>
          <a:xfrm>
            <a:off x="1524000" y="3332480"/>
            <a:ext cx="50800" cy="411480"/>
          </a:xfrm>
          <a:prstGeom prst="rect">
            <a:avLst/>
          </a:prstGeom>
          <a:solidFill>
            <a:srgbClr val="7A6A5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Marker">
            <a:extLst>
              <a:ext uri="{FF2B5EF4-FFF2-40B4-BE49-F238E27FC236}">
                <a16:creationId xmlns:a16="http://schemas.microsoft.com/office/drawing/2014/main" id="{239D4999-82FC-F2C6-584F-4D922B48FE84}"/>
              </a:ext>
            </a:extLst>
          </p:cNvPr>
          <p:cNvSpPr/>
          <p:nvPr/>
        </p:nvSpPr>
        <p:spPr>
          <a:xfrm>
            <a:off x="749300" y="4290060"/>
            <a:ext cx="177800" cy="177800"/>
          </a:xfrm>
          <a:prstGeom prst="ellipse">
            <a:avLst/>
          </a:prstGeom>
          <a:solidFill>
            <a:srgbClr val="7A6A5B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tep 3 card">
            <a:extLst>
              <a:ext uri="{FF2B5EF4-FFF2-40B4-BE49-F238E27FC236}">
                <a16:creationId xmlns:a16="http://schemas.microsoft.com/office/drawing/2014/main" id="{FE1F75A9-2999-D3A1-3CCD-D4F32780EE48}"/>
              </a:ext>
            </a:extLst>
          </p:cNvPr>
          <p:cNvSpPr/>
          <p:nvPr/>
        </p:nvSpPr>
        <p:spPr>
          <a:xfrm>
            <a:off x="1701800" y="4023360"/>
            <a:ext cx="5791200" cy="1076960"/>
          </a:xfrm>
          <a:prstGeom prst="roundRect">
            <a:avLst>
              <a:gd name="adj" fmla="val 6000"/>
            </a:avLst>
          </a:prstGeom>
          <a:solidFill>
            <a:srgbClr val="EEE8E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Step 3">
            <a:extLst>
              <a:ext uri="{FF2B5EF4-FFF2-40B4-BE49-F238E27FC236}">
                <a16:creationId xmlns:a16="http://schemas.microsoft.com/office/drawing/2014/main" id="{662F8375-964B-30A9-C21E-A1E205F3F6D4}"/>
              </a:ext>
            </a:extLst>
          </p:cNvPr>
          <p:cNvSpPr txBox="1"/>
          <p:nvPr/>
        </p:nvSpPr>
        <p:spPr>
          <a:xfrm>
            <a:off x="1930400" y="4150360"/>
            <a:ext cx="5410200" cy="822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700" dirty="0">
                <a:solidFill>
                  <a:srgbClr val="262420"/>
                </a:solidFill>
                <a:latin typeface="Candara" panose="020E0502030303020204" pitchFamily="34" charset="0"/>
              </a:rPr>
              <a:t>Главными были старейшины и вожди</a:t>
            </a:r>
          </a:p>
        </p:txBody>
      </p:sp>
      <p:sp>
        <p:nvSpPr>
          <p:cNvPr id="17" name="Step 3 bar">
            <a:extLst>
              <a:ext uri="{FF2B5EF4-FFF2-40B4-BE49-F238E27FC236}">
                <a16:creationId xmlns:a16="http://schemas.microsoft.com/office/drawing/2014/main" id="{44785EF4-3439-FABB-1900-A3CF34B04B33}"/>
              </a:ext>
            </a:extLst>
          </p:cNvPr>
          <p:cNvSpPr/>
          <p:nvPr/>
        </p:nvSpPr>
        <p:spPr>
          <a:xfrm>
            <a:off x="1803400" y="4150360"/>
            <a:ext cx="50800" cy="822960"/>
          </a:xfrm>
          <a:prstGeom prst="rect">
            <a:avLst/>
          </a:prstGeom>
          <a:solidFill>
            <a:srgbClr val="7A6A5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Marker">
            <a:extLst>
              <a:ext uri="{FF2B5EF4-FFF2-40B4-BE49-F238E27FC236}">
                <a16:creationId xmlns:a16="http://schemas.microsoft.com/office/drawing/2014/main" id="{BC007DBC-29C2-49E4-19B3-10D0AA8D4B1E}"/>
              </a:ext>
            </a:extLst>
          </p:cNvPr>
          <p:cNvSpPr/>
          <p:nvPr/>
        </p:nvSpPr>
        <p:spPr>
          <a:xfrm>
            <a:off x="749300" y="5519420"/>
            <a:ext cx="177800" cy="177800"/>
          </a:xfrm>
          <a:prstGeom prst="ellipse">
            <a:avLst/>
          </a:prstGeom>
          <a:solidFill>
            <a:srgbClr val="627530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Step 4 card">
            <a:extLst>
              <a:ext uri="{FF2B5EF4-FFF2-40B4-BE49-F238E27FC236}">
                <a16:creationId xmlns:a16="http://schemas.microsoft.com/office/drawing/2014/main" id="{1BA591D3-EB94-36A0-02F2-F5950E3C1292}"/>
              </a:ext>
            </a:extLst>
          </p:cNvPr>
          <p:cNvSpPr/>
          <p:nvPr/>
        </p:nvSpPr>
        <p:spPr>
          <a:xfrm>
            <a:off x="1981200" y="5252720"/>
            <a:ext cx="5511800" cy="1076960"/>
          </a:xfrm>
          <a:prstGeom prst="roundRect">
            <a:avLst>
              <a:gd name="adj" fmla="val 6000"/>
            </a:avLst>
          </a:prstGeom>
          <a:solidFill>
            <a:srgbClr val="E9EED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Step 4">
            <a:extLst>
              <a:ext uri="{FF2B5EF4-FFF2-40B4-BE49-F238E27FC236}">
                <a16:creationId xmlns:a16="http://schemas.microsoft.com/office/drawing/2014/main" id="{30D78240-5DCB-B067-19AD-C3A60E95F138}"/>
              </a:ext>
            </a:extLst>
          </p:cNvPr>
          <p:cNvSpPr txBox="1"/>
          <p:nvPr/>
        </p:nvSpPr>
        <p:spPr>
          <a:xfrm>
            <a:off x="2209800" y="5379720"/>
            <a:ext cx="5130800" cy="822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700" dirty="0">
                <a:solidFill>
                  <a:srgbClr val="262420"/>
                </a:solidFill>
                <a:latin typeface="Candara" panose="020E0502030303020204" pitchFamily="34" charset="0"/>
              </a:rPr>
              <a:t>Возрождение началось с </a:t>
            </a:r>
            <a:r>
              <a:rPr lang="ru-RU" sz="2700" b="1" dirty="0">
                <a:solidFill>
                  <a:srgbClr val="627530"/>
                </a:solidFill>
                <a:latin typeface="Candara" panose="020E0502030303020204" pitchFamily="34" charset="0"/>
              </a:rPr>
              <a:t>освоения железа</a:t>
            </a:r>
          </a:p>
        </p:txBody>
      </p:sp>
      <p:sp>
        <p:nvSpPr>
          <p:cNvPr id="21" name="Step 4 bar">
            <a:extLst>
              <a:ext uri="{FF2B5EF4-FFF2-40B4-BE49-F238E27FC236}">
                <a16:creationId xmlns:a16="http://schemas.microsoft.com/office/drawing/2014/main" id="{3C904F08-C5ED-909C-7601-286846E72B3F}"/>
              </a:ext>
            </a:extLst>
          </p:cNvPr>
          <p:cNvSpPr/>
          <p:nvPr/>
        </p:nvSpPr>
        <p:spPr>
          <a:xfrm>
            <a:off x="2082800" y="5379720"/>
            <a:ext cx="50800" cy="822960"/>
          </a:xfrm>
          <a:prstGeom prst="rect">
            <a:avLst/>
          </a:prstGeom>
          <a:solidFill>
            <a:srgbClr val="62753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Amphora plate">
            <a:extLst>
              <a:ext uri="{FF2B5EF4-FFF2-40B4-BE49-F238E27FC236}">
                <a16:creationId xmlns:a16="http://schemas.microsoft.com/office/drawing/2014/main" id="{C8436021-7762-6844-C6E8-A057D24AF9AE}"/>
              </a:ext>
            </a:extLst>
          </p:cNvPr>
          <p:cNvSpPr/>
          <p:nvPr/>
        </p:nvSpPr>
        <p:spPr>
          <a:xfrm>
            <a:off x="8432800" y="508000"/>
            <a:ext cx="3149600" cy="5918200"/>
          </a:xfrm>
          <a:prstGeom prst="roundRect">
            <a:avLst>
              <a:gd name="adj" fmla="val 4000"/>
            </a:avLst>
          </a:prstGeom>
          <a:solidFill>
            <a:srgbClr val="EEE8E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Dipylon amphora" descr="Дипилонская амфора, геометрический стиль, ок. 760–750 гг. до н. э. Национальный археологический музей, Афины">
            <a:extLst>
              <a:ext uri="{FF2B5EF4-FFF2-40B4-BE49-F238E27FC236}">
                <a16:creationId xmlns:a16="http://schemas.microsoft.com/office/drawing/2014/main" id="{231B86B6-934C-64C3-33B2-75C18A01CAA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200" y="1333500"/>
            <a:ext cx="2844800" cy="4267200"/>
          </a:xfrm>
          <a:prstGeom prst="rect">
            <a:avLst/>
          </a:prstGeom>
        </p:spPr>
      </p:pic>
      <p:sp>
        <p:nvSpPr>
          <p:cNvPr id="25" name="Signature 100ballnik.com">
            <a:extLst>
              <a:ext uri="{FF2B5EF4-FFF2-40B4-BE49-F238E27FC236}">
                <a16:creationId xmlns:a16="http://schemas.microsoft.com/office/drawing/2014/main" id="{53FC8590-5822-65F5-3FA2-F4B885E100A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274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A8274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892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23739F8-EE04-F5E3-903E-A9EE23E08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62420"/>
                </a:solidFill>
                <a:latin typeface="Cambria" panose="02040503050406030204" pitchFamily="18" charset="0"/>
              </a:rPr>
              <a:t>Как возник полис?</a:t>
            </a:r>
          </a:p>
        </p:txBody>
      </p:sp>
      <p:sp>
        <p:nvSpPr>
          <p:cNvPr id="3" name="Meander band">
            <a:extLst>
              <a:ext uri="{FF2B5EF4-FFF2-40B4-BE49-F238E27FC236}">
                <a16:creationId xmlns:a16="http://schemas.microsoft.com/office/drawing/2014/main" id="{C03CC963-1DB7-796C-6D8C-B541F8A287D4}"/>
              </a:ext>
            </a:extLst>
          </p:cNvPr>
          <p:cNvSpPr/>
          <p:nvPr/>
        </p:nvSpPr>
        <p:spPr>
          <a:xfrm>
            <a:off x="609600" y="985520"/>
            <a:ext cx="1524001" cy="190501"/>
          </a:xfrm>
          <a:custGeom>
            <a:avLst/>
            <a:gdLst/>
            <a:ahLst/>
            <a:cxnLst/>
            <a:rect l="0" t="0" r="0" b="0"/>
            <a:pathLst>
              <a:path w="1524001" h="190501">
                <a:moveTo>
                  <a:pt x="0" y="190500"/>
                </a:moveTo>
                <a:lnTo>
                  <a:pt x="0" y="190500"/>
                </a:lnTo>
                <a:lnTo>
                  <a:pt x="0" y="0"/>
                </a:lnTo>
                <a:lnTo>
                  <a:pt x="190500" y="0"/>
                </a:lnTo>
                <a:lnTo>
                  <a:pt x="190500" y="127000"/>
                </a:lnTo>
                <a:lnTo>
                  <a:pt x="63500" y="127000"/>
                </a:lnTo>
                <a:lnTo>
                  <a:pt x="63500" y="63500"/>
                </a:lnTo>
                <a:lnTo>
                  <a:pt x="127000" y="63500"/>
                </a:lnTo>
                <a:lnTo>
                  <a:pt x="127000" y="190500"/>
                </a:lnTo>
                <a:lnTo>
                  <a:pt x="254000" y="190500"/>
                </a:lnTo>
                <a:lnTo>
                  <a:pt x="254000" y="190500"/>
                </a:lnTo>
                <a:lnTo>
                  <a:pt x="254000" y="0"/>
                </a:lnTo>
                <a:lnTo>
                  <a:pt x="444500" y="0"/>
                </a:lnTo>
                <a:lnTo>
                  <a:pt x="444500" y="127000"/>
                </a:lnTo>
                <a:lnTo>
                  <a:pt x="317500" y="127000"/>
                </a:lnTo>
                <a:lnTo>
                  <a:pt x="317500" y="63500"/>
                </a:lnTo>
                <a:lnTo>
                  <a:pt x="381000" y="63500"/>
                </a:lnTo>
                <a:lnTo>
                  <a:pt x="381000" y="190500"/>
                </a:lnTo>
                <a:lnTo>
                  <a:pt x="508000" y="190500"/>
                </a:lnTo>
                <a:lnTo>
                  <a:pt x="508000" y="190500"/>
                </a:lnTo>
                <a:lnTo>
                  <a:pt x="508000" y="0"/>
                </a:lnTo>
                <a:lnTo>
                  <a:pt x="698500" y="0"/>
                </a:lnTo>
                <a:lnTo>
                  <a:pt x="698500" y="127000"/>
                </a:lnTo>
                <a:lnTo>
                  <a:pt x="571500" y="127000"/>
                </a:lnTo>
                <a:lnTo>
                  <a:pt x="571500" y="63500"/>
                </a:lnTo>
                <a:lnTo>
                  <a:pt x="635000" y="63500"/>
                </a:lnTo>
                <a:lnTo>
                  <a:pt x="635000" y="190500"/>
                </a:lnTo>
                <a:lnTo>
                  <a:pt x="762000" y="190500"/>
                </a:lnTo>
                <a:lnTo>
                  <a:pt x="762000" y="190500"/>
                </a:lnTo>
                <a:lnTo>
                  <a:pt x="762000" y="0"/>
                </a:lnTo>
                <a:lnTo>
                  <a:pt x="952500" y="0"/>
                </a:lnTo>
                <a:lnTo>
                  <a:pt x="952500" y="127000"/>
                </a:lnTo>
                <a:lnTo>
                  <a:pt x="825500" y="127000"/>
                </a:lnTo>
                <a:lnTo>
                  <a:pt x="825500" y="63500"/>
                </a:lnTo>
                <a:lnTo>
                  <a:pt x="889000" y="63500"/>
                </a:lnTo>
                <a:lnTo>
                  <a:pt x="889000" y="190500"/>
                </a:lnTo>
                <a:lnTo>
                  <a:pt x="1016000" y="190500"/>
                </a:lnTo>
                <a:lnTo>
                  <a:pt x="1016000" y="190500"/>
                </a:lnTo>
                <a:lnTo>
                  <a:pt x="1016000" y="0"/>
                </a:lnTo>
                <a:lnTo>
                  <a:pt x="1206500" y="0"/>
                </a:lnTo>
                <a:lnTo>
                  <a:pt x="1206500" y="127000"/>
                </a:lnTo>
                <a:lnTo>
                  <a:pt x="1079500" y="127000"/>
                </a:lnTo>
                <a:lnTo>
                  <a:pt x="1079500" y="63500"/>
                </a:lnTo>
                <a:lnTo>
                  <a:pt x="1143000" y="63500"/>
                </a:lnTo>
                <a:lnTo>
                  <a:pt x="1143000" y="190500"/>
                </a:lnTo>
                <a:lnTo>
                  <a:pt x="1270000" y="190500"/>
                </a:lnTo>
                <a:lnTo>
                  <a:pt x="1270000" y="190500"/>
                </a:lnTo>
                <a:lnTo>
                  <a:pt x="1270000" y="0"/>
                </a:lnTo>
                <a:lnTo>
                  <a:pt x="1460500" y="0"/>
                </a:lnTo>
                <a:lnTo>
                  <a:pt x="1460500" y="127000"/>
                </a:lnTo>
                <a:lnTo>
                  <a:pt x="1333500" y="127000"/>
                </a:lnTo>
                <a:lnTo>
                  <a:pt x="1333500" y="63500"/>
                </a:lnTo>
                <a:lnTo>
                  <a:pt x="1397000" y="63500"/>
                </a:lnTo>
                <a:lnTo>
                  <a:pt x="1397000" y="190500"/>
                </a:lnTo>
                <a:lnTo>
                  <a:pt x="1524000" y="190500"/>
                </a:lnTo>
              </a:path>
            </a:pathLst>
          </a:custGeom>
          <a:ln w="15875">
            <a:solidFill>
              <a:srgbClr val="B24F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Definition card">
            <a:extLst>
              <a:ext uri="{FF2B5EF4-FFF2-40B4-BE49-F238E27FC236}">
                <a16:creationId xmlns:a16="http://schemas.microsoft.com/office/drawing/2014/main" id="{8A3ED1F0-A628-A4C6-FFEF-5BABFE514276}"/>
              </a:ext>
            </a:extLst>
          </p:cNvPr>
          <p:cNvSpPr/>
          <p:nvPr/>
        </p:nvSpPr>
        <p:spPr>
          <a:xfrm>
            <a:off x="609600" y="1295400"/>
            <a:ext cx="10972800" cy="762000"/>
          </a:xfrm>
          <a:prstGeom prst="roundRect">
            <a:avLst>
              <a:gd name="adj" fmla="val 6000"/>
            </a:avLst>
          </a:prstGeom>
          <a:solidFill>
            <a:srgbClr val="F6E2D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Definition">
            <a:extLst>
              <a:ext uri="{FF2B5EF4-FFF2-40B4-BE49-F238E27FC236}">
                <a16:creationId xmlns:a16="http://schemas.microsoft.com/office/drawing/2014/main" id="{738D9EB5-BB2A-83EB-2B05-1D2B8442A8C7}"/>
              </a:ext>
            </a:extLst>
          </p:cNvPr>
          <p:cNvSpPr txBox="1"/>
          <p:nvPr/>
        </p:nvSpPr>
        <p:spPr>
          <a:xfrm>
            <a:off x="863600" y="1447800"/>
            <a:ext cx="105410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3000" dirty="0">
                <a:solidFill>
                  <a:srgbClr val="B24F2A"/>
                </a:solidFill>
                <a:latin typeface="True"/>
              </a:rPr>
              <a:t>Полис</a:t>
            </a:r>
            <a:r>
              <a:rPr lang="ru-RU" sz="3000" dirty="0">
                <a:solidFill>
                  <a:srgbClr val="262420"/>
                </a:solidFill>
                <a:latin typeface="Candara" panose="020E0502030303020204" pitchFamily="34" charset="0"/>
              </a:rPr>
              <a:t> — город-государство </a:t>
            </a:r>
            <a:r>
              <a:rPr lang="ru-RU" sz="3000" dirty="0">
                <a:solidFill>
                  <a:srgbClr val="57524A"/>
                </a:solidFill>
                <a:latin typeface="Candara" panose="020E0502030303020204" pitchFamily="34" charset="0"/>
              </a:rPr>
              <a:t>(VIII-VI вв. до н.э.)</a:t>
            </a:r>
          </a:p>
        </p:txBody>
      </p:sp>
      <p:sp>
        <p:nvSpPr>
          <p:cNvPr id="6" name="Definition bar">
            <a:extLst>
              <a:ext uri="{FF2B5EF4-FFF2-40B4-BE49-F238E27FC236}">
                <a16:creationId xmlns:a16="http://schemas.microsoft.com/office/drawing/2014/main" id="{391BBE71-618F-933F-BA3B-40ADFFD7B200}"/>
              </a:ext>
            </a:extLst>
          </p:cNvPr>
          <p:cNvSpPr/>
          <p:nvPr/>
        </p:nvSpPr>
        <p:spPr>
          <a:xfrm>
            <a:off x="711200" y="1422400"/>
            <a:ext cx="50800" cy="508000"/>
          </a:xfrm>
          <a:prstGeom prst="rect">
            <a:avLst/>
          </a:prstGeom>
          <a:solidFill>
            <a:srgbClr val="B24F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Feature mark 1">
            <a:extLst>
              <a:ext uri="{FF2B5EF4-FFF2-40B4-BE49-F238E27FC236}">
                <a16:creationId xmlns:a16="http://schemas.microsoft.com/office/drawing/2014/main" id="{80A4B705-A442-A8F8-66C4-EE116BAA0DAF}"/>
              </a:ext>
            </a:extLst>
          </p:cNvPr>
          <p:cNvSpPr/>
          <p:nvPr/>
        </p:nvSpPr>
        <p:spPr>
          <a:xfrm>
            <a:off x="660400" y="2362200"/>
            <a:ext cx="114300" cy="114300"/>
          </a:xfrm>
          <a:prstGeom prst="diamond">
            <a:avLst/>
          </a:prstGeom>
          <a:solidFill>
            <a:srgbClr val="62753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Feature 1">
            <a:extLst>
              <a:ext uri="{FF2B5EF4-FFF2-40B4-BE49-F238E27FC236}">
                <a16:creationId xmlns:a16="http://schemas.microsoft.com/office/drawing/2014/main" id="{BFFC491F-0A6C-4E60-451E-AE4446FC886C}"/>
              </a:ext>
            </a:extLst>
          </p:cNvPr>
          <p:cNvSpPr txBox="1"/>
          <p:nvPr/>
        </p:nvSpPr>
        <p:spPr>
          <a:xfrm>
            <a:off x="914400" y="2235200"/>
            <a:ext cx="52070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dirty="0">
                <a:solidFill>
                  <a:srgbClr val="262420"/>
                </a:solidFill>
                <a:latin typeface="Candara" panose="020E0502030303020204" pitchFamily="34" charset="0"/>
              </a:rPr>
              <a:t>Включал город и сельскую округу</a:t>
            </a:r>
          </a:p>
        </p:txBody>
      </p:sp>
      <p:sp>
        <p:nvSpPr>
          <p:cNvPr id="9" name="Feature mark 2">
            <a:extLst>
              <a:ext uri="{FF2B5EF4-FFF2-40B4-BE49-F238E27FC236}">
                <a16:creationId xmlns:a16="http://schemas.microsoft.com/office/drawing/2014/main" id="{D7198DB6-15E7-8AD7-900B-D1B832A4C257}"/>
              </a:ext>
            </a:extLst>
          </p:cNvPr>
          <p:cNvSpPr/>
          <p:nvPr/>
        </p:nvSpPr>
        <p:spPr>
          <a:xfrm>
            <a:off x="660400" y="2961640"/>
            <a:ext cx="114300" cy="114300"/>
          </a:xfrm>
          <a:prstGeom prst="diamond">
            <a:avLst/>
          </a:prstGeom>
          <a:solidFill>
            <a:srgbClr val="2457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Feature 2">
            <a:extLst>
              <a:ext uri="{FF2B5EF4-FFF2-40B4-BE49-F238E27FC236}">
                <a16:creationId xmlns:a16="http://schemas.microsoft.com/office/drawing/2014/main" id="{1AC3F178-643A-7384-4624-635DF55028A0}"/>
              </a:ext>
            </a:extLst>
          </p:cNvPr>
          <p:cNvSpPr txBox="1"/>
          <p:nvPr/>
        </p:nvSpPr>
        <p:spPr>
          <a:xfrm>
            <a:off x="914400" y="2834640"/>
            <a:ext cx="52070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dirty="0">
                <a:solidFill>
                  <a:srgbClr val="262420"/>
                </a:solidFill>
                <a:latin typeface="Candara" panose="020E0502030303020204" pitchFamily="34" charset="0"/>
              </a:rPr>
              <a:t>Небольшой размер — от сотен до тысяч граждан</a:t>
            </a:r>
          </a:p>
        </p:txBody>
      </p:sp>
      <p:sp>
        <p:nvSpPr>
          <p:cNvPr id="11" name="Feature mark 3">
            <a:extLst>
              <a:ext uri="{FF2B5EF4-FFF2-40B4-BE49-F238E27FC236}">
                <a16:creationId xmlns:a16="http://schemas.microsoft.com/office/drawing/2014/main" id="{61D55857-DAAD-374B-5644-7FF131CB9FEA}"/>
              </a:ext>
            </a:extLst>
          </p:cNvPr>
          <p:cNvSpPr/>
          <p:nvPr/>
        </p:nvSpPr>
        <p:spPr>
          <a:xfrm>
            <a:off x="660400" y="3957320"/>
            <a:ext cx="114300" cy="114300"/>
          </a:xfrm>
          <a:prstGeom prst="diamond">
            <a:avLst/>
          </a:prstGeom>
          <a:solidFill>
            <a:srgbClr val="B98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Feature 3">
            <a:extLst>
              <a:ext uri="{FF2B5EF4-FFF2-40B4-BE49-F238E27FC236}">
                <a16:creationId xmlns:a16="http://schemas.microsoft.com/office/drawing/2014/main" id="{E8E83805-1A5A-8E9A-1A66-E992B18900E5}"/>
              </a:ext>
            </a:extLst>
          </p:cNvPr>
          <p:cNvSpPr txBox="1"/>
          <p:nvPr/>
        </p:nvSpPr>
        <p:spPr>
          <a:xfrm>
            <a:off x="914400" y="3830320"/>
            <a:ext cx="52070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dirty="0">
                <a:solidFill>
                  <a:srgbClr val="262420"/>
                </a:solidFill>
                <a:latin typeface="Candara" panose="020E0502030303020204" pitchFamily="34" charset="0"/>
              </a:rPr>
              <a:t>Каждый полис имел свои законы и армию</a:t>
            </a:r>
          </a:p>
        </p:txBody>
      </p:sp>
      <p:sp>
        <p:nvSpPr>
          <p:cNvPr id="13" name="Feature mark 4">
            <a:extLst>
              <a:ext uri="{FF2B5EF4-FFF2-40B4-BE49-F238E27FC236}">
                <a16:creationId xmlns:a16="http://schemas.microsoft.com/office/drawing/2014/main" id="{C24388B0-89FD-571A-0A88-EDC2B864AF0B}"/>
              </a:ext>
            </a:extLst>
          </p:cNvPr>
          <p:cNvSpPr/>
          <p:nvPr/>
        </p:nvSpPr>
        <p:spPr>
          <a:xfrm>
            <a:off x="660400" y="4953000"/>
            <a:ext cx="114300" cy="114300"/>
          </a:xfrm>
          <a:prstGeom prst="diamond">
            <a:avLst/>
          </a:prstGeom>
          <a:solidFill>
            <a:srgbClr val="6D4A8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Feature 4">
            <a:extLst>
              <a:ext uri="{FF2B5EF4-FFF2-40B4-BE49-F238E27FC236}">
                <a16:creationId xmlns:a16="http://schemas.microsoft.com/office/drawing/2014/main" id="{92167212-D7F3-6640-B016-849BAF162001}"/>
              </a:ext>
            </a:extLst>
          </p:cNvPr>
          <p:cNvSpPr txBox="1"/>
          <p:nvPr/>
        </p:nvSpPr>
        <p:spPr>
          <a:xfrm>
            <a:off x="914400" y="4826000"/>
            <a:ext cx="52070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dirty="0">
                <a:solidFill>
                  <a:srgbClr val="262420"/>
                </a:solidFill>
                <a:latin typeface="Candara" panose="020E0502030303020204" pitchFamily="34" charset="0"/>
              </a:rPr>
              <a:t>Независимые и самостоятельные государства</a:t>
            </a:r>
          </a:p>
        </p:txBody>
      </p:sp>
      <p:pic>
        <p:nvPicPr>
          <p:cNvPr id="16" name="Polis reconstruction" descr="Полис с городом и сельской округой. Учебный рисунок-реконструкция из исходной презентации">
            <a:extLst>
              <a:ext uri="{FF2B5EF4-FFF2-40B4-BE49-F238E27FC236}">
                <a16:creationId xmlns:a16="http://schemas.microsoft.com/office/drawing/2014/main" id="{9EC9508D-5B83-73B0-7A39-6D3F1EB1D94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600" y="2311400"/>
            <a:ext cx="5130800" cy="3628208"/>
          </a:xfrm>
          <a:prstGeom prst="roundRect">
            <a:avLst>
              <a:gd name="adj" fmla="val 4000"/>
            </a:avLst>
          </a:prstGeom>
          <a:ln w="12700">
            <a:solidFill>
              <a:srgbClr val="D7CCB4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B1628938-A90A-63F3-F26D-CD40BE47961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274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A8274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052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FCA8D94-3F17-2AD9-7C36-71AB84FD7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62420"/>
                </a:solidFill>
                <a:latin typeface="Cambria" panose="02040503050406030204" pitchFamily="18" charset="0"/>
              </a:rPr>
              <a:t>Центр полиса — агора и акрополь</a:t>
            </a:r>
          </a:p>
        </p:txBody>
      </p:sp>
      <p:sp>
        <p:nvSpPr>
          <p:cNvPr id="3" name="Meander band">
            <a:extLst>
              <a:ext uri="{FF2B5EF4-FFF2-40B4-BE49-F238E27FC236}">
                <a16:creationId xmlns:a16="http://schemas.microsoft.com/office/drawing/2014/main" id="{6A4DEADD-26DC-C3C6-B708-940741D0CC16}"/>
              </a:ext>
            </a:extLst>
          </p:cNvPr>
          <p:cNvSpPr/>
          <p:nvPr/>
        </p:nvSpPr>
        <p:spPr>
          <a:xfrm>
            <a:off x="609600" y="985520"/>
            <a:ext cx="1524001" cy="190501"/>
          </a:xfrm>
          <a:custGeom>
            <a:avLst/>
            <a:gdLst/>
            <a:ahLst/>
            <a:cxnLst/>
            <a:rect l="0" t="0" r="0" b="0"/>
            <a:pathLst>
              <a:path w="1524001" h="190501">
                <a:moveTo>
                  <a:pt x="0" y="190500"/>
                </a:moveTo>
                <a:lnTo>
                  <a:pt x="0" y="190500"/>
                </a:lnTo>
                <a:lnTo>
                  <a:pt x="0" y="0"/>
                </a:lnTo>
                <a:lnTo>
                  <a:pt x="190500" y="0"/>
                </a:lnTo>
                <a:lnTo>
                  <a:pt x="190500" y="127000"/>
                </a:lnTo>
                <a:lnTo>
                  <a:pt x="63500" y="127000"/>
                </a:lnTo>
                <a:lnTo>
                  <a:pt x="63500" y="63500"/>
                </a:lnTo>
                <a:lnTo>
                  <a:pt x="127000" y="63500"/>
                </a:lnTo>
                <a:lnTo>
                  <a:pt x="127000" y="190500"/>
                </a:lnTo>
                <a:lnTo>
                  <a:pt x="254000" y="190500"/>
                </a:lnTo>
                <a:lnTo>
                  <a:pt x="254000" y="190500"/>
                </a:lnTo>
                <a:lnTo>
                  <a:pt x="254000" y="0"/>
                </a:lnTo>
                <a:lnTo>
                  <a:pt x="444500" y="0"/>
                </a:lnTo>
                <a:lnTo>
                  <a:pt x="444500" y="127000"/>
                </a:lnTo>
                <a:lnTo>
                  <a:pt x="317500" y="127000"/>
                </a:lnTo>
                <a:lnTo>
                  <a:pt x="317500" y="63500"/>
                </a:lnTo>
                <a:lnTo>
                  <a:pt x="381000" y="63500"/>
                </a:lnTo>
                <a:lnTo>
                  <a:pt x="381000" y="190500"/>
                </a:lnTo>
                <a:lnTo>
                  <a:pt x="508000" y="190500"/>
                </a:lnTo>
                <a:lnTo>
                  <a:pt x="508000" y="190500"/>
                </a:lnTo>
                <a:lnTo>
                  <a:pt x="508000" y="0"/>
                </a:lnTo>
                <a:lnTo>
                  <a:pt x="698500" y="0"/>
                </a:lnTo>
                <a:lnTo>
                  <a:pt x="698500" y="127000"/>
                </a:lnTo>
                <a:lnTo>
                  <a:pt x="571500" y="127000"/>
                </a:lnTo>
                <a:lnTo>
                  <a:pt x="571500" y="63500"/>
                </a:lnTo>
                <a:lnTo>
                  <a:pt x="635000" y="63500"/>
                </a:lnTo>
                <a:lnTo>
                  <a:pt x="635000" y="190500"/>
                </a:lnTo>
                <a:lnTo>
                  <a:pt x="762000" y="190500"/>
                </a:lnTo>
                <a:lnTo>
                  <a:pt x="762000" y="190500"/>
                </a:lnTo>
                <a:lnTo>
                  <a:pt x="762000" y="0"/>
                </a:lnTo>
                <a:lnTo>
                  <a:pt x="952500" y="0"/>
                </a:lnTo>
                <a:lnTo>
                  <a:pt x="952500" y="127000"/>
                </a:lnTo>
                <a:lnTo>
                  <a:pt x="825500" y="127000"/>
                </a:lnTo>
                <a:lnTo>
                  <a:pt x="825500" y="63500"/>
                </a:lnTo>
                <a:lnTo>
                  <a:pt x="889000" y="63500"/>
                </a:lnTo>
                <a:lnTo>
                  <a:pt x="889000" y="190500"/>
                </a:lnTo>
                <a:lnTo>
                  <a:pt x="1016000" y="190500"/>
                </a:lnTo>
                <a:lnTo>
                  <a:pt x="1016000" y="190500"/>
                </a:lnTo>
                <a:lnTo>
                  <a:pt x="1016000" y="0"/>
                </a:lnTo>
                <a:lnTo>
                  <a:pt x="1206500" y="0"/>
                </a:lnTo>
                <a:lnTo>
                  <a:pt x="1206500" y="127000"/>
                </a:lnTo>
                <a:lnTo>
                  <a:pt x="1079500" y="127000"/>
                </a:lnTo>
                <a:lnTo>
                  <a:pt x="1079500" y="63500"/>
                </a:lnTo>
                <a:lnTo>
                  <a:pt x="1143000" y="63500"/>
                </a:lnTo>
                <a:lnTo>
                  <a:pt x="1143000" y="190500"/>
                </a:lnTo>
                <a:lnTo>
                  <a:pt x="1270000" y="190500"/>
                </a:lnTo>
                <a:lnTo>
                  <a:pt x="1270000" y="190500"/>
                </a:lnTo>
                <a:lnTo>
                  <a:pt x="1270000" y="0"/>
                </a:lnTo>
                <a:lnTo>
                  <a:pt x="1460500" y="0"/>
                </a:lnTo>
                <a:lnTo>
                  <a:pt x="1460500" y="127000"/>
                </a:lnTo>
                <a:lnTo>
                  <a:pt x="1333500" y="127000"/>
                </a:lnTo>
                <a:lnTo>
                  <a:pt x="1333500" y="63500"/>
                </a:lnTo>
                <a:lnTo>
                  <a:pt x="1397000" y="63500"/>
                </a:lnTo>
                <a:lnTo>
                  <a:pt x="1397000" y="190500"/>
                </a:lnTo>
                <a:lnTo>
                  <a:pt x="1524000" y="190500"/>
                </a:lnTo>
              </a:path>
            </a:pathLst>
          </a:custGeom>
          <a:ln w="15875">
            <a:solidFill>
              <a:srgbClr val="B98A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Agora model" descr="Модель афинской агоры около 400 г. до н. э. Музей Древней агоры, Афины">
            <a:extLst>
              <a:ext uri="{FF2B5EF4-FFF2-40B4-BE49-F238E27FC236}">
                <a16:creationId xmlns:a16="http://schemas.microsoft.com/office/drawing/2014/main" id="{A62A675A-701E-7147-C414-19B8B69745F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20800"/>
            <a:ext cx="5334000" cy="2540000"/>
          </a:xfrm>
          <a:prstGeom prst="roundRect">
            <a:avLst>
              <a:gd name="adj" fmla="val 4000"/>
            </a:avLst>
          </a:prstGeom>
          <a:ln w="15875">
            <a:solidFill>
              <a:srgbClr val="B98A2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6" name="Agora card">
            <a:extLst>
              <a:ext uri="{FF2B5EF4-FFF2-40B4-BE49-F238E27FC236}">
                <a16:creationId xmlns:a16="http://schemas.microsoft.com/office/drawing/2014/main" id="{409EA782-83DB-852F-1D38-1E2601DED5AF}"/>
              </a:ext>
            </a:extLst>
          </p:cNvPr>
          <p:cNvSpPr/>
          <p:nvPr/>
        </p:nvSpPr>
        <p:spPr>
          <a:xfrm>
            <a:off x="609600" y="4038600"/>
            <a:ext cx="5334000" cy="2128520"/>
          </a:xfrm>
          <a:prstGeom prst="roundRect">
            <a:avLst>
              <a:gd name="adj" fmla="val 6000"/>
            </a:avLst>
          </a:prstGeom>
          <a:solidFill>
            <a:srgbClr val="F6ECD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Agora">
            <a:extLst>
              <a:ext uri="{FF2B5EF4-FFF2-40B4-BE49-F238E27FC236}">
                <a16:creationId xmlns:a16="http://schemas.microsoft.com/office/drawing/2014/main" id="{649E919E-5CFA-06E9-968A-423C684C6849}"/>
              </a:ext>
            </a:extLst>
          </p:cNvPr>
          <p:cNvSpPr txBox="1"/>
          <p:nvPr/>
        </p:nvSpPr>
        <p:spPr>
          <a:xfrm>
            <a:off x="863600" y="4191000"/>
            <a:ext cx="4902200" cy="1798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800" b="1" dirty="0">
                <a:solidFill>
                  <a:srgbClr val="B98A2E"/>
                </a:solidFill>
                <a:latin typeface="Cambria" panose="02040503050406030204" pitchFamily="18" charset="0"/>
              </a:rPr>
              <a:t>Агора — главная площадь:</a:t>
            </a:r>
          </a:p>
          <a:p>
            <a:pPr marL="304800" indent="-304800">
              <a:spcAft>
                <a:spcPts val="600"/>
              </a:spcAft>
              <a:buClr>
                <a:srgbClr val="B98A2E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500" dirty="0">
                <a:solidFill>
                  <a:srgbClr val="262420"/>
                </a:solidFill>
                <a:latin typeface="Candara" panose="020E0502030303020204" pitchFamily="34" charset="0"/>
              </a:rPr>
              <a:t>Место народных собраний</a:t>
            </a:r>
          </a:p>
          <a:p>
            <a:pPr marL="304800" indent="-304800">
              <a:spcAft>
                <a:spcPts val="600"/>
              </a:spcAft>
              <a:buClr>
                <a:srgbClr val="B98A2E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500" dirty="0">
                <a:solidFill>
                  <a:srgbClr val="262420"/>
                </a:solidFill>
                <a:latin typeface="Candara" panose="020E0502030303020204" pitchFamily="34" charset="0"/>
              </a:rPr>
              <a:t>Торговля и встречи граждан</a:t>
            </a:r>
          </a:p>
          <a:p>
            <a:pPr marL="304800" indent="-304800">
              <a:spcAft>
                <a:spcPts val="600"/>
              </a:spcAft>
              <a:buClr>
                <a:srgbClr val="B98A2E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500" dirty="0">
                <a:solidFill>
                  <a:srgbClr val="262420"/>
                </a:solidFill>
                <a:latin typeface="Candara" panose="020E0502030303020204" pitchFamily="34" charset="0"/>
              </a:rPr>
              <a:t>Общественные здания</a:t>
            </a:r>
          </a:p>
        </p:txBody>
      </p:sp>
      <p:sp>
        <p:nvSpPr>
          <p:cNvPr id="8" name="Agora bar">
            <a:extLst>
              <a:ext uri="{FF2B5EF4-FFF2-40B4-BE49-F238E27FC236}">
                <a16:creationId xmlns:a16="http://schemas.microsoft.com/office/drawing/2014/main" id="{F6EA82E9-2CB3-A5E1-25E4-2BA1B6A510AE}"/>
              </a:ext>
            </a:extLst>
          </p:cNvPr>
          <p:cNvSpPr/>
          <p:nvPr/>
        </p:nvSpPr>
        <p:spPr>
          <a:xfrm>
            <a:off x="711200" y="4165600"/>
            <a:ext cx="50800" cy="1849120"/>
          </a:xfrm>
          <a:prstGeom prst="rect">
            <a:avLst/>
          </a:prstGeom>
          <a:solidFill>
            <a:srgbClr val="B98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Acropolis photo" descr="Афинский Акрополь. Вид с холма Филопаппа. Современная фотография">
            <a:extLst>
              <a:ext uri="{FF2B5EF4-FFF2-40B4-BE49-F238E27FC236}">
                <a16:creationId xmlns:a16="http://schemas.microsoft.com/office/drawing/2014/main" id="{33218F77-7158-AD6D-62BD-33CC0A73F98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320800"/>
            <a:ext cx="5334000" cy="2540000"/>
          </a:xfrm>
          <a:prstGeom prst="roundRect">
            <a:avLst>
              <a:gd name="adj" fmla="val 4000"/>
            </a:avLst>
          </a:prstGeom>
          <a:ln w="15875">
            <a:solidFill>
              <a:srgbClr val="24578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1" name="Acropolis card">
            <a:extLst>
              <a:ext uri="{FF2B5EF4-FFF2-40B4-BE49-F238E27FC236}">
                <a16:creationId xmlns:a16="http://schemas.microsoft.com/office/drawing/2014/main" id="{F1D7DF10-D5F8-516F-4C72-BE47F2326615}"/>
              </a:ext>
            </a:extLst>
          </p:cNvPr>
          <p:cNvSpPr/>
          <p:nvPr/>
        </p:nvSpPr>
        <p:spPr>
          <a:xfrm>
            <a:off x="6248400" y="4038600"/>
            <a:ext cx="5334000" cy="2128520"/>
          </a:xfrm>
          <a:prstGeom prst="roundRect">
            <a:avLst>
              <a:gd name="adj" fmla="val 6000"/>
            </a:avLst>
          </a:prstGeom>
          <a:solidFill>
            <a:srgbClr val="DFE9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Acropolis">
            <a:extLst>
              <a:ext uri="{FF2B5EF4-FFF2-40B4-BE49-F238E27FC236}">
                <a16:creationId xmlns:a16="http://schemas.microsoft.com/office/drawing/2014/main" id="{C276D23B-9BE1-3FF4-B7B6-D47A10A58407}"/>
              </a:ext>
            </a:extLst>
          </p:cNvPr>
          <p:cNvSpPr txBox="1"/>
          <p:nvPr/>
        </p:nvSpPr>
        <p:spPr>
          <a:xfrm>
            <a:off x="6502400" y="4191000"/>
            <a:ext cx="4902200" cy="1798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800" b="1" dirty="0">
                <a:solidFill>
                  <a:srgbClr val="24578A"/>
                </a:solidFill>
                <a:latin typeface="Cambria" panose="02040503050406030204" pitchFamily="18" charset="0"/>
              </a:rPr>
              <a:t>Акрополь — верхний город:</a:t>
            </a:r>
          </a:p>
          <a:p>
            <a:pPr marL="304800" indent="-304800">
              <a:spcAft>
                <a:spcPts val="600"/>
              </a:spcAft>
              <a:buClr>
                <a:srgbClr val="24578A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500" dirty="0">
                <a:solidFill>
                  <a:srgbClr val="262420"/>
                </a:solidFill>
                <a:latin typeface="Candara" panose="020E0502030303020204" pitchFamily="34" charset="0"/>
              </a:rPr>
              <a:t>Храмы богам-покровителям</a:t>
            </a:r>
          </a:p>
          <a:p>
            <a:pPr marL="304800" indent="-304800">
              <a:spcAft>
                <a:spcPts val="600"/>
              </a:spcAft>
              <a:buClr>
                <a:srgbClr val="24578A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500" dirty="0">
                <a:solidFill>
                  <a:srgbClr val="262420"/>
                </a:solidFill>
                <a:latin typeface="Candara" panose="020E0502030303020204" pitchFamily="34" charset="0"/>
              </a:rPr>
              <a:t>Городская казна и реликвии</a:t>
            </a:r>
          </a:p>
          <a:p>
            <a:pPr marL="304800" indent="-304800">
              <a:spcAft>
                <a:spcPts val="600"/>
              </a:spcAft>
              <a:buClr>
                <a:srgbClr val="24578A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500" dirty="0">
                <a:solidFill>
                  <a:srgbClr val="262420"/>
                </a:solidFill>
                <a:latin typeface="Candara" panose="020E0502030303020204" pitchFamily="34" charset="0"/>
              </a:rPr>
              <a:t>Укреплённая крепость</a:t>
            </a:r>
          </a:p>
        </p:txBody>
      </p:sp>
      <p:sp>
        <p:nvSpPr>
          <p:cNvPr id="13" name="Acropolis bar">
            <a:extLst>
              <a:ext uri="{FF2B5EF4-FFF2-40B4-BE49-F238E27FC236}">
                <a16:creationId xmlns:a16="http://schemas.microsoft.com/office/drawing/2014/main" id="{5FD52D69-C5DB-0C82-892C-F653588E09D3}"/>
              </a:ext>
            </a:extLst>
          </p:cNvPr>
          <p:cNvSpPr/>
          <p:nvPr/>
        </p:nvSpPr>
        <p:spPr>
          <a:xfrm>
            <a:off x="6350000" y="4165600"/>
            <a:ext cx="50800" cy="1849120"/>
          </a:xfrm>
          <a:prstGeom prst="rect">
            <a:avLst/>
          </a:prstGeom>
          <a:solidFill>
            <a:srgbClr val="2457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F6FE5E0B-72B4-BBE4-3066-41785BA5DA7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274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A8274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600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D82014A-23F4-AF6A-66E7-674A58187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62420"/>
                </a:solidFill>
                <a:latin typeface="Cambria" panose="02040503050406030204" pitchFamily="18" charset="0"/>
              </a:rPr>
              <a:t>Кто управлял полисом?</a:t>
            </a:r>
          </a:p>
        </p:txBody>
      </p:sp>
      <p:sp>
        <p:nvSpPr>
          <p:cNvPr id="3" name="Meander band">
            <a:extLst>
              <a:ext uri="{FF2B5EF4-FFF2-40B4-BE49-F238E27FC236}">
                <a16:creationId xmlns:a16="http://schemas.microsoft.com/office/drawing/2014/main" id="{C44AC902-2AD0-7AC8-AF30-C839F37AE729}"/>
              </a:ext>
            </a:extLst>
          </p:cNvPr>
          <p:cNvSpPr/>
          <p:nvPr/>
        </p:nvSpPr>
        <p:spPr>
          <a:xfrm>
            <a:off x="609600" y="985520"/>
            <a:ext cx="1524001" cy="190501"/>
          </a:xfrm>
          <a:custGeom>
            <a:avLst/>
            <a:gdLst/>
            <a:ahLst/>
            <a:cxnLst/>
            <a:rect l="0" t="0" r="0" b="0"/>
            <a:pathLst>
              <a:path w="1524001" h="190501">
                <a:moveTo>
                  <a:pt x="0" y="190500"/>
                </a:moveTo>
                <a:lnTo>
                  <a:pt x="0" y="190500"/>
                </a:lnTo>
                <a:lnTo>
                  <a:pt x="0" y="0"/>
                </a:lnTo>
                <a:lnTo>
                  <a:pt x="190500" y="0"/>
                </a:lnTo>
                <a:lnTo>
                  <a:pt x="190500" y="127000"/>
                </a:lnTo>
                <a:lnTo>
                  <a:pt x="63500" y="127000"/>
                </a:lnTo>
                <a:lnTo>
                  <a:pt x="63500" y="63500"/>
                </a:lnTo>
                <a:lnTo>
                  <a:pt x="127000" y="63500"/>
                </a:lnTo>
                <a:lnTo>
                  <a:pt x="127000" y="190500"/>
                </a:lnTo>
                <a:lnTo>
                  <a:pt x="254000" y="190500"/>
                </a:lnTo>
                <a:lnTo>
                  <a:pt x="254000" y="190500"/>
                </a:lnTo>
                <a:lnTo>
                  <a:pt x="254000" y="0"/>
                </a:lnTo>
                <a:lnTo>
                  <a:pt x="444500" y="0"/>
                </a:lnTo>
                <a:lnTo>
                  <a:pt x="444500" y="127000"/>
                </a:lnTo>
                <a:lnTo>
                  <a:pt x="317500" y="127000"/>
                </a:lnTo>
                <a:lnTo>
                  <a:pt x="317500" y="63500"/>
                </a:lnTo>
                <a:lnTo>
                  <a:pt x="381000" y="63500"/>
                </a:lnTo>
                <a:lnTo>
                  <a:pt x="381000" y="190500"/>
                </a:lnTo>
                <a:lnTo>
                  <a:pt x="508000" y="190500"/>
                </a:lnTo>
                <a:lnTo>
                  <a:pt x="508000" y="190500"/>
                </a:lnTo>
                <a:lnTo>
                  <a:pt x="508000" y="0"/>
                </a:lnTo>
                <a:lnTo>
                  <a:pt x="698500" y="0"/>
                </a:lnTo>
                <a:lnTo>
                  <a:pt x="698500" y="127000"/>
                </a:lnTo>
                <a:lnTo>
                  <a:pt x="571500" y="127000"/>
                </a:lnTo>
                <a:lnTo>
                  <a:pt x="571500" y="63500"/>
                </a:lnTo>
                <a:lnTo>
                  <a:pt x="635000" y="63500"/>
                </a:lnTo>
                <a:lnTo>
                  <a:pt x="635000" y="190500"/>
                </a:lnTo>
                <a:lnTo>
                  <a:pt x="762000" y="190500"/>
                </a:lnTo>
                <a:lnTo>
                  <a:pt x="762000" y="190500"/>
                </a:lnTo>
                <a:lnTo>
                  <a:pt x="762000" y="0"/>
                </a:lnTo>
                <a:lnTo>
                  <a:pt x="952500" y="0"/>
                </a:lnTo>
                <a:lnTo>
                  <a:pt x="952500" y="127000"/>
                </a:lnTo>
                <a:lnTo>
                  <a:pt x="825500" y="127000"/>
                </a:lnTo>
                <a:lnTo>
                  <a:pt x="825500" y="63500"/>
                </a:lnTo>
                <a:lnTo>
                  <a:pt x="889000" y="63500"/>
                </a:lnTo>
                <a:lnTo>
                  <a:pt x="889000" y="190500"/>
                </a:lnTo>
                <a:lnTo>
                  <a:pt x="1016000" y="190500"/>
                </a:lnTo>
                <a:lnTo>
                  <a:pt x="1016000" y="190500"/>
                </a:lnTo>
                <a:lnTo>
                  <a:pt x="1016000" y="0"/>
                </a:lnTo>
                <a:lnTo>
                  <a:pt x="1206500" y="0"/>
                </a:lnTo>
                <a:lnTo>
                  <a:pt x="1206500" y="127000"/>
                </a:lnTo>
                <a:lnTo>
                  <a:pt x="1079500" y="127000"/>
                </a:lnTo>
                <a:lnTo>
                  <a:pt x="1079500" y="63500"/>
                </a:lnTo>
                <a:lnTo>
                  <a:pt x="1143000" y="63500"/>
                </a:lnTo>
                <a:lnTo>
                  <a:pt x="1143000" y="190500"/>
                </a:lnTo>
                <a:lnTo>
                  <a:pt x="1270000" y="190500"/>
                </a:lnTo>
                <a:lnTo>
                  <a:pt x="1270000" y="190500"/>
                </a:lnTo>
                <a:lnTo>
                  <a:pt x="1270000" y="0"/>
                </a:lnTo>
                <a:lnTo>
                  <a:pt x="1460500" y="0"/>
                </a:lnTo>
                <a:lnTo>
                  <a:pt x="1460500" y="127000"/>
                </a:lnTo>
                <a:lnTo>
                  <a:pt x="1333500" y="127000"/>
                </a:lnTo>
                <a:lnTo>
                  <a:pt x="1333500" y="63500"/>
                </a:lnTo>
                <a:lnTo>
                  <a:pt x="1397000" y="63500"/>
                </a:lnTo>
                <a:lnTo>
                  <a:pt x="1397000" y="190500"/>
                </a:lnTo>
                <a:lnTo>
                  <a:pt x="1524000" y="190500"/>
                </a:lnTo>
              </a:path>
            </a:pathLst>
          </a:custGeom>
          <a:ln w="15875">
            <a:solidFill>
              <a:srgbClr val="6D4A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Aristocrats card">
            <a:extLst>
              <a:ext uri="{FF2B5EF4-FFF2-40B4-BE49-F238E27FC236}">
                <a16:creationId xmlns:a16="http://schemas.microsoft.com/office/drawing/2014/main" id="{5DFD3743-A44D-14A5-A8F5-64EE59116863}"/>
              </a:ext>
            </a:extLst>
          </p:cNvPr>
          <p:cNvSpPr/>
          <p:nvPr/>
        </p:nvSpPr>
        <p:spPr>
          <a:xfrm>
            <a:off x="609600" y="1270000"/>
            <a:ext cx="5334000" cy="1097280"/>
          </a:xfrm>
          <a:prstGeom prst="roundRect">
            <a:avLst>
              <a:gd name="adj" fmla="val 6000"/>
            </a:avLst>
          </a:prstGeom>
          <a:solidFill>
            <a:srgbClr val="EDE5F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Aristocrats">
            <a:extLst>
              <a:ext uri="{FF2B5EF4-FFF2-40B4-BE49-F238E27FC236}">
                <a16:creationId xmlns:a16="http://schemas.microsoft.com/office/drawing/2014/main" id="{0E23E254-015B-4E06-C6C1-B4DD0C9C976C}"/>
              </a:ext>
            </a:extLst>
          </p:cNvPr>
          <p:cNvSpPr txBox="1"/>
          <p:nvPr/>
        </p:nvSpPr>
        <p:spPr>
          <a:xfrm>
            <a:off x="863600" y="1422400"/>
            <a:ext cx="49022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6D4A80"/>
                </a:solidFill>
                <a:latin typeface="Candara" panose="020E0502030303020204" pitchFamily="34" charset="0"/>
              </a:rPr>
              <a:t>Аристократы</a:t>
            </a:r>
            <a:r>
              <a:rPr lang="ru-RU" sz="2600" dirty="0">
                <a:solidFill>
                  <a:srgbClr val="262420"/>
                </a:solidFill>
                <a:latin typeface="Candara" panose="020E0502030303020204" pitchFamily="34" charset="0"/>
              </a:rPr>
              <a:t> — знатные семьи</a:t>
            </a:r>
          </a:p>
        </p:txBody>
      </p:sp>
      <p:sp>
        <p:nvSpPr>
          <p:cNvPr id="6" name="Aristocrats bar">
            <a:extLst>
              <a:ext uri="{FF2B5EF4-FFF2-40B4-BE49-F238E27FC236}">
                <a16:creationId xmlns:a16="http://schemas.microsoft.com/office/drawing/2014/main" id="{4051FAC8-917F-1D1B-9C17-D52E5C2EE03C}"/>
              </a:ext>
            </a:extLst>
          </p:cNvPr>
          <p:cNvSpPr/>
          <p:nvPr/>
        </p:nvSpPr>
        <p:spPr>
          <a:xfrm>
            <a:off x="711200" y="1397000"/>
            <a:ext cx="50800" cy="843280"/>
          </a:xfrm>
          <a:prstGeom prst="rect">
            <a:avLst/>
          </a:prstGeom>
          <a:solidFill>
            <a:srgbClr val="6D4A8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Demos card">
            <a:extLst>
              <a:ext uri="{FF2B5EF4-FFF2-40B4-BE49-F238E27FC236}">
                <a16:creationId xmlns:a16="http://schemas.microsoft.com/office/drawing/2014/main" id="{53F0B11C-9E96-B65D-86C8-258FB3008E5E}"/>
              </a:ext>
            </a:extLst>
          </p:cNvPr>
          <p:cNvSpPr/>
          <p:nvPr/>
        </p:nvSpPr>
        <p:spPr>
          <a:xfrm>
            <a:off x="6248400" y="1270000"/>
            <a:ext cx="5334000" cy="1097280"/>
          </a:xfrm>
          <a:prstGeom prst="roundRect">
            <a:avLst>
              <a:gd name="adj" fmla="val 6000"/>
            </a:avLst>
          </a:prstGeom>
          <a:solidFill>
            <a:srgbClr val="E9EED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Demos">
            <a:extLst>
              <a:ext uri="{FF2B5EF4-FFF2-40B4-BE49-F238E27FC236}">
                <a16:creationId xmlns:a16="http://schemas.microsoft.com/office/drawing/2014/main" id="{6C01429D-12EE-BE1E-9740-098F8F1CAE6C}"/>
              </a:ext>
            </a:extLst>
          </p:cNvPr>
          <p:cNvSpPr txBox="1"/>
          <p:nvPr/>
        </p:nvSpPr>
        <p:spPr>
          <a:xfrm>
            <a:off x="6502400" y="1422400"/>
            <a:ext cx="49022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627530"/>
                </a:solidFill>
                <a:latin typeface="Candara" panose="020E0502030303020204" pitchFamily="34" charset="0"/>
              </a:rPr>
              <a:t>Демос</a:t>
            </a:r>
            <a:r>
              <a:rPr lang="ru-RU" sz="2600" dirty="0">
                <a:solidFill>
                  <a:srgbClr val="262420"/>
                </a:solidFill>
                <a:latin typeface="Candara" panose="020E0502030303020204" pitchFamily="34" charset="0"/>
              </a:rPr>
              <a:t> — простой народ (земледельцы, ремесленники)</a:t>
            </a:r>
          </a:p>
        </p:txBody>
      </p:sp>
      <p:sp>
        <p:nvSpPr>
          <p:cNvPr id="9" name="Demos bar">
            <a:extLst>
              <a:ext uri="{FF2B5EF4-FFF2-40B4-BE49-F238E27FC236}">
                <a16:creationId xmlns:a16="http://schemas.microsoft.com/office/drawing/2014/main" id="{F0091300-BF0C-DF8A-34E7-3FCA5E15A617}"/>
              </a:ext>
            </a:extLst>
          </p:cNvPr>
          <p:cNvSpPr/>
          <p:nvPr/>
        </p:nvSpPr>
        <p:spPr>
          <a:xfrm>
            <a:off x="6350000" y="1397000"/>
            <a:ext cx="50800" cy="843280"/>
          </a:xfrm>
          <a:prstGeom prst="rect">
            <a:avLst/>
          </a:prstGeom>
          <a:solidFill>
            <a:srgbClr val="62753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Assembly painting" descr="Филипп фон Фольц. Речь Перикла перед афинянами, 1852 (художественная реконструкция)">
            <a:extLst>
              <a:ext uri="{FF2B5EF4-FFF2-40B4-BE49-F238E27FC236}">
                <a16:creationId xmlns:a16="http://schemas.microsoft.com/office/drawing/2014/main" id="{4FE8F506-ADD6-5BF3-317F-31310A74684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595880"/>
            <a:ext cx="5969000" cy="3674533"/>
          </a:xfrm>
          <a:prstGeom prst="roundRect">
            <a:avLst>
              <a:gd name="adj" fmla="val 4000"/>
            </a:avLst>
          </a:prstGeom>
          <a:ln w="12700">
            <a:solidFill>
              <a:srgbClr val="D7CCB4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2" name="Assembly card">
            <a:extLst>
              <a:ext uri="{FF2B5EF4-FFF2-40B4-BE49-F238E27FC236}">
                <a16:creationId xmlns:a16="http://schemas.microsoft.com/office/drawing/2014/main" id="{B365910F-4231-5A52-466D-D97405AE7EF8}"/>
              </a:ext>
            </a:extLst>
          </p:cNvPr>
          <p:cNvSpPr/>
          <p:nvPr/>
        </p:nvSpPr>
        <p:spPr>
          <a:xfrm>
            <a:off x="6858000" y="2595880"/>
            <a:ext cx="4724400" cy="1066800"/>
          </a:xfrm>
          <a:prstGeom prst="roundRect">
            <a:avLst>
              <a:gd name="adj" fmla="val 6000"/>
            </a:avLst>
          </a:prstGeom>
          <a:solidFill>
            <a:srgbClr val="DFE9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Assembly">
            <a:extLst>
              <a:ext uri="{FF2B5EF4-FFF2-40B4-BE49-F238E27FC236}">
                <a16:creationId xmlns:a16="http://schemas.microsoft.com/office/drawing/2014/main" id="{F8B2A13A-C23B-3B36-FC52-2A75A36C0043}"/>
              </a:ext>
            </a:extLst>
          </p:cNvPr>
          <p:cNvSpPr txBox="1"/>
          <p:nvPr/>
        </p:nvSpPr>
        <p:spPr>
          <a:xfrm>
            <a:off x="7112000" y="2748280"/>
            <a:ext cx="42926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b="1" dirty="0">
                <a:solidFill>
                  <a:srgbClr val="24578A"/>
                </a:solidFill>
                <a:latin typeface="Candara" panose="020E0502030303020204" pitchFamily="34" charset="0"/>
              </a:rPr>
              <a:t>Народное собрание</a:t>
            </a:r>
            <a:r>
              <a:rPr lang="ru-RU" sz="2500" dirty="0">
                <a:solidFill>
                  <a:srgbClr val="262420"/>
                </a:solidFill>
                <a:latin typeface="Candara" panose="020E0502030303020204" pitchFamily="34" charset="0"/>
              </a:rPr>
              <a:t> — принимало законы</a:t>
            </a:r>
          </a:p>
        </p:txBody>
      </p:sp>
      <p:sp>
        <p:nvSpPr>
          <p:cNvPr id="14" name="Assembly bar">
            <a:extLst>
              <a:ext uri="{FF2B5EF4-FFF2-40B4-BE49-F238E27FC236}">
                <a16:creationId xmlns:a16="http://schemas.microsoft.com/office/drawing/2014/main" id="{3DC2552E-E498-1689-CC65-64C92D71EB7B}"/>
              </a:ext>
            </a:extLst>
          </p:cNvPr>
          <p:cNvSpPr/>
          <p:nvPr/>
        </p:nvSpPr>
        <p:spPr>
          <a:xfrm>
            <a:off x="6959600" y="2722880"/>
            <a:ext cx="50800" cy="812800"/>
          </a:xfrm>
          <a:prstGeom prst="rect">
            <a:avLst/>
          </a:prstGeom>
          <a:solidFill>
            <a:srgbClr val="2457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Men citizens card">
            <a:extLst>
              <a:ext uri="{FF2B5EF4-FFF2-40B4-BE49-F238E27FC236}">
                <a16:creationId xmlns:a16="http://schemas.microsoft.com/office/drawing/2014/main" id="{6E03F1E7-CB6C-1F29-E25F-A1EA29547764}"/>
              </a:ext>
            </a:extLst>
          </p:cNvPr>
          <p:cNvSpPr/>
          <p:nvPr/>
        </p:nvSpPr>
        <p:spPr>
          <a:xfrm>
            <a:off x="6858000" y="3713480"/>
            <a:ext cx="4724400" cy="1036320"/>
          </a:xfrm>
          <a:prstGeom prst="roundRect">
            <a:avLst>
              <a:gd name="adj" fmla="val 6000"/>
            </a:avLst>
          </a:prstGeom>
          <a:solidFill>
            <a:srgbClr val="EEE8E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Men citizens">
            <a:extLst>
              <a:ext uri="{FF2B5EF4-FFF2-40B4-BE49-F238E27FC236}">
                <a16:creationId xmlns:a16="http://schemas.microsoft.com/office/drawing/2014/main" id="{494F29DF-3463-A43C-18EF-41C6D562211C}"/>
              </a:ext>
            </a:extLst>
          </p:cNvPr>
          <p:cNvSpPr txBox="1"/>
          <p:nvPr/>
        </p:nvSpPr>
        <p:spPr>
          <a:xfrm>
            <a:off x="7112000" y="3865880"/>
            <a:ext cx="42926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262420"/>
                </a:solidFill>
                <a:latin typeface="Candara" panose="020E0502030303020204" pitchFamily="34" charset="0"/>
              </a:rPr>
              <a:t>Только </a:t>
            </a:r>
            <a:r>
              <a:rPr lang="ru-RU" sz="2400" b="1" dirty="0">
                <a:solidFill>
                  <a:srgbClr val="7A6A5B"/>
                </a:solidFill>
                <a:latin typeface="Candara" panose="020E0502030303020204" pitchFamily="34" charset="0"/>
              </a:rPr>
              <a:t>мужчины-граждане</a:t>
            </a:r>
            <a:r>
              <a:rPr lang="ru-RU" sz="2400" dirty="0">
                <a:solidFill>
                  <a:srgbClr val="262420"/>
                </a:solidFill>
                <a:latin typeface="Candara" panose="020E0502030303020204" pitchFamily="34" charset="0"/>
              </a:rPr>
              <a:t> имели права</a:t>
            </a:r>
          </a:p>
        </p:txBody>
      </p:sp>
      <p:sp>
        <p:nvSpPr>
          <p:cNvPr id="17" name="Men citizens bar">
            <a:extLst>
              <a:ext uri="{FF2B5EF4-FFF2-40B4-BE49-F238E27FC236}">
                <a16:creationId xmlns:a16="http://schemas.microsoft.com/office/drawing/2014/main" id="{0A405785-52A4-FF5B-2F3F-BBF00A5127C5}"/>
              </a:ext>
            </a:extLst>
          </p:cNvPr>
          <p:cNvSpPr/>
          <p:nvPr/>
        </p:nvSpPr>
        <p:spPr>
          <a:xfrm>
            <a:off x="6959600" y="3840480"/>
            <a:ext cx="50800" cy="782320"/>
          </a:xfrm>
          <a:prstGeom prst="rect">
            <a:avLst/>
          </a:prstGeom>
          <a:solidFill>
            <a:srgbClr val="7A6A5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Women card">
            <a:extLst>
              <a:ext uri="{FF2B5EF4-FFF2-40B4-BE49-F238E27FC236}">
                <a16:creationId xmlns:a16="http://schemas.microsoft.com/office/drawing/2014/main" id="{03A96F54-A427-87E2-D06D-CFB8544E1410}"/>
              </a:ext>
            </a:extLst>
          </p:cNvPr>
          <p:cNvSpPr/>
          <p:nvPr/>
        </p:nvSpPr>
        <p:spPr>
          <a:xfrm>
            <a:off x="6858000" y="4800600"/>
            <a:ext cx="4724400" cy="1036320"/>
          </a:xfrm>
          <a:prstGeom prst="roundRect">
            <a:avLst>
              <a:gd name="adj" fmla="val 6000"/>
            </a:avLst>
          </a:prstGeom>
          <a:solidFill>
            <a:srgbClr val="EEE8E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Women">
            <a:extLst>
              <a:ext uri="{FF2B5EF4-FFF2-40B4-BE49-F238E27FC236}">
                <a16:creationId xmlns:a16="http://schemas.microsoft.com/office/drawing/2014/main" id="{472E738C-C796-ADF3-8B25-8DE0B4096FE4}"/>
              </a:ext>
            </a:extLst>
          </p:cNvPr>
          <p:cNvSpPr txBox="1"/>
          <p:nvPr/>
        </p:nvSpPr>
        <p:spPr>
          <a:xfrm>
            <a:off x="7112000" y="4953000"/>
            <a:ext cx="42926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262420"/>
                </a:solidFill>
                <a:latin typeface="Candara" panose="020E0502030303020204" pitchFamily="34" charset="0"/>
              </a:rPr>
              <a:t>Женщины </a:t>
            </a:r>
            <a:r>
              <a:rPr lang="ru-RU" sz="2400" b="1" dirty="0">
                <a:solidFill>
                  <a:srgbClr val="7A6A5B"/>
                </a:solidFill>
                <a:latin typeface="Candara" panose="020E0502030303020204" pitchFamily="34" charset="0"/>
              </a:rPr>
              <a:t>не участвовали</a:t>
            </a:r>
            <a:r>
              <a:rPr lang="ru-RU" sz="2400" dirty="0">
                <a:solidFill>
                  <a:srgbClr val="262420"/>
                </a:solidFill>
                <a:latin typeface="Candara" panose="020E0502030303020204" pitchFamily="34" charset="0"/>
              </a:rPr>
              <a:t> в управлении</a:t>
            </a:r>
          </a:p>
        </p:txBody>
      </p:sp>
      <p:sp>
        <p:nvSpPr>
          <p:cNvPr id="20" name="Women bar">
            <a:extLst>
              <a:ext uri="{FF2B5EF4-FFF2-40B4-BE49-F238E27FC236}">
                <a16:creationId xmlns:a16="http://schemas.microsoft.com/office/drawing/2014/main" id="{C34F984A-E818-8794-1914-25FB8AC14EB3}"/>
              </a:ext>
            </a:extLst>
          </p:cNvPr>
          <p:cNvSpPr/>
          <p:nvPr/>
        </p:nvSpPr>
        <p:spPr>
          <a:xfrm>
            <a:off x="6959600" y="4927600"/>
            <a:ext cx="50800" cy="782320"/>
          </a:xfrm>
          <a:prstGeom prst="rect">
            <a:avLst/>
          </a:prstGeom>
          <a:solidFill>
            <a:srgbClr val="7A6A5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Signature 100ballnik.com">
            <a:extLst>
              <a:ext uri="{FF2B5EF4-FFF2-40B4-BE49-F238E27FC236}">
                <a16:creationId xmlns:a16="http://schemas.microsoft.com/office/drawing/2014/main" id="{479F7127-1B98-5F04-3722-A107A92B9E3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274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A8274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269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A203332-4BCF-ABB9-B15B-672FF080C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81280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62420"/>
                </a:solidFill>
                <a:latin typeface="Cambria" panose="02040503050406030204" pitchFamily="18" charset="0"/>
              </a:rPr>
              <a:t>Армия полиса — гоплиты</a:t>
            </a:r>
          </a:p>
        </p:txBody>
      </p:sp>
      <p:sp>
        <p:nvSpPr>
          <p:cNvPr id="3" name="Meander band">
            <a:extLst>
              <a:ext uri="{FF2B5EF4-FFF2-40B4-BE49-F238E27FC236}">
                <a16:creationId xmlns:a16="http://schemas.microsoft.com/office/drawing/2014/main" id="{DB91F4F1-06DE-C8C8-F631-7E891144004F}"/>
              </a:ext>
            </a:extLst>
          </p:cNvPr>
          <p:cNvSpPr/>
          <p:nvPr/>
        </p:nvSpPr>
        <p:spPr>
          <a:xfrm>
            <a:off x="609600" y="985520"/>
            <a:ext cx="1524001" cy="190501"/>
          </a:xfrm>
          <a:custGeom>
            <a:avLst/>
            <a:gdLst/>
            <a:ahLst/>
            <a:cxnLst/>
            <a:rect l="0" t="0" r="0" b="0"/>
            <a:pathLst>
              <a:path w="1524001" h="190501">
                <a:moveTo>
                  <a:pt x="0" y="190500"/>
                </a:moveTo>
                <a:lnTo>
                  <a:pt x="0" y="190500"/>
                </a:lnTo>
                <a:lnTo>
                  <a:pt x="0" y="0"/>
                </a:lnTo>
                <a:lnTo>
                  <a:pt x="190500" y="0"/>
                </a:lnTo>
                <a:lnTo>
                  <a:pt x="190500" y="127000"/>
                </a:lnTo>
                <a:lnTo>
                  <a:pt x="63500" y="127000"/>
                </a:lnTo>
                <a:lnTo>
                  <a:pt x="63500" y="63500"/>
                </a:lnTo>
                <a:lnTo>
                  <a:pt x="127000" y="63500"/>
                </a:lnTo>
                <a:lnTo>
                  <a:pt x="127000" y="190500"/>
                </a:lnTo>
                <a:lnTo>
                  <a:pt x="254000" y="190500"/>
                </a:lnTo>
                <a:lnTo>
                  <a:pt x="254000" y="190500"/>
                </a:lnTo>
                <a:lnTo>
                  <a:pt x="254000" y="0"/>
                </a:lnTo>
                <a:lnTo>
                  <a:pt x="444500" y="0"/>
                </a:lnTo>
                <a:lnTo>
                  <a:pt x="444500" y="127000"/>
                </a:lnTo>
                <a:lnTo>
                  <a:pt x="317500" y="127000"/>
                </a:lnTo>
                <a:lnTo>
                  <a:pt x="317500" y="63500"/>
                </a:lnTo>
                <a:lnTo>
                  <a:pt x="381000" y="63500"/>
                </a:lnTo>
                <a:lnTo>
                  <a:pt x="381000" y="190500"/>
                </a:lnTo>
                <a:lnTo>
                  <a:pt x="508000" y="190500"/>
                </a:lnTo>
                <a:lnTo>
                  <a:pt x="508000" y="190500"/>
                </a:lnTo>
                <a:lnTo>
                  <a:pt x="508000" y="0"/>
                </a:lnTo>
                <a:lnTo>
                  <a:pt x="698500" y="0"/>
                </a:lnTo>
                <a:lnTo>
                  <a:pt x="698500" y="127000"/>
                </a:lnTo>
                <a:lnTo>
                  <a:pt x="571500" y="127000"/>
                </a:lnTo>
                <a:lnTo>
                  <a:pt x="571500" y="63500"/>
                </a:lnTo>
                <a:lnTo>
                  <a:pt x="635000" y="63500"/>
                </a:lnTo>
                <a:lnTo>
                  <a:pt x="635000" y="190500"/>
                </a:lnTo>
                <a:lnTo>
                  <a:pt x="762000" y="190500"/>
                </a:lnTo>
                <a:lnTo>
                  <a:pt x="762000" y="190500"/>
                </a:lnTo>
                <a:lnTo>
                  <a:pt x="762000" y="0"/>
                </a:lnTo>
                <a:lnTo>
                  <a:pt x="952500" y="0"/>
                </a:lnTo>
                <a:lnTo>
                  <a:pt x="952500" y="127000"/>
                </a:lnTo>
                <a:lnTo>
                  <a:pt x="825500" y="127000"/>
                </a:lnTo>
                <a:lnTo>
                  <a:pt x="825500" y="63500"/>
                </a:lnTo>
                <a:lnTo>
                  <a:pt x="889000" y="63500"/>
                </a:lnTo>
                <a:lnTo>
                  <a:pt x="889000" y="190500"/>
                </a:lnTo>
                <a:lnTo>
                  <a:pt x="1016000" y="190500"/>
                </a:lnTo>
                <a:lnTo>
                  <a:pt x="1016000" y="190500"/>
                </a:lnTo>
                <a:lnTo>
                  <a:pt x="1016000" y="0"/>
                </a:lnTo>
                <a:lnTo>
                  <a:pt x="1206500" y="0"/>
                </a:lnTo>
                <a:lnTo>
                  <a:pt x="1206500" y="127000"/>
                </a:lnTo>
                <a:lnTo>
                  <a:pt x="1079500" y="127000"/>
                </a:lnTo>
                <a:lnTo>
                  <a:pt x="1079500" y="63500"/>
                </a:lnTo>
                <a:lnTo>
                  <a:pt x="1143000" y="63500"/>
                </a:lnTo>
                <a:lnTo>
                  <a:pt x="1143000" y="190500"/>
                </a:lnTo>
                <a:lnTo>
                  <a:pt x="1270000" y="190500"/>
                </a:lnTo>
                <a:lnTo>
                  <a:pt x="1270000" y="190500"/>
                </a:lnTo>
                <a:lnTo>
                  <a:pt x="1270000" y="0"/>
                </a:lnTo>
                <a:lnTo>
                  <a:pt x="1460500" y="0"/>
                </a:lnTo>
                <a:lnTo>
                  <a:pt x="1460500" y="127000"/>
                </a:lnTo>
                <a:lnTo>
                  <a:pt x="1333500" y="127000"/>
                </a:lnTo>
                <a:lnTo>
                  <a:pt x="1333500" y="63500"/>
                </a:lnTo>
                <a:lnTo>
                  <a:pt x="1397000" y="63500"/>
                </a:lnTo>
                <a:lnTo>
                  <a:pt x="1397000" y="190500"/>
                </a:lnTo>
                <a:lnTo>
                  <a:pt x="1524000" y="190500"/>
                </a:lnTo>
              </a:path>
            </a:pathLst>
          </a:custGeom>
          <a:ln w="15875">
            <a:solidFill>
              <a:srgbClr val="B24F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Corinthian helmet" descr="Коринфский шлем, 500–490 гг. до н. э. Государственные античные собрания, Мюнхен">
            <a:extLst>
              <a:ext uri="{FF2B5EF4-FFF2-40B4-BE49-F238E27FC236}">
                <a16:creationId xmlns:a16="http://schemas.microsoft.com/office/drawing/2014/main" id="{4B838A12-7BDA-95D8-8374-8EBBEBCADDE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0" y="254000"/>
            <a:ext cx="1905000" cy="1905000"/>
          </a:xfrm>
          <a:prstGeom prst="ellipse">
            <a:avLst/>
          </a:prstGeom>
          <a:ln w="15875">
            <a:solidFill>
              <a:srgbClr val="B24F2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6" name="Corinthian helmet ring">
            <a:extLst>
              <a:ext uri="{FF2B5EF4-FFF2-40B4-BE49-F238E27FC236}">
                <a16:creationId xmlns:a16="http://schemas.microsoft.com/office/drawing/2014/main" id="{B438CBC4-A04A-B903-5409-4D503F8B77FB}"/>
              </a:ext>
            </a:extLst>
          </p:cNvPr>
          <p:cNvSpPr/>
          <p:nvPr/>
        </p:nvSpPr>
        <p:spPr>
          <a:xfrm>
            <a:off x="9588500" y="190500"/>
            <a:ext cx="2032000" cy="2032000"/>
          </a:xfrm>
          <a:prstGeom prst="ellipse">
            <a:avLst/>
          </a:prstGeom>
          <a:noFill/>
          <a:ln w="9525" cap="flat" cmpd="sng" algn="ctr">
            <a:solidFill>
              <a:srgbClr val="B24F2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Hoplites">
            <a:extLst>
              <a:ext uri="{FF2B5EF4-FFF2-40B4-BE49-F238E27FC236}">
                <a16:creationId xmlns:a16="http://schemas.microsoft.com/office/drawing/2014/main" id="{8E05013B-D99F-A706-9B86-F57C7189A8F3}"/>
              </a:ext>
            </a:extLst>
          </p:cNvPr>
          <p:cNvSpPr txBox="1"/>
          <p:nvPr/>
        </p:nvSpPr>
        <p:spPr>
          <a:xfrm>
            <a:off x="609600" y="1270000"/>
            <a:ext cx="8636000" cy="426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dirty="0">
                <a:solidFill>
                  <a:srgbClr val="B24F2A"/>
                </a:solidFill>
                <a:latin typeface="True"/>
              </a:rPr>
              <a:t>Гоплиты</a:t>
            </a:r>
            <a:r>
              <a:rPr lang="ru-RU" sz="2800" dirty="0">
                <a:solidFill>
                  <a:srgbClr val="262420"/>
                </a:solidFill>
                <a:latin typeface="Candara" panose="020E0502030303020204" pitchFamily="34" charset="0"/>
              </a:rPr>
              <a:t> — тяжеловооруженные воины</a:t>
            </a:r>
          </a:p>
        </p:txBody>
      </p:sp>
      <p:pic>
        <p:nvPicPr>
          <p:cNvPr id="9" name="Phalanx painting" descr="Фаланга гоплитов. Роспись ольпы Киджи (коринфская работа), ок. 650 г. до н. э. Национальный музей Виллы Джулия, Рим">
            <a:extLst>
              <a:ext uri="{FF2B5EF4-FFF2-40B4-BE49-F238E27FC236}">
                <a16:creationId xmlns:a16="http://schemas.microsoft.com/office/drawing/2014/main" id="{74236AAD-E262-602E-7EF7-861FCF1CD44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133600"/>
            <a:ext cx="5588000" cy="3810000"/>
          </a:xfrm>
          <a:prstGeom prst="roundRect">
            <a:avLst>
              <a:gd name="adj" fmla="val 4000"/>
            </a:avLst>
          </a:prstGeom>
          <a:ln w="12700">
            <a:solidFill>
              <a:srgbClr val="D7CCB4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0" name="Army 1 card">
            <a:extLst>
              <a:ext uri="{FF2B5EF4-FFF2-40B4-BE49-F238E27FC236}">
                <a16:creationId xmlns:a16="http://schemas.microsoft.com/office/drawing/2014/main" id="{46DE058A-48C1-2373-2F9D-8384F798A604}"/>
              </a:ext>
            </a:extLst>
          </p:cNvPr>
          <p:cNvSpPr/>
          <p:nvPr/>
        </p:nvSpPr>
        <p:spPr>
          <a:xfrm>
            <a:off x="6502400" y="2362200"/>
            <a:ext cx="5080000" cy="635000"/>
          </a:xfrm>
          <a:prstGeom prst="roundRect">
            <a:avLst>
              <a:gd name="adj" fmla="val 6000"/>
            </a:avLst>
          </a:prstGeom>
          <a:solidFill>
            <a:srgbClr val="F6E2D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Army 1">
            <a:extLst>
              <a:ext uri="{FF2B5EF4-FFF2-40B4-BE49-F238E27FC236}">
                <a16:creationId xmlns:a16="http://schemas.microsoft.com/office/drawing/2014/main" id="{5CFDBED6-0AD8-0435-EE2F-A56DB4EDF725}"/>
              </a:ext>
            </a:extLst>
          </p:cNvPr>
          <p:cNvSpPr txBox="1"/>
          <p:nvPr/>
        </p:nvSpPr>
        <p:spPr>
          <a:xfrm>
            <a:off x="6731000" y="2489200"/>
            <a:ext cx="46990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dirty="0">
                <a:solidFill>
                  <a:srgbClr val="262420"/>
                </a:solidFill>
                <a:latin typeface="Candara" panose="020E0502030303020204" pitchFamily="34" charset="0"/>
              </a:rPr>
              <a:t>Сражались в строю – </a:t>
            </a:r>
            <a:r>
              <a:rPr lang="ru-RU" sz="2500" b="1" dirty="0">
                <a:solidFill>
                  <a:srgbClr val="B24F2A"/>
                </a:solidFill>
                <a:latin typeface="Candara" panose="020E0502030303020204" pitchFamily="34" charset="0"/>
              </a:rPr>
              <a:t>фалангах</a:t>
            </a:r>
          </a:p>
        </p:txBody>
      </p:sp>
      <p:sp>
        <p:nvSpPr>
          <p:cNvPr id="12" name="Army 1 bar">
            <a:extLst>
              <a:ext uri="{FF2B5EF4-FFF2-40B4-BE49-F238E27FC236}">
                <a16:creationId xmlns:a16="http://schemas.microsoft.com/office/drawing/2014/main" id="{D14AC7F2-064A-9AFF-AA77-0016E8C87585}"/>
              </a:ext>
            </a:extLst>
          </p:cNvPr>
          <p:cNvSpPr/>
          <p:nvPr/>
        </p:nvSpPr>
        <p:spPr>
          <a:xfrm>
            <a:off x="6604000" y="2489200"/>
            <a:ext cx="50800" cy="381000"/>
          </a:xfrm>
          <a:prstGeom prst="rect">
            <a:avLst/>
          </a:prstGeom>
          <a:solidFill>
            <a:srgbClr val="B24F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Army 2 card">
            <a:extLst>
              <a:ext uri="{FF2B5EF4-FFF2-40B4-BE49-F238E27FC236}">
                <a16:creationId xmlns:a16="http://schemas.microsoft.com/office/drawing/2014/main" id="{03915D93-6370-2BAC-60DB-BAA445CB86C3}"/>
              </a:ext>
            </a:extLst>
          </p:cNvPr>
          <p:cNvSpPr/>
          <p:nvPr/>
        </p:nvSpPr>
        <p:spPr>
          <a:xfrm>
            <a:off x="6502400" y="3200400"/>
            <a:ext cx="5080000" cy="1016000"/>
          </a:xfrm>
          <a:prstGeom prst="roundRect">
            <a:avLst>
              <a:gd name="adj" fmla="val 6000"/>
            </a:avLst>
          </a:prstGeom>
          <a:solidFill>
            <a:srgbClr val="F6ECD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Army 2">
            <a:extLst>
              <a:ext uri="{FF2B5EF4-FFF2-40B4-BE49-F238E27FC236}">
                <a16:creationId xmlns:a16="http://schemas.microsoft.com/office/drawing/2014/main" id="{7EA62B00-BEF0-38EA-23D9-B53C1EF8EAE2}"/>
              </a:ext>
            </a:extLst>
          </p:cNvPr>
          <p:cNvSpPr txBox="1"/>
          <p:nvPr/>
        </p:nvSpPr>
        <p:spPr>
          <a:xfrm>
            <a:off x="6731000" y="3327400"/>
            <a:ext cx="46990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dirty="0">
                <a:solidFill>
                  <a:srgbClr val="262420"/>
                </a:solidFill>
                <a:latin typeface="Candara" panose="020E0502030303020204" pitchFamily="34" charset="0"/>
              </a:rPr>
              <a:t>Плечом к плечу, со щитами и копьями</a:t>
            </a:r>
          </a:p>
        </p:txBody>
      </p:sp>
      <p:sp>
        <p:nvSpPr>
          <p:cNvPr id="15" name="Army 2 bar">
            <a:extLst>
              <a:ext uri="{FF2B5EF4-FFF2-40B4-BE49-F238E27FC236}">
                <a16:creationId xmlns:a16="http://schemas.microsoft.com/office/drawing/2014/main" id="{3FF45801-8D5F-A3DD-7F40-A7BB4BB6D759}"/>
              </a:ext>
            </a:extLst>
          </p:cNvPr>
          <p:cNvSpPr/>
          <p:nvPr/>
        </p:nvSpPr>
        <p:spPr>
          <a:xfrm>
            <a:off x="6604000" y="3327400"/>
            <a:ext cx="50800" cy="762000"/>
          </a:xfrm>
          <a:prstGeom prst="rect">
            <a:avLst/>
          </a:prstGeom>
          <a:solidFill>
            <a:srgbClr val="B98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Army 3 card">
            <a:extLst>
              <a:ext uri="{FF2B5EF4-FFF2-40B4-BE49-F238E27FC236}">
                <a16:creationId xmlns:a16="http://schemas.microsoft.com/office/drawing/2014/main" id="{D735F646-166B-5B62-2BF6-24D5B6F12E14}"/>
              </a:ext>
            </a:extLst>
          </p:cNvPr>
          <p:cNvSpPr/>
          <p:nvPr/>
        </p:nvSpPr>
        <p:spPr>
          <a:xfrm>
            <a:off x="6502400" y="4419600"/>
            <a:ext cx="5080000" cy="635000"/>
          </a:xfrm>
          <a:prstGeom prst="roundRect">
            <a:avLst>
              <a:gd name="adj" fmla="val 6000"/>
            </a:avLst>
          </a:prstGeom>
          <a:solidFill>
            <a:srgbClr val="E9EED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Army 3">
            <a:extLst>
              <a:ext uri="{FF2B5EF4-FFF2-40B4-BE49-F238E27FC236}">
                <a16:creationId xmlns:a16="http://schemas.microsoft.com/office/drawing/2014/main" id="{2B84F1D0-A541-C83A-0130-B91DA3759B9A}"/>
              </a:ext>
            </a:extLst>
          </p:cNvPr>
          <p:cNvSpPr txBox="1"/>
          <p:nvPr/>
        </p:nvSpPr>
        <p:spPr>
          <a:xfrm>
            <a:off x="6731000" y="4546600"/>
            <a:ext cx="46990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dirty="0">
                <a:solidFill>
                  <a:srgbClr val="262420"/>
                </a:solidFill>
                <a:latin typeface="Candara" panose="020E0502030303020204" pitchFamily="34" charset="0"/>
              </a:rPr>
              <a:t>Граждане защищали свою землю</a:t>
            </a:r>
          </a:p>
        </p:txBody>
      </p:sp>
      <p:sp>
        <p:nvSpPr>
          <p:cNvPr id="18" name="Army 3 bar">
            <a:extLst>
              <a:ext uri="{FF2B5EF4-FFF2-40B4-BE49-F238E27FC236}">
                <a16:creationId xmlns:a16="http://schemas.microsoft.com/office/drawing/2014/main" id="{DC62320E-B112-583D-40C9-54F2CE9504DB}"/>
              </a:ext>
            </a:extLst>
          </p:cNvPr>
          <p:cNvSpPr/>
          <p:nvPr/>
        </p:nvSpPr>
        <p:spPr>
          <a:xfrm>
            <a:off x="6604000" y="4546600"/>
            <a:ext cx="50800" cy="381000"/>
          </a:xfrm>
          <a:prstGeom prst="rect">
            <a:avLst/>
          </a:prstGeom>
          <a:solidFill>
            <a:srgbClr val="62753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Army 4 card">
            <a:extLst>
              <a:ext uri="{FF2B5EF4-FFF2-40B4-BE49-F238E27FC236}">
                <a16:creationId xmlns:a16="http://schemas.microsoft.com/office/drawing/2014/main" id="{4C4C6B1E-6E3A-2D75-CEA9-B38C17F44AA5}"/>
              </a:ext>
            </a:extLst>
          </p:cNvPr>
          <p:cNvSpPr/>
          <p:nvPr/>
        </p:nvSpPr>
        <p:spPr>
          <a:xfrm>
            <a:off x="6502400" y="5257800"/>
            <a:ext cx="5080000" cy="1016000"/>
          </a:xfrm>
          <a:prstGeom prst="roundRect">
            <a:avLst>
              <a:gd name="adj" fmla="val 6000"/>
            </a:avLst>
          </a:prstGeom>
          <a:solidFill>
            <a:srgbClr val="EDE5F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Army 4">
            <a:extLst>
              <a:ext uri="{FF2B5EF4-FFF2-40B4-BE49-F238E27FC236}">
                <a16:creationId xmlns:a16="http://schemas.microsoft.com/office/drawing/2014/main" id="{10C63EF6-B7BE-D7BC-C7C7-1989A98DA112}"/>
              </a:ext>
            </a:extLst>
          </p:cNvPr>
          <p:cNvSpPr txBox="1"/>
          <p:nvPr/>
        </p:nvSpPr>
        <p:spPr>
          <a:xfrm>
            <a:off x="6731000" y="5384800"/>
            <a:ext cx="46990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dirty="0">
                <a:solidFill>
                  <a:srgbClr val="262420"/>
                </a:solidFill>
                <a:latin typeface="Candara" panose="020E0502030303020204" pitchFamily="34" charset="0"/>
              </a:rPr>
              <a:t>Конница состояла из </a:t>
            </a:r>
            <a:r>
              <a:rPr lang="ru-RU" sz="2500" b="1" dirty="0">
                <a:solidFill>
                  <a:srgbClr val="6D4A80"/>
                </a:solidFill>
                <a:latin typeface="Candara" panose="020E0502030303020204" pitchFamily="34" charset="0"/>
              </a:rPr>
              <a:t>аристократов</a:t>
            </a:r>
          </a:p>
        </p:txBody>
      </p:sp>
      <p:sp>
        <p:nvSpPr>
          <p:cNvPr id="21" name="Army 4 bar">
            <a:extLst>
              <a:ext uri="{FF2B5EF4-FFF2-40B4-BE49-F238E27FC236}">
                <a16:creationId xmlns:a16="http://schemas.microsoft.com/office/drawing/2014/main" id="{6D30C16C-AB11-5B9F-0BF4-97A4631766E5}"/>
              </a:ext>
            </a:extLst>
          </p:cNvPr>
          <p:cNvSpPr/>
          <p:nvPr/>
        </p:nvSpPr>
        <p:spPr>
          <a:xfrm>
            <a:off x="6604000" y="5384800"/>
            <a:ext cx="50800" cy="762000"/>
          </a:xfrm>
          <a:prstGeom prst="rect">
            <a:avLst/>
          </a:prstGeom>
          <a:solidFill>
            <a:srgbClr val="6D4A8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Signature 100ballnik.com">
            <a:extLst>
              <a:ext uri="{FF2B5EF4-FFF2-40B4-BE49-F238E27FC236}">
                <a16:creationId xmlns:a16="http://schemas.microsoft.com/office/drawing/2014/main" id="{B98399F4-128E-8F9B-CBE4-7A05E2206B6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274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A8274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846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ACEDF55-FF07-28A1-7B9C-1A7C5846D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62420"/>
                </a:solidFill>
                <a:latin typeface="Cambria" panose="02040503050406030204" pitchFamily="18" charset="0"/>
              </a:rPr>
              <a:t>Разные судьбы полисов</a:t>
            </a:r>
          </a:p>
        </p:txBody>
      </p:sp>
      <p:sp>
        <p:nvSpPr>
          <p:cNvPr id="3" name="Meander band">
            <a:extLst>
              <a:ext uri="{FF2B5EF4-FFF2-40B4-BE49-F238E27FC236}">
                <a16:creationId xmlns:a16="http://schemas.microsoft.com/office/drawing/2014/main" id="{A4B84895-2812-EAF9-A579-F42512E616B8}"/>
              </a:ext>
            </a:extLst>
          </p:cNvPr>
          <p:cNvSpPr/>
          <p:nvPr/>
        </p:nvSpPr>
        <p:spPr>
          <a:xfrm>
            <a:off x="609600" y="985520"/>
            <a:ext cx="1524001" cy="190501"/>
          </a:xfrm>
          <a:custGeom>
            <a:avLst/>
            <a:gdLst/>
            <a:ahLst/>
            <a:cxnLst/>
            <a:rect l="0" t="0" r="0" b="0"/>
            <a:pathLst>
              <a:path w="1524001" h="190501">
                <a:moveTo>
                  <a:pt x="0" y="190500"/>
                </a:moveTo>
                <a:lnTo>
                  <a:pt x="0" y="190500"/>
                </a:lnTo>
                <a:lnTo>
                  <a:pt x="0" y="0"/>
                </a:lnTo>
                <a:lnTo>
                  <a:pt x="190500" y="0"/>
                </a:lnTo>
                <a:lnTo>
                  <a:pt x="190500" y="127000"/>
                </a:lnTo>
                <a:lnTo>
                  <a:pt x="63500" y="127000"/>
                </a:lnTo>
                <a:lnTo>
                  <a:pt x="63500" y="63500"/>
                </a:lnTo>
                <a:lnTo>
                  <a:pt x="127000" y="63500"/>
                </a:lnTo>
                <a:lnTo>
                  <a:pt x="127000" y="190500"/>
                </a:lnTo>
                <a:lnTo>
                  <a:pt x="254000" y="190500"/>
                </a:lnTo>
                <a:lnTo>
                  <a:pt x="254000" y="190500"/>
                </a:lnTo>
                <a:lnTo>
                  <a:pt x="254000" y="0"/>
                </a:lnTo>
                <a:lnTo>
                  <a:pt x="444500" y="0"/>
                </a:lnTo>
                <a:lnTo>
                  <a:pt x="444500" y="127000"/>
                </a:lnTo>
                <a:lnTo>
                  <a:pt x="317500" y="127000"/>
                </a:lnTo>
                <a:lnTo>
                  <a:pt x="317500" y="63500"/>
                </a:lnTo>
                <a:lnTo>
                  <a:pt x="381000" y="63500"/>
                </a:lnTo>
                <a:lnTo>
                  <a:pt x="381000" y="190500"/>
                </a:lnTo>
                <a:lnTo>
                  <a:pt x="508000" y="190500"/>
                </a:lnTo>
                <a:lnTo>
                  <a:pt x="508000" y="190500"/>
                </a:lnTo>
                <a:lnTo>
                  <a:pt x="508000" y="0"/>
                </a:lnTo>
                <a:lnTo>
                  <a:pt x="698500" y="0"/>
                </a:lnTo>
                <a:lnTo>
                  <a:pt x="698500" y="127000"/>
                </a:lnTo>
                <a:lnTo>
                  <a:pt x="571500" y="127000"/>
                </a:lnTo>
                <a:lnTo>
                  <a:pt x="571500" y="63500"/>
                </a:lnTo>
                <a:lnTo>
                  <a:pt x="635000" y="63500"/>
                </a:lnTo>
                <a:lnTo>
                  <a:pt x="635000" y="190500"/>
                </a:lnTo>
                <a:lnTo>
                  <a:pt x="762000" y="190500"/>
                </a:lnTo>
                <a:lnTo>
                  <a:pt x="762000" y="190500"/>
                </a:lnTo>
                <a:lnTo>
                  <a:pt x="762000" y="0"/>
                </a:lnTo>
                <a:lnTo>
                  <a:pt x="952500" y="0"/>
                </a:lnTo>
                <a:lnTo>
                  <a:pt x="952500" y="127000"/>
                </a:lnTo>
                <a:lnTo>
                  <a:pt x="825500" y="127000"/>
                </a:lnTo>
                <a:lnTo>
                  <a:pt x="825500" y="63500"/>
                </a:lnTo>
                <a:lnTo>
                  <a:pt x="889000" y="63500"/>
                </a:lnTo>
                <a:lnTo>
                  <a:pt x="889000" y="190500"/>
                </a:lnTo>
                <a:lnTo>
                  <a:pt x="1016000" y="190500"/>
                </a:lnTo>
                <a:lnTo>
                  <a:pt x="1016000" y="190500"/>
                </a:lnTo>
                <a:lnTo>
                  <a:pt x="1016000" y="0"/>
                </a:lnTo>
                <a:lnTo>
                  <a:pt x="1206500" y="0"/>
                </a:lnTo>
                <a:lnTo>
                  <a:pt x="1206500" y="127000"/>
                </a:lnTo>
                <a:lnTo>
                  <a:pt x="1079500" y="127000"/>
                </a:lnTo>
                <a:lnTo>
                  <a:pt x="1079500" y="63500"/>
                </a:lnTo>
                <a:lnTo>
                  <a:pt x="1143000" y="63500"/>
                </a:lnTo>
                <a:lnTo>
                  <a:pt x="1143000" y="190500"/>
                </a:lnTo>
                <a:lnTo>
                  <a:pt x="1270000" y="190500"/>
                </a:lnTo>
                <a:lnTo>
                  <a:pt x="1270000" y="190500"/>
                </a:lnTo>
                <a:lnTo>
                  <a:pt x="1270000" y="0"/>
                </a:lnTo>
                <a:lnTo>
                  <a:pt x="1460500" y="0"/>
                </a:lnTo>
                <a:lnTo>
                  <a:pt x="1460500" y="127000"/>
                </a:lnTo>
                <a:lnTo>
                  <a:pt x="1333500" y="127000"/>
                </a:lnTo>
                <a:lnTo>
                  <a:pt x="1333500" y="63500"/>
                </a:lnTo>
                <a:lnTo>
                  <a:pt x="1397000" y="63500"/>
                </a:lnTo>
                <a:lnTo>
                  <a:pt x="1397000" y="190500"/>
                </a:lnTo>
                <a:lnTo>
                  <a:pt x="1524000" y="190500"/>
                </a:lnTo>
              </a:path>
            </a:pathLst>
          </a:custGeom>
          <a:ln w="15875">
            <a:solidFill>
              <a:srgbClr val="2457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Greece map mount">
            <a:extLst>
              <a:ext uri="{FF2B5EF4-FFF2-40B4-BE49-F238E27FC236}">
                <a16:creationId xmlns:a16="http://schemas.microsoft.com/office/drawing/2014/main" id="{F3D8EC4C-3478-ABAC-08E0-296820EED1BD}"/>
              </a:ext>
            </a:extLst>
          </p:cNvPr>
          <p:cNvSpPr/>
          <p:nvPr/>
        </p:nvSpPr>
        <p:spPr>
          <a:xfrm>
            <a:off x="6273800" y="1193800"/>
            <a:ext cx="5384800" cy="4241800"/>
          </a:xfrm>
          <a:prstGeom prst="roundRect">
            <a:avLst>
              <a:gd name="adj" fmla="val 3000"/>
            </a:avLst>
          </a:prstGeom>
          <a:solidFill>
            <a:srgbClr val="FFFDF8"/>
          </a:solidFill>
          <a:ln w="9525">
            <a:solidFill>
              <a:srgbClr val="D7CCB4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Greece map" descr="Рельефная карта Средней Греции и Пелопоннеса (без современных границ)">
            <a:extLst>
              <a:ext uri="{FF2B5EF4-FFF2-40B4-BE49-F238E27FC236}">
                <a16:creationId xmlns:a16="http://schemas.microsoft.com/office/drawing/2014/main" id="{1968B070-7BD4-BCD5-39EE-A7A313EDFD0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0" y="1270000"/>
            <a:ext cx="5232400" cy="4089400"/>
          </a:xfrm>
          <a:prstGeom prst="rect">
            <a:avLst/>
          </a:prstGeom>
        </p:spPr>
      </p:pic>
      <p:sp>
        <p:nvSpPr>
          <p:cNvPr id="7" name="Marker">
            <a:extLst>
              <a:ext uri="{FF2B5EF4-FFF2-40B4-BE49-F238E27FC236}">
                <a16:creationId xmlns:a16="http://schemas.microsoft.com/office/drawing/2014/main" id="{BE2D2B71-8FBF-792C-24F0-DF5ADF1BF373}"/>
              </a:ext>
            </a:extLst>
          </p:cNvPr>
          <p:cNvSpPr/>
          <p:nvPr/>
        </p:nvSpPr>
        <p:spPr>
          <a:xfrm>
            <a:off x="9644441" y="2845020"/>
            <a:ext cx="165100" cy="165100"/>
          </a:xfrm>
          <a:prstGeom prst="ellipse">
            <a:avLst/>
          </a:prstGeom>
          <a:solidFill>
            <a:srgbClr val="24578A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Marker">
            <a:extLst>
              <a:ext uri="{FF2B5EF4-FFF2-40B4-BE49-F238E27FC236}">
                <a16:creationId xmlns:a16="http://schemas.microsoft.com/office/drawing/2014/main" id="{611E6D57-3C7C-1B58-DC3E-6BA03D9C13BE}"/>
              </a:ext>
            </a:extLst>
          </p:cNvPr>
          <p:cNvSpPr/>
          <p:nvPr/>
        </p:nvSpPr>
        <p:spPr>
          <a:xfrm>
            <a:off x="8758072" y="2951344"/>
            <a:ext cx="165100" cy="165100"/>
          </a:xfrm>
          <a:prstGeom prst="ellipse">
            <a:avLst/>
          </a:prstGeom>
          <a:solidFill>
            <a:srgbClr val="B24F2A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Marker">
            <a:extLst>
              <a:ext uri="{FF2B5EF4-FFF2-40B4-BE49-F238E27FC236}">
                <a16:creationId xmlns:a16="http://schemas.microsoft.com/office/drawing/2014/main" id="{9D26ED4E-4787-1DA6-C79F-9A7792CFF256}"/>
              </a:ext>
            </a:extLst>
          </p:cNvPr>
          <p:cNvSpPr/>
          <p:nvPr/>
        </p:nvSpPr>
        <p:spPr>
          <a:xfrm>
            <a:off x="8287156" y="4085472"/>
            <a:ext cx="165100" cy="165100"/>
          </a:xfrm>
          <a:prstGeom prst="ellipse">
            <a:avLst/>
          </a:prstGeom>
          <a:solidFill>
            <a:srgbClr val="627530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Polis 1 card">
            <a:extLst>
              <a:ext uri="{FF2B5EF4-FFF2-40B4-BE49-F238E27FC236}">
                <a16:creationId xmlns:a16="http://schemas.microsoft.com/office/drawing/2014/main" id="{B255133F-66A2-CD14-8A5F-A66D7D769F89}"/>
              </a:ext>
            </a:extLst>
          </p:cNvPr>
          <p:cNvSpPr/>
          <p:nvPr/>
        </p:nvSpPr>
        <p:spPr>
          <a:xfrm>
            <a:off x="609600" y="1270000"/>
            <a:ext cx="5435600" cy="1600200"/>
          </a:xfrm>
          <a:prstGeom prst="roundRect">
            <a:avLst>
              <a:gd name="adj" fmla="val 6000"/>
            </a:avLst>
          </a:prstGeom>
          <a:solidFill>
            <a:srgbClr val="DFE9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Polis 1">
            <a:extLst>
              <a:ext uri="{FF2B5EF4-FFF2-40B4-BE49-F238E27FC236}">
                <a16:creationId xmlns:a16="http://schemas.microsoft.com/office/drawing/2014/main" id="{320CDFDC-5DBB-708C-9F00-9B3D557C01C0}"/>
              </a:ext>
            </a:extLst>
          </p:cNvPr>
          <p:cNvSpPr txBox="1"/>
          <p:nvPr/>
        </p:nvSpPr>
        <p:spPr>
          <a:xfrm>
            <a:off x="863600" y="1422400"/>
            <a:ext cx="5003800" cy="1295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700" b="1" dirty="0">
                <a:solidFill>
                  <a:srgbClr val="24578A"/>
                </a:solidFill>
                <a:latin typeface="Cambria" panose="02040503050406030204" pitchFamily="18" charset="0"/>
              </a:rPr>
              <a:t>Афины:</a:t>
            </a:r>
          </a:p>
          <a:p>
            <a:pPr marL="304800" indent="-304800">
              <a:spcAft>
                <a:spcPts val="600"/>
              </a:spcAft>
              <a:buClr>
                <a:srgbClr val="24578A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262420"/>
                </a:solidFill>
                <a:latin typeface="Candara" panose="020E0502030303020204" pitchFamily="34" charset="0"/>
              </a:rPr>
              <a:t>Порт Пирей, рудники серебра</a:t>
            </a:r>
          </a:p>
          <a:p>
            <a:pPr marL="304800" indent="-304800">
              <a:spcAft>
                <a:spcPts val="600"/>
              </a:spcAft>
              <a:buClr>
                <a:srgbClr val="24578A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262420"/>
                </a:solidFill>
                <a:latin typeface="Candara" panose="020E0502030303020204" pitchFamily="34" charset="0"/>
              </a:rPr>
              <a:t>Торговля и ремёсла</a:t>
            </a:r>
          </a:p>
        </p:txBody>
      </p:sp>
      <p:sp>
        <p:nvSpPr>
          <p:cNvPr id="12" name="Polis 1 bar">
            <a:extLst>
              <a:ext uri="{FF2B5EF4-FFF2-40B4-BE49-F238E27FC236}">
                <a16:creationId xmlns:a16="http://schemas.microsoft.com/office/drawing/2014/main" id="{EC5D75E2-36AB-085C-E87E-2D3F249DD9B8}"/>
              </a:ext>
            </a:extLst>
          </p:cNvPr>
          <p:cNvSpPr/>
          <p:nvPr/>
        </p:nvSpPr>
        <p:spPr>
          <a:xfrm>
            <a:off x="711200" y="1397000"/>
            <a:ext cx="50800" cy="1346200"/>
          </a:xfrm>
          <a:prstGeom prst="rect">
            <a:avLst/>
          </a:prstGeom>
          <a:solidFill>
            <a:srgbClr val="2457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Polis 2 card">
            <a:extLst>
              <a:ext uri="{FF2B5EF4-FFF2-40B4-BE49-F238E27FC236}">
                <a16:creationId xmlns:a16="http://schemas.microsoft.com/office/drawing/2014/main" id="{EE4B27D3-114A-80DE-BA92-A2D7AF2DFACD}"/>
              </a:ext>
            </a:extLst>
          </p:cNvPr>
          <p:cNvSpPr/>
          <p:nvPr/>
        </p:nvSpPr>
        <p:spPr>
          <a:xfrm>
            <a:off x="609600" y="3048000"/>
            <a:ext cx="5435600" cy="1600200"/>
          </a:xfrm>
          <a:prstGeom prst="roundRect">
            <a:avLst>
              <a:gd name="adj" fmla="val 6000"/>
            </a:avLst>
          </a:prstGeom>
          <a:solidFill>
            <a:srgbClr val="F6E2D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Polis 2">
            <a:extLst>
              <a:ext uri="{FF2B5EF4-FFF2-40B4-BE49-F238E27FC236}">
                <a16:creationId xmlns:a16="http://schemas.microsoft.com/office/drawing/2014/main" id="{BFD3A765-3865-97B9-E61F-5675FD661891}"/>
              </a:ext>
            </a:extLst>
          </p:cNvPr>
          <p:cNvSpPr txBox="1"/>
          <p:nvPr/>
        </p:nvSpPr>
        <p:spPr>
          <a:xfrm>
            <a:off x="863600" y="3200400"/>
            <a:ext cx="5003800" cy="1295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700" b="1" dirty="0">
                <a:solidFill>
                  <a:srgbClr val="B24F2A"/>
                </a:solidFill>
                <a:latin typeface="Cambria" panose="02040503050406030204" pitchFamily="18" charset="0"/>
              </a:rPr>
              <a:t>Коринф:</a:t>
            </a:r>
          </a:p>
          <a:p>
            <a:pPr marL="304800" indent="-304800">
              <a:spcAft>
                <a:spcPts val="600"/>
              </a:spcAft>
              <a:buClr>
                <a:srgbClr val="B24F2A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262420"/>
                </a:solidFill>
                <a:latin typeface="Candara" panose="020E0502030303020204" pitchFamily="34" charset="0"/>
              </a:rPr>
              <a:t>Контроль морских путей</a:t>
            </a:r>
          </a:p>
          <a:p>
            <a:pPr marL="304800" indent="-304800">
              <a:spcAft>
                <a:spcPts val="600"/>
              </a:spcAft>
              <a:buClr>
                <a:srgbClr val="B24F2A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262420"/>
                </a:solidFill>
                <a:latin typeface="Candara" panose="020E0502030303020204" pitchFamily="34" charset="0"/>
              </a:rPr>
              <a:t>Сбор пошлин с купцов</a:t>
            </a:r>
          </a:p>
        </p:txBody>
      </p:sp>
      <p:sp>
        <p:nvSpPr>
          <p:cNvPr id="15" name="Polis 2 bar">
            <a:extLst>
              <a:ext uri="{FF2B5EF4-FFF2-40B4-BE49-F238E27FC236}">
                <a16:creationId xmlns:a16="http://schemas.microsoft.com/office/drawing/2014/main" id="{1D9C3AA4-E693-1F0F-EBD9-18D6E4337745}"/>
              </a:ext>
            </a:extLst>
          </p:cNvPr>
          <p:cNvSpPr/>
          <p:nvPr/>
        </p:nvSpPr>
        <p:spPr>
          <a:xfrm>
            <a:off x="711200" y="3175000"/>
            <a:ext cx="50800" cy="1346200"/>
          </a:xfrm>
          <a:prstGeom prst="rect">
            <a:avLst/>
          </a:prstGeom>
          <a:solidFill>
            <a:srgbClr val="B24F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Polis 3 card">
            <a:extLst>
              <a:ext uri="{FF2B5EF4-FFF2-40B4-BE49-F238E27FC236}">
                <a16:creationId xmlns:a16="http://schemas.microsoft.com/office/drawing/2014/main" id="{766286FD-0F53-4A91-4473-FA281418C80A}"/>
              </a:ext>
            </a:extLst>
          </p:cNvPr>
          <p:cNvSpPr/>
          <p:nvPr/>
        </p:nvSpPr>
        <p:spPr>
          <a:xfrm>
            <a:off x="609600" y="4826000"/>
            <a:ext cx="5435600" cy="1600200"/>
          </a:xfrm>
          <a:prstGeom prst="roundRect">
            <a:avLst>
              <a:gd name="adj" fmla="val 6000"/>
            </a:avLst>
          </a:prstGeom>
          <a:solidFill>
            <a:srgbClr val="E9EED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Polis 3">
            <a:extLst>
              <a:ext uri="{FF2B5EF4-FFF2-40B4-BE49-F238E27FC236}">
                <a16:creationId xmlns:a16="http://schemas.microsoft.com/office/drawing/2014/main" id="{6629AE00-FAE2-D96A-19D4-00B423EE60D4}"/>
              </a:ext>
            </a:extLst>
          </p:cNvPr>
          <p:cNvSpPr txBox="1"/>
          <p:nvPr/>
        </p:nvSpPr>
        <p:spPr>
          <a:xfrm>
            <a:off x="863600" y="4978400"/>
            <a:ext cx="5003800" cy="1295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700" b="1" dirty="0">
                <a:solidFill>
                  <a:srgbClr val="627530"/>
                </a:solidFill>
                <a:latin typeface="Cambria" panose="02040503050406030204" pitchFamily="18" charset="0"/>
              </a:rPr>
              <a:t>Спарта:</a:t>
            </a:r>
          </a:p>
          <a:p>
            <a:pPr marL="304800" indent="-304800">
              <a:spcAft>
                <a:spcPts val="600"/>
              </a:spcAft>
              <a:buClr>
                <a:srgbClr val="627530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262420"/>
                </a:solidFill>
                <a:latin typeface="Candara" panose="020E0502030303020204" pitchFamily="34" charset="0"/>
              </a:rPr>
              <a:t>Земледельческий полис</a:t>
            </a:r>
          </a:p>
          <a:p>
            <a:pPr marL="304800" indent="-304800">
              <a:spcAft>
                <a:spcPts val="600"/>
              </a:spcAft>
              <a:buClr>
                <a:srgbClr val="627530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262420"/>
                </a:solidFill>
                <a:latin typeface="Candara" panose="020E0502030303020204" pitchFamily="34" charset="0"/>
              </a:rPr>
              <a:t>Сильная армия, нет стен</a:t>
            </a:r>
          </a:p>
        </p:txBody>
      </p:sp>
      <p:sp>
        <p:nvSpPr>
          <p:cNvPr id="18" name="Polis 3 bar">
            <a:extLst>
              <a:ext uri="{FF2B5EF4-FFF2-40B4-BE49-F238E27FC236}">
                <a16:creationId xmlns:a16="http://schemas.microsoft.com/office/drawing/2014/main" id="{A980AF72-73A1-4225-246F-22A869A71546}"/>
              </a:ext>
            </a:extLst>
          </p:cNvPr>
          <p:cNvSpPr/>
          <p:nvPr/>
        </p:nvSpPr>
        <p:spPr>
          <a:xfrm>
            <a:off x="711200" y="4953000"/>
            <a:ext cx="50800" cy="1346200"/>
          </a:xfrm>
          <a:prstGeom prst="rect">
            <a:avLst/>
          </a:prstGeom>
          <a:solidFill>
            <a:srgbClr val="62753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Label Афины">
            <a:extLst>
              <a:ext uri="{FF2B5EF4-FFF2-40B4-BE49-F238E27FC236}">
                <a16:creationId xmlns:a16="http://schemas.microsoft.com/office/drawing/2014/main" id="{89BEFDFE-DDC0-6C8C-4232-766F7193AA07}"/>
              </a:ext>
            </a:extLst>
          </p:cNvPr>
          <p:cNvSpPr txBox="1"/>
          <p:nvPr/>
        </p:nvSpPr>
        <p:spPr>
          <a:xfrm>
            <a:off x="9853991" y="2597370"/>
            <a:ext cx="1270000" cy="274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b="1" dirty="0">
                <a:solidFill>
                  <a:srgbClr val="24578A"/>
                </a:solidFill>
                <a:latin typeface="Cambria" panose="02040503050406030204" pitchFamily="18" charset="0"/>
              </a:rPr>
              <a:t>Афины</a:t>
            </a:r>
          </a:p>
        </p:txBody>
      </p:sp>
      <p:sp>
        <p:nvSpPr>
          <p:cNvPr id="20" name="Label Коринф">
            <a:extLst>
              <a:ext uri="{FF2B5EF4-FFF2-40B4-BE49-F238E27FC236}">
                <a16:creationId xmlns:a16="http://schemas.microsoft.com/office/drawing/2014/main" id="{DDBBFB29-3DF2-883C-50F2-5BA19F44B6C3}"/>
              </a:ext>
            </a:extLst>
          </p:cNvPr>
          <p:cNvSpPr txBox="1"/>
          <p:nvPr/>
        </p:nvSpPr>
        <p:spPr>
          <a:xfrm>
            <a:off x="7672222" y="2652894"/>
            <a:ext cx="1143000" cy="274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b="1" dirty="0">
                <a:solidFill>
                  <a:srgbClr val="B24F2A"/>
                </a:solidFill>
                <a:latin typeface="Cambria" panose="02040503050406030204" pitchFamily="18" charset="0"/>
              </a:rPr>
              <a:t>Коринф</a:t>
            </a:r>
          </a:p>
        </p:txBody>
      </p:sp>
      <p:sp>
        <p:nvSpPr>
          <p:cNvPr id="21" name="Label Спарта">
            <a:extLst>
              <a:ext uri="{FF2B5EF4-FFF2-40B4-BE49-F238E27FC236}">
                <a16:creationId xmlns:a16="http://schemas.microsoft.com/office/drawing/2014/main" id="{9E8B73A8-09C3-5A27-E31E-71B52517CDBA}"/>
              </a:ext>
            </a:extLst>
          </p:cNvPr>
          <p:cNvSpPr txBox="1"/>
          <p:nvPr/>
        </p:nvSpPr>
        <p:spPr>
          <a:xfrm>
            <a:off x="8496706" y="4041022"/>
            <a:ext cx="1270000" cy="274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b="1" dirty="0">
                <a:solidFill>
                  <a:srgbClr val="627530"/>
                </a:solidFill>
                <a:latin typeface="Cambria" panose="02040503050406030204" pitchFamily="18" charset="0"/>
              </a:rPr>
              <a:t>Спарта</a:t>
            </a:r>
          </a:p>
        </p:txBody>
      </p:sp>
      <p:sp>
        <p:nvSpPr>
          <p:cNvPr id="22" name="Signature 100ballnik.com">
            <a:extLst>
              <a:ext uri="{FF2B5EF4-FFF2-40B4-BE49-F238E27FC236}">
                <a16:creationId xmlns:a16="http://schemas.microsoft.com/office/drawing/2014/main" id="{F333D0CE-54D9-3166-3116-B2053E931C2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274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A8274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068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1154C69-F7C9-4C97-4AF8-6D94D82E3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62420"/>
                </a:solidFill>
                <a:latin typeface="Cambria" panose="02040503050406030204" pitchFamily="18" charset="0"/>
              </a:rPr>
              <a:t>Жизнь в полисе</a:t>
            </a:r>
          </a:p>
        </p:txBody>
      </p:sp>
      <p:sp>
        <p:nvSpPr>
          <p:cNvPr id="3" name="Meander band">
            <a:extLst>
              <a:ext uri="{FF2B5EF4-FFF2-40B4-BE49-F238E27FC236}">
                <a16:creationId xmlns:a16="http://schemas.microsoft.com/office/drawing/2014/main" id="{46A72B2E-FADB-8986-D762-3EE276D5BC7C}"/>
              </a:ext>
            </a:extLst>
          </p:cNvPr>
          <p:cNvSpPr/>
          <p:nvPr/>
        </p:nvSpPr>
        <p:spPr>
          <a:xfrm>
            <a:off x="609600" y="985520"/>
            <a:ext cx="1524001" cy="190501"/>
          </a:xfrm>
          <a:custGeom>
            <a:avLst/>
            <a:gdLst/>
            <a:ahLst/>
            <a:cxnLst/>
            <a:rect l="0" t="0" r="0" b="0"/>
            <a:pathLst>
              <a:path w="1524001" h="190501">
                <a:moveTo>
                  <a:pt x="0" y="190500"/>
                </a:moveTo>
                <a:lnTo>
                  <a:pt x="0" y="190500"/>
                </a:lnTo>
                <a:lnTo>
                  <a:pt x="0" y="0"/>
                </a:lnTo>
                <a:lnTo>
                  <a:pt x="190500" y="0"/>
                </a:lnTo>
                <a:lnTo>
                  <a:pt x="190500" y="127000"/>
                </a:lnTo>
                <a:lnTo>
                  <a:pt x="63500" y="127000"/>
                </a:lnTo>
                <a:lnTo>
                  <a:pt x="63500" y="63500"/>
                </a:lnTo>
                <a:lnTo>
                  <a:pt x="127000" y="63500"/>
                </a:lnTo>
                <a:lnTo>
                  <a:pt x="127000" y="190500"/>
                </a:lnTo>
                <a:lnTo>
                  <a:pt x="254000" y="190500"/>
                </a:lnTo>
                <a:lnTo>
                  <a:pt x="254000" y="190500"/>
                </a:lnTo>
                <a:lnTo>
                  <a:pt x="254000" y="0"/>
                </a:lnTo>
                <a:lnTo>
                  <a:pt x="444500" y="0"/>
                </a:lnTo>
                <a:lnTo>
                  <a:pt x="444500" y="127000"/>
                </a:lnTo>
                <a:lnTo>
                  <a:pt x="317500" y="127000"/>
                </a:lnTo>
                <a:lnTo>
                  <a:pt x="317500" y="63500"/>
                </a:lnTo>
                <a:lnTo>
                  <a:pt x="381000" y="63500"/>
                </a:lnTo>
                <a:lnTo>
                  <a:pt x="381000" y="190500"/>
                </a:lnTo>
                <a:lnTo>
                  <a:pt x="508000" y="190500"/>
                </a:lnTo>
                <a:lnTo>
                  <a:pt x="508000" y="190500"/>
                </a:lnTo>
                <a:lnTo>
                  <a:pt x="508000" y="0"/>
                </a:lnTo>
                <a:lnTo>
                  <a:pt x="698500" y="0"/>
                </a:lnTo>
                <a:lnTo>
                  <a:pt x="698500" y="127000"/>
                </a:lnTo>
                <a:lnTo>
                  <a:pt x="571500" y="127000"/>
                </a:lnTo>
                <a:lnTo>
                  <a:pt x="571500" y="63500"/>
                </a:lnTo>
                <a:lnTo>
                  <a:pt x="635000" y="63500"/>
                </a:lnTo>
                <a:lnTo>
                  <a:pt x="635000" y="190500"/>
                </a:lnTo>
                <a:lnTo>
                  <a:pt x="762000" y="190500"/>
                </a:lnTo>
                <a:lnTo>
                  <a:pt x="762000" y="190500"/>
                </a:lnTo>
                <a:lnTo>
                  <a:pt x="762000" y="0"/>
                </a:lnTo>
                <a:lnTo>
                  <a:pt x="952500" y="0"/>
                </a:lnTo>
                <a:lnTo>
                  <a:pt x="952500" y="127000"/>
                </a:lnTo>
                <a:lnTo>
                  <a:pt x="825500" y="127000"/>
                </a:lnTo>
                <a:lnTo>
                  <a:pt x="825500" y="63500"/>
                </a:lnTo>
                <a:lnTo>
                  <a:pt x="889000" y="63500"/>
                </a:lnTo>
                <a:lnTo>
                  <a:pt x="889000" y="190500"/>
                </a:lnTo>
                <a:lnTo>
                  <a:pt x="1016000" y="190500"/>
                </a:lnTo>
                <a:lnTo>
                  <a:pt x="1016000" y="190500"/>
                </a:lnTo>
                <a:lnTo>
                  <a:pt x="1016000" y="0"/>
                </a:lnTo>
                <a:lnTo>
                  <a:pt x="1206500" y="0"/>
                </a:lnTo>
                <a:lnTo>
                  <a:pt x="1206500" y="127000"/>
                </a:lnTo>
                <a:lnTo>
                  <a:pt x="1079500" y="127000"/>
                </a:lnTo>
                <a:lnTo>
                  <a:pt x="1079500" y="63500"/>
                </a:lnTo>
                <a:lnTo>
                  <a:pt x="1143000" y="63500"/>
                </a:lnTo>
                <a:lnTo>
                  <a:pt x="1143000" y="190500"/>
                </a:lnTo>
                <a:lnTo>
                  <a:pt x="1270000" y="190500"/>
                </a:lnTo>
                <a:lnTo>
                  <a:pt x="1270000" y="190500"/>
                </a:lnTo>
                <a:lnTo>
                  <a:pt x="1270000" y="0"/>
                </a:lnTo>
                <a:lnTo>
                  <a:pt x="1460500" y="0"/>
                </a:lnTo>
                <a:lnTo>
                  <a:pt x="1460500" y="127000"/>
                </a:lnTo>
                <a:lnTo>
                  <a:pt x="1333500" y="127000"/>
                </a:lnTo>
                <a:lnTo>
                  <a:pt x="1333500" y="63500"/>
                </a:lnTo>
                <a:lnTo>
                  <a:pt x="1397000" y="63500"/>
                </a:lnTo>
                <a:lnTo>
                  <a:pt x="1397000" y="190500"/>
                </a:lnTo>
                <a:lnTo>
                  <a:pt x="1524000" y="190500"/>
                </a:lnTo>
              </a:path>
            </a:pathLst>
          </a:custGeom>
          <a:ln w="15875">
            <a:solidFill>
              <a:srgbClr val="2457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Status picture 1" descr="Остраконы — черепки с именами для голосования граждан, V в. до н. э. Музей Древней агоры, Афины">
            <a:extLst>
              <a:ext uri="{FF2B5EF4-FFF2-40B4-BE49-F238E27FC236}">
                <a16:creationId xmlns:a16="http://schemas.microsoft.com/office/drawing/2014/main" id="{92FA9092-E34B-196E-A4F2-50228B11F86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70000"/>
            <a:ext cx="3556000" cy="1905000"/>
          </a:xfrm>
          <a:prstGeom prst="roundRect">
            <a:avLst>
              <a:gd name="adj" fmla="val 4000"/>
            </a:avLst>
          </a:prstGeom>
          <a:ln w="15875">
            <a:solidFill>
              <a:srgbClr val="24578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6" name="Status 1 card">
            <a:extLst>
              <a:ext uri="{FF2B5EF4-FFF2-40B4-BE49-F238E27FC236}">
                <a16:creationId xmlns:a16="http://schemas.microsoft.com/office/drawing/2014/main" id="{4DAE808D-D637-3CB3-FC66-FFE899718E5F}"/>
              </a:ext>
            </a:extLst>
          </p:cNvPr>
          <p:cNvSpPr/>
          <p:nvPr/>
        </p:nvSpPr>
        <p:spPr>
          <a:xfrm>
            <a:off x="609600" y="3327400"/>
            <a:ext cx="3556000" cy="2679700"/>
          </a:xfrm>
          <a:prstGeom prst="roundRect">
            <a:avLst>
              <a:gd name="adj" fmla="val 6000"/>
            </a:avLst>
          </a:prstGeom>
          <a:solidFill>
            <a:srgbClr val="DFE9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Status 1">
            <a:extLst>
              <a:ext uri="{FF2B5EF4-FFF2-40B4-BE49-F238E27FC236}">
                <a16:creationId xmlns:a16="http://schemas.microsoft.com/office/drawing/2014/main" id="{A0BC176C-5AE9-7F85-E0FF-EAA64F517B81}"/>
              </a:ext>
            </a:extLst>
          </p:cNvPr>
          <p:cNvSpPr txBox="1"/>
          <p:nvPr/>
        </p:nvSpPr>
        <p:spPr>
          <a:xfrm>
            <a:off x="863600" y="3479800"/>
            <a:ext cx="3124200" cy="2026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24578A"/>
                </a:solidFill>
                <a:latin typeface="Cambria" panose="02040503050406030204" pitchFamily="18" charset="0"/>
              </a:rPr>
              <a:t>Граждане:</a:t>
            </a:r>
          </a:p>
          <a:p>
            <a:pPr marL="304800" indent="-304800">
              <a:spcAft>
                <a:spcPts val="600"/>
              </a:spcAft>
              <a:buClr>
                <a:srgbClr val="24578A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300" dirty="0">
                <a:solidFill>
                  <a:srgbClr val="262420"/>
                </a:solidFill>
                <a:latin typeface="Candara" panose="020E0502030303020204" pitchFamily="34" charset="0"/>
              </a:rPr>
              <a:t>Участвовали в управлении</a:t>
            </a:r>
          </a:p>
          <a:p>
            <a:pPr marL="304800" indent="-304800">
              <a:spcAft>
                <a:spcPts val="600"/>
              </a:spcAft>
              <a:buClr>
                <a:srgbClr val="24578A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300" dirty="0">
                <a:solidFill>
                  <a:srgbClr val="262420"/>
                </a:solidFill>
                <a:latin typeface="Candara" panose="020E0502030303020204" pitchFamily="34" charset="0"/>
              </a:rPr>
              <a:t>Защищали полис</a:t>
            </a:r>
          </a:p>
          <a:p>
            <a:pPr marL="304800" indent="-304800">
              <a:spcAft>
                <a:spcPts val="600"/>
              </a:spcAft>
              <a:buClr>
                <a:srgbClr val="24578A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300" dirty="0">
                <a:solidFill>
                  <a:srgbClr val="262420"/>
                </a:solidFill>
                <a:latin typeface="Candara" panose="020E0502030303020204" pitchFamily="34" charset="0"/>
              </a:rPr>
              <a:t>Имели землю</a:t>
            </a:r>
          </a:p>
        </p:txBody>
      </p:sp>
      <p:sp>
        <p:nvSpPr>
          <p:cNvPr id="8" name="Status 1 bar">
            <a:extLst>
              <a:ext uri="{FF2B5EF4-FFF2-40B4-BE49-F238E27FC236}">
                <a16:creationId xmlns:a16="http://schemas.microsoft.com/office/drawing/2014/main" id="{740F0B89-6DF5-51B7-CCFC-5D66A258E1C1}"/>
              </a:ext>
            </a:extLst>
          </p:cNvPr>
          <p:cNvSpPr/>
          <p:nvPr/>
        </p:nvSpPr>
        <p:spPr>
          <a:xfrm>
            <a:off x="711200" y="3454400"/>
            <a:ext cx="50800" cy="2425700"/>
          </a:xfrm>
          <a:prstGeom prst="rect">
            <a:avLst/>
          </a:prstGeom>
          <a:solidFill>
            <a:srgbClr val="2457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Status picture 2" descr="Взвешивание товаров. Роспись амфоры мастера Талейда, ок. 540 г. до н. э. Метрополитен-музей">
            <a:extLst>
              <a:ext uri="{FF2B5EF4-FFF2-40B4-BE49-F238E27FC236}">
                <a16:creationId xmlns:a16="http://schemas.microsoft.com/office/drawing/2014/main" id="{21D65201-1840-51AB-BD75-80FD8D0E4F5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1270000"/>
            <a:ext cx="3556000" cy="1905000"/>
          </a:xfrm>
          <a:prstGeom prst="roundRect">
            <a:avLst>
              <a:gd name="adj" fmla="val 4000"/>
            </a:avLst>
          </a:prstGeom>
          <a:ln w="15875">
            <a:solidFill>
              <a:srgbClr val="B98A2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1" name="Status 2 card">
            <a:extLst>
              <a:ext uri="{FF2B5EF4-FFF2-40B4-BE49-F238E27FC236}">
                <a16:creationId xmlns:a16="http://schemas.microsoft.com/office/drawing/2014/main" id="{34C54039-6456-1BE5-3078-FB80C6DC2AA0}"/>
              </a:ext>
            </a:extLst>
          </p:cNvPr>
          <p:cNvSpPr/>
          <p:nvPr/>
        </p:nvSpPr>
        <p:spPr>
          <a:xfrm>
            <a:off x="4318000" y="3327400"/>
            <a:ext cx="3556000" cy="2679700"/>
          </a:xfrm>
          <a:prstGeom prst="roundRect">
            <a:avLst>
              <a:gd name="adj" fmla="val 6000"/>
            </a:avLst>
          </a:prstGeom>
          <a:solidFill>
            <a:srgbClr val="F6ECD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Status 2">
            <a:extLst>
              <a:ext uri="{FF2B5EF4-FFF2-40B4-BE49-F238E27FC236}">
                <a16:creationId xmlns:a16="http://schemas.microsoft.com/office/drawing/2014/main" id="{E344B48B-F086-090B-85DB-B99039F08DD1}"/>
              </a:ext>
            </a:extLst>
          </p:cNvPr>
          <p:cNvSpPr txBox="1"/>
          <p:nvPr/>
        </p:nvSpPr>
        <p:spPr>
          <a:xfrm>
            <a:off x="4572000" y="3479800"/>
            <a:ext cx="3124200" cy="23774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B98A2E"/>
                </a:solidFill>
                <a:latin typeface="Cambria" panose="02040503050406030204" pitchFamily="18" charset="0"/>
              </a:rPr>
              <a:t>Метеки:</a:t>
            </a:r>
          </a:p>
          <a:p>
            <a:pPr marL="304800" indent="-304800">
              <a:spcAft>
                <a:spcPts val="600"/>
              </a:spcAft>
              <a:buClr>
                <a:srgbClr val="B98A2E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300" dirty="0">
                <a:solidFill>
                  <a:srgbClr val="262420"/>
                </a:solidFill>
                <a:latin typeface="Candara" panose="020E0502030303020204" pitchFamily="34" charset="0"/>
              </a:rPr>
              <a:t>Свободные чужеземцы</a:t>
            </a:r>
          </a:p>
          <a:p>
            <a:pPr marL="304800" indent="-304800">
              <a:spcAft>
                <a:spcPts val="600"/>
              </a:spcAft>
              <a:buClr>
                <a:srgbClr val="B98A2E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300" dirty="0">
                <a:solidFill>
                  <a:srgbClr val="262420"/>
                </a:solidFill>
                <a:latin typeface="Candara" panose="020E0502030303020204" pitchFamily="34" charset="0"/>
              </a:rPr>
              <a:t>Занимались торговлей</a:t>
            </a:r>
          </a:p>
          <a:p>
            <a:pPr marL="304800" indent="-304800">
              <a:spcAft>
                <a:spcPts val="600"/>
              </a:spcAft>
              <a:buClr>
                <a:srgbClr val="B98A2E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300" dirty="0">
                <a:solidFill>
                  <a:srgbClr val="262420"/>
                </a:solidFill>
                <a:latin typeface="Candara" panose="020E0502030303020204" pitchFamily="34" charset="0"/>
              </a:rPr>
              <a:t>Не имели прав</a:t>
            </a:r>
          </a:p>
        </p:txBody>
      </p:sp>
      <p:sp>
        <p:nvSpPr>
          <p:cNvPr id="13" name="Status 2 bar">
            <a:extLst>
              <a:ext uri="{FF2B5EF4-FFF2-40B4-BE49-F238E27FC236}">
                <a16:creationId xmlns:a16="http://schemas.microsoft.com/office/drawing/2014/main" id="{245A1216-20C2-87AF-274D-C6D868546573}"/>
              </a:ext>
            </a:extLst>
          </p:cNvPr>
          <p:cNvSpPr/>
          <p:nvPr/>
        </p:nvSpPr>
        <p:spPr>
          <a:xfrm>
            <a:off x="4419600" y="3454400"/>
            <a:ext cx="50800" cy="2425700"/>
          </a:xfrm>
          <a:prstGeom prst="rect">
            <a:avLst/>
          </a:prstGeom>
          <a:solidFill>
            <a:srgbClr val="B98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Status picture 3" descr="Древняя рудничная штольня в Лаврионе (Аттика), где добывали серебро. Современная фотография">
            <a:extLst>
              <a:ext uri="{FF2B5EF4-FFF2-40B4-BE49-F238E27FC236}">
                <a16:creationId xmlns:a16="http://schemas.microsoft.com/office/drawing/2014/main" id="{EFBA8F1B-15E3-21AE-EF8D-C8E35C773D1E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400" y="1270000"/>
            <a:ext cx="3556000" cy="1905000"/>
          </a:xfrm>
          <a:prstGeom prst="roundRect">
            <a:avLst>
              <a:gd name="adj" fmla="val 4000"/>
            </a:avLst>
          </a:prstGeom>
          <a:ln w="15875">
            <a:solidFill>
              <a:srgbClr val="7A6A5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6" name="Status 3 card">
            <a:extLst>
              <a:ext uri="{FF2B5EF4-FFF2-40B4-BE49-F238E27FC236}">
                <a16:creationId xmlns:a16="http://schemas.microsoft.com/office/drawing/2014/main" id="{5B1ABF39-9469-1E19-2EA7-D9C717A43D62}"/>
              </a:ext>
            </a:extLst>
          </p:cNvPr>
          <p:cNvSpPr/>
          <p:nvPr/>
        </p:nvSpPr>
        <p:spPr>
          <a:xfrm>
            <a:off x="8026400" y="3327400"/>
            <a:ext cx="3556000" cy="2679700"/>
          </a:xfrm>
          <a:prstGeom prst="roundRect">
            <a:avLst>
              <a:gd name="adj" fmla="val 6000"/>
            </a:avLst>
          </a:prstGeom>
          <a:solidFill>
            <a:srgbClr val="EEE8E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Status 3">
            <a:extLst>
              <a:ext uri="{FF2B5EF4-FFF2-40B4-BE49-F238E27FC236}">
                <a16:creationId xmlns:a16="http://schemas.microsoft.com/office/drawing/2014/main" id="{AD5D3C53-378F-1E18-5E3D-38B69BF24977}"/>
              </a:ext>
            </a:extLst>
          </p:cNvPr>
          <p:cNvSpPr txBox="1"/>
          <p:nvPr/>
        </p:nvSpPr>
        <p:spPr>
          <a:xfrm>
            <a:off x="8280400" y="3479800"/>
            <a:ext cx="3124200" cy="1950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7A6A5B"/>
                </a:solidFill>
                <a:latin typeface="Cambria" panose="02040503050406030204" pitchFamily="18" charset="0"/>
              </a:rPr>
              <a:t>Рабы:</a:t>
            </a:r>
          </a:p>
          <a:p>
            <a:pPr marL="304800" indent="-304800">
              <a:spcAft>
                <a:spcPts val="600"/>
              </a:spcAft>
              <a:buClr>
                <a:srgbClr val="7A6A5B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300" dirty="0">
                <a:solidFill>
                  <a:srgbClr val="262420"/>
                </a:solidFill>
                <a:latin typeface="Candara" panose="020E0502030303020204" pitchFamily="34" charset="0"/>
              </a:rPr>
              <a:t>«Говорящие орудия»</a:t>
            </a:r>
          </a:p>
          <a:p>
            <a:pPr marL="304800" indent="-304800">
              <a:spcAft>
                <a:spcPts val="600"/>
              </a:spcAft>
              <a:buClr>
                <a:srgbClr val="7A6A5B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300" dirty="0">
                <a:solidFill>
                  <a:srgbClr val="262420"/>
                </a:solidFill>
                <a:latin typeface="Candara" panose="020E0502030303020204" pitchFamily="34" charset="0"/>
              </a:rPr>
              <a:t>Работали в домах, мастерских, рудниках</a:t>
            </a:r>
          </a:p>
        </p:txBody>
      </p:sp>
      <p:sp>
        <p:nvSpPr>
          <p:cNvPr id="18" name="Status 3 bar">
            <a:extLst>
              <a:ext uri="{FF2B5EF4-FFF2-40B4-BE49-F238E27FC236}">
                <a16:creationId xmlns:a16="http://schemas.microsoft.com/office/drawing/2014/main" id="{A972BCBF-02AD-1763-16F8-BB8E193EBB40}"/>
              </a:ext>
            </a:extLst>
          </p:cNvPr>
          <p:cNvSpPr/>
          <p:nvPr/>
        </p:nvSpPr>
        <p:spPr>
          <a:xfrm>
            <a:off x="8128000" y="3454400"/>
            <a:ext cx="50800" cy="2425700"/>
          </a:xfrm>
          <a:prstGeom prst="rect">
            <a:avLst/>
          </a:prstGeom>
          <a:solidFill>
            <a:srgbClr val="7A6A5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28E32BFB-9F51-819F-9AA2-B47CF1E3E94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274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A8274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227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94EA04D-450C-FA86-2C19-26878C72D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62420"/>
                </a:solidFill>
                <a:latin typeface="Cambria" panose="02040503050406030204" pitchFamily="18" charset="0"/>
              </a:rPr>
              <a:t>Полисы и внешний мир</a:t>
            </a:r>
          </a:p>
        </p:txBody>
      </p:sp>
      <p:sp>
        <p:nvSpPr>
          <p:cNvPr id="3" name="Meander band">
            <a:extLst>
              <a:ext uri="{FF2B5EF4-FFF2-40B4-BE49-F238E27FC236}">
                <a16:creationId xmlns:a16="http://schemas.microsoft.com/office/drawing/2014/main" id="{5228F48C-23E0-5A0E-3D40-206381A83ED6}"/>
              </a:ext>
            </a:extLst>
          </p:cNvPr>
          <p:cNvSpPr/>
          <p:nvPr/>
        </p:nvSpPr>
        <p:spPr>
          <a:xfrm>
            <a:off x="609600" y="985520"/>
            <a:ext cx="1524001" cy="190501"/>
          </a:xfrm>
          <a:custGeom>
            <a:avLst/>
            <a:gdLst/>
            <a:ahLst/>
            <a:cxnLst/>
            <a:rect l="0" t="0" r="0" b="0"/>
            <a:pathLst>
              <a:path w="1524001" h="190501">
                <a:moveTo>
                  <a:pt x="0" y="190500"/>
                </a:moveTo>
                <a:lnTo>
                  <a:pt x="0" y="190500"/>
                </a:lnTo>
                <a:lnTo>
                  <a:pt x="0" y="0"/>
                </a:lnTo>
                <a:lnTo>
                  <a:pt x="190500" y="0"/>
                </a:lnTo>
                <a:lnTo>
                  <a:pt x="190500" y="127000"/>
                </a:lnTo>
                <a:lnTo>
                  <a:pt x="63500" y="127000"/>
                </a:lnTo>
                <a:lnTo>
                  <a:pt x="63500" y="63500"/>
                </a:lnTo>
                <a:lnTo>
                  <a:pt x="127000" y="63500"/>
                </a:lnTo>
                <a:lnTo>
                  <a:pt x="127000" y="190500"/>
                </a:lnTo>
                <a:lnTo>
                  <a:pt x="254000" y="190500"/>
                </a:lnTo>
                <a:lnTo>
                  <a:pt x="254000" y="190500"/>
                </a:lnTo>
                <a:lnTo>
                  <a:pt x="254000" y="0"/>
                </a:lnTo>
                <a:lnTo>
                  <a:pt x="444500" y="0"/>
                </a:lnTo>
                <a:lnTo>
                  <a:pt x="444500" y="127000"/>
                </a:lnTo>
                <a:lnTo>
                  <a:pt x="317500" y="127000"/>
                </a:lnTo>
                <a:lnTo>
                  <a:pt x="317500" y="63500"/>
                </a:lnTo>
                <a:lnTo>
                  <a:pt x="381000" y="63500"/>
                </a:lnTo>
                <a:lnTo>
                  <a:pt x="381000" y="190500"/>
                </a:lnTo>
                <a:lnTo>
                  <a:pt x="508000" y="190500"/>
                </a:lnTo>
                <a:lnTo>
                  <a:pt x="508000" y="190500"/>
                </a:lnTo>
                <a:lnTo>
                  <a:pt x="508000" y="0"/>
                </a:lnTo>
                <a:lnTo>
                  <a:pt x="698500" y="0"/>
                </a:lnTo>
                <a:lnTo>
                  <a:pt x="698500" y="127000"/>
                </a:lnTo>
                <a:lnTo>
                  <a:pt x="571500" y="127000"/>
                </a:lnTo>
                <a:lnTo>
                  <a:pt x="571500" y="63500"/>
                </a:lnTo>
                <a:lnTo>
                  <a:pt x="635000" y="63500"/>
                </a:lnTo>
                <a:lnTo>
                  <a:pt x="635000" y="190500"/>
                </a:lnTo>
                <a:lnTo>
                  <a:pt x="762000" y="190500"/>
                </a:lnTo>
                <a:lnTo>
                  <a:pt x="762000" y="190500"/>
                </a:lnTo>
                <a:lnTo>
                  <a:pt x="762000" y="0"/>
                </a:lnTo>
                <a:lnTo>
                  <a:pt x="952500" y="0"/>
                </a:lnTo>
                <a:lnTo>
                  <a:pt x="952500" y="127000"/>
                </a:lnTo>
                <a:lnTo>
                  <a:pt x="825500" y="127000"/>
                </a:lnTo>
                <a:lnTo>
                  <a:pt x="825500" y="63500"/>
                </a:lnTo>
                <a:lnTo>
                  <a:pt x="889000" y="63500"/>
                </a:lnTo>
                <a:lnTo>
                  <a:pt x="889000" y="190500"/>
                </a:lnTo>
                <a:lnTo>
                  <a:pt x="1016000" y="190500"/>
                </a:lnTo>
                <a:lnTo>
                  <a:pt x="1016000" y="190500"/>
                </a:lnTo>
                <a:lnTo>
                  <a:pt x="1016000" y="0"/>
                </a:lnTo>
                <a:lnTo>
                  <a:pt x="1206500" y="0"/>
                </a:lnTo>
                <a:lnTo>
                  <a:pt x="1206500" y="127000"/>
                </a:lnTo>
                <a:lnTo>
                  <a:pt x="1079500" y="127000"/>
                </a:lnTo>
                <a:lnTo>
                  <a:pt x="1079500" y="63500"/>
                </a:lnTo>
                <a:lnTo>
                  <a:pt x="1143000" y="63500"/>
                </a:lnTo>
                <a:lnTo>
                  <a:pt x="1143000" y="190500"/>
                </a:lnTo>
                <a:lnTo>
                  <a:pt x="1270000" y="190500"/>
                </a:lnTo>
                <a:lnTo>
                  <a:pt x="1270000" y="190500"/>
                </a:lnTo>
                <a:lnTo>
                  <a:pt x="1270000" y="0"/>
                </a:lnTo>
                <a:lnTo>
                  <a:pt x="1460500" y="0"/>
                </a:lnTo>
                <a:lnTo>
                  <a:pt x="1460500" y="127000"/>
                </a:lnTo>
                <a:lnTo>
                  <a:pt x="1333500" y="127000"/>
                </a:lnTo>
                <a:lnTo>
                  <a:pt x="1333500" y="63500"/>
                </a:lnTo>
                <a:lnTo>
                  <a:pt x="1397000" y="63500"/>
                </a:lnTo>
                <a:lnTo>
                  <a:pt x="1397000" y="190500"/>
                </a:lnTo>
                <a:lnTo>
                  <a:pt x="1524000" y="190500"/>
                </a:lnTo>
              </a:path>
            </a:pathLst>
          </a:custGeom>
          <a:ln w="15875">
            <a:solidFill>
              <a:srgbClr val="B98A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ea trade">
            <a:extLst>
              <a:ext uri="{FF2B5EF4-FFF2-40B4-BE49-F238E27FC236}">
                <a16:creationId xmlns:a16="http://schemas.microsoft.com/office/drawing/2014/main" id="{D1941017-90CD-952A-5B82-84995D5AC761}"/>
              </a:ext>
            </a:extLst>
          </p:cNvPr>
          <p:cNvSpPr txBox="1"/>
          <p:nvPr/>
        </p:nvSpPr>
        <p:spPr>
          <a:xfrm>
            <a:off x="609600" y="1270000"/>
            <a:ext cx="53340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b="1" dirty="0">
                <a:solidFill>
                  <a:srgbClr val="24578A"/>
                </a:solidFill>
                <a:latin typeface="Cambria" panose="02040503050406030204" pitchFamily="18" charset="0"/>
              </a:rPr>
              <a:t>Торговля по Средиземному морю</a:t>
            </a:r>
          </a:p>
        </p:txBody>
      </p:sp>
      <p:sp>
        <p:nvSpPr>
          <p:cNvPr id="5" name="Export card">
            <a:extLst>
              <a:ext uri="{FF2B5EF4-FFF2-40B4-BE49-F238E27FC236}">
                <a16:creationId xmlns:a16="http://schemas.microsoft.com/office/drawing/2014/main" id="{382B84C7-774E-0C75-54A8-B3D6696246FE}"/>
              </a:ext>
            </a:extLst>
          </p:cNvPr>
          <p:cNvSpPr/>
          <p:nvPr/>
        </p:nvSpPr>
        <p:spPr>
          <a:xfrm>
            <a:off x="609600" y="1818640"/>
            <a:ext cx="5334000" cy="1066800"/>
          </a:xfrm>
          <a:prstGeom prst="roundRect">
            <a:avLst>
              <a:gd name="adj" fmla="val 6000"/>
            </a:avLst>
          </a:prstGeom>
          <a:solidFill>
            <a:srgbClr val="F6E2D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Export">
            <a:extLst>
              <a:ext uri="{FF2B5EF4-FFF2-40B4-BE49-F238E27FC236}">
                <a16:creationId xmlns:a16="http://schemas.microsoft.com/office/drawing/2014/main" id="{A796C310-C577-5F71-5F91-E4EE37C73FE3}"/>
              </a:ext>
            </a:extLst>
          </p:cNvPr>
          <p:cNvSpPr txBox="1"/>
          <p:nvPr/>
        </p:nvSpPr>
        <p:spPr>
          <a:xfrm>
            <a:off x="863600" y="1971040"/>
            <a:ext cx="49022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b="1" dirty="0">
                <a:solidFill>
                  <a:srgbClr val="B24F2A"/>
                </a:solidFill>
                <a:latin typeface="Candara" panose="020E0502030303020204" pitchFamily="34" charset="0"/>
              </a:rPr>
              <a:t>Вывозили:</a:t>
            </a:r>
            <a:r>
              <a:rPr lang="ru-RU" sz="2500" dirty="0">
                <a:solidFill>
                  <a:srgbClr val="262420"/>
                </a:solidFill>
                <a:latin typeface="Candara" panose="020E0502030303020204" pitchFamily="34" charset="0"/>
              </a:rPr>
              <a:t> вино, масло, ремесленные изделия</a:t>
            </a:r>
          </a:p>
        </p:txBody>
      </p:sp>
      <p:sp>
        <p:nvSpPr>
          <p:cNvPr id="7" name="Export bar">
            <a:extLst>
              <a:ext uri="{FF2B5EF4-FFF2-40B4-BE49-F238E27FC236}">
                <a16:creationId xmlns:a16="http://schemas.microsoft.com/office/drawing/2014/main" id="{0CAB1FD1-947F-7267-2FB9-2FE4BD910BC2}"/>
              </a:ext>
            </a:extLst>
          </p:cNvPr>
          <p:cNvSpPr/>
          <p:nvPr/>
        </p:nvSpPr>
        <p:spPr>
          <a:xfrm>
            <a:off x="711200" y="1945640"/>
            <a:ext cx="50800" cy="812800"/>
          </a:xfrm>
          <a:prstGeom prst="rect">
            <a:avLst/>
          </a:prstGeom>
          <a:solidFill>
            <a:srgbClr val="B24F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Import card">
            <a:extLst>
              <a:ext uri="{FF2B5EF4-FFF2-40B4-BE49-F238E27FC236}">
                <a16:creationId xmlns:a16="http://schemas.microsoft.com/office/drawing/2014/main" id="{0A9F1FA9-942B-405D-3A82-59BAD3A607E1}"/>
              </a:ext>
            </a:extLst>
          </p:cNvPr>
          <p:cNvSpPr/>
          <p:nvPr/>
        </p:nvSpPr>
        <p:spPr>
          <a:xfrm>
            <a:off x="609600" y="2910840"/>
            <a:ext cx="5334000" cy="1066800"/>
          </a:xfrm>
          <a:prstGeom prst="roundRect">
            <a:avLst>
              <a:gd name="adj" fmla="val 6000"/>
            </a:avLst>
          </a:prstGeom>
          <a:solidFill>
            <a:srgbClr val="E9EED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Import">
            <a:extLst>
              <a:ext uri="{FF2B5EF4-FFF2-40B4-BE49-F238E27FC236}">
                <a16:creationId xmlns:a16="http://schemas.microsoft.com/office/drawing/2014/main" id="{C9B40612-6189-905F-CB40-B300C3B6E930}"/>
              </a:ext>
            </a:extLst>
          </p:cNvPr>
          <p:cNvSpPr txBox="1"/>
          <p:nvPr/>
        </p:nvSpPr>
        <p:spPr>
          <a:xfrm>
            <a:off x="863600" y="3063240"/>
            <a:ext cx="49022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b="1" dirty="0">
                <a:solidFill>
                  <a:srgbClr val="627530"/>
                </a:solidFill>
                <a:latin typeface="Candara" panose="020E0502030303020204" pitchFamily="34" charset="0"/>
              </a:rPr>
              <a:t>Ввозили:</a:t>
            </a:r>
            <a:r>
              <a:rPr lang="ru-RU" sz="2500" dirty="0">
                <a:solidFill>
                  <a:srgbClr val="262420"/>
                </a:solidFill>
                <a:latin typeface="Candara" panose="020E0502030303020204" pitchFamily="34" charset="0"/>
              </a:rPr>
              <a:t> зерно, предметы роскоши</a:t>
            </a:r>
          </a:p>
        </p:txBody>
      </p:sp>
      <p:sp>
        <p:nvSpPr>
          <p:cNvPr id="10" name="Import bar">
            <a:extLst>
              <a:ext uri="{FF2B5EF4-FFF2-40B4-BE49-F238E27FC236}">
                <a16:creationId xmlns:a16="http://schemas.microsoft.com/office/drawing/2014/main" id="{F61D491A-7011-D9D9-D882-DC42B0A321D9}"/>
              </a:ext>
            </a:extLst>
          </p:cNvPr>
          <p:cNvSpPr/>
          <p:nvPr/>
        </p:nvSpPr>
        <p:spPr>
          <a:xfrm>
            <a:off x="711200" y="3037840"/>
            <a:ext cx="50800" cy="812800"/>
          </a:xfrm>
          <a:prstGeom prst="rect">
            <a:avLst/>
          </a:prstGeom>
          <a:solidFill>
            <a:srgbClr val="62753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Alphabet card">
            <a:extLst>
              <a:ext uri="{FF2B5EF4-FFF2-40B4-BE49-F238E27FC236}">
                <a16:creationId xmlns:a16="http://schemas.microsoft.com/office/drawing/2014/main" id="{88B356C5-D48F-6BE6-3A1D-AAB2BE3EB019}"/>
              </a:ext>
            </a:extLst>
          </p:cNvPr>
          <p:cNvSpPr/>
          <p:nvPr/>
        </p:nvSpPr>
        <p:spPr>
          <a:xfrm>
            <a:off x="609600" y="4003040"/>
            <a:ext cx="5334000" cy="1066800"/>
          </a:xfrm>
          <a:prstGeom prst="roundRect">
            <a:avLst>
              <a:gd name="adj" fmla="val 6000"/>
            </a:avLst>
          </a:prstGeom>
          <a:solidFill>
            <a:srgbClr val="EDE5F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Alphabet">
            <a:extLst>
              <a:ext uri="{FF2B5EF4-FFF2-40B4-BE49-F238E27FC236}">
                <a16:creationId xmlns:a16="http://schemas.microsoft.com/office/drawing/2014/main" id="{6A134F83-7312-434C-EA4B-3441020320A6}"/>
              </a:ext>
            </a:extLst>
          </p:cNvPr>
          <p:cNvSpPr txBox="1"/>
          <p:nvPr/>
        </p:nvSpPr>
        <p:spPr>
          <a:xfrm>
            <a:off x="863600" y="4155440"/>
            <a:ext cx="49022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dirty="0">
                <a:solidFill>
                  <a:srgbClr val="262420"/>
                </a:solidFill>
                <a:latin typeface="Candara" panose="020E0502030303020204" pitchFamily="34" charset="0"/>
              </a:rPr>
              <a:t>Заимствовали </a:t>
            </a:r>
            <a:r>
              <a:rPr lang="ru-RU" sz="2500" b="1" dirty="0">
                <a:solidFill>
                  <a:srgbClr val="6D4A80"/>
                </a:solidFill>
                <a:latin typeface="Candara" panose="020E0502030303020204" pitchFamily="34" charset="0"/>
              </a:rPr>
              <a:t>алфавит</a:t>
            </a:r>
            <a:r>
              <a:rPr lang="ru-RU" sz="2500" dirty="0">
                <a:solidFill>
                  <a:srgbClr val="262420"/>
                </a:solidFill>
                <a:latin typeface="Candara" panose="020E0502030303020204" pitchFamily="34" charset="0"/>
              </a:rPr>
              <a:t> у финикийцев</a:t>
            </a:r>
          </a:p>
        </p:txBody>
      </p:sp>
      <p:sp>
        <p:nvSpPr>
          <p:cNvPr id="13" name="Alphabet bar">
            <a:extLst>
              <a:ext uri="{FF2B5EF4-FFF2-40B4-BE49-F238E27FC236}">
                <a16:creationId xmlns:a16="http://schemas.microsoft.com/office/drawing/2014/main" id="{814329CC-D66A-1AC2-2ACF-61171A40571B}"/>
              </a:ext>
            </a:extLst>
          </p:cNvPr>
          <p:cNvSpPr/>
          <p:nvPr/>
        </p:nvSpPr>
        <p:spPr>
          <a:xfrm>
            <a:off x="711200" y="4130040"/>
            <a:ext cx="50800" cy="812800"/>
          </a:xfrm>
          <a:prstGeom prst="rect">
            <a:avLst/>
          </a:prstGeom>
          <a:solidFill>
            <a:srgbClr val="6D4A8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Coins card">
            <a:extLst>
              <a:ext uri="{FF2B5EF4-FFF2-40B4-BE49-F238E27FC236}">
                <a16:creationId xmlns:a16="http://schemas.microsoft.com/office/drawing/2014/main" id="{ACF35A0E-E9F4-1451-AE7D-7149744F12BD}"/>
              </a:ext>
            </a:extLst>
          </p:cNvPr>
          <p:cNvSpPr/>
          <p:nvPr/>
        </p:nvSpPr>
        <p:spPr>
          <a:xfrm>
            <a:off x="609600" y="5095240"/>
            <a:ext cx="5334000" cy="1066800"/>
          </a:xfrm>
          <a:prstGeom prst="roundRect">
            <a:avLst>
              <a:gd name="adj" fmla="val 6000"/>
            </a:avLst>
          </a:prstGeom>
          <a:solidFill>
            <a:srgbClr val="DFE9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Coins">
            <a:extLst>
              <a:ext uri="{FF2B5EF4-FFF2-40B4-BE49-F238E27FC236}">
                <a16:creationId xmlns:a16="http://schemas.microsoft.com/office/drawing/2014/main" id="{E3C265A8-A5D5-0FE6-F59A-5C611F6DDCFB}"/>
              </a:ext>
            </a:extLst>
          </p:cNvPr>
          <p:cNvSpPr txBox="1"/>
          <p:nvPr/>
        </p:nvSpPr>
        <p:spPr>
          <a:xfrm>
            <a:off x="863600" y="5247640"/>
            <a:ext cx="49022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dirty="0">
                <a:solidFill>
                  <a:srgbClr val="262420"/>
                </a:solidFill>
                <a:latin typeface="Candara" panose="020E0502030303020204" pitchFamily="34" charset="0"/>
              </a:rPr>
              <a:t>Чеканили серебряные монеты — </a:t>
            </a:r>
            <a:r>
              <a:rPr lang="ru-RU" sz="2500" b="1" dirty="0">
                <a:solidFill>
                  <a:srgbClr val="24578A"/>
                </a:solidFill>
                <a:latin typeface="Candara" panose="020E0502030303020204" pitchFamily="34" charset="0"/>
              </a:rPr>
              <a:t>драхмы</a:t>
            </a:r>
          </a:p>
        </p:txBody>
      </p:sp>
      <p:sp>
        <p:nvSpPr>
          <p:cNvPr id="16" name="Coins bar">
            <a:extLst>
              <a:ext uri="{FF2B5EF4-FFF2-40B4-BE49-F238E27FC236}">
                <a16:creationId xmlns:a16="http://schemas.microsoft.com/office/drawing/2014/main" id="{4465088B-5FAC-BE03-27D6-65914A3C8950}"/>
              </a:ext>
            </a:extLst>
          </p:cNvPr>
          <p:cNvSpPr/>
          <p:nvPr/>
        </p:nvSpPr>
        <p:spPr>
          <a:xfrm>
            <a:off x="711200" y="5222240"/>
            <a:ext cx="50800" cy="812800"/>
          </a:xfrm>
          <a:prstGeom prst="rect">
            <a:avLst/>
          </a:prstGeom>
          <a:solidFill>
            <a:srgbClr val="2457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rade map mount">
            <a:extLst>
              <a:ext uri="{FF2B5EF4-FFF2-40B4-BE49-F238E27FC236}">
                <a16:creationId xmlns:a16="http://schemas.microsoft.com/office/drawing/2014/main" id="{A6314AEF-74D3-37B3-C1A0-4506C17C525C}"/>
              </a:ext>
            </a:extLst>
          </p:cNvPr>
          <p:cNvSpPr/>
          <p:nvPr/>
        </p:nvSpPr>
        <p:spPr>
          <a:xfrm>
            <a:off x="6248400" y="1276350"/>
            <a:ext cx="5334000" cy="35687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7CCB4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Trade map" descr="Карта «Греческая колонизация и торговля» из исходной презентации (учебная карта)">
            <a:extLst>
              <a:ext uri="{FF2B5EF4-FFF2-40B4-BE49-F238E27FC236}">
                <a16:creationId xmlns:a16="http://schemas.microsoft.com/office/drawing/2014/main" id="{725CCC3F-22EF-3FE9-D587-D6D423ECFE8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0" y="1377950"/>
            <a:ext cx="5130800" cy="3365500"/>
          </a:xfrm>
          <a:prstGeom prst="rect">
            <a:avLst/>
          </a:prstGeom>
        </p:spPr>
      </p:pic>
      <p:cxnSp>
        <p:nvCxnSpPr>
          <p:cNvPr id="20" name="Arrow">
            <a:extLst>
              <a:ext uri="{FF2B5EF4-FFF2-40B4-BE49-F238E27FC236}">
                <a16:creationId xmlns:a16="http://schemas.microsoft.com/office/drawing/2014/main" id="{CA48B459-5787-F840-97C7-8B3881901D37}"/>
              </a:ext>
            </a:extLst>
          </p:cNvPr>
          <p:cNvCxnSpPr/>
          <p:nvPr/>
        </p:nvCxnSpPr>
        <p:spPr>
          <a:xfrm flipH="1">
            <a:off x="6604000" y="5791200"/>
            <a:ext cx="1016000" cy="0"/>
          </a:xfrm>
          <a:prstGeom prst="line">
            <a:avLst/>
          </a:prstGeom>
          <a:ln w="38100">
            <a:solidFill>
              <a:srgbClr val="62753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Arrow">
            <a:extLst>
              <a:ext uri="{FF2B5EF4-FFF2-40B4-BE49-F238E27FC236}">
                <a16:creationId xmlns:a16="http://schemas.microsoft.com/office/drawing/2014/main" id="{38D586F7-06C7-5BB7-77D8-1FC7A553D472}"/>
              </a:ext>
            </a:extLst>
          </p:cNvPr>
          <p:cNvCxnSpPr/>
          <p:nvPr/>
        </p:nvCxnSpPr>
        <p:spPr>
          <a:xfrm>
            <a:off x="8128000" y="5791200"/>
            <a:ext cx="1016000" cy="0"/>
          </a:xfrm>
          <a:prstGeom prst="line">
            <a:avLst/>
          </a:prstGeom>
          <a:ln w="38100">
            <a:solidFill>
              <a:srgbClr val="B24F2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Athens coin" descr="Серебряная монета Афин с изображением совы, V в. до н. э.">
            <a:extLst>
              <a:ext uri="{FF2B5EF4-FFF2-40B4-BE49-F238E27FC236}">
                <a16:creationId xmlns:a16="http://schemas.microsoft.com/office/drawing/2014/main" id="{41E8DE1D-0D77-397E-CBB8-1206B9CBBBD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5080000"/>
            <a:ext cx="1320800" cy="1320800"/>
          </a:xfrm>
          <a:prstGeom prst="ellipse">
            <a:avLst/>
          </a:prstGeom>
          <a:ln w="15875">
            <a:solidFill>
              <a:srgbClr val="B98A2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4" name="Athens coin ring">
            <a:extLst>
              <a:ext uri="{FF2B5EF4-FFF2-40B4-BE49-F238E27FC236}">
                <a16:creationId xmlns:a16="http://schemas.microsoft.com/office/drawing/2014/main" id="{82EEE048-0A61-BD71-9F6C-24E0FBCA55F3}"/>
              </a:ext>
            </a:extLst>
          </p:cNvPr>
          <p:cNvSpPr/>
          <p:nvPr/>
        </p:nvSpPr>
        <p:spPr>
          <a:xfrm>
            <a:off x="9385300" y="5016500"/>
            <a:ext cx="1447800" cy="1447800"/>
          </a:xfrm>
          <a:prstGeom prst="ellipse">
            <a:avLst/>
          </a:prstGeom>
          <a:noFill/>
          <a:ln w="9525" cap="flat" cmpd="sng" algn="ctr">
            <a:solidFill>
              <a:srgbClr val="B98A2E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Amphora plate">
            <a:extLst>
              <a:ext uri="{FF2B5EF4-FFF2-40B4-BE49-F238E27FC236}">
                <a16:creationId xmlns:a16="http://schemas.microsoft.com/office/drawing/2014/main" id="{ABC9D567-815C-BD96-CAD5-9D4A7965237D}"/>
              </a:ext>
            </a:extLst>
          </p:cNvPr>
          <p:cNvSpPr/>
          <p:nvPr/>
        </p:nvSpPr>
        <p:spPr>
          <a:xfrm>
            <a:off x="7467600" y="5207000"/>
            <a:ext cx="838200" cy="1168400"/>
          </a:xfrm>
          <a:prstGeom prst="roundRect">
            <a:avLst>
              <a:gd name="adj" fmla="val 4000"/>
            </a:avLst>
          </a:prstGeom>
          <a:solidFill>
            <a:srgbClr val="F6ECD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Amphora" descr="Аттическая амфора для оливкового масла (амфора «SOS»), VII в. до н. э.">
            <a:extLst>
              <a:ext uri="{FF2B5EF4-FFF2-40B4-BE49-F238E27FC236}">
                <a16:creationId xmlns:a16="http://schemas.microsoft.com/office/drawing/2014/main" id="{3D212200-3F89-E9D2-6ABE-74F8D950F76B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5353050"/>
            <a:ext cx="685800" cy="876300"/>
          </a:xfrm>
          <a:prstGeom prst="rect">
            <a:avLst/>
          </a:prstGeom>
        </p:spPr>
      </p:pic>
      <p:sp>
        <p:nvSpPr>
          <p:cNvPr id="28" name="Signature 100ballnik.com">
            <a:extLst>
              <a:ext uri="{FF2B5EF4-FFF2-40B4-BE49-F238E27FC236}">
                <a16:creationId xmlns:a16="http://schemas.microsoft.com/office/drawing/2014/main" id="{8D00A83F-FAAC-3BB2-33AA-6623C182DCD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274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A8274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307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EDD5401-3B4D-AF9D-6DED-7DCC35AA2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62420"/>
                </a:solidFill>
                <a:latin typeface="Cambria" panose="02040503050406030204" pitchFamily="18" charset="0"/>
              </a:rPr>
              <a:t>Возвращаемся к главному вопросу</a:t>
            </a:r>
          </a:p>
        </p:txBody>
      </p:sp>
      <p:sp>
        <p:nvSpPr>
          <p:cNvPr id="3" name="Meander band">
            <a:extLst>
              <a:ext uri="{FF2B5EF4-FFF2-40B4-BE49-F238E27FC236}">
                <a16:creationId xmlns:a16="http://schemas.microsoft.com/office/drawing/2014/main" id="{52041249-B6E1-4F37-67F2-3EA2B50DA152}"/>
              </a:ext>
            </a:extLst>
          </p:cNvPr>
          <p:cNvSpPr/>
          <p:nvPr/>
        </p:nvSpPr>
        <p:spPr>
          <a:xfrm>
            <a:off x="609600" y="956564"/>
            <a:ext cx="1524001" cy="190501"/>
          </a:xfrm>
          <a:custGeom>
            <a:avLst/>
            <a:gdLst/>
            <a:ahLst/>
            <a:cxnLst/>
            <a:rect l="0" t="0" r="0" b="0"/>
            <a:pathLst>
              <a:path w="1524001" h="190501">
                <a:moveTo>
                  <a:pt x="0" y="190500"/>
                </a:moveTo>
                <a:lnTo>
                  <a:pt x="0" y="190500"/>
                </a:lnTo>
                <a:lnTo>
                  <a:pt x="0" y="0"/>
                </a:lnTo>
                <a:lnTo>
                  <a:pt x="190500" y="0"/>
                </a:lnTo>
                <a:lnTo>
                  <a:pt x="190500" y="127000"/>
                </a:lnTo>
                <a:lnTo>
                  <a:pt x="63500" y="127000"/>
                </a:lnTo>
                <a:lnTo>
                  <a:pt x="63500" y="63500"/>
                </a:lnTo>
                <a:lnTo>
                  <a:pt x="127000" y="63500"/>
                </a:lnTo>
                <a:lnTo>
                  <a:pt x="127000" y="190500"/>
                </a:lnTo>
                <a:lnTo>
                  <a:pt x="254000" y="190500"/>
                </a:lnTo>
                <a:lnTo>
                  <a:pt x="254000" y="190500"/>
                </a:lnTo>
                <a:lnTo>
                  <a:pt x="254000" y="0"/>
                </a:lnTo>
                <a:lnTo>
                  <a:pt x="444500" y="0"/>
                </a:lnTo>
                <a:lnTo>
                  <a:pt x="444500" y="127000"/>
                </a:lnTo>
                <a:lnTo>
                  <a:pt x="317500" y="127000"/>
                </a:lnTo>
                <a:lnTo>
                  <a:pt x="317500" y="63500"/>
                </a:lnTo>
                <a:lnTo>
                  <a:pt x="381000" y="63500"/>
                </a:lnTo>
                <a:lnTo>
                  <a:pt x="381000" y="190500"/>
                </a:lnTo>
                <a:lnTo>
                  <a:pt x="508000" y="190500"/>
                </a:lnTo>
                <a:lnTo>
                  <a:pt x="508000" y="190500"/>
                </a:lnTo>
                <a:lnTo>
                  <a:pt x="508000" y="0"/>
                </a:lnTo>
                <a:lnTo>
                  <a:pt x="698500" y="0"/>
                </a:lnTo>
                <a:lnTo>
                  <a:pt x="698500" y="127000"/>
                </a:lnTo>
                <a:lnTo>
                  <a:pt x="571500" y="127000"/>
                </a:lnTo>
                <a:lnTo>
                  <a:pt x="571500" y="63500"/>
                </a:lnTo>
                <a:lnTo>
                  <a:pt x="635000" y="63500"/>
                </a:lnTo>
                <a:lnTo>
                  <a:pt x="635000" y="190500"/>
                </a:lnTo>
                <a:lnTo>
                  <a:pt x="762000" y="190500"/>
                </a:lnTo>
                <a:lnTo>
                  <a:pt x="762000" y="190500"/>
                </a:lnTo>
                <a:lnTo>
                  <a:pt x="762000" y="0"/>
                </a:lnTo>
                <a:lnTo>
                  <a:pt x="952500" y="0"/>
                </a:lnTo>
                <a:lnTo>
                  <a:pt x="952500" y="127000"/>
                </a:lnTo>
                <a:lnTo>
                  <a:pt x="825500" y="127000"/>
                </a:lnTo>
                <a:lnTo>
                  <a:pt x="825500" y="63500"/>
                </a:lnTo>
                <a:lnTo>
                  <a:pt x="889000" y="63500"/>
                </a:lnTo>
                <a:lnTo>
                  <a:pt x="889000" y="190500"/>
                </a:lnTo>
                <a:lnTo>
                  <a:pt x="1016000" y="190500"/>
                </a:lnTo>
                <a:lnTo>
                  <a:pt x="1016000" y="190500"/>
                </a:lnTo>
                <a:lnTo>
                  <a:pt x="1016000" y="0"/>
                </a:lnTo>
                <a:lnTo>
                  <a:pt x="1206500" y="0"/>
                </a:lnTo>
                <a:lnTo>
                  <a:pt x="1206500" y="127000"/>
                </a:lnTo>
                <a:lnTo>
                  <a:pt x="1079500" y="127000"/>
                </a:lnTo>
                <a:lnTo>
                  <a:pt x="1079500" y="63500"/>
                </a:lnTo>
                <a:lnTo>
                  <a:pt x="1143000" y="63500"/>
                </a:lnTo>
                <a:lnTo>
                  <a:pt x="1143000" y="190500"/>
                </a:lnTo>
                <a:lnTo>
                  <a:pt x="1270000" y="190500"/>
                </a:lnTo>
                <a:lnTo>
                  <a:pt x="1270000" y="190500"/>
                </a:lnTo>
                <a:lnTo>
                  <a:pt x="1270000" y="0"/>
                </a:lnTo>
                <a:lnTo>
                  <a:pt x="1460500" y="0"/>
                </a:lnTo>
                <a:lnTo>
                  <a:pt x="1460500" y="127000"/>
                </a:lnTo>
                <a:lnTo>
                  <a:pt x="1333500" y="127000"/>
                </a:lnTo>
                <a:lnTo>
                  <a:pt x="1333500" y="63500"/>
                </a:lnTo>
                <a:lnTo>
                  <a:pt x="1397000" y="63500"/>
                </a:lnTo>
                <a:lnTo>
                  <a:pt x="1397000" y="190500"/>
                </a:lnTo>
                <a:lnTo>
                  <a:pt x="1524000" y="190500"/>
                </a:lnTo>
              </a:path>
            </a:pathLst>
          </a:custGeom>
          <a:ln w="15875">
            <a:solidFill>
              <a:srgbClr val="B24F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arthenon" descr="Парфенон на Афинском Акрополе, 447–438 гг. до н. э. Современная фотография">
            <a:extLst>
              <a:ext uri="{FF2B5EF4-FFF2-40B4-BE49-F238E27FC236}">
                <a16:creationId xmlns:a16="http://schemas.microsoft.com/office/drawing/2014/main" id="{11288F18-86AB-A92B-C66B-C4D44DA2A08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70000"/>
            <a:ext cx="3175000" cy="3810000"/>
          </a:xfrm>
          <a:prstGeom prst="roundRect">
            <a:avLst>
              <a:gd name="adj" fmla="val 4000"/>
            </a:avLst>
          </a:prstGeom>
          <a:ln w="12700">
            <a:solidFill>
              <a:srgbClr val="D7CCB4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6" name="Question card">
            <a:extLst>
              <a:ext uri="{FF2B5EF4-FFF2-40B4-BE49-F238E27FC236}">
                <a16:creationId xmlns:a16="http://schemas.microsoft.com/office/drawing/2014/main" id="{1E88AAF2-BA16-AC90-415F-4F0B24707C10}"/>
              </a:ext>
            </a:extLst>
          </p:cNvPr>
          <p:cNvSpPr/>
          <p:nvPr/>
        </p:nvSpPr>
        <p:spPr>
          <a:xfrm>
            <a:off x="4089400" y="1270000"/>
            <a:ext cx="7493000" cy="1097280"/>
          </a:xfrm>
          <a:prstGeom prst="roundRect">
            <a:avLst>
              <a:gd name="adj" fmla="val 6000"/>
            </a:avLst>
          </a:prstGeom>
          <a:solidFill>
            <a:srgbClr val="DFE9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Question">
            <a:extLst>
              <a:ext uri="{FF2B5EF4-FFF2-40B4-BE49-F238E27FC236}">
                <a16:creationId xmlns:a16="http://schemas.microsoft.com/office/drawing/2014/main" id="{ACE2A110-C9A2-C7AB-6A5C-371CB7F1B631}"/>
              </a:ext>
            </a:extLst>
          </p:cNvPr>
          <p:cNvSpPr txBox="1"/>
          <p:nvPr/>
        </p:nvSpPr>
        <p:spPr>
          <a:xfrm>
            <a:off x="4343400" y="1422400"/>
            <a:ext cx="70612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24578A"/>
                </a:solidFill>
                <a:latin typeface="Cambria" panose="02040503050406030204" pitchFamily="18" charset="0"/>
              </a:rPr>
              <a:t>Почему полисы стали основой великой цивилизации?</a:t>
            </a:r>
          </a:p>
        </p:txBody>
      </p:sp>
      <p:sp>
        <p:nvSpPr>
          <p:cNvPr id="8" name="Question bar">
            <a:extLst>
              <a:ext uri="{FF2B5EF4-FFF2-40B4-BE49-F238E27FC236}">
                <a16:creationId xmlns:a16="http://schemas.microsoft.com/office/drawing/2014/main" id="{515E743B-8CEC-4209-B4E5-F9D82E92692F}"/>
              </a:ext>
            </a:extLst>
          </p:cNvPr>
          <p:cNvSpPr/>
          <p:nvPr/>
        </p:nvSpPr>
        <p:spPr>
          <a:xfrm>
            <a:off x="4191000" y="1397000"/>
            <a:ext cx="50800" cy="843280"/>
          </a:xfrm>
          <a:prstGeom prst="rect">
            <a:avLst/>
          </a:prstGeom>
          <a:solidFill>
            <a:srgbClr val="2457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Values">
            <a:extLst>
              <a:ext uri="{FF2B5EF4-FFF2-40B4-BE49-F238E27FC236}">
                <a16:creationId xmlns:a16="http://schemas.microsoft.com/office/drawing/2014/main" id="{302225D6-702F-F981-829F-E4CC50F2EEF4}"/>
              </a:ext>
            </a:extLst>
          </p:cNvPr>
          <p:cNvSpPr txBox="1"/>
          <p:nvPr/>
        </p:nvSpPr>
        <p:spPr>
          <a:xfrm>
            <a:off x="4089400" y="2418080"/>
            <a:ext cx="7493000" cy="2209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b="1" dirty="0">
                <a:solidFill>
                  <a:srgbClr val="B24F2A"/>
                </a:solidFill>
                <a:latin typeface="Candara" panose="020E0502030303020204" pitchFamily="34" charset="0"/>
              </a:rPr>
              <a:t>Самоуправление</a:t>
            </a:r>
            <a:r>
              <a:rPr lang="ru-RU" sz="2500" dirty="0">
                <a:solidFill>
                  <a:srgbClr val="262420"/>
                </a:solidFill>
                <a:latin typeface="Candara" panose="020E0502030303020204" pitchFamily="34" charset="0"/>
              </a:rPr>
              <a:t> — граждане сами решали свои дела</a:t>
            </a:r>
          </a:p>
          <a:p>
            <a:pPr>
              <a:spcAft>
                <a:spcPts val="600"/>
              </a:spcAft>
            </a:pPr>
            <a:r>
              <a:rPr lang="ru-RU" sz="2500" b="1" dirty="0">
                <a:solidFill>
                  <a:srgbClr val="B24F2A"/>
                </a:solidFill>
                <a:latin typeface="Candara" panose="020E0502030303020204" pitchFamily="34" charset="0"/>
              </a:rPr>
              <a:t>Единство</a:t>
            </a:r>
            <a:r>
              <a:rPr lang="ru-RU" sz="2500" dirty="0">
                <a:solidFill>
                  <a:srgbClr val="262420"/>
                </a:solidFill>
                <a:latin typeface="Candara" panose="020E0502030303020204" pitchFamily="34" charset="0"/>
              </a:rPr>
              <a:t> — все защищали свой город-государство</a:t>
            </a:r>
          </a:p>
          <a:p>
            <a:pPr>
              <a:spcAft>
                <a:spcPts val="600"/>
              </a:spcAft>
            </a:pPr>
            <a:r>
              <a:rPr lang="ru-RU" sz="2500" b="1" dirty="0">
                <a:solidFill>
                  <a:srgbClr val="B24F2A"/>
                </a:solidFill>
                <a:latin typeface="Candara" panose="020E0502030303020204" pitchFamily="34" charset="0"/>
              </a:rPr>
              <a:t>Свобода</a:t>
            </a:r>
            <a:r>
              <a:rPr lang="ru-RU" sz="2500" dirty="0">
                <a:solidFill>
                  <a:srgbClr val="262420"/>
                </a:solidFill>
                <a:latin typeface="Candara" panose="020E0502030303020204" pitchFamily="34" charset="0"/>
              </a:rPr>
              <a:t> — независимость каждого полиса</a:t>
            </a:r>
          </a:p>
          <a:p>
            <a:pPr>
              <a:spcAft>
                <a:spcPts val="600"/>
              </a:spcAft>
            </a:pPr>
            <a:r>
              <a:rPr lang="ru-RU" sz="2500" b="1" dirty="0">
                <a:solidFill>
                  <a:srgbClr val="B24F2A"/>
                </a:solidFill>
                <a:latin typeface="Candara" panose="020E0502030303020204" pitchFamily="34" charset="0"/>
              </a:rPr>
              <a:t>Развитие</a:t>
            </a:r>
            <a:r>
              <a:rPr lang="ru-RU" sz="2500" dirty="0">
                <a:solidFill>
                  <a:srgbClr val="262420"/>
                </a:solidFill>
                <a:latin typeface="Candara" panose="020E0502030303020204" pitchFamily="34" charset="0"/>
              </a:rPr>
              <a:t> — торговля и культурный обмен</a:t>
            </a:r>
          </a:p>
          <a:p>
            <a:pPr>
              <a:spcAft>
                <a:spcPts val="600"/>
              </a:spcAft>
            </a:pPr>
            <a:r>
              <a:rPr lang="ru-RU" sz="2500" b="1" dirty="0">
                <a:solidFill>
                  <a:srgbClr val="B24F2A"/>
                </a:solidFill>
                <a:latin typeface="Candara" panose="020E0502030303020204" pitchFamily="34" charset="0"/>
              </a:rPr>
              <a:t>Патриотизм</a:t>
            </a:r>
            <a:r>
              <a:rPr lang="ru-RU" sz="2500" dirty="0">
                <a:solidFill>
                  <a:srgbClr val="262420"/>
                </a:solidFill>
                <a:latin typeface="Candara" panose="020E0502030303020204" pitchFamily="34" charset="0"/>
              </a:rPr>
              <a:t> — любовь к своей малой родине</a:t>
            </a:r>
          </a:p>
        </p:txBody>
      </p:sp>
      <p:sp>
        <p:nvSpPr>
          <p:cNvPr id="10" name="Conclusion card">
            <a:extLst>
              <a:ext uri="{FF2B5EF4-FFF2-40B4-BE49-F238E27FC236}">
                <a16:creationId xmlns:a16="http://schemas.microsoft.com/office/drawing/2014/main" id="{5B168376-176C-97D6-2C19-9F9F1B3BC113}"/>
              </a:ext>
            </a:extLst>
          </p:cNvPr>
          <p:cNvSpPr/>
          <p:nvPr/>
        </p:nvSpPr>
        <p:spPr>
          <a:xfrm>
            <a:off x="609600" y="5308600"/>
            <a:ext cx="10972800" cy="985520"/>
          </a:xfrm>
          <a:prstGeom prst="roundRect">
            <a:avLst>
              <a:gd name="adj" fmla="val 6000"/>
            </a:avLst>
          </a:prstGeom>
          <a:solidFill>
            <a:srgbClr val="F6ECD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Conclusion">
            <a:extLst>
              <a:ext uri="{FF2B5EF4-FFF2-40B4-BE49-F238E27FC236}">
                <a16:creationId xmlns:a16="http://schemas.microsoft.com/office/drawing/2014/main" id="{F6CD33B1-D244-382B-0365-29DDF598ED8A}"/>
              </a:ext>
            </a:extLst>
          </p:cNvPr>
          <p:cNvSpPr txBox="1"/>
          <p:nvPr/>
        </p:nvSpPr>
        <p:spPr>
          <a:xfrm>
            <a:off x="838200" y="5435600"/>
            <a:ext cx="105918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B98A2E"/>
                </a:solidFill>
                <a:latin typeface="Candara" panose="020E0502030303020204" pitchFamily="34" charset="0"/>
              </a:rPr>
              <a:t>Вывод:</a:t>
            </a:r>
            <a:r>
              <a:rPr lang="ru-RU" sz="2400" dirty="0">
                <a:solidFill>
                  <a:srgbClr val="262420"/>
                </a:solidFill>
                <a:latin typeface="Candara" panose="020E0502030303020204" pitchFamily="34" charset="0"/>
              </a:rPr>
              <a:t> Небольшой размер полисов помог создать уникальную культуру, где каждый гражданин чувствовал свою ответственность за общее дело.</a:t>
            </a:r>
          </a:p>
        </p:txBody>
      </p:sp>
      <p:sp>
        <p:nvSpPr>
          <p:cNvPr id="12" name="Conclusion bar">
            <a:extLst>
              <a:ext uri="{FF2B5EF4-FFF2-40B4-BE49-F238E27FC236}">
                <a16:creationId xmlns:a16="http://schemas.microsoft.com/office/drawing/2014/main" id="{8861727E-9CDC-8B26-0E7C-5E635CD6792D}"/>
              </a:ext>
            </a:extLst>
          </p:cNvPr>
          <p:cNvSpPr/>
          <p:nvPr/>
        </p:nvSpPr>
        <p:spPr>
          <a:xfrm>
            <a:off x="711200" y="5435600"/>
            <a:ext cx="50800" cy="731520"/>
          </a:xfrm>
          <a:prstGeom prst="rect">
            <a:avLst/>
          </a:prstGeom>
          <a:solidFill>
            <a:srgbClr val="B98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D6418985-31A8-6447-5090-1715FC4EA0D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274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A8274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073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1806F93-800B-C876-FB8E-05788B9D3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0" y="304800"/>
            <a:ext cx="72644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62420"/>
                </a:solidFill>
                <a:latin typeface="Cambria" panose="02040503050406030204" pitchFamily="18" charset="0"/>
              </a:rPr>
              <a:t>Домашнее задание</a:t>
            </a:r>
          </a:p>
        </p:txBody>
      </p:sp>
      <p:sp>
        <p:nvSpPr>
          <p:cNvPr id="3" name="Meander band">
            <a:extLst>
              <a:ext uri="{FF2B5EF4-FFF2-40B4-BE49-F238E27FC236}">
                <a16:creationId xmlns:a16="http://schemas.microsoft.com/office/drawing/2014/main" id="{3ED16F74-8DCB-1E83-F2EC-D6800EEA1FC9}"/>
              </a:ext>
            </a:extLst>
          </p:cNvPr>
          <p:cNvSpPr/>
          <p:nvPr/>
        </p:nvSpPr>
        <p:spPr>
          <a:xfrm>
            <a:off x="4318000" y="985520"/>
            <a:ext cx="1524001" cy="190501"/>
          </a:xfrm>
          <a:custGeom>
            <a:avLst/>
            <a:gdLst/>
            <a:ahLst/>
            <a:cxnLst/>
            <a:rect l="0" t="0" r="0" b="0"/>
            <a:pathLst>
              <a:path w="1524001" h="190501">
                <a:moveTo>
                  <a:pt x="0" y="190500"/>
                </a:moveTo>
                <a:lnTo>
                  <a:pt x="0" y="190500"/>
                </a:lnTo>
                <a:lnTo>
                  <a:pt x="0" y="0"/>
                </a:lnTo>
                <a:lnTo>
                  <a:pt x="190500" y="0"/>
                </a:lnTo>
                <a:lnTo>
                  <a:pt x="190500" y="127000"/>
                </a:lnTo>
                <a:lnTo>
                  <a:pt x="63500" y="127000"/>
                </a:lnTo>
                <a:lnTo>
                  <a:pt x="63500" y="63500"/>
                </a:lnTo>
                <a:lnTo>
                  <a:pt x="127000" y="63500"/>
                </a:lnTo>
                <a:lnTo>
                  <a:pt x="127000" y="190500"/>
                </a:lnTo>
                <a:lnTo>
                  <a:pt x="254000" y="190500"/>
                </a:lnTo>
                <a:lnTo>
                  <a:pt x="254000" y="190500"/>
                </a:lnTo>
                <a:lnTo>
                  <a:pt x="254000" y="0"/>
                </a:lnTo>
                <a:lnTo>
                  <a:pt x="444500" y="0"/>
                </a:lnTo>
                <a:lnTo>
                  <a:pt x="444500" y="127000"/>
                </a:lnTo>
                <a:lnTo>
                  <a:pt x="317500" y="127000"/>
                </a:lnTo>
                <a:lnTo>
                  <a:pt x="317500" y="63500"/>
                </a:lnTo>
                <a:lnTo>
                  <a:pt x="381000" y="63500"/>
                </a:lnTo>
                <a:lnTo>
                  <a:pt x="381000" y="190500"/>
                </a:lnTo>
                <a:lnTo>
                  <a:pt x="508000" y="190500"/>
                </a:lnTo>
                <a:lnTo>
                  <a:pt x="508000" y="190500"/>
                </a:lnTo>
                <a:lnTo>
                  <a:pt x="508000" y="0"/>
                </a:lnTo>
                <a:lnTo>
                  <a:pt x="698500" y="0"/>
                </a:lnTo>
                <a:lnTo>
                  <a:pt x="698500" y="127000"/>
                </a:lnTo>
                <a:lnTo>
                  <a:pt x="571500" y="127000"/>
                </a:lnTo>
                <a:lnTo>
                  <a:pt x="571500" y="63500"/>
                </a:lnTo>
                <a:lnTo>
                  <a:pt x="635000" y="63500"/>
                </a:lnTo>
                <a:lnTo>
                  <a:pt x="635000" y="190500"/>
                </a:lnTo>
                <a:lnTo>
                  <a:pt x="762000" y="190500"/>
                </a:lnTo>
                <a:lnTo>
                  <a:pt x="762000" y="190500"/>
                </a:lnTo>
                <a:lnTo>
                  <a:pt x="762000" y="0"/>
                </a:lnTo>
                <a:lnTo>
                  <a:pt x="952500" y="0"/>
                </a:lnTo>
                <a:lnTo>
                  <a:pt x="952500" y="127000"/>
                </a:lnTo>
                <a:lnTo>
                  <a:pt x="825500" y="127000"/>
                </a:lnTo>
                <a:lnTo>
                  <a:pt x="825500" y="63500"/>
                </a:lnTo>
                <a:lnTo>
                  <a:pt x="889000" y="63500"/>
                </a:lnTo>
                <a:lnTo>
                  <a:pt x="889000" y="190500"/>
                </a:lnTo>
                <a:lnTo>
                  <a:pt x="1016000" y="190500"/>
                </a:lnTo>
                <a:lnTo>
                  <a:pt x="1016000" y="190500"/>
                </a:lnTo>
                <a:lnTo>
                  <a:pt x="1016000" y="0"/>
                </a:lnTo>
                <a:lnTo>
                  <a:pt x="1206500" y="0"/>
                </a:lnTo>
                <a:lnTo>
                  <a:pt x="1206500" y="127000"/>
                </a:lnTo>
                <a:lnTo>
                  <a:pt x="1079500" y="127000"/>
                </a:lnTo>
                <a:lnTo>
                  <a:pt x="1079500" y="63500"/>
                </a:lnTo>
                <a:lnTo>
                  <a:pt x="1143000" y="63500"/>
                </a:lnTo>
                <a:lnTo>
                  <a:pt x="1143000" y="190500"/>
                </a:lnTo>
                <a:lnTo>
                  <a:pt x="1270000" y="190500"/>
                </a:lnTo>
                <a:lnTo>
                  <a:pt x="1270000" y="190500"/>
                </a:lnTo>
                <a:lnTo>
                  <a:pt x="1270000" y="0"/>
                </a:lnTo>
                <a:lnTo>
                  <a:pt x="1460500" y="0"/>
                </a:lnTo>
                <a:lnTo>
                  <a:pt x="1460500" y="127000"/>
                </a:lnTo>
                <a:lnTo>
                  <a:pt x="1333500" y="127000"/>
                </a:lnTo>
                <a:lnTo>
                  <a:pt x="1333500" y="63500"/>
                </a:lnTo>
                <a:lnTo>
                  <a:pt x="1397000" y="63500"/>
                </a:lnTo>
                <a:lnTo>
                  <a:pt x="1397000" y="190500"/>
                </a:lnTo>
                <a:lnTo>
                  <a:pt x="1524000" y="190500"/>
                </a:lnTo>
              </a:path>
            </a:pathLst>
          </a:custGeom>
          <a:ln w="15875">
            <a:solidFill>
              <a:srgbClr val="6275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Picture plate">
            <a:extLst>
              <a:ext uri="{FF2B5EF4-FFF2-40B4-BE49-F238E27FC236}">
                <a16:creationId xmlns:a16="http://schemas.microsoft.com/office/drawing/2014/main" id="{059C5420-8707-E8F8-489E-C935D744DBCF}"/>
              </a:ext>
            </a:extLst>
          </p:cNvPr>
          <p:cNvSpPr/>
          <p:nvPr/>
        </p:nvSpPr>
        <p:spPr>
          <a:xfrm>
            <a:off x="609600" y="508000"/>
            <a:ext cx="3403600" cy="5842000"/>
          </a:xfrm>
          <a:prstGeom prst="roundRect">
            <a:avLst>
              <a:gd name="adj" fmla="val 4000"/>
            </a:avLst>
          </a:prstGeom>
          <a:solidFill>
            <a:srgbClr val="E9EED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School cup" descr="Урок в греческой школе: ученик и учитель с табличкой для письма. Килик Дуриса, ок. 485 г. до н. э. Античное собрание, Берлин">
            <a:extLst>
              <a:ext uri="{FF2B5EF4-FFF2-40B4-BE49-F238E27FC236}">
                <a16:creationId xmlns:a16="http://schemas.microsoft.com/office/drawing/2014/main" id="{61306DFC-703C-4F46-ED37-726D0C4D70A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" y="1016000"/>
            <a:ext cx="3048000" cy="3048000"/>
          </a:xfrm>
          <a:prstGeom prst="ellipse">
            <a:avLst/>
          </a:prstGeom>
          <a:ln w="15875">
            <a:solidFill>
              <a:srgbClr val="62753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School cup ring">
            <a:extLst>
              <a:ext uri="{FF2B5EF4-FFF2-40B4-BE49-F238E27FC236}">
                <a16:creationId xmlns:a16="http://schemas.microsoft.com/office/drawing/2014/main" id="{55F4189E-8089-C717-721D-DFE758BB2AF8}"/>
              </a:ext>
            </a:extLst>
          </p:cNvPr>
          <p:cNvSpPr/>
          <p:nvPr/>
        </p:nvSpPr>
        <p:spPr>
          <a:xfrm>
            <a:off x="723900" y="952500"/>
            <a:ext cx="3175000" cy="3175000"/>
          </a:xfrm>
          <a:prstGeom prst="ellipse">
            <a:avLst/>
          </a:prstGeom>
          <a:noFill/>
          <a:ln w="9525" cap="flat" cmpd="sng" algn="ctr">
            <a:solidFill>
              <a:srgbClr val="627530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Meander band">
            <a:extLst>
              <a:ext uri="{FF2B5EF4-FFF2-40B4-BE49-F238E27FC236}">
                <a16:creationId xmlns:a16="http://schemas.microsoft.com/office/drawing/2014/main" id="{44CA263A-4943-9A7D-846B-05A495B42D44}"/>
              </a:ext>
            </a:extLst>
          </p:cNvPr>
          <p:cNvSpPr/>
          <p:nvPr/>
        </p:nvSpPr>
        <p:spPr>
          <a:xfrm>
            <a:off x="1168400" y="4572000"/>
            <a:ext cx="2133601" cy="228601"/>
          </a:xfrm>
          <a:custGeom>
            <a:avLst/>
            <a:gdLst/>
            <a:ahLst/>
            <a:cxnLst/>
            <a:rect l="0" t="0" r="0" b="0"/>
            <a:pathLst>
              <a:path w="2133601" h="228601">
                <a:moveTo>
                  <a:pt x="0" y="228600"/>
                </a:moveTo>
                <a:lnTo>
                  <a:pt x="0" y="228600"/>
                </a:lnTo>
                <a:lnTo>
                  <a:pt x="0" y="0"/>
                </a:lnTo>
                <a:lnTo>
                  <a:pt x="228600" y="0"/>
                </a:lnTo>
                <a:lnTo>
                  <a:pt x="228600" y="152400"/>
                </a:lnTo>
                <a:lnTo>
                  <a:pt x="76200" y="152400"/>
                </a:lnTo>
                <a:lnTo>
                  <a:pt x="76200" y="76200"/>
                </a:lnTo>
                <a:lnTo>
                  <a:pt x="152400" y="76200"/>
                </a:lnTo>
                <a:lnTo>
                  <a:pt x="152400" y="228600"/>
                </a:lnTo>
                <a:lnTo>
                  <a:pt x="304800" y="228600"/>
                </a:lnTo>
                <a:lnTo>
                  <a:pt x="304800" y="228600"/>
                </a:lnTo>
                <a:lnTo>
                  <a:pt x="304800" y="0"/>
                </a:lnTo>
                <a:lnTo>
                  <a:pt x="533400" y="0"/>
                </a:lnTo>
                <a:lnTo>
                  <a:pt x="533400" y="152400"/>
                </a:lnTo>
                <a:lnTo>
                  <a:pt x="381000" y="152400"/>
                </a:lnTo>
                <a:lnTo>
                  <a:pt x="381000" y="76200"/>
                </a:lnTo>
                <a:lnTo>
                  <a:pt x="457200" y="76200"/>
                </a:lnTo>
                <a:lnTo>
                  <a:pt x="457200" y="228600"/>
                </a:lnTo>
                <a:lnTo>
                  <a:pt x="609600" y="228600"/>
                </a:lnTo>
                <a:lnTo>
                  <a:pt x="609600" y="228600"/>
                </a:lnTo>
                <a:lnTo>
                  <a:pt x="609600" y="0"/>
                </a:lnTo>
                <a:lnTo>
                  <a:pt x="838200" y="0"/>
                </a:lnTo>
                <a:lnTo>
                  <a:pt x="838200" y="152400"/>
                </a:lnTo>
                <a:lnTo>
                  <a:pt x="685800" y="152400"/>
                </a:lnTo>
                <a:lnTo>
                  <a:pt x="685800" y="76200"/>
                </a:lnTo>
                <a:lnTo>
                  <a:pt x="762000" y="76200"/>
                </a:lnTo>
                <a:lnTo>
                  <a:pt x="762000" y="228600"/>
                </a:lnTo>
                <a:lnTo>
                  <a:pt x="914400" y="228600"/>
                </a:lnTo>
                <a:lnTo>
                  <a:pt x="914400" y="228600"/>
                </a:lnTo>
                <a:lnTo>
                  <a:pt x="914400" y="0"/>
                </a:lnTo>
                <a:lnTo>
                  <a:pt x="1143000" y="0"/>
                </a:lnTo>
                <a:lnTo>
                  <a:pt x="1143000" y="152400"/>
                </a:lnTo>
                <a:lnTo>
                  <a:pt x="990600" y="152400"/>
                </a:lnTo>
                <a:lnTo>
                  <a:pt x="990600" y="76200"/>
                </a:lnTo>
                <a:lnTo>
                  <a:pt x="1066800" y="76200"/>
                </a:lnTo>
                <a:lnTo>
                  <a:pt x="1066800" y="228600"/>
                </a:lnTo>
                <a:lnTo>
                  <a:pt x="1219200" y="228600"/>
                </a:lnTo>
                <a:lnTo>
                  <a:pt x="1219200" y="228600"/>
                </a:lnTo>
                <a:lnTo>
                  <a:pt x="1219200" y="0"/>
                </a:lnTo>
                <a:lnTo>
                  <a:pt x="1447800" y="0"/>
                </a:lnTo>
                <a:lnTo>
                  <a:pt x="1447800" y="152400"/>
                </a:lnTo>
                <a:lnTo>
                  <a:pt x="1295400" y="152400"/>
                </a:lnTo>
                <a:lnTo>
                  <a:pt x="1295400" y="76200"/>
                </a:lnTo>
                <a:lnTo>
                  <a:pt x="1371600" y="76200"/>
                </a:lnTo>
                <a:lnTo>
                  <a:pt x="1371600" y="228600"/>
                </a:lnTo>
                <a:lnTo>
                  <a:pt x="1524000" y="228600"/>
                </a:lnTo>
                <a:lnTo>
                  <a:pt x="1524000" y="228600"/>
                </a:lnTo>
                <a:lnTo>
                  <a:pt x="1524000" y="0"/>
                </a:lnTo>
                <a:lnTo>
                  <a:pt x="1752600" y="0"/>
                </a:lnTo>
                <a:lnTo>
                  <a:pt x="1752600" y="152400"/>
                </a:lnTo>
                <a:lnTo>
                  <a:pt x="1600200" y="152400"/>
                </a:lnTo>
                <a:lnTo>
                  <a:pt x="1600200" y="76200"/>
                </a:lnTo>
                <a:lnTo>
                  <a:pt x="1676400" y="76200"/>
                </a:lnTo>
                <a:lnTo>
                  <a:pt x="1676400" y="228600"/>
                </a:lnTo>
                <a:lnTo>
                  <a:pt x="1828800" y="228600"/>
                </a:lnTo>
                <a:lnTo>
                  <a:pt x="1828800" y="228600"/>
                </a:lnTo>
                <a:lnTo>
                  <a:pt x="1828800" y="0"/>
                </a:lnTo>
                <a:lnTo>
                  <a:pt x="2057400" y="0"/>
                </a:lnTo>
                <a:lnTo>
                  <a:pt x="2057400" y="152400"/>
                </a:lnTo>
                <a:lnTo>
                  <a:pt x="1905000" y="152400"/>
                </a:lnTo>
                <a:lnTo>
                  <a:pt x="1905000" y="76200"/>
                </a:lnTo>
                <a:lnTo>
                  <a:pt x="1981200" y="76200"/>
                </a:lnTo>
                <a:lnTo>
                  <a:pt x="1981200" y="228600"/>
                </a:lnTo>
                <a:lnTo>
                  <a:pt x="2133600" y="228600"/>
                </a:lnTo>
              </a:path>
            </a:pathLst>
          </a:custGeom>
          <a:ln w="19050">
            <a:solidFill>
              <a:srgbClr val="6275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Homework">
            <a:extLst>
              <a:ext uri="{FF2B5EF4-FFF2-40B4-BE49-F238E27FC236}">
                <a16:creationId xmlns:a16="http://schemas.microsoft.com/office/drawing/2014/main" id="{18996B6D-8416-46CA-1D2C-A84CCD03364D}"/>
              </a:ext>
            </a:extLst>
          </p:cNvPr>
          <p:cNvSpPr txBox="1"/>
          <p:nvPr/>
        </p:nvSpPr>
        <p:spPr>
          <a:xfrm>
            <a:off x="4318000" y="1320800"/>
            <a:ext cx="7264400" cy="4648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600"/>
              </a:spcAft>
              <a:buClr>
                <a:srgbClr val="627530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500" b="1" dirty="0">
                <a:solidFill>
                  <a:srgbClr val="627530"/>
                </a:solidFill>
                <a:latin typeface="Candara" panose="020E0502030303020204" pitchFamily="34" charset="0"/>
              </a:rPr>
              <a:t>Обязательное:</a:t>
            </a:r>
            <a:r>
              <a:rPr lang="ru-RU" sz="2500" dirty="0">
                <a:solidFill>
                  <a:srgbClr val="262420"/>
                </a:solidFill>
                <a:latin typeface="Candara" panose="020E0502030303020204" pitchFamily="34" charset="0"/>
              </a:rPr>
              <a:t> прочитать §23 «Государство-полис в Древней Греции».</a:t>
            </a:r>
          </a:p>
          <a:p>
            <a:pPr>
              <a:spcAft>
                <a:spcPts val="600"/>
              </a:spcAft>
            </a:pPr>
            <a:r>
              <a:rPr lang="ru-RU" sz="2500" b="1" dirty="0">
                <a:solidFill>
                  <a:srgbClr val="B24F2A"/>
                </a:solidFill>
                <a:latin typeface="Candara" panose="020E0502030303020204" pitchFamily="34" charset="0"/>
              </a:rPr>
              <a:t>На выбор:</a:t>
            </a:r>
          </a:p>
          <a:p>
            <a:pPr marL="304800" indent="-304800">
              <a:spcAft>
                <a:spcPts val="600"/>
              </a:spcAft>
              <a:buClr>
                <a:srgbClr val="627530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500" b="1" dirty="0">
                <a:solidFill>
                  <a:srgbClr val="262420"/>
                </a:solidFill>
                <a:latin typeface="Candara" panose="020E0502030303020204" pitchFamily="34" charset="0"/>
              </a:rPr>
              <a:t>Нарисуй план</a:t>
            </a:r>
            <a:r>
              <a:rPr lang="ru-RU" sz="2500" dirty="0">
                <a:solidFill>
                  <a:srgbClr val="262420"/>
                </a:solidFill>
                <a:latin typeface="Candara" panose="020E0502030303020204" pitchFamily="34" charset="0"/>
              </a:rPr>
              <a:t> древнегреческого полиса и подпиши его основные части (агору, акрополь, стены, жилые кварталы)</a:t>
            </a:r>
          </a:p>
          <a:p>
            <a:pPr marL="304800" indent="-304800">
              <a:spcAft>
                <a:spcPts val="600"/>
              </a:spcAft>
              <a:buClr>
                <a:srgbClr val="627530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500" b="1" dirty="0">
                <a:solidFill>
                  <a:srgbClr val="262420"/>
                </a:solidFill>
                <a:latin typeface="Candara" panose="020E0502030303020204" pitchFamily="34" charset="0"/>
              </a:rPr>
              <a:t>Напиши рассказ</a:t>
            </a:r>
            <a:r>
              <a:rPr lang="ru-RU" sz="2500" dirty="0">
                <a:solidFill>
                  <a:srgbClr val="262420"/>
                </a:solidFill>
                <a:latin typeface="Candara" panose="020E0502030303020204" pitchFamily="34" charset="0"/>
              </a:rPr>
              <a:t> (10-12 предложений) от лица:</a:t>
            </a:r>
          </a:p>
          <a:p>
            <a:pPr marL="584200" indent="-279400">
              <a:spcAft>
                <a:spcPts val="600"/>
              </a:spcAft>
              <a:buClr>
                <a:srgbClr val="627530"/>
              </a:buClr>
              <a:buSzPct val="100000"/>
              <a:buFont typeface="Candara" panose="020E0502030303020204" pitchFamily="34" charset="0"/>
              <a:buChar char="–"/>
            </a:pPr>
            <a:r>
              <a:rPr lang="ru-RU" sz="2500" dirty="0">
                <a:solidFill>
                  <a:srgbClr val="262420"/>
                </a:solidFill>
                <a:latin typeface="Candara" panose="020E0502030303020204" pitchFamily="34" charset="0"/>
              </a:rPr>
              <a:t>Гоплита, готовящегося к битве в фаланге</a:t>
            </a:r>
          </a:p>
          <a:p>
            <a:pPr marL="584200" indent="-279400">
              <a:spcAft>
                <a:spcPts val="600"/>
              </a:spcAft>
              <a:buClr>
                <a:srgbClr val="627530"/>
              </a:buClr>
              <a:buSzPct val="100000"/>
              <a:buFont typeface="Candara" panose="020E0502030303020204" pitchFamily="34" charset="0"/>
              <a:buChar char="–"/>
            </a:pPr>
            <a:r>
              <a:rPr lang="ru-RU" sz="2500" dirty="0">
                <a:solidFill>
                  <a:srgbClr val="262420"/>
                </a:solidFill>
                <a:latin typeface="Candara" panose="020E0502030303020204" pitchFamily="34" charset="0"/>
              </a:rPr>
              <a:t>Купца на агоре, продающего свои товары</a:t>
            </a:r>
          </a:p>
          <a:p>
            <a:pPr marL="584200" indent="-279400">
              <a:spcAft>
                <a:spcPts val="600"/>
              </a:spcAft>
              <a:buClr>
                <a:srgbClr val="627530"/>
              </a:buClr>
              <a:buSzPct val="100000"/>
              <a:buFont typeface="Candara" panose="020E0502030303020204" pitchFamily="34" charset="0"/>
              <a:buChar char="–"/>
            </a:pPr>
            <a:r>
              <a:rPr lang="ru-RU" sz="2500" dirty="0">
                <a:solidFill>
                  <a:srgbClr val="262420"/>
                </a:solidFill>
                <a:latin typeface="Candara" panose="020E0502030303020204" pitchFamily="34" charset="0"/>
              </a:rPr>
              <a:t>Гражданина, участвующего в Народном собрании</a:t>
            </a:r>
          </a:p>
        </p:txBody>
      </p:sp>
      <p:sp>
        <p:nvSpPr>
          <p:cNvPr id="10" name="Signature 100ballnik.com">
            <a:extLst>
              <a:ext uri="{FF2B5EF4-FFF2-40B4-BE49-F238E27FC236}">
                <a16:creationId xmlns:a16="http://schemas.microsoft.com/office/drawing/2014/main" id="{8CABCF6C-C5A5-B748-B028-BE0ED5B86EE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274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A8274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1372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62420"/>
      </a:dk1>
      <a:lt1>
        <a:srgbClr val="FFFFFF"/>
      </a:lt1>
      <a:dk2>
        <a:srgbClr val="57524A"/>
      </a:dk2>
      <a:lt2>
        <a:srgbClr val="F6ECD5"/>
      </a:lt2>
      <a:accent1>
        <a:srgbClr val="B24F2A"/>
      </a:accent1>
      <a:accent2>
        <a:srgbClr val="24578A"/>
      </a:accent2>
      <a:accent3>
        <a:srgbClr val="B98A2E"/>
      </a:accent3>
      <a:accent4>
        <a:srgbClr val="627530"/>
      </a:accent4>
      <a:accent5>
        <a:srgbClr val="6D4A80"/>
      </a:accent5>
      <a:accent6>
        <a:srgbClr val="7A6A5B"/>
      </a:accent6>
      <a:hlink>
        <a:srgbClr val="467886"/>
      </a:hlink>
      <a:folHlink>
        <a:srgbClr val="96607D"/>
      </a:folHlink>
    </a:clrScheme>
    <a:fontScheme name="Стандартная">
      <a:majorFont>
        <a:latin typeface="Cambria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ndara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492</Words>
  <Application>Microsoft Office PowerPoint</Application>
  <PresentationFormat>Произвольный</PresentationFormat>
  <Paragraphs>101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Cambria</vt:lpstr>
      <vt:lpstr>Candara</vt:lpstr>
      <vt:lpstr>True</vt:lpstr>
      <vt:lpstr>Wingdings</vt:lpstr>
      <vt:lpstr>Тема Office</vt:lpstr>
      <vt:lpstr>Презентация PowerPoint</vt:lpstr>
      <vt:lpstr>План путешествия в мир полисов</vt:lpstr>
      <vt:lpstr>«Тёмные века» Греции</vt:lpstr>
      <vt:lpstr>Как возник полис?</vt:lpstr>
      <vt:lpstr>Центр полиса — агора и акрополь</vt:lpstr>
      <vt:lpstr>Кто управлял полисом?</vt:lpstr>
      <vt:lpstr>Армия полиса — гоплиты</vt:lpstr>
      <vt:lpstr>Разные судьбы полисов</vt:lpstr>
      <vt:lpstr>Жизнь в полисе</vt:lpstr>
      <vt:lpstr>Полисы и внешний мир</vt:lpstr>
      <vt:lpstr>Возвращаемся к главному вопросу</vt:lpstr>
      <vt:lpstr>Домашнее задание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Государство-полис в Древней Греции</dc:title>
  <dc:creator>100ballnik.com</dc:creator>
  <cp:lastModifiedBy>Mendal</cp:lastModifiedBy>
  <cp:revision>1</cp:revision>
  <dcterms:created xsi:type="dcterms:W3CDTF">2026-10-28T09:09:45Z</dcterms:created>
  <dcterms:modified xsi:type="dcterms:W3CDTF">2026-10-28T09:09:45Z</dcterms:modified>
</cp:coreProperties>
</file>