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86832B7-E684-4A7F-B2A5-78C786778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C37D515-1B66-448B-A726-CD53F9D3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825A5FB-219F-4FFF-BC10-86D477C1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AB42D4E-0BF7-490A-8109-FBEF0F15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462E7CC-0369-46CC-A5FB-98DFE4E61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8DB60C6-E989-453B-9914-7E62ACDDC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B325987-C4AB-42B1-A3D4-9EC08DC0E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01C71F6-D6A9-451B-87D3-24BE3CCFE3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983C0E-1049-4030-80D4-54DEA253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02E213C-A33F-433C-88B2-69F03EE8D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8BAFC7-58AD-405F-95BE-D9AA81B76B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27" r="13727"/>
          <a:stretch>
            <a:fillRect/>
          </a:stretch>
        </p:blipFill>
        <p:spPr>
          <a:xfrm>
            <a:off x="6115050" y="0"/>
            <a:ext cx="6076950" cy="6238875"/>
          </a:xfrm>
          <a:prstGeom prst="rect">
            <a:avLst/>
          </a:prstGeom>
        </p:spPr>
      </p:pic>
      <p:sp>
        <p:nvSpPr>
          <p:cNvPr id="2" name="field-0">
            <a:extLst>
              <a:ext uri="{FF2B5EF4-FFF2-40B4-BE49-F238E27FC236}">
                <a16:creationId xmlns:a16="http://schemas.microsoft.com/office/drawing/2014/main" id="{D97E6AD7-91CB-4FB3-8EB3-630A48CC30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15050" cy="6477000"/>
          </a:xfrm>
          <a:prstGeom prst="rect">
            <a:avLst/>
          </a:prstGeom>
          <a:solidFill>
            <a:srgbClr val="15394E"/>
          </a:solidFill>
          <a:ln w="0">
            <a:noFill/>
          </a:ln>
        </p:spPr>
      </p:sp>
      <p:sp>
        <p:nvSpPr>
          <p:cNvPr id="3" name="text-1-1">
            <a:extLst>
              <a:ext uri="{FF2B5EF4-FFF2-40B4-BE49-F238E27FC236}">
                <a16:creationId xmlns:a16="http://schemas.microsoft.com/office/drawing/2014/main" id="{741350B1-C07E-4965-B94D-74CAEF7E8EB6}"/>
              </a:ext>
            </a:extLst>
          </p:cNvPr>
          <p:cNvSpPr>
            <a:spLocks noGrp="1"/>
          </p:cNvSpPr>
          <p:nvPr/>
        </p:nvSpPr>
        <p:spPr>
          <a:xfrm>
            <a:off x="571500" y="1000125"/>
            <a:ext cx="55245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15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615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615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Германия:</a:t>
            </a:r>
          </a:p>
        </p:txBody>
      </p:sp>
      <p:sp>
        <p:nvSpPr>
          <p:cNvPr id="4" name="text-1-2">
            <a:extLst>
              <a:ext uri="{FF2B5EF4-FFF2-40B4-BE49-F238E27FC236}">
                <a16:creationId xmlns:a16="http://schemas.microsoft.com/office/drawing/2014/main" id="{BB6EDED6-4FA1-4878-B17C-564C1E86B7C6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4905375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6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от «железа и крови» к «месту под солнцем»</a:t>
            </a:r>
          </a:p>
        </p:txBody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A36F3B93-F709-4F4B-9989-944CA8CAC6AE}"/>
              </a:ext>
            </a:extLst>
          </p:cNvPr>
          <p:cNvSpPr>
            <a:spLocks noGrp="1"/>
          </p:cNvSpPr>
          <p:nvPr/>
        </p:nvSpPr>
        <p:spPr>
          <a:xfrm>
            <a:off x="619125" y="45720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CDB47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CDB47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CDB47B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  <p:sp>
        <p:nvSpPr>
          <p:cNvPr id="6" name="field-4">
            <a:extLst>
              <a:ext uri="{FF2B5EF4-FFF2-40B4-BE49-F238E27FC236}">
                <a16:creationId xmlns:a16="http://schemas.microsoft.com/office/drawing/2014/main" id="{CFBC776D-7D17-45DF-A83D-3E476D4E9BC7}"/>
              </a:ext>
            </a:extLst>
          </p:cNvPr>
          <p:cNvSpPr>
            <a:spLocks noGrp="1"/>
          </p:cNvSpPr>
          <p:nvPr/>
        </p:nvSpPr>
        <p:spPr>
          <a:xfrm>
            <a:off x="619125" y="2333625"/>
            <a:ext cx="4572000" cy="19050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field-5">
            <a:extLst>
              <a:ext uri="{FF2B5EF4-FFF2-40B4-BE49-F238E27FC236}">
                <a16:creationId xmlns:a16="http://schemas.microsoft.com/office/drawing/2014/main" id="{884B96AB-9799-4129-A9FE-4675CD6E6FF1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8" name="text-1-6">
            <a:extLst>
              <a:ext uri="{FF2B5EF4-FFF2-40B4-BE49-F238E27FC236}">
                <a16:creationId xmlns:a16="http://schemas.microsoft.com/office/drawing/2014/main" id="{4FAFEE63-D26B-46ED-88D2-57FBD6E2023B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5471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3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2-0">
            <a:extLst>
              <a:ext uri="{FF2B5EF4-FFF2-40B4-BE49-F238E27FC236}">
                <a16:creationId xmlns:a16="http://schemas.microsoft.com/office/drawing/2014/main" id="{874B452C-8B93-41F1-8E0F-37806270D0C2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9525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Основной вопрос урока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86A6E63D-72E8-43A2-A8DA-C5E77F619986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619250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2-2">
            <a:extLst>
              <a:ext uri="{FF2B5EF4-FFF2-40B4-BE49-F238E27FC236}">
                <a16:creationId xmlns:a16="http://schemas.microsoft.com/office/drawing/2014/main" id="{D17DCD5E-23C8-4685-9A22-D5B642DC4B91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57275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275" b="0" i="0">
                <a:solidFill>
                  <a:srgbClr val="FFFCF6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4275" b="0" i="0">
                <a:solidFill>
                  <a:srgbClr val="FFFCF6"/>
                </a:solidFill>
                <a:latin typeface="Georgia"/>
                <a:ea typeface="Georgia"/>
                <a:cs typeface="Georgia"/>
              </a:defRPr>
            </a:pPr>
            <a:r>
              <a:rPr sz="4275" b="0" i="0">
                <a:solidFill>
                  <a:srgbClr val="FFFCF6"/>
                </a:solidFill>
                <a:latin typeface="Georgia"/>
                <a:ea typeface="Georgia"/>
                <a:cs typeface="Georgia"/>
              </a:rPr>
              <a:t>Почему в  Германии с  конца XIX  в. усиливались экспансионистские,</a:t>
            </a:r>
          </a:p>
          <a:p>
            <a:pPr algn="l">
              <a:lnSpc>
                <a:spcPct val="104000"/>
              </a:lnSpc>
              <a:buNone/>
              <a:defRPr sz="4275" b="0" i="0">
                <a:solidFill>
                  <a:srgbClr val="FFFCF6"/>
                </a:solidFill>
                <a:latin typeface="Georgia"/>
                <a:ea typeface="Georgia"/>
                <a:cs typeface="Georgia"/>
              </a:defRPr>
            </a:pPr>
            <a:r>
              <a:rPr sz="4275" b="0" i="0">
                <a:solidFill>
                  <a:srgbClr val="FFFCF6"/>
                </a:solidFill>
                <a:latin typeface="Georgia"/>
                <a:ea typeface="Georgia"/>
                <a:cs typeface="Georgia"/>
              </a:rPr>
              <a:t>милитаристские и националистические настроения?</a:t>
            </a:r>
          </a:p>
        </p:txBody>
      </p:sp>
      <p:sp>
        <p:nvSpPr>
          <p:cNvPr id="4" name="field-3">
            <a:extLst>
              <a:ext uri="{FF2B5EF4-FFF2-40B4-BE49-F238E27FC236}">
                <a16:creationId xmlns:a16="http://schemas.microsoft.com/office/drawing/2014/main" id="{25BD2FA5-58C0-49BF-A377-EFD00ACCEE18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5" name="text-2-4">
            <a:extLst>
              <a:ext uri="{FF2B5EF4-FFF2-40B4-BE49-F238E27FC236}">
                <a16:creationId xmlns:a16="http://schemas.microsoft.com/office/drawing/2014/main" id="{73E05FB5-C50A-4747-A7B9-1DB3872B6E2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395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3-0">
            <a:extLst>
              <a:ext uri="{FF2B5EF4-FFF2-40B4-BE49-F238E27FC236}">
                <a16:creationId xmlns:a16="http://schemas.microsoft.com/office/drawing/2014/main" id="{F56CD21F-CAFD-4F73-9C03-38ECC649D1A0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5CFEF3DF-1DED-494A-92E9-C19344F422B7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3-2">
            <a:extLst>
              <a:ext uri="{FF2B5EF4-FFF2-40B4-BE49-F238E27FC236}">
                <a16:creationId xmlns:a16="http://schemas.microsoft.com/office/drawing/2014/main" id="{1B47CFB8-2552-4F1D-AF1F-15E70B1A256A}"/>
              </a:ext>
            </a:extLst>
          </p:cNvPr>
          <p:cNvSpPr>
            <a:spLocks noGrp="1"/>
          </p:cNvSpPr>
          <p:nvPr/>
        </p:nvSpPr>
        <p:spPr>
          <a:xfrm>
            <a:off x="571500" y="146685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Кайзер</a:t>
            </a: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титул монарха в Германской империи (1871–1918), глава государства, обладавший широкими полномочиями.</a:t>
            </a:r>
          </a:p>
        </p:txBody>
      </p:sp>
      <p:sp>
        <p:nvSpPr>
          <p:cNvPr id="4" name="field-3">
            <a:extLst>
              <a:ext uri="{FF2B5EF4-FFF2-40B4-BE49-F238E27FC236}">
                <a16:creationId xmlns:a16="http://schemas.microsoft.com/office/drawing/2014/main" id="{CD1D63C9-C6B9-42BF-BA41-50CA17B91247}"/>
              </a:ext>
            </a:extLst>
          </p:cNvPr>
          <p:cNvSpPr>
            <a:spLocks noGrp="1"/>
          </p:cNvSpPr>
          <p:nvPr/>
        </p:nvSpPr>
        <p:spPr>
          <a:xfrm>
            <a:off x="571500" y="265747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5" name="text-3-4">
            <a:extLst>
              <a:ext uri="{FF2B5EF4-FFF2-40B4-BE49-F238E27FC236}">
                <a16:creationId xmlns:a16="http://schemas.microsoft.com/office/drawing/2014/main" id="{5643828F-E95B-4176-BE30-6B8A81060397}"/>
              </a:ext>
            </a:extLst>
          </p:cNvPr>
          <p:cNvSpPr>
            <a:spLocks noGrp="1"/>
          </p:cNvSpPr>
          <p:nvPr/>
        </p:nvSpPr>
        <p:spPr>
          <a:xfrm>
            <a:off x="571500" y="266700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3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Канцлер (рейхсканцлер)</a:t>
            </a:r>
            <a:r>
              <a:rPr sz="18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— глава правительства Германской империи, единственный ответственный перед парламентом чиновник.</a:t>
            </a:r>
          </a:p>
        </p:txBody>
      </p:sp>
      <p:sp>
        <p:nvSpPr>
          <p:cNvPr id="6" name="field-5">
            <a:extLst>
              <a:ext uri="{FF2B5EF4-FFF2-40B4-BE49-F238E27FC236}">
                <a16:creationId xmlns:a16="http://schemas.microsoft.com/office/drawing/2014/main" id="{2A462C06-F34D-48F2-8F82-7C99897DE1E7}"/>
              </a:ext>
            </a:extLst>
          </p:cNvPr>
          <p:cNvSpPr>
            <a:spLocks noGrp="1"/>
          </p:cNvSpPr>
          <p:nvPr/>
        </p:nvSpPr>
        <p:spPr>
          <a:xfrm>
            <a:off x="571500" y="385762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7" name="text-3-6">
            <a:extLst>
              <a:ext uri="{FF2B5EF4-FFF2-40B4-BE49-F238E27FC236}">
                <a16:creationId xmlns:a16="http://schemas.microsoft.com/office/drawing/2014/main" id="{90F035F3-AB17-4E6A-8C25-BC552296D948}"/>
              </a:ext>
            </a:extLst>
          </p:cNvPr>
          <p:cNvSpPr>
            <a:spLocks noGrp="1"/>
          </p:cNvSpPr>
          <p:nvPr/>
        </p:nvSpPr>
        <p:spPr>
          <a:xfrm>
            <a:off x="571500" y="386715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Бундесрат</a:t>
            </a: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верхняя палата германского парламента, состоявшая из представителей немецких земель.</a:t>
            </a:r>
          </a:p>
        </p:txBody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C6609661-5329-41F5-BAFC-9B0BFE007D57}"/>
              </a:ext>
            </a:extLst>
          </p:cNvPr>
          <p:cNvSpPr>
            <a:spLocks noGrp="1"/>
          </p:cNvSpPr>
          <p:nvPr/>
        </p:nvSpPr>
        <p:spPr>
          <a:xfrm>
            <a:off x="571500" y="505777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9" name="text-3-8">
            <a:extLst>
              <a:ext uri="{FF2B5EF4-FFF2-40B4-BE49-F238E27FC236}">
                <a16:creationId xmlns:a16="http://schemas.microsoft.com/office/drawing/2014/main" id="{2ADA353C-EFCB-4357-A339-A1736907DA36}"/>
              </a:ext>
            </a:extLst>
          </p:cNvPr>
          <p:cNvSpPr>
            <a:spLocks noGrp="1"/>
          </p:cNvSpPr>
          <p:nvPr/>
        </p:nvSpPr>
        <p:spPr>
          <a:xfrm>
            <a:off x="571500" y="506730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Рейхстаг</a:t>
            </a: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нижняя палата германского парламента, избираемая мужчинами старше 25 лет.</a:t>
            </a:r>
          </a:p>
        </p:txBody>
      </p:sp>
      <p:sp>
        <p:nvSpPr>
          <p:cNvPr id="10" name="text-3-9">
            <a:extLst>
              <a:ext uri="{FF2B5EF4-FFF2-40B4-BE49-F238E27FC236}">
                <a16:creationId xmlns:a16="http://schemas.microsoft.com/office/drawing/2014/main" id="{597A7602-73FC-4215-8A0A-8E4230060071}"/>
              </a:ext>
            </a:extLst>
          </p:cNvPr>
          <p:cNvSpPr>
            <a:spLocks noGrp="1"/>
          </p:cNvSpPr>
          <p:nvPr/>
        </p:nvSpPr>
        <p:spPr>
          <a:xfrm>
            <a:off x="6381750" y="146685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3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Культуркампф</a:t>
            </a:r>
            <a:r>
              <a:rPr sz="18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политика борьбы правительства Бисмарка против влияния католической церкви в Германии в 1870-х годах.</a:t>
            </a:r>
          </a:p>
        </p:txBody>
      </p:sp>
      <p:sp>
        <p:nvSpPr>
          <p:cNvPr id="11" name="field-10">
            <a:extLst>
              <a:ext uri="{FF2B5EF4-FFF2-40B4-BE49-F238E27FC236}">
                <a16:creationId xmlns:a16="http://schemas.microsoft.com/office/drawing/2014/main" id="{87657A8E-DC19-4FFB-9F5F-886F8EEB62CA}"/>
              </a:ext>
            </a:extLst>
          </p:cNvPr>
          <p:cNvSpPr>
            <a:spLocks noGrp="1"/>
          </p:cNvSpPr>
          <p:nvPr/>
        </p:nvSpPr>
        <p:spPr>
          <a:xfrm>
            <a:off x="6381750" y="265747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12" name="text-3-11">
            <a:extLst>
              <a:ext uri="{FF2B5EF4-FFF2-40B4-BE49-F238E27FC236}">
                <a16:creationId xmlns:a16="http://schemas.microsoft.com/office/drawing/2014/main" id="{7C1C5DEB-855C-4589-A8C9-1A3E13969ABA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Вильгельм I</a:t>
            </a:r>
            <a:r>
              <a:rPr sz="18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первый кайзер (император) объединённой Германии (правил 1871–1888), при нём произошло объединение немецких земель.</a:t>
            </a:r>
          </a:p>
        </p:txBody>
      </p:sp>
      <p:sp>
        <p:nvSpPr>
          <p:cNvPr id="13" name="field-12">
            <a:extLst>
              <a:ext uri="{FF2B5EF4-FFF2-40B4-BE49-F238E27FC236}">
                <a16:creationId xmlns:a16="http://schemas.microsoft.com/office/drawing/2014/main" id="{1A39D72D-52F7-4F23-8F36-F3B2BD0A5A3D}"/>
              </a:ext>
            </a:extLst>
          </p:cNvPr>
          <p:cNvSpPr>
            <a:spLocks noGrp="1"/>
          </p:cNvSpPr>
          <p:nvPr/>
        </p:nvSpPr>
        <p:spPr>
          <a:xfrm>
            <a:off x="6381750" y="385762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14" name="text-3-13">
            <a:extLst>
              <a:ext uri="{FF2B5EF4-FFF2-40B4-BE49-F238E27FC236}">
                <a16:creationId xmlns:a16="http://schemas.microsoft.com/office/drawing/2014/main" id="{CA79F2FD-E8F7-4CC2-B339-13FDFFFA1A01}"/>
              </a:ext>
            </a:extLst>
          </p:cNvPr>
          <p:cNvSpPr>
            <a:spLocks noGrp="1"/>
          </p:cNvSpPr>
          <p:nvPr/>
        </p:nvSpPr>
        <p:spPr>
          <a:xfrm>
            <a:off x="6381750" y="386715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3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Вильгельм II</a:t>
            </a:r>
            <a:r>
              <a:rPr sz="18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последний кайзер Германии (правил 1888–1918), отрёкся от престола в 1918 году после поражения в Первой мировой войне.</a:t>
            </a:r>
          </a:p>
        </p:txBody>
      </p:sp>
      <p:sp>
        <p:nvSpPr>
          <p:cNvPr id="15" name="field-14">
            <a:extLst>
              <a:ext uri="{FF2B5EF4-FFF2-40B4-BE49-F238E27FC236}">
                <a16:creationId xmlns:a16="http://schemas.microsoft.com/office/drawing/2014/main" id="{093293C6-8E13-47F8-887F-26605C82B37F}"/>
              </a:ext>
            </a:extLst>
          </p:cNvPr>
          <p:cNvSpPr>
            <a:spLocks noGrp="1"/>
          </p:cNvSpPr>
          <p:nvPr/>
        </p:nvSpPr>
        <p:spPr>
          <a:xfrm>
            <a:off x="6381750" y="5057775"/>
            <a:ext cx="5381625" cy="6668"/>
          </a:xfrm>
          <a:prstGeom prst="rect">
            <a:avLst/>
          </a:prstGeom>
          <a:solidFill>
            <a:srgbClr val="D3C9B7"/>
          </a:solidFill>
          <a:ln w="0">
            <a:noFill/>
          </a:ln>
        </p:spPr>
      </p:sp>
      <p:sp>
        <p:nvSpPr>
          <p:cNvPr id="16" name="text-3-15">
            <a:extLst>
              <a:ext uri="{FF2B5EF4-FFF2-40B4-BE49-F238E27FC236}">
                <a16:creationId xmlns:a16="http://schemas.microsoft.com/office/drawing/2014/main" id="{748902DE-359C-4EDD-BECB-6148F8E72BB9}"/>
              </a:ext>
            </a:extLst>
          </p:cNvPr>
          <p:cNvSpPr>
            <a:spLocks noGrp="1"/>
          </p:cNvSpPr>
          <p:nvPr/>
        </p:nvSpPr>
        <p:spPr>
          <a:xfrm>
            <a:off x="6381750" y="5067300"/>
            <a:ext cx="5381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Отто фон Бисмарк</a:t>
            </a: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 — первый рейхсканцлер Германии (1871–1890), «железный канцлер», осуществивший объединение Германии.</a:t>
            </a:r>
          </a:p>
        </p:txBody>
      </p:sp>
      <p:sp>
        <p:nvSpPr>
          <p:cNvPr id="17" name="field-16">
            <a:extLst>
              <a:ext uri="{FF2B5EF4-FFF2-40B4-BE49-F238E27FC236}">
                <a16:creationId xmlns:a16="http://schemas.microsoft.com/office/drawing/2014/main" id="{10A2C3BE-46C6-41A5-9806-EC2E376304E0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8" name="text-3-17">
            <a:extLst>
              <a:ext uri="{FF2B5EF4-FFF2-40B4-BE49-F238E27FC236}">
                <a16:creationId xmlns:a16="http://schemas.microsoft.com/office/drawing/2014/main" id="{C4B33331-ED1F-4417-8BB0-F659746DF7C9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800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-0">
            <a:extLst>
              <a:ext uri="{FF2B5EF4-FFF2-40B4-BE49-F238E27FC236}">
                <a16:creationId xmlns:a16="http://schemas.microsoft.com/office/drawing/2014/main" id="{0DF8BD9C-AA68-408A-977D-80A36DCCD7CF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«Железом и кровью»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CE1D782F-D29E-4C20-BC1F-5FA3D2F5AD50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A94ECB-575B-4F0A-8F3C-98A401434B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35" r="24035"/>
          <a:stretch>
            <a:fillRect/>
          </a:stretch>
        </p:blipFill>
        <p:spPr>
          <a:xfrm>
            <a:off x="8096250" y="1543050"/>
            <a:ext cx="3524250" cy="4524375"/>
          </a:xfrm>
          <a:prstGeom prst="rect">
            <a:avLst/>
          </a:prstGeom>
        </p:spPr>
      </p:pic>
      <p:sp>
        <p:nvSpPr>
          <p:cNvPr id="4" name="text-4-2">
            <a:extLst>
              <a:ext uri="{FF2B5EF4-FFF2-40B4-BE49-F238E27FC236}">
                <a16:creationId xmlns:a16="http://schemas.microsoft.com/office/drawing/2014/main" id="{DD0C73EE-E324-4DE8-BFDC-C8F37FBF8423}"/>
              </a:ext>
            </a:extLst>
          </p:cNvPr>
          <p:cNvSpPr>
            <a:spLocks noGrp="1"/>
          </p:cNvSpPr>
          <p:nvPr/>
        </p:nvSpPr>
        <p:spPr>
          <a:xfrm>
            <a:off x="571500" y="1524000"/>
            <a:ext cx="69532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</a:t>
            </a:r>
            <a:r>
              <a:rPr sz="22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1815 году</a:t>
            </a:r>
            <a:r>
              <a:rPr sz="22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по решению Венского конгресса был образован Германский союз независимых государств.</a:t>
            </a:r>
          </a:p>
        </p:txBody>
      </p:sp>
      <p:sp>
        <p:nvSpPr>
          <p:cNvPr id="5" name="text-4-3">
            <a:extLst>
              <a:ext uri="{FF2B5EF4-FFF2-40B4-BE49-F238E27FC236}">
                <a16:creationId xmlns:a16="http://schemas.microsoft.com/office/drawing/2014/main" id="{622859F1-1510-4622-844F-146F4BBEF710}"/>
              </a:ext>
            </a:extLst>
          </p:cNvPr>
          <p:cNvSpPr>
            <a:spLocks noGrp="1"/>
          </p:cNvSpPr>
          <p:nvPr/>
        </p:nvSpPr>
        <p:spPr>
          <a:xfrm>
            <a:off x="571500" y="2771775"/>
            <a:ext cx="695325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 середине XIX века единого германского государства не существовало. Между Австрией и Пруссией шла борьба за лидерство в германском мире.</a:t>
            </a:r>
          </a:p>
        </p:txBody>
      </p:sp>
      <p:sp>
        <p:nvSpPr>
          <p:cNvPr id="6" name="field-4">
            <a:extLst>
              <a:ext uri="{FF2B5EF4-FFF2-40B4-BE49-F238E27FC236}">
                <a16:creationId xmlns:a16="http://schemas.microsoft.com/office/drawing/2014/main" id="{6E4E40F4-31B1-44A6-849A-00EB4F909B88}"/>
              </a:ext>
            </a:extLst>
          </p:cNvPr>
          <p:cNvSpPr>
            <a:spLocks noGrp="1"/>
          </p:cNvSpPr>
          <p:nvPr/>
        </p:nvSpPr>
        <p:spPr>
          <a:xfrm>
            <a:off x="571500" y="4048125"/>
            <a:ext cx="6953250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text-4-5">
            <a:extLst>
              <a:ext uri="{FF2B5EF4-FFF2-40B4-BE49-F238E27FC236}">
                <a16:creationId xmlns:a16="http://schemas.microsoft.com/office/drawing/2014/main" id="{E781DCE0-2D64-42CA-84A8-AFFE4972C614}"/>
              </a:ext>
            </a:extLst>
          </p:cNvPr>
          <p:cNvSpPr>
            <a:spLocks noGrp="1"/>
          </p:cNvSpPr>
          <p:nvPr/>
        </p:nvSpPr>
        <p:spPr>
          <a:xfrm>
            <a:off x="571500" y="4238625"/>
            <a:ext cx="6953250" cy="2028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1862 году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О. фон Бисмарк стал министром - президентом Пруссии на фоне парламентского кризиса.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Бисмарк провозгласил курс на объединение Германии под властью Пруссии методом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«железа и крови»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Объединение Германии осуществлялось через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три войны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field-6">
            <a:extLst>
              <a:ext uri="{FF2B5EF4-FFF2-40B4-BE49-F238E27FC236}">
                <a16:creationId xmlns:a16="http://schemas.microsoft.com/office/drawing/2014/main" id="{EE750179-59A4-4208-9AEB-8357DF3EF4E7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4-7">
            <a:extLst>
              <a:ext uri="{FF2B5EF4-FFF2-40B4-BE49-F238E27FC236}">
                <a16:creationId xmlns:a16="http://schemas.microsoft.com/office/drawing/2014/main" id="{EB484EE2-6FA9-4B85-83D3-35A3F499D675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8817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5-0">
            <a:extLst>
              <a:ext uri="{FF2B5EF4-FFF2-40B4-BE49-F238E27FC236}">
                <a16:creationId xmlns:a16="http://schemas.microsoft.com/office/drawing/2014/main" id="{721FBE84-51BC-461A-B41B-8DC26C644766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«Железом и кровью»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1660CC15-E729-4F50-891B-B443D35C376E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5-2">
            <a:extLst>
              <a:ext uri="{FF2B5EF4-FFF2-40B4-BE49-F238E27FC236}">
                <a16:creationId xmlns:a16="http://schemas.microsoft.com/office/drawing/2014/main" id="{88DE29AE-1764-4089-8997-F445DA37BCFA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104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1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Франко – прусская война 1870-1871 гг.</a:t>
            </a:r>
          </a:p>
        </p:txBody>
      </p:sp>
      <p:sp>
        <p:nvSpPr>
          <p:cNvPr id="4" name="field-3">
            <a:extLst>
              <a:ext uri="{FF2B5EF4-FFF2-40B4-BE49-F238E27FC236}">
                <a16:creationId xmlns:a16="http://schemas.microsoft.com/office/drawing/2014/main" id="{3D59BD77-79FF-4628-8BB4-1128639630CB}"/>
              </a:ext>
            </a:extLst>
          </p:cNvPr>
          <p:cNvSpPr>
            <a:spLocks noGrp="1"/>
          </p:cNvSpPr>
          <p:nvPr/>
        </p:nvSpPr>
        <p:spPr>
          <a:xfrm>
            <a:off x="571500" y="2009775"/>
            <a:ext cx="3476625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5" name="text-5-4">
            <a:extLst>
              <a:ext uri="{FF2B5EF4-FFF2-40B4-BE49-F238E27FC236}">
                <a16:creationId xmlns:a16="http://schemas.microsoft.com/office/drawing/2014/main" id="{9939FAB7-1112-41DC-B870-EFC3A1939F7A}"/>
              </a:ext>
            </a:extLst>
          </p:cNvPr>
          <p:cNvSpPr>
            <a:spLocks noGrp="1"/>
          </p:cNvSpPr>
          <p:nvPr/>
        </p:nvSpPr>
        <p:spPr>
          <a:xfrm>
            <a:off x="571500" y="2181225"/>
            <a:ext cx="3476625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</a:t>
            </a:r>
            <a:r>
              <a:rPr sz="2025" b="1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1864 году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Пруссия и Австрия совместно воевали против Дании за герцогства Шлезвиг и Гольштейн.</a:t>
            </a:r>
          </a:p>
        </p:txBody>
      </p:sp>
      <p:sp>
        <p:nvSpPr>
          <p:cNvPr id="6" name="field-5">
            <a:extLst>
              <a:ext uri="{FF2B5EF4-FFF2-40B4-BE49-F238E27FC236}">
                <a16:creationId xmlns:a16="http://schemas.microsoft.com/office/drawing/2014/main" id="{61688EE9-66AD-479F-85AC-DDD552A96B86}"/>
              </a:ext>
            </a:extLst>
          </p:cNvPr>
          <p:cNvSpPr>
            <a:spLocks noGrp="1"/>
          </p:cNvSpPr>
          <p:nvPr/>
        </p:nvSpPr>
        <p:spPr>
          <a:xfrm>
            <a:off x="4352925" y="2009775"/>
            <a:ext cx="3476625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text-5-6">
            <a:extLst>
              <a:ext uri="{FF2B5EF4-FFF2-40B4-BE49-F238E27FC236}">
                <a16:creationId xmlns:a16="http://schemas.microsoft.com/office/drawing/2014/main" id="{DF2370F7-E0B0-49F3-AE70-27CA8ECE3532}"/>
              </a:ext>
            </a:extLst>
          </p:cNvPr>
          <p:cNvSpPr>
            <a:spLocks noGrp="1"/>
          </p:cNvSpPr>
          <p:nvPr/>
        </p:nvSpPr>
        <p:spPr>
          <a:xfrm>
            <a:off x="4352925" y="2181225"/>
            <a:ext cx="3476625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Австро-прусская война </a:t>
            </a:r>
            <a:r>
              <a:rPr sz="2025" b="1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1866 года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завершилась разгромом Австрии в битве при Садове.</a:t>
            </a:r>
          </a:p>
        </p:txBody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298D5B9A-4E7C-4E24-9B9C-ACDDF7F76268}"/>
              </a:ext>
            </a:extLst>
          </p:cNvPr>
          <p:cNvSpPr>
            <a:spLocks noGrp="1"/>
          </p:cNvSpPr>
          <p:nvPr/>
        </p:nvSpPr>
        <p:spPr>
          <a:xfrm>
            <a:off x="8134350" y="2009775"/>
            <a:ext cx="3476625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9" name="text-5-8">
            <a:extLst>
              <a:ext uri="{FF2B5EF4-FFF2-40B4-BE49-F238E27FC236}">
                <a16:creationId xmlns:a16="http://schemas.microsoft.com/office/drawing/2014/main" id="{65612847-79F3-4E02-B6F6-C04CAAC89A59}"/>
              </a:ext>
            </a:extLst>
          </p:cNvPr>
          <p:cNvSpPr>
            <a:spLocks noGrp="1"/>
          </p:cNvSpPr>
          <p:nvPr/>
        </p:nvSpPr>
        <p:spPr>
          <a:xfrm>
            <a:off x="8134350" y="2181225"/>
            <a:ext cx="3476625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По Пражскому миру </a:t>
            </a:r>
            <a:r>
              <a:rPr sz="19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1866 года</a:t>
            </a:r>
            <a:r>
              <a:rPr sz="1950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 был распущен Германский союз и создан Северогерманский союз под властью Пруссии.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0779D0-A914-4648-AACE-2ECC495EB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4026948"/>
            <a:ext cx="2247900" cy="21092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9C8A99-FCE3-40D8-9B6E-4FB23F6A2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58980" y="3914775"/>
            <a:ext cx="2636864" cy="2333625"/>
          </a:xfrm>
          <a:prstGeom prst="rect">
            <a:avLst/>
          </a:prstGeom>
        </p:spPr>
      </p:pic>
      <p:sp>
        <p:nvSpPr>
          <p:cNvPr id="12" name="text-5-9">
            <a:extLst>
              <a:ext uri="{FF2B5EF4-FFF2-40B4-BE49-F238E27FC236}">
                <a16:creationId xmlns:a16="http://schemas.microsoft.com/office/drawing/2014/main" id="{DA7D75C3-93DC-40E3-8986-AC201339181D}"/>
              </a:ext>
            </a:extLst>
          </p:cNvPr>
          <p:cNvSpPr>
            <a:spLocks noGrp="1"/>
          </p:cNvSpPr>
          <p:nvPr/>
        </p:nvSpPr>
        <p:spPr>
          <a:xfrm>
            <a:off x="3133725" y="3924300"/>
            <a:ext cx="44958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Франция и Австрия стремились помешать усилению Пруссии во второй половине 1860-х годов.</a:t>
            </a:r>
          </a:p>
        </p:txBody>
      </p:sp>
      <p:sp>
        <p:nvSpPr>
          <p:cNvPr id="13" name="text-5-10">
            <a:extLst>
              <a:ext uri="{FF2B5EF4-FFF2-40B4-BE49-F238E27FC236}">
                <a16:creationId xmlns:a16="http://schemas.microsoft.com/office/drawing/2014/main" id="{C50FE42B-3D5F-4DBC-92A0-C1933C1C54EB}"/>
              </a:ext>
            </a:extLst>
          </p:cNvPr>
          <p:cNvSpPr>
            <a:spLocks noGrp="1"/>
          </p:cNvSpPr>
          <p:nvPr/>
        </p:nvSpPr>
        <p:spPr>
          <a:xfrm>
            <a:off x="3133725" y="5200650"/>
            <a:ext cx="449580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битве при Седане </a:t>
            </a:r>
            <a:r>
              <a:rPr sz="19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2 сентября 1870 года</a:t>
            </a: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французская армия потерпела сокрушительное поражение.</a:t>
            </a:r>
          </a:p>
        </p:txBody>
      </p:sp>
      <p:sp>
        <p:nvSpPr>
          <p:cNvPr id="14" name="field-11">
            <a:extLst>
              <a:ext uri="{FF2B5EF4-FFF2-40B4-BE49-F238E27FC236}">
                <a16:creationId xmlns:a16="http://schemas.microsoft.com/office/drawing/2014/main" id="{D4944C5F-D09C-4349-BC16-2C58327ED67A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5" name="text-5-12">
            <a:extLst>
              <a:ext uri="{FF2B5EF4-FFF2-40B4-BE49-F238E27FC236}">
                <a16:creationId xmlns:a16="http://schemas.microsoft.com/office/drawing/2014/main" id="{CD6C942C-6C1C-4288-8647-C1C032BAC3D2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8651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6-0">
            <a:extLst>
              <a:ext uri="{FF2B5EF4-FFF2-40B4-BE49-F238E27FC236}">
                <a16:creationId xmlns:a16="http://schemas.microsoft.com/office/drawing/2014/main" id="{8266AA00-79E9-43CC-BF2E-13E3C477DD91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«Железом и кровью»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DE4973C6-227E-4147-B6E5-A3CBC417FFBC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FF14DD-5E93-4778-B5A3-A3F76A4B9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67266" y="1495425"/>
            <a:ext cx="4658168" cy="34480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F9C14C-8CEC-451A-8AA8-ED620D0E1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22231" y="5095875"/>
            <a:ext cx="833438" cy="11906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D0AD14-C5C8-4FCF-B034-B1E2B3187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17638" y="5095875"/>
            <a:ext cx="1538349" cy="1190625"/>
          </a:xfrm>
          <a:prstGeom prst="rect">
            <a:avLst/>
          </a:prstGeom>
        </p:spPr>
      </p:pic>
      <p:sp>
        <p:nvSpPr>
          <p:cNvPr id="6" name="text-6-2">
            <a:extLst>
              <a:ext uri="{FF2B5EF4-FFF2-40B4-BE49-F238E27FC236}">
                <a16:creationId xmlns:a16="http://schemas.microsoft.com/office/drawing/2014/main" id="{A404857D-DE45-4A2F-A5EC-30E721206FA5}"/>
              </a:ext>
            </a:extLst>
          </p:cNvPr>
          <p:cNvSpPr>
            <a:spLocks noGrp="1"/>
          </p:cNvSpPr>
          <p:nvPr/>
        </p:nvSpPr>
        <p:spPr>
          <a:xfrm>
            <a:off x="571500" y="144780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1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7" name="text-6-3">
            <a:extLst>
              <a:ext uri="{FF2B5EF4-FFF2-40B4-BE49-F238E27FC236}">
                <a16:creationId xmlns:a16="http://schemas.microsoft.com/office/drawing/2014/main" id="{37BBEE7B-D0EC-4C3D-B503-AF74E582331D}"/>
              </a:ext>
            </a:extLst>
          </p:cNvPr>
          <p:cNvSpPr>
            <a:spLocks noGrp="1"/>
          </p:cNvSpPr>
          <p:nvPr/>
        </p:nvSpPr>
        <p:spPr>
          <a:xfrm>
            <a:off x="571500" y="1952625"/>
            <a:ext cx="521970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плен к немцам попало </a:t>
            </a:r>
            <a:r>
              <a:rPr sz="19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более 80 тысяч</a:t>
            </a: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французов, включая императора Наполеона III.</a:t>
            </a:r>
          </a:p>
        </p:txBody>
      </p:sp>
      <p:sp>
        <p:nvSpPr>
          <p:cNvPr id="8" name="text-6-4">
            <a:extLst>
              <a:ext uri="{FF2B5EF4-FFF2-40B4-BE49-F238E27FC236}">
                <a16:creationId xmlns:a16="http://schemas.microsoft.com/office/drawing/2014/main" id="{923FDB4A-137E-485D-9DEE-1ACE022DED1C}"/>
              </a:ext>
            </a:extLst>
          </p:cNvPr>
          <p:cNvSpPr>
            <a:spLocks noGrp="1"/>
          </p:cNvSpPr>
          <p:nvPr/>
        </p:nvSpPr>
        <p:spPr>
          <a:xfrm>
            <a:off x="571500" y="2943225"/>
            <a:ext cx="521970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После падения крепости Мец и четырёхмесячной осады Парижа Франция капитулировала в январе 1871 года.</a:t>
            </a:r>
          </a:p>
        </p:txBody>
      </p:sp>
      <p:sp>
        <p:nvSpPr>
          <p:cNvPr id="9" name="text-6-5">
            <a:extLst>
              <a:ext uri="{FF2B5EF4-FFF2-40B4-BE49-F238E27FC236}">
                <a16:creationId xmlns:a16="http://schemas.microsoft.com/office/drawing/2014/main" id="{05292400-E005-4A18-AD87-8F9FE04DDF23}"/>
              </a:ext>
            </a:extLst>
          </p:cNvPr>
          <p:cNvSpPr>
            <a:spLocks noGrp="1"/>
          </p:cNvSpPr>
          <p:nvPr/>
        </p:nvSpPr>
        <p:spPr>
          <a:xfrm>
            <a:off x="571500" y="3924300"/>
            <a:ext cx="52197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 января 1871 года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в Версале была провозглашена Германская империя, императором стал Вильгельм I.</a:t>
            </a:r>
          </a:p>
        </p:txBody>
      </p:sp>
      <p:sp>
        <p:nvSpPr>
          <p:cNvPr id="10" name="text-6-6">
            <a:extLst>
              <a:ext uri="{FF2B5EF4-FFF2-40B4-BE49-F238E27FC236}">
                <a16:creationId xmlns:a16="http://schemas.microsoft.com/office/drawing/2014/main" id="{C3497C00-5E71-495D-A079-F913CD019F85}"/>
              </a:ext>
            </a:extLst>
          </p:cNvPr>
          <p:cNvSpPr>
            <a:spLocks noGrp="1"/>
          </p:cNvSpPr>
          <p:nvPr/>
        </p:nvSpPr>
        <p:spPr>
          <a:xfrm>
            <a:off x="571500" y="4991100"/>
            <a:ext cx="52197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По Франкфуртскому миру Франция уступила Германии Эльзас и Лотарингию и выплатила контрибуцию в </a:t>
            </a:r>
            <a:r>
              <a:rPr sz="198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5 млрд франков</a:t>
            </a:r>
            <a:r>
              <a:rPr sz="198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1" name="field-7">
            <a:extLst>
              <a:ext uri="{FF2B5EF4-FFF2-40B4-BE49-F238E27FC236}">
                <a16:creationId xmlns:a16="http://schemas.microsoft.com/office/drawing/2014/main" id="{4603D829-3F9F-4D52-B6E3-EC5C55FB4E4E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2" name="text-6-8">
            <a:extLst>
              <a:ext uri="{FF2B5EF4-FFF2-40B4-BE49-F238E27FC236}">
                <a16:creationId xmlns:a16="http://schemas.microsoft.com/office/drawing/2014/main" id="{416EC205-3F56-49B4-AB6C-E699A01F1080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1347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-0">
            <a:extLst>
              <a:ext uri="{FF2B5EF4-FFF2-40B4-BE49-F238E27FC236}">
                <a16:creationId xmlns:a16="http://schemas.microsoft.com/office/drawing/2014/main" id="{7DCF18AC-256A-4497-9BAB-02F1DF405BC9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Внутреннее устройство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60E40B7F-E5B5-473C-9F2C-F75C7F78F042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82A293-638B-4A98-90BF-B172C5475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0073" y="1638300"/>
            <a:ext cx="2983230" cy="4419600"/>
          </a:xfrm>
          <a:prstGeom prst="rect">
            <a:avLst/>
          </a:prstGeom>
        </p:spPr>
      </p:pic>
      <p:sp>
        <p:nvSpPr>
          <p:cNvPr id="4" name="text-7-2">
            <a:extLst>
              <a:ext uri="{FF2B5EF4-FFF2-40B4-BE49-F238E27FC236}">
                <a16:creationId xmlns:a16="http://schemas.microsoft.com/office/drawing/2014/main" id="{BC8AA25C-5D23-42C1-9409-CCDEEF5851B7}"/>
              </a:ext>
            </a:extLst>
          </p:cNvPr>
          <p:cNvSpPr>
            <a:spLocks noGrp="1"/>
          </p:cNvSpPr>
          <p:nvPr/>
        </p:nvSpPr>
        <p:spPr>
          <a:xfrm>
            <a:off x="4048125" y="1581150"/>
            <a:ext cx="73818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После объединения Германии перед Берлином встала задача обеспечения безопасности новообразованного государства.</a:t>
            </a:r>
          </a:p>
        </p:txBody>
      </p:sp>
      <p:sp>
        <p:nvSpPr>
          <p:cNvPr id="5" name="text-7-3">
            <a:extLst>
              <a:ext uri="{FF2B5EF4-FFF2-40B4-BE49-F238E27FC236}">
                <a16:creationId xmlns:a16="http://schemas.microsoft.com/office/drawing/2014/main" id="{0352317F-9104-4C01-B4B2-BA49B6BD99DE}"/>
              </a:ext>
            </a:extLst>
          </p:cNvPr>
          <p:cNvSpPr>
            <a:spLocks noGrp="1"/>
          </p:cNvSpPr>
          <p:nvPr/>
        </p:nvSpPr>
        <p:spPr>
          <a:xfrm>
            <a:off x="4048125" y="3076575"/>
            <a:ext cx="7381875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Укрепление внутреннего единства Германии осложнялось многовековой политической раздробленностью германских земель.</a:t>
            </a:r>
          </a:p>
        </p:txBody>
      </p:sp>
      <p:sp>
        <p:nvSpPr>
          <p:cNvPr id="6" name="text-7-4">
            <a:extLst>
              <a:ext uri="{FF2B5EF4-FFF2-40B4-BE49-F238E27FC236}">
                <a16:creationId xmlns:a16="http://schemas.microsoft.com/office/drawing/2014/main" id="{AE2C8340-AF66-465F-9C3E-6420846C283A}"/>
              </a:ext>
            </a:extLst>
          </p:cNvPr>
          <p:cNvSpPr>
            <a:spLocks noGrp="1"/>
          </p:cNvSpPr>
          <p:nvPr/>
        </p:nvSpPr>
        <p:spPr>
          <a:xfrm>
            <a:off x="4048125" y="4572000"/>
            <a:ext cx="73818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Каждая германская земля имела собственные устоявшиеся политические традиции.</a:t>
            </a:r>
          </a:p>
        </p:txBody>
      </p:sp>
      <p:sp>
        <p:nvSpPr>
          <p:cNvPr id="7" name="field-5">
            <a:extLst>
              <a:ext uri="{FF2B5EF4-FFF2-40B4-BE49-F238E27FC236}">
                <a16:creationId xmlns:a16="http://schemas.microsoft.com/office/drawing/2014/main" id="{591F5386-71AE-4FCC-9467-56DACC01EC57}"/>
              </a:ext>
            </a:extLst>
          </p:cNvPr>
          <p:cNvSpPr>
            <a:spLocks noGrp="1"/>
          </p:cNvSpPr>
          <p:nvPr/>
        </p:nvSpPr>
        <p:spPr>
          <a:xfrm>
            <a:off x="4048125" y="5438775"/>
            <a:ext cx="7381875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8" name="text-7-6">
            <a:extLst>
              <a:ext uri="{FF2B5EF4-FFF2-40B4-BE49-F238E27FC236}">
                <a16:creationId xmlns:a16="http://schemas.microsoft.com/office/drawing/2014/main" id="{FC5A1BF6-657A-4B42-95C6-45C85DF018A8}"/>
              </a:ext>
            </a:extLst>
          </p:cNvPr>
          <p:cNvSpPr>
            <a:spLocks noGrp="1"/>
          </p:cNvSpPr>
          <p:nvPr/>
        </p:nvSpPr>
        <p:spPr>
          <a:xfrm>
            <a:off x="4048125" y="5591175"/>
            <a:ext cx="73818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D9BE8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D9BE87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D9BE87"/>
                </a:solidFill>
                <a:latin typeface="Arial"/>
                <a:ea typeface="Arial"/>
                <a:cs typeface="Arial"/>
              </a:rPr>
              <a:t>В стране существовала оппозиция правительству и лично Бисмарку.</a:t>
            </a:r>
          </a:p>
        </p:txBody>
      </p:sp>
      <p:sp>
        <p:nvSpPr>
          <p:cNvPr id="9" name="field-7">
            <a:extLst>
              <a:ext uri="{FF2B5EF4-FFF2-40B4-BE49-F238E27FC236}">
                <a16:creationId xmlns:a16="http://schemas.microsoft.com/office/drawing/2014/main" id="{17B7457A-1320-4208-BB6A-D05E3B27D9BB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10" name="text-7-8">
            <a:extLst>
              <a:ext uri="{FF2B5EF4-FFF2-40B4-BE49-F238E27FC236}">
                <a16:creationId xmlns:a16="http://schemas.microsoft.com/office/drawing/2014/main" id="{BA84E2B2-7AC6-455B-AE08-19D77CF7386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2283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8-0">
            <a:extLst>
              <a:ext uri="{FF2B5EF4-FFF2-40B4-BE49-F238E27FC236}">
                <a16:creationId xmlns:a16="http://schemas.microsoft.com/office/drawing/2014/main" id="{FEA366F4-7BE1-4227-9942-71343EA2132A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Внутреннее устройство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9BDAE76A-7A8B-401B-B6E5-9347A7992851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8-2">
            <a:extLst>
              <a:ext uri="{FF2B5EF4-FFF2-40B4-BE49-F238E27FC236}">
                <a16:creationId xmlns:a16="http://schemas.microsoft.com/office/drawing/2014/main" id="{088DE7BA-AAE1-43DC-B628-9005373C63FC}"/>
              </a:ext>
            </a:extLst>
          </p:cNvPr>
          <p:cNvSpPr>
            <a:spLocks noGrp="1"/>
          </p:cNvSpPr>
          <p:nvPr/>
        </p:nvSpPr>
        <p:spPr>
          <a:xfrm>
            <a:off x="571500" y="1495425"/>
            <a:ext cx="110490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700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8F3038"/>
                </a:solidFill>
                <a:latin typeface="Georgia"/>
                <a:ea typeface="Georgia"/>
                <a:cs typeface="Georgia"/>
              </a:rPr>
              <a:t>Цель социал-демократии - достижение социальной справедливости.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8FF039-3C15-4A47-A26D-BA645E803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2699608"/>
            <a:ext cx="4695825" cy="3125659"/>
          </a:xfrm>
          <a:prstGeom prst="rect">
            <a:avLst/>
          </a:prstGeom>
        </p:spPr>
      </p:pic>
      <p:sp>
        <p:nvSpPr>
          <p:cNvPr id="5" name="text-8-3">
            <a:extLst>
              <a:ext uri="{FF2B5EF4-FFF2-40B4-BE49-F238E27FC236}">
                <a16:creationId xmlns:a16="http://schemas.microsoft.com/office/drawing/2014/main" id="{6CC68DC8-EEC9-4F26-B77F-4468AC1F698A}"/>
              </a:ext>
            </a:extLst>
          </p:cNvPr>
          <p:cNvSpPr>
            <a:spLocks noGrp="1"/>
          </p:cNvSpPr>
          <p:nvPr/>
        </p:nvSpPr>
        <p:spPr>
          <a:xfrm>
            <a:off x="5753100" y="2438400"/>
            <a:ext cx="5867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Интересы рабочих в политической жизни представляли социал-демократы.</a:t>
            </a:r>
          </a:p>
        </p:txBody>
      </p:sp>
      <p:sp>
        <p:nvSpPr>
          <p:cNvPr id="6" name="text-8-4">
            <a:extLst>
              <a:ext uri="{FF2B5EF4-FFF2-40B4-BE49-F238E27FC236}">
                <a16:creationId xmlns:a16="http://schemas.microsoft.com/office/drawing/2014/main" id="{A303A251-E382-4173-90D5-17A04E42DC60}"/>
              </a:ext>
            </a:extLst>
          </p:cNvPr>
          <p:cNvSpPr>
            <a:spLocks noGrp="1"/>
          </p:cNvSpPr>
          <p:nvPr/>
        </p:nvSpPr>
        <p:spPr>
          <a:xfrm>
            <a:off x="5753100" y="3495675"/>
            <a:ext cx="5867400" cy="159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Популярность социал-демократов стремительно росла: в 1871 году за них проголосовало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более 41 тысячи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человек, а к 1890 году их электорат вырос до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почти 1,5 миллиона</a:t>
            </a: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избирателей.</a:t>
            </a:r>
          </a:p>
        </p:txBody>
      </p:sp>
      <p:sp>
        <p:nvSpPr>
          <p:cNvPr id="7" name="text-8-5">
            <a:extLst>
              <a:ext uri="{FF2B5EF4-FFF2-40B4-BE49-F238E27FC236}">
                <a16:creationId xmlns:a16="http://schemas.microsoft.com/office/drawing/2014/main" id="{F4ED1569-DE05-4837-8091-CE682A0969A5}"/>
              </a:ext>
            </a:extLst>
          </p:cNvPr>
          <p:cNvSpPr>
            <a:spLocks noGrp="1"/>
          </p:cNvSpPr>
          <p:nvPr/>
        </p:nvSpPr>
        <p:spPr>
          <a:xfrm>
            <a:off x="5753100" y="5276850"/>
            <a:ext cx="58674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Несмотря на значительное количество голосов, социал-демократы занимали лишь</a:t>
            </a:r>
          </a:p>
          <a:p>
            <a:pPr algn="l">
              <a:lnSpc>
                <a:spcPct val="104000"/>
              </a:lnSpc>
              <a:buNone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5-е место</a:t>
            </a:r>
            <a:r>
              <a:rPr sz="21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по числу депутатов в рейхстаге.</a:t>
            </a:r>
          </a:p>
        </p:txBody>
      </p:sp>
      <p:sp>
        <p:nvSpPr>
          <p:cNvPr id="8" name="field-6">
            <a:extLst>
              <a:ext uri="{FF2B5EF4-FFF2-40B4-BE49-F238E27FC236}">
                <a16:creationId xmlns:a16="http://schemas.microsoft.com/office/drawing/2014/main" id="{D05A9BBD-9135-4ADA-9DA3-8B85209A71EE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8-7">
            <a:extLst>
              <a:ext uri="{FF2B5EF4-FFF2-40B4-BE49-F238E27FC236}">
                <a16:creationId xmlns:a16="http://schemas.microsoft.com/office/drawing/2014/main" id="{EEEE40E6-F684-44C3-96B7-AB4D3F672316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5426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-0">
            <a:extLst>
              <a:ext uri="{FF2B5EF4-FFF2-40B4-BE49-F238E27FC236}">
                <a16:creationId xmlns:a16="http://schemas.microsoft.com/office/drawing/2014/main" id="{E47E2956-AC4B-4EB5-96F0-46DBA81ABAD5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Внутреннее устройство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3B6AE0A9-F91A-490F-AC31-A11FB9955BD1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48765E-E82E-4E2B-92FD-0DBAFF52E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00650" y="1572054"/>
            <a:ext cx="6419850" cy="4590193"/>
          </a:xfrm>
          <a:prstGeom prst="rect">
            <a:avLst/>
          </a:prstGeom>
        </p:spPr>
      </p:pic>
      <p:sp>
        <p:nvSpPr>
          <p:cNvPr id="4" name="text-9-2">
            <a:extLst>
              <a:ext uri="{FF2B5EF4-FFF2-40B4-BE49-F238E27FC236}">
                <a16:creationId xmlns:a16="http://schemas.microsoft.com/office/drawing/2014/main" id="{85EE9AA3-AA36-4AB4-9274-0D304F8184AF}"/>
              </a:ext>
            </a:extLst>
          </p:cNvPr>
          <p:cNvSpPr>
            <a:spLocks noGrp="1"/>
          </p:cNvSpPr>
          <p:nvPr/>
        </p:nvSpPr>
        <p:spPr>
          <a:xfrm>
            <a:off x="571500" y="1609725"/>
            <a:ext cx="41910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Деревенские избирательные округа имели приоритет перед городскими в избирательной системе.</a:t>
            </a:r>
          </a:p>
        </p:txBody>
      </p:sp>
      <p:sp>
        <p:nvSpPr>
          <p:cNvPr id="5" name="text-9-3">
            <a:extLst>
              <a:ext uri="{FF2B5EF4-FFF2-40B4-BE49-F238E27FC236}">
                <a16:creationId xmlns:a16="http://schemas.microsoft.com/office/drawing/2014/main" id="{592E94B7-6F06-4C3E-977A-57020B9AADDF}"/>
              </a:ext>
            </a:extLst>
          </p:cNvPr>
          <p:cNvSpPr>
            <a:spLocks noGrp="1"/>
          </p:cNvSpPr>
          <p:nvPr/>
        </p:nvSpPr>
        <p:spPr>
          <a:xfrm>
            <a:off x="571500" y="3133725"/>
            <a:ext cx="4191000" cy="1895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Власти намеренно сохраняли существующий порядок распределения округов, чтобы сдерживать рост представительства социал-демократов в парламенте.</a:t>
            </a:r>
          </a:p>
        </p:txBody>
      </p:sp>
      <p:sp>
        <p:nvSpPr>
          <p:cNvPr id="6" name="text-9-4">
            <a:extLst>
              <a:ext uri="{FF2B5EF4-FFF2-40B4-BE49-F238E27FC236}">
                <a16:creationId xmlns:a16="http://schemas.microsoft.com/office/drawing/2014/main" id="{7B897270-80CC-442A-B0B4-82D64F29672E}"/>
              </a:ext>
            </a:extLst>
          </p:cNvPr>
          <p:cNvSpPr>
            <a:spLocks noGrp="1"/>
          </p:cNvSpPr>
          <p:nvPr/>
        </p:nvSpPr>
        <p:spPr>
          <a:xfrm>
            <a:off x="571500" y="5314950"/>
            <a:ext cx="419100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Социал-демократы получали поддержку преимущественно от городского электората.</a:t>
            </a:r>
          </a:p>
        </p:txBody>
      </p:sp>
      <p:sp>
        <p:nvSpPr>
          <p:cNvPr id="7" name="field-5">
            <a:extLst>
              <a:ext uri="{FF2B5EF4-FFF2-40B4-BE49-F238E27FC236}">
                <a16:creationId xmlns:a16="http://schemas.microsoft.com/office/drawing/2014/main" id="{D1C4555F-62C7-4823-AF2A-3CE447889D51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8" name="text-9-6">
            <a:extLst>
              <a:ext uri="{FF2B5EF4-FFF2-40B4-BE49-F238E27FC236}">
                <a16:creationId xmlns:a16="http://schemas.microsoft.com/office/drawing/2014/main" id="{07780876-FCE6-4042-B31B-B169ECDAB286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58528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10-0">
            <a:extLst>
              <a:ext uri="{FF2B5EF4-FFF2-40B4-BE49-F238E27FC236}">
                <a16:creationId xmlns:a16="http://schemas.microsoft.com/office/drawing/2014/main" id="{B29B239C-0915-4D6F-91C8-BB8A04A525D5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Социально-экономическое развитие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C8631E98-2C9C-4108-B085-323652329DEF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0-2">
            <a:extLst>
              <a:ext uri="{FF2B5EF4-FFF2-40B4-BE49-F238E27FC236}">
                <a16:creationId xmlns:a16="http://schemas.microsoft.com/office/drawing/2014/main" id="{FCBEDA5D-5905-46A6-AB50-67E8380B84E3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1049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период 1871-1910 гг. в Германии произошли масштабные демографические изменения.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A7AC9B-E0ED-46DC-BE1B-83D7A47CC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2831801"/>
            <a:ext cx="4476750" cy="1861149"/>
          </a:xfrm>
          <a:prstGeom prst="rect">
            <a:avLst/>
          </a:prstGeom>
        </p:spPr>
      </p:pic>
      <p:sp>
        <p:nvSpPr>
          <p:cNvPr id="5" name="text-10-3">
            <a:extLst>
              <a:ext uri="{FF2B5EF4-FFF2-40B4-BE49-F238E27FC236}">
                <a16:creationId xmlns:a16="http://schemas.microsoft.com/office/drawing/2014/main" id="{39194792-2076-4E07-833E-EFF8C7187B0F}"/>
              </a:ext>
            </a:extLst>
          </p:cNvPr>
          <p:cNvSpPr>
            <a:spLocks noGrp="1"/>
          </p:cNvSpPr>
          <p:nvPr/>
        </p:nvSpPr>
        <p:spPr>
          <a:xfrm>
            <a:off x="5429250" y="2362200"/>
            <a:ext cx="30003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15394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15394E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Население страны увеличилось с </a:t>
            </a:r>
            <a:r>
              <a:rPr sz="2175" b="1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41 млн</a:t>
            </a:r>
            <a:r>
              <a:rPr sz="2175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 до </a:t>
            </a:r>
            <a:r>
              <a:rPr sz="2175" b="1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65 млн</a:t>
            </a:r>
            <a:r>
              <a:rPr sz="2175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 человек.</a:t>
            </a:r>
          </a:p>
        </p:txBody>
      </p:sp>
      <p:sp>
        <p:nvSpPr>
          <p:cNvPr id="6" name="text-10-4">
            <a:extLst>
              <a:ext uri="{FF2B5EF4-FFF2-40B4-BE49-F238E27FC236}">
                <a16:creationId xmlns:a16="http://schemas.microsoft.com/office/drawing/2014/main" id="{2621BE2B-BCC9-46E8-B477-521FED6A3114}"/>
              </a:ext>
            </a:extLst>
          </p:cNvPr>
          <p:cNvSpPr>
            <a:spLocks noGrp="1"/>
          </p:cNvSpPr>
          <p:nvPr/>
        </p:nvSpPr>
        <p:spPr>
          <a:xfrm>
            <a:off x="8620125" y="2362200"/>
            <a:ext cx="30003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75B5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275B55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Доля сельских жителей сократилась с </a:t>
            </a:r>
            <a:r>
              <a:rPr sz="2175" b="1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65%</a:t>
            </a:r>
            <a:r>
              <a:rPr sz="2175" b="0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 до </a:t>
            </a:r>
            <a:r>
              <a:rPr sz="2175" b="1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40%</a:t>
            </a:r>
            <a:r>
              <a:rPr sz="2175" b="0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text-10-5">
            <a:extLst>
              <a:ext uri="{FF2B5EF4-FFF2-40B4-BE49-F238E27FC236}">
                <a16:creationId xmlns:a16="http://schemas.microsoft.com/office/drawing/2014/main" id="{286FF765-8FB1-4B52-81B9-8A612DFD8271}"/>
              </a:ext>
            </a:extLst>
          </p:cNvPr>
          <p:cNvSpPr>
            <a:spLocks noGrp="1"/>
          </p:cNvSpPr>
          <p:nvPr/>
        </p:nvSpPr>
        <p:spPr>
          <a:xfrm>
            <a:off x="5429250" y="3867150"/>
            <a:ext cx="30003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5394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15394E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Население крупных городов (более 100 тыс. человек) выросло в 4 раза: с </a:t>
            </a:r>
            <a:r>
              <a:rPr sz="2100" b="1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5%</a:t>
            </a:r>
            <a:r>
              <a:rPr sz="2100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 до </a:t>
            </a:r>
            <a:r>
              <a:rPr sz="2100" b="1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21%</a:t>
            </a:r>
            <a:r>
              <a:rPr sz="2100" b="0" i="0">
                <a:solidFill>
                  <a:srgbClr val="15394E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text-10-6">
            <a:extLst>
              <a:ext uri="{FF2B5EF4-FFF2-40B4-BE49-F238E27FC236}">
                <a16:creationId xmlns:a16="http://schemas.microsoft.com/office/drawing/2014/main" id="{5257443A-F8AB-4383-93B8-50DC4D6C5892}"/>
              </a:ext>
            </a:extLst>
          </p:cNvPr>
          <p:cNvSpPr>
            <a:spLocks noGrp="1"/>
          </p:cNvSpPr>
          <p:nvPr/>
        </p:nvSpPr>
        <p:spPr>
          <a:xfrm>
            <a:off x="8620125" y="3867150"/>
            <a:ext cx="30003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75B55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75B55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К 1907 году почти </a:t>
            </a:r>
            <a:r>
              <a:rPr sz="2138" b="1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29 млн</a:t>
            </a:r>
            <a:r>
              <a:rPr sz="2138" b="0" i="0">
                <a:solidFill>
                  <a:srgbClr val="275B55"/>
                </a:solidFill>
                <a:latin typeface="Arial"/>
                <a:ea typeface="Arial"/>
                <a:cs typeface="Arial"/>
              </a:rPr>
              <a:t> немцев проживали не в родных местах.</a:t>
            </a:r>
          </a:p>
        </p:txBody>
      </p:sp>
      <p:sp>
        <p:nvSpPr>
          <p:cNvPr id="9" name="text-10-7">
            <a:extLst>
              <a:ext uri="{FF2B5EF4-FFF2-40B4-BE49-F238E27FC236}">
                <a16:creationId xmlns:a16="http://schemas.microsoft.com/office/drawing/2014/main" id="{032F0005-27E0-4325-B69E-A4E005D86CD2}"/>
              </a:ext>
            </a:extLst>
          </p:cNvPr>
          <p:cNvSpPr>
            <a:spLocks noGrp="1"/>
          </p:cNvSpPr>
          <p:nvPr/>
        </p:nvSpPr>
        <p:spPr>
          <a:xfrm>
            <a:off x="571500" y="556260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Основные промышленные регионы (Рейнская провинция, Вестфалия, Саксония) активно привлекали население из аграрных районов.</a:t>
            </a:r>
          </a:p>
        </p:txBody>
      </p:sp>
      <p:sp>
        <p:nvSpPr>
          <p:cNvPr id="10" name="field-8">
            <a:extLst>
              <a:ext uri="{FF2B5EF4-FFF2-40B4-BE49-F238E27FC236}">
                <a16:creationId xmlns:a16="http://schemas.microsoft.com/office/drawing/2014/main" id="{27E48AC1-1AB9-4E75-BEB9-B846AB0DB1BB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1" name="text-10-9">
            <a:extLst>
              <a:ext uri="{FF2B5EF4-FFF2-40B4-BE49-F238E27FC236}">
                <a16:creationId xmlns:a16="http://schemas.microsoft.com/office/drawing/2014/main" id="{CDDAAECC-C9BA-4E1E-B623-6EFC314B3A89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375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11-0">
            <a:extLst>
              <a:ext uri="{FF2B5EF4-FFF2-40B4-BE49-F238E27FC236}">
                <a16:creationId xmlns:a16="http://schemas.microsoft.com/office/drawing/2014/main" id="{5D34B05E-5C6F-4217-8BF2-18F3835447E8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Социально-экономическое развитие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79657326-6C01-49E4-A584-3F3E857DF3A1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1-2">
            <a:extLst>
              <a:ext uri="{FF2B5EF4-FFF2-40B4-BE49-F238E27FC236}">
                <a16:creationId xmlns:a16="http://schemas.microsoft.com/office/drawing/2014/main" id="{1D42A230-3387-46CD-8FB7-10F04A3F2ECF}"/>
              </a:ext>
            </a:extLst>
          </p:cNvPr>
          <p:cNvSpPr>
            <a:spLocks noGrp="1"/>
          </p:cNvSpPr>
          <p:nvPr/>
        </p:nvSpPr>
        <p:spPr>
          <a:xfrm>
            <a:off x="571500" y="1562100"/>
            <a:ext cx="3362325" cy="149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Либеральное законодательство и дешёвые кредиты (после контрибуции Франции) способствовали экономическому росту.</a:t>
            </a:r>
          </a:p>
        </p:txBody>
      </p:sp>
      <p:sp>
        <p:nvSpPr>
          <p:cNvPr id="4" name="text-11-3">
            <a:extLst>
              <a:ext uri="{FF2B5EF4-FFF2-40B4-BE49-F238E27FC236}">
                <a16:creationId xmlns:a16="http://schemas.microsoft.com/office/drawing/2014/main" id="{40CD0998-C7ED-4A32-BE0E-D5ADD08C6814}"/>
              </a:ext>
            </a:extLst>
          </p:cNvPr>
          <p:cNvSpPr>
            <a:spLocks noGrp="1"/>
          </p:cNvSpPr>
          <p:nvPr/>
        </p:nvSpPr>
        <p:spPr>
          <a:xfrm>
            <a:off x="571500" y="3267075"/>
            <a:ext cx="3362325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13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1871-1873 гг.</a:t>
            </a:r>
            <a:r>
              <a:rPr sz="1913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— период грюндерства: создано более тысячи акционерных обществ.</a:t>
            </a:r>
          </a:p>
        </p:txBody>
      </p:sp>
      <p:sp>
        <p:nvSpPr>
          <p:cNvPr id="5" name="text-11-4">
            <a:extLst>
              <a:ext uri="{FF2B5EF4-FFF2-40B4-BE49-F238E27FC236}">
                <a16:creationId xmlns:a16="http://schemas.microsoft.com/office/drawing/2014/main" id="{43145F6F-9910-4BE9-BF4E-746AB056CE3E}"/>
              </a:ext>
            </a:extLst>
          </p:cNvPr>
          <p:cNvSpPr>
            <a:spLocks noGrp="1"/>
          </p:cNvSpPr>
          <p:nvPr/>
        </p:nvSpPr>
        <p:spPr>
          <a:xfrm>
            <a:off x="571500" y="4686300"/>
            <a:ext cx="3362325" cy="1533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Спекуляции и мошенничество в период грюндерства привели к биржевому краху </a:t>
            </a:r>
            <a:r>
              <a:rPr sz="20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1873 г.</a:t>
            </a:r>
          </a:p>
        </p:txBody>
      </p:sp>
      <p:sp>
        <p:nvSpPr>
          <p:cNvPr id="6" name="text-11-5">
            <a:extLst>
              <a:ext uri="{FF2B5EF4-FFF2-40B4-BE49-F238E27FC236}">
                <a16:creationId xmlns:a16="http://schemas.microsoft.com/office/drawing/2014/main" id="{41B61D7B-F4F9-4BF4-B513-6B5C07F7ABE6}"/>
              </a:ext>
            </a:extLst>
          </p:cNvPr>
          <p:cNvSpPr>
            <a:spLocks noGrp="1"/>
          </p:cNvSpPr>
          <p:nvPr/>
        </p:nvSpPr>
        <p:spPr>
          <a:xfrm>
            <a:off x="4400550" y="1562100"/>
            <a:ext cx="3362325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Экономический кризис длился до </a:t>
            </a:r>
            <a:r>
              <a:rPr sz="19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1879 г.</a:t>
            </a: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и усугубился мировым аграрным кризисом.</a:t>
            </a:r>
          </a:p>
        </p:txBody>
      </p:sp>
      <p:sp>
        <p:nvSpPr>
          <p:cNvPr id="7" name="text-11-6">
            <a:extLst>
              <a:ext uri="{FF2B5EF4-FFF2-40B4-BE49-F238E27FC236}">
                <a16:creationId xmlns:a16="http://schemas.microsoft.com/office/drawing/2014/main" id="{D2DF0E84-143A-4E9A-AD09-F060ED5CD82A}"/>
              </a:ext>
            </a:extLst>
          </p:cNvPr>
          <p:cNvSpPr>
            <a:spLocks noGrp="1"/>
          </p:cNvSpPr>
          <p:nvPr/>
        </p:nvSpPr>
        <p:spPr>
          <a:xfrm>
            <a:off x="4400550" y="3143250"/>
            <a:ext cx="3362325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Развитие второго этапа промышленной революции усилило роль крупных предприятий.</a:t>
            </a:r>
          </a:p>
        </p:txBody>
      </p:sp>
      <p:sp>
        <p:nvSpPr>
          <p:cNvPr id="8" name="text-11-7">
            <a:extLst>
              <a:ext uri="{FF2B5EF4-FFF2-40B4-BE49-F238E27FC236}">
                <a16:creationId xmlns:a16="http://schemas.microsoft.com/office/drawing/2014/main" id="{A7AC8E0F-31E2-41C2-A58E-F7451FCC73DD}"/>
              </a:ext>
            </a:extLst>
          </p:cNvPr>
          <p:cNvSpPr>
            <a:spLocks noGrp="1"/>
          </p:cNvSpPr>
          <p:nvPr/>
        </p:nvSpPr>
        <p:spPr>
          <a:xfrm>
            <a:off x="8248650" y="1562100"/>
            <a:ext cx="3371850" cy="2362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Активно развивались железнодорожная, горнодобывающая, химическая, электротехническая промышленность, металлургия, фармацевтика и машиностроение.</a:t>
            </a:r>
          </a:p>
        </p:txBody>
      </p:sp>
      <p:sp>
        <p:nvSpPr>
          <p:cNvPr id="9" name="text-11-8">
            <a:extLst>
              <a:ext uri="{FF2B5EF4-FFF2-40B4-BE49-F238E27FC236}">
                <a16:creationId xmlns:a16="http://schemas.microsoft.com/office/drawing/2014/main" id="{DFDCF881-EF79-4BCB-B7C2-887CE5720CA7}"/>
              </a:ext>
            </a:extLst>
          </p:cNvPr>
          <p:cNvSpPr>
            <a:spLocks noGrp="1"/>
          </p:cNvSpPr>
          <p:nvPr/>
        </p:nvSpPr>
        <p:spPr>
          <a:xfrm>
            <a:off x="8248650" y="4343400"/>
            <a:ext cx="3371850" cy="1876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13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13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Германия занимала первое место в Европе по темпам железнодорожного строительства благодаря железным рудам Лотарингии.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4A68D0-3131-4BEF-A52B-1CA764996D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03" b="17403"/>
          <a:stretch>
            <a:fillRect/>
          </a:stretch>
        </p:blipFill>
        <p:spPr>
          <a:xfrm>
            <a:off x="4400550" y="4610100"/>
            <a:ext cx="3362325" cy="1600200"/>
          </a:xfrm>
          <a:prstGeom prst="rect">
            <a:avLst/>
          </a:prstGeom>
        </p:spPr>
      </p:pic>
      <p:sp>
        <p:nvSpPr>
          <p:cNvPr id="11" name="field-9">
            <a:extLst>
              <a:ext uri="{FF2B5EF4-FFF2-40B4-BE49-F238E27FC236}">
                <a16:creationId xmlns:a16="http://schemas.microsoft.com/office/drawing/2014/main" id="{9341680A-5B3F-4F1A-8950-DA37B9D7CDA5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2" name="text-11-10">
            <a:extLst>
              <a:ext uri="{FF2B5EF4-FFF2-40B4-BE49-F238E27FC236}">
                <a16:creationId xmlns:a16="http://schemas.microsoft.com/office/drawing/2014/main" id="{AF50AAC5-ED9B-44EF-9E40-0D09B361451B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033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2-0">
            <a:extLst>
              <a:ext uri="{FF2B5EF4-FFF2-40B4-BE49-F238E27FC236}">
                <a16:creationId xmlns:a16="http://schemas.microsoft.com/office/drawing/2014/main" id="{44ECD8B3-6071-4EBE-87DB-A0ADEB4A0C78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Внутренняя политика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487384A6-5738-4E5B-9FAA-C601B91DE298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2-2">
            <a:extLst>
              <a:ext uri="{FF2B5EF4-FFF2-40B4-BE49-F238E27FC236}">
                <a16:creationId xmlns:a16="http://schemas.microsoft.com/office/drawing/2014/main" id="{7D61BE19-C689-4E46-8AFB-663FDFB3F0DF}"/>
              </a:ext>
            </a:extLst>
          </p:cNvPr>
          <p:cNvSpPr>
            <a:spLocks noGrp="1"/>
          </p:cNvSpPr>
          <p:nvPr/>
        </p:nvSpPr>
        <p:spPr>
          <a:xfrm>
            <a:off x="571500" y="1457325"/>
            <a:ext cx="11049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8F3038"/>
                </a:solidFill>
                <a:latin typeface="Georgia"/>
                <a:ea typeface="Georgia"/>
                <a:cs typeface="Georgia"/>
              </a:rPr>
              <a:t>Внутренняя политика О. фон Бисмарка носила противоречивый характер.</a:t>
            </a:r>
          </a:p>
        </p:txBody>
      </p:sp>
      <p:sp>
        <p:nvSpPr>
          <p:cNvPr id="4" name="text-12-3">
            <a:extLst>
              <a:ext uri="{FF2B5EF4-FFF2-40B4-BE49-F238E27FC236}">
                <a16:creationId xmlns:a16="http://schemas.microsoft.com/office/drawing/2014/main" id="{145EA9B8-2713-40CC-987D-5B93E1F976C2}"/>
              </a:ext>
            </a:extLst>
          </p:cNvPr>
          <p:cNvSpPr>
            <a:spLocks noGrp="1"/>
          </p:cNvSpPr>
          <p:nvPr/>
        </p:nvSpPr>
        <p:spPr>
          <a:xfrm>
            <a:off x="571500" y="2428875"/>
            <a:ext cx="110490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Главной целью канцлера было достижение государственного единства при поддержке императора Вильгельма I. Бисмарк делал ставку на усиление дворянства, особенно прусских помещиков-юнкеров.</a:t>
            </a:r>
          </a:p>
        </p:txBody>
      </p:sp>
      <p:sp>
        <p:nvSpPr>
          <p:cNvPr id="5" name="field-4">
            <a:extLst>
              <a:ext uri="{FF2B5EF4-FFF2-40B4-BE49-F238E27FC236}">
                <a16:creationId xmlns:a16="http://schemas.microsoft.com/office/drawing/2014/main" id="{173C0E88-4A93-4130-BBFE-EB9E7EDC39B6}"/>
              </a:ext>
            </a:extLst>
          </p:cNvPr>
          <p:cNvSpPr>
            <a:spLocks noGrp="1"/>
          </p:cNvSpPr>
          <p:nvPr/>
        </p:nvSpPr>
        <p:spPr>
          <a:xfrm>
            <a:off x="571500" y="3714750"/>
            <a:ext cx="11049000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6" name="text-12-5">
            <a:extLst>
              <a:ext uri="{FF2B5EF4-FFF2-40B4-BE49-F238E27FC236}">
                <a16:creationId xmlns:a16="http://schemas.microsoft.com/office/drawing/2014/main" id="{1B0BFB9D-2BA4-47B8-B08B-0EA8081987B8}"/>
              </a:ext>
            </a:extLst>
          </p:cNvPr>
          <p:cNvSpPr>
            <a:spLocks noGrp="1"/>
          </p:cNvSpPr>
          <p:nvPr/>
        </p:nvSpPr>
        <p:spPr>
          <a:xfrm>
            <a:off x="571500" y="3962400"/>
            <a:ext cx="4524375" cy="2371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F3038"/>
                </a:solidFill>
              </a:rPr>
              <a:t>Финансовые реформы:</a:t>
            </a:r>
          </a:p>
          <a:p>
            <a:pPr marL="457200" indent="-381000" algn="l">
              <a:buChar char="1."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t>введена золотая марка;</a:t>
            </a:r>
          </a:p>
          <a:p>
            <a:pPr marL="457200" indent="-381000" algn="l">
              <a:buChar char="2."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t>создан Имперский банк (Рейхсбанк);</a:t>
            </a:r>
          </a:p>
          <a:p>
            <a:pPr marL="457200" indent="-381000" algn="l">
              <a:buChar char="3."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t>оздоровлен финансовый сектор.</a:t>
            </a:r>
          </a:p>
        </p:txBody>
      </p:sp>
      <p:sp>
        <p:nvSpPr>
          <p:cNvPr id="7" name="text-12-6">
            <a:extLst>
              <a:ext uri="{FF2B5EF4-FFF2-40B4-BE49-F238E27FC236}">
                <a16:creationId xmlns:a16="http://schemas.microsoft.com/office/drawing/2014/main" id="{365A0485-B773-4B28-AD5F-3602A7E70EF8}"/>
              </a:ext>
            </a:extLst>
          </p:cNvPr>
          <p:cNvSpPr>
            <a:spLocks noGrp="1"/>
          </p:cNvSpPr>
          <p:nvPr/>
        </p:nvSpPr>
        <p:spPr>
          <a:xfrm>
            <a:off x="5543550" y="3962400"/>
            <a:ext cx="6076950" cy="2305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Созданы новые имперские службы под контролем рейхсканцлера: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Имперская почта (1871);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Имперское ведомство железных дорог (1873);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Имперское казначейство (1879);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Имперское колониальное ведомство (1907).</a:t>
            </a:r>
          </a:p>
        </p:txBody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5FA04EDE-5427-4031-8D33-06DE45F4E467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12-8">
            <a:extLst>
              <a:ext uri="{FF2B5EF4-FFF2-40B4-BE49-F238E27FC236}">
                <a16:creationId xmlns:a16="http://schemas.microsoft.com/office/drawing/2014/main" id="{3368FF43-62C2-4E92-A441-424A8623D340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7080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3-0">
            <a:extLst>
              <a:ext uri="{FF2B5EF4-FFF2-40B4-BE49-F238E27FC236}">
                <a16:creationId xmlns:a16="http://schemas.microsoft.com/office/drawing/2014/main" id="{8BBDD48F-4BE6-4463-9228-AA1578513A92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Внутренняя политика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7785FBB0-221C-4B38-8D7E-C04BD4ED4F3E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3-2">
            <a:extLst>
              <a:ext uri="{FF2B5EF4-FFF2-40B4-BE49-F238E27FC236}">
                <a16:creationId xmlns:a16="http://schemas.microsoft.com/office/drawing/2014/main" id="{725B995B-51DB-4A7C-82DD-4E020D1D46E9}"/>
              </a:ext>
            </a:extLst>
          </p:cNvPr>
          <p:cNvSpPr>
            <a:spLocks noGrp="1"/>
          </p:cNvSpPr>
          <p:nvPr/>
        </p:nvSpPr>
        <p:spPr>
          <a:xfrm>
            <a:off x="571500" y="1600200"/>
            <a:ext cx="49530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Учреждён Имперский суд (1879) для ведения гражданского и уголовного делопроизводства.</a:t>
            </a:r>
          </a:p>
        </p:txBody>
      </p:sp>
      <p:sp>
        <p:nvSpPr>
          <p:cNvPr id="4" name="text-13-3">
            <a:extLst>
              <a:ext uri="{FF2B5EF4-FFF2-40B4-BE49-F238E27FC236}">
                <a16:creationId xmlns:a16="http://schemas.microsoft.com/office/drawing/2014/main" id="{7462EB7E-6BE3-444D-9FE0-BB5539D868A1}"/>
              </a:ext>
            </a:extLst>
          </p:cNvPr>
          <p:cNvSpPr>
            <a:spLocks noGrp="1"/>
          </p:cNvSpPr>
          <p:nvPr/>
        </p:nvSpPr>
        <p:spPr>
          <a:xfrm>
            <a:off x="571500" y="3143250"/>
            <a:ext cx="49530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Размещение Имперского суда в Лейпциге (не в Берлине) подчёркивало его независимость от государственного аппарата.</a:t>
            </a:r>
          </a:p>
        </p:txBody>
      </p:sp>
      <p:sp>
        <p:nvSpPr>
          <p:cNvPr id="5" name="field-4">
            <a:extLst>
              <a:ext uri="{FF2B5EF4-FFF2-40B4-BE49-F238E27FC236}">
                <a16:creationId xmlns:a16="http://schemas.microsoft.com/office/drawing/2014/main" id="{F10AEA9C-227F-4829-B59D-C83EDA33EFBC}"/>
              </a:ext>
            </a:extLst>
          </p:cNvPr>
          <p:cNvSpPr>
            <a:spLocks noGrp="1"/>
          </p:cNvSpPr>
          <p:nvPr/>
        </p:nvSpPr>
        <p:spPr>
          <a:xfrm>
            <a:off x="5943600" y="1600200"/>
            <a:ext cx="5676900" cy="4629150"/>
          </a:xfrm>
          <a:prstGeom prst="rect">
            <a:avLst/>
          </a:prstGeom>
          <a:solidFill>
            <a:srgbClr val="F4EFE4"/>
          </a:solidFill>
          <a:ln w="0">
            <a:noFill/>
          </a:ln>
        </p:spPr>
      </p:sp>
      <p:sp>
        <p:nvSpPr>
          <p:cNvPr id="6" name="text-13-5">
            <a:extLst>
              <a:ext uri="{FF2B5EF4-FFF2-40B4-BE49-F238E27FC236}">
                <a16:creationId xmlns:a16="http://schemas.microsoft.com/office/drawing/2014/main" id="{55ABDC7B-0B50-457A-BD96-81FFB21DACA8}"/>
              </a:ext>
            </a:extLst>
          </p:cNvPr>
          <p:cNvSpPr>
            <a:spLocks noGrp="1"/>
          </p:cNvSpPr>
          <p:nvPr/>
        </p:nvSpPr>
        <p:spPr>
          <a:xfrm>
            <a:off x="6296025" y="1819275"/>
            <a:ext cx="4972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Бисмарк проводил политику </a:t>
            </a:r>
            <a:r>
              <a:rPr sz="2175" b="1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германизации</a:t>
            </a: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в: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польских землях на востоке;</a:t>
            </a:r>
          </a:p>
          <a:p>
            <a:pPr algn="l">
              <a:lnSpc>
                <a:spcPct val="104000"/>
              </a:lnSpc>
              <a:buNone/>
              <a:defRPr sz="21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Эльзасе и Лотарингии на западе.</a:t>
            </a:r>
          </a:p>
        </p:txBody>
      </p:sp>
      <p:sp>
        <p:nvSpPr>
          <p:cNvPr id="7" name="field-6">
            <a:extLst>
              <a:ext uri="{FF2B5EF4-FFF2-40B4-BE49-F238E27FC236}">
                <a16:creationId xmlns:a16="http://schemas.microsoft.com/office/drawing/2014/main" id="{1563D43C-DA46-4E57-97BC-3E773B4B9369}"/>
              </a:ext>
            </a:extLst>
          </p:cNvPr>
          <p:cNvSpPr>
            <a:spLocks noGrp="1"/>
          </p:cNvSpPr>
          <p:nvPr/>
        </p:nvSpPr>
        <p:spPr>
          <a:xfrm>
            <a:off x="6296025" y="3429000"/>
            <a:ext cx="4972050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8" name="text-13-7">
            <a:extLst>
              <a:ext uri="{FF2B5EF4-FFF2-40B4-BE49-F238E27FC236}">
                <a16:creationId xmlns:a16="http://schemas.microsoft.com/office/drawing/2014/main" id="{09D86D7D-D755-4DFA-B4B1-BFB12B827FDF}"/>
              </a:ext>
            </a:extLst>
          </p:cNvPr>
          <p:cNvSpPr>
            <a:spLocks noGrp="1"/>
          </p:cNvSpPr>
          <p:nvPr/>
        </p:nvSpPr>
        <p:spPr>
          <a:xfrm>
            <a:off x="6296025" y="3638550"/>
            <a:ext cx="4972050" cy="2495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Главным противником канцлера считалась католическая церковь, особенно влиятельная в:</a:t>
            </a:r>
          </a:p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присоединённой Южной Германии;</a:t>
            </a:r>
          </a:p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западных регионах империи.</a:t>
            </a:r>
          </a:p>
          <a:p>
            <a:pPr algn="l">
              <a:lnSpc>
                <a:spcPct val="104000"/>
              </a:lnSpc>
              <a:buNone/>
              <a:defRPr sz="19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Политика противостояния католической церкви получила название </a:t>
            </a:r>
            <a:r>
              <a:rPr sz="1950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Культуркампф.</a:t>
            </a:r>
          </a:p>
        </p:txBody>
      </p:sp>
      <p:sp>
        <p:nvSpPr>
          <p:cNvPr id="9" name="field-8">
            <a:extLst>
              <a:ext uri="{FF2B5EF4-FFF2-40B4-BE49-F238E27FC236}">
                <a16:creationId xmlns:a16="http://schemas.microsoft.com/office/drawing/2014/main" id="{88A10029-BD6B-400A-A138-E2D2BDC3546F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10" name="text-13-9">
            <a:extLst>
              <a:ext uri="{FF2B5EF4-FFF2-40B4-BE49-F238E27FC236}">
                <a16:creationId xmlns:a16="http://schemas.microsoft.com/office/drawing/2014/main" id="{A20CB7CA-F788-42C8-A2FA-760DC82B2967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2102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4-0">
            <a:extLst>
              <a:ext uri="{FF2B5EF4-FFF2-40B4-BE49-F238E27FC236}">
                <a16:creationId xmlns:a16="http://schemas.microsoft.com/office/drawing/2014/main" id="{5044856E-CF2A-4240-B980-95FCF35D55A9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Внутренняя политика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DC0D4D4A-39A7-45EA-923E-5A8B66B12677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4-2">
            <a:extLst>
              <a:ext uri="{FF2B5EF4-FFF2-40B4-BE49-F238E27FC236}">
                <a16:creationId xmlns:a16="http://schemas.microsoft.com/office/drawing/2014/main" id="{8E2641B1-C7A7-4ECB-86BF-15BB7A38A3A3}"/>
              </a:ext>
            </a:extLst>
          </p:cNvPr>
          <p:cNvSpPr>
            <a:spLocks noGrp="1"/>
          </p:cNvSpPr>
          <p:nvPr/>
        </p:nvSpPr>
        <p:spPr>
          <a:xfrm>
            <a:off x="571500" y="1571625"/>
            <a:ext cx="6781800" cy="3371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Культуркампф (борьба за культуру)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включал следующие меры:</a:t>
            </a:r>
          </a:p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Запрет ордена иезуитов</a:t>
            </a:r>
          </a:p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Разрыв отношений с Ватиканом</a:t>
            </a:r>
          </a:p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Принятие «Майских законов»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1873-1875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годов</a:t>
            </a:r>
          </a:p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Введение обязательной гражданской регистрации брака с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1 января 1876 года</a:t>
            </a:r>
          </a:p>
        </p:txBody>
      </p:sp>
      <p:sp>
        <p:nvSpPr>
          <p:cNvPr id="4" name="text-14-3">
            <a:extLst>
              <a:ext uri="{FF2B5EF4-FFF2-40B4-BE49-F238E27FC236}">
                <a16:creationId xmlns:a16="http://schemas.microsoft.com/office/drawing/2014/main" id="{BE4A21AF-A01E-42D0-9D05-ACBA5942CF55}"/>
              </a:ext>
            </a:extLst>
          </p:cNvPr>
          <p:cNvSpPr>
            <a:spLocks noGrp="1"/>
          </p:cNvSpPr>
          <p:nvPr/>
        </p:nvSpPr>
        <p:spPr>
          <a:xfrm>
            <a:off x="571500" y="5191125"/>
            <a:ext cx="67818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Противодействие католической церкви привело к тому, что Бисмарк в конце 1870-х годов частично отступил от своих мер.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C73755-41FD-4F0C-AE1E-2E93FECD4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93370" y="1552575"/>
            <a:ext cx="3406134" cy="4467225"/>
          </a:xfrm>
          <a:prstGeom prst="rect">
            <a:avLst/>
          </a:prstGeom>
        </p:spPr>
      </p:pic>
      <p:sp>
        <p:nvSpPr>
          <p:cNvPr id="6" name="field-4">
            <a:extLst>
              <a:ext uri="{FF2B5EF4-FFF2-40B4-BE49-F238E27FC236}">
                <a16:creationId xmlns:a16="http://schemas.microsoft.com/office/drawing/2014/main" id="{ED3742BB-6E40-4E31-A70A-FB6310EB0FAB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7" name="text-14-5">
            <a:extLst>
              <a:ext uri="{FF2B5EF4-FFF2-40B4-BE49-F238E27FC236}">
                <a16:creationId xmlns:a16="http://schemas.microsoft.com/office/drawing/2014/main" id="{BF039615-7545-443D-8A68-A95F905CB4BD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06461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5-0">
            <a:extLst>
              <a:ext uri="{FF2B5EF4-FFF2-40B4-BE49-F238E27FC236}">
                <a16:creationId xmlns:a16="http://schemas.microsoft.com/office/drawing/2014/main" id="{7B967DA1-7B31-4B81-A215-03F34D6AE624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«Курс остаётся старым, и  вперёд на всех парах!»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D4BBE8F0-47CB-48D3-AE2D-7FCE88AB5DE5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5-2">
            <a:extLst>
              <a:ext uri="{FF2B5EF4-FFF2-40B4-BE49-F238E27FC236}">
                <a16:creationId xmlns:a16="http://schemas.microsoft.com/office/drawing/2014/main" id="{5DE7646C-7FEC-4946-A23B-6DA95788758F}"/>
              </a:ext>
            </a:extLst>
          </p:cNvPr>
          <p:cNvSpPr>
            <a:spLocks noGrp="1"/>
          </p:cNvSpPr>
          <p:nvPr/>
        </p:nvSpPr>
        <p:spPr>
          <a:xfrm>
            <a:off x="571500" y="1504950"/>
            <a:ext cx="11049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В марте 1890 года</a:t>
            </a:r>
            <a:r>
              <a:rPr sz="2325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 Вильгельм II сместил Бисмарка с поста канцлера, так как тот был слишком самостоятельным.</a:t>
            </a:r>
          </a:p>
        </p:txBody>
      </p:sp>
      <p:sp>
        <p:nvSpPr>
          <p:cNvPr id="4" name="text-15-3">
            <a:extLst>
              <a:ext uri="{FF2B5EF4-FFF2-40B4-BE49-F238E27FC236}">
                <a16:creationId xmlns:a16="http://schemas.microsoft.com/office/drawing/2014/main" id="{F0D1BACE-A254-4821-9930-2D345EF783B7}"/>
              </a:ext>
            </a:extLst>
          </p:cNvPr>
          <p:cNvSpPr>
            <a:spLocks noGrp="1"/>
          </p:cNvSpPr>
          <p:nvPr/>
        </p:nvSpPr>
        <p:spPr>
          <a:xfrm>
            <a:off x="571500" y="2438400"/>
            <a:ext cx="11049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1890 год стал переломным для рабочего движения — отменили Исключительный закон против социалистов.</a:t>
            </a:r>
          </a:p>
          <a:p>
            <a:pPr algn="l">
              <a:lnSpc>
                <a:spcPct val="104000"/>
              </a:lnSpc>
              <a:buNone/>
              <a:defRPr sz="21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Возникла мощная Социал-демократическая партия Германии (СДПГ).</a:t>
            </a:r>
          </a:p>
        </p:txBody>
      </p:sp>
      <p:sp>
        <p:nvSpPr>
          <p:cNvPr id="5" name="text-15-4">
            <a:extLst>
              <a:ext uri="{FF2B5EF4-FFF2-40B4-BE49-F238E27FC236}">
                <a16:creationId xmlns:a16="http://schemas.microsoft.com/office/drawing/2014/main" id="{7193BB01-DF1A-4F1B-8F64-7A93DADF819A}"/>
              </a:ext>
            </a:extLst>
          </p:cNvPr>
          <p:cNvSpPr>
            <a:spLocks noGrp="1"/>
          </p:cNvSpPr>
          <p:nvPr/>
        </p:nvSpPr>
        <p:spPr>
          <a:xfrm>
            <a:off x="571500" y="3571875"/>
            <a:ext cx="110490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СДПГ получала наибольшее число голосов до начала Первой мировой войны, но из-за устаревшей системы избирательных округов получала меньше мандатов, чем другие партии.</a:t>
            </a:r>
          </a:p>
        </p:txBody>
      </p:sp>
      <p:sp>
        <p:nvSpPr>
          <p:cNvPr id="6" name="field-5">
            <a:extLst>
              <a:ext uri="{FF2B5EF4-FFF2-40B4-BE49-F238E27FC236}">
                <a16:creationId xmlns:a16="http://schemas.microsoft.com/office/drawing/2014/main" id="{9A88A857-26E8-4774-B1F5-C036A10A170E}"/>
              </a:ext>
            </a:extLst>
          </p:cNvPr>
          <p:cNvSpPr>
            <a:spLocks noGrp="1"/>
          </p:cNvSpPr>
          <p:nvPr/>
        </p:nvSpPr>
        <p:spPr>
          <a:xfrm>
            <a:off x="571500" y="4733925"/>
            <a:ext cx="11049000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text-15-6">
            <a:extLst>
              <a:ext uri="{FF2B5EF4-FFF2-40B4-BE49-F238E27FC236}">
                <a16:creationId xmlns:a16="http://schemas.microsoft.com/office/drawing/2014/main" id="{75F2681B-7AF5-44AE-B7CC-310BCC0631CC}"/>
              </a:ext>
            </a:extLst>
          </p:cNvPr>
          <p:cNvSpPr>
            <a:spLocks noGrp="1"/>
          </p:cNvSpPr>
          <p:nvPr/>
        </p:nvSpPr>
        <p:spPr>
          <a:xfrm>
            <a:off x="571500" y="4857750"/>
            <a:ext cx="11049000" cy="1485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Теоретики марксизма:</a:t>
            </a:r>
          </a:p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К. Либкнехт и Р. Люксембург выступали против милитаризма.</a:t>
            </a:r>
          </a:p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Распространение ревизионизма Э. Бернштейна.</a:t>
            </a:r>
          </a:p>
          <a:p>
            <a:pPr algn="l">
              <a:lnSpc>
                <a:spcPct val="104000"/>
              </a:lnSpc>
              <a:buNone/>
              <a:defRPr sz="18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Критика бернштейнианства со стороны революционных и ортодоксальных марксистов (К. Каутский, А. Бебель).</a:t>
            </a:r>
          </a:p>
        </p:txBody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2C3F3562-F642-4B01-86A1-8902260B669B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15-8">
            <a:extLst>
              <a:ext uri="{FF2B5EF4-FFF2-40B4-BE49-F238E27FC236}">
                <a16:creationId xmlns:a16="http://schemas.microsoft.com/office/drawing/2014/main" id="{99F4DF0B-F80C-4217-84F4-E5A77BD266D2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29769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6-0">
            <a:extLst>
              <a:ext uri="{FF2B5EF4-FFF2-40B4-BE49-F238E27FC236}">
                <a16:creationId xmlns:a16="http://schemas.microsoft.com/office/drawing/2014/main" id="{C51171C2-020E-48D0-9508-9BF9CF3BC731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«Курс остаётся старым, и  вперёд на всех парах!»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DC6F0202-B2E6-4B20-93C0-1C999401E643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6-2">
            <a:extLst>
              <a:ext uri="{FF2B5EF4-FFF2-40B4-BE49-F238E27FC236}">
                <a16:creationId xmlns:a16="http://schemas.microsoft.com/office/drawing/2014/main" id="{E49321BA-7D50-45DF-88A3-F08C33FF9C90}"/>
              </a:ext>
            </a:extLst>
          </p:cNvPr>
          <p:cNvSpPr>
            <a:spLocks noGrp="1"/>
          </p:cNvSpPr>
          <p:nvPr/>
        </p:nvSpPr>
        <p:spPr>
          <a:xfrm>
            <a:off x="571500" y="154305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Германия при Вильгельме II заявила о претензиях на роль мировой державы.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5545AC-07E2-43ED-B8F4-45432911C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21" b="15521"/>
          <a:stretch>
            <a:fillRect/>
          </a:stretch>
        </p:blipFill>
        <p:spPr>
          <a:xfrm>
            <a:off x="4762500" y="2609850"/>
            <a:ext cx="6858000" cy="3009900"/>
          </a:xfrm>
          <a:prstGeom prst="rect">
            <a:avLst/>
          </a:prstGeom>
        </p:spPr>
      </p:pic>
      <p:sp>
        <p:nvSpPr>
          <p:cNvPr id="5" name="text-16-3">
            <a:extLst>
              <a:ext uri="{FF2B5EF4-FFF2-40B4-BE49-F238E27FC236}">
                <a16:creationId xmlns:a16="http://schemas.microsoft.com/office/drawing/2014/main" id="{1D142D4E-1A15-4F47-A7B2-EDE14CA72B2F}"/>
              </a:ext>
            </a:extLst>
          </p:cNvPr>
          <p:cNvSpPr>
            <a:spLocks noGrp="1"/>
          </p:cNvSpPr>
          <p:nvPr/>
        </p:nvSpPr>
        <p:spPr>
          <a:xfrm>
            <a:off x="571500" y="2657475"/>
            <a:ext cx="3638550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Германия вышла на </a:t>
            </a:r>
            <a:r>
              <a:rPr sz="2325" b="1" i="0">
                <a:solidFill>
                  <a:srgbClr val="DCC28B"/>
                </a:solidFill>
                <a:latin typeface="Arial"/>
                <a:ea typeface="Arial"/>
                <a:cs typeface="Arial"/>
              </a:rPr>
              <a:t>второе место</a:t>
            </a:r>
            <a:r>
              <a:rPr sz="232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 в мире по размеру флота к </a:t>
            </a:r>
            <a:r>
              <a:rPr sz="2325" b="1" i="0">
                <a:solidFill>
                  <a:srgbClr val="DCC28B"/>
                </a:solidFill>
                <a:latin typeface="Arial"/>
                <a:ea typeface="Arial"/>
                <a:cs typeface="Arial"/>
              </a:rPr>
              <a:t>1914 году</a:t>
            </a:r>
            <a:r>
              <a:rPr sz="232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text-16-4">
            <a:extLst>
              <a:ext uri="{FF2B5EF4-FFF2-40B4-BE49-F238E27FC236}">
                <a16:creationId xmlns:a16="http://schemas.microsoft.com/office/drawing/2014/main" id="{7E486DDD-F3BA-4336-9C8B-ECCC25992D02}"/>
              </a:ext>
            </a:extLst>
          </p:cNvPr>
          <p:cNvSpPr>
            <a:spLocks noGrp="1"/>
          </p:cNvSpPr>
          <p:nvPr/>
        </p:nvSpPr>
        <p:spPr>
          <a:xfrm>
            <a:off x="571500" y="4524375"/>
            <a:ext cx="3638550" cy="1733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Началось строительство Багдадской железной дороги для выхода к Персидскому заливу.</a:t>
            </a:r>
          </a:p>
        </p:txBody>
      </p:sp>
      <p:sp>
        <p:nvSpPr>
          <p:cNvPr id="7" name="text-16-5">
            <a:extLst>
              <a:ext uri="{FF2B5EF4-FFF2-40B4-BE49-F238E27FC236}">
                <a16:creationId xmlns:a16="http://schemas.microsoft.com/office/drawing/2014/main" id="{276700A3-429D-4941-9E69-0DB8D6B47F7D}"/>
              </a:ext>
            </a:extLst>
          </p:cNvPr>
          <p:cNvSpPr>
            <a:spLocks noGrp="1"/>
          </p:cNvSpPr>
          <p:nvPr/>
        </p:nvSpPr>
        <p:spPr>
          <a:xfrm>
            <a:off x="4762500" y="5781675"/>
            <a:ext cx="68580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 i="0">
                <a:solidFill>
                  <a:srgbClr val="DCC28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725" b="0" i="0">
                <a:solidFill>
                  <a:srgbClr val="DCC28B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DCC28B"/>
                </a:solidFill>
                <a:latin typeface="Arial"/>
                <a:ea typeface="Arial"/>
                <a:cs typeface="Arial"/>
              </a:rPr>
              <a:t>Планы Германии представляли угрозу для Великобритании и усилили международные противоречия.</a:t>
            </a:r>
          </a:p>
        </p:txBody>
      </p:sp>
      <p:sp>
        <p:nvSpPr>
          <p:cNvPr id="8" name="field-6">
            <a:extLst>
              <a:ext uri="{FF2B5EF4-FFF2-40B4-BE49-F238E27FC236}">
                <a16:creationId xmlns:a16="http://schemas.microsoft.com/office/drawing/2014/main" id="{18CD36E7-6E8D-4BF0-BD32-62672F5CCCE9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9" name="text-16-7">
            <a:extLst>
              <a:ext uri="{FF2B5EF4-FFF2-40B4-BE49-F238E27FC236}">
                <a16:creationId xmlns:a16="http://schemas.microsoft.com/office/drawing/2014/main" id="{EEDFB91C-BA90-415B-9D5E-8C780E43425A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3467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7-0">
            <a:extLst>
              <a:ext uri="{FF2B5EF4-FFF2-40B4-BE49-F238E27FC236}">
                <a16:creationId xmlns:a16="http://schemas.microsoft.com/office/drawing/2014/main" id="{6ADB5F1A-6F5E-4588-B648-6ECE6976C98E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«Курс остаётся старым, и  вперёд на всех парах!»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53AD45E6-ADA6-42D8-B905-80EA00DAAED5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DE6F85-D1E8-4159-A933-F3AA9520D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62675" y="2203534"/>
            <a:ext cx="5457825" cy="2393783"/>
          </a:xfrm>
          <a:prstGeom prst="rect">
            <a:avLst/>
          </a:prstGeom>
        </p:spPr>
      </p:pic>
      <p:sp>
        <p:nvSpPr>
          <p:cNvPr id="4" name="text-17-2">
            <a:extLst>
              <a:ext uri="{FF2B5EF4-FFF2-40B4-BE49-F238E27FC236}">
                <a16:creationId xmlns:a16="http://schemas.microsoft.com/office/drawing/2014/main" id="{DB8F5A33-4718-4D61-8F3C-DB454E91113D}"/>
              </a:ext>
            </a:extLst>
          </p:cNvPr>
          <p:cNvSpPr>
            <a:spLocks noGrp="1"/>
          </p:cNvSpPr>
          <p:nvPr/>
        </p:nvSpPr>
        <p:spPr>
          <a:xfrm>
            <a:off x="571500" y="1685925"/>
            <a:ext cx="5305425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Распространение получили антигуманные концепции: расизм и антисемитизм.</a:t>
            </a:r>
          </a:p>
        </p:txBody>
      </p:sp>
      <p:sp>
        <p:nvSpPr>
          <p:cNvPr id="5" name="text-17-3">
            <a:extLst>
              <a:ext uri="{FF2B5EF4-FFF2-40B4-BE49-F238E27FC236}">
                <a16:creationId xmlns:a16="http://schemas.microsoft.com/office/drawing/2014/main" id="{8F9741D7-97A6-4C55-A430-F2DCFB5B47F6}"/>
              </a:ext>
            </a:extLst>
          </p:cNvPr>
          <p:cNvSpPr>
            <a:spLocks noGrp="1"/>
          </p:cNvSpPr>
          <p:nvPr/>
        </p:nvSpPr>
        <p:spPr>
          <a:xfrm>
            <a:off x="571500" y="3476625"/>
            <a:ext cx="5305425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Развивалась идея завоевания «жизненного пространства» на Востоке и в Африке.</a:t>
            </a:r>
          </a:p>
        </p:txBody>
      </p:sp>
      <p:sp>
        <p:nvSpPr>
          <p:cNvPr id="6" name="field-4">
            <a:extLst>
              <a:ext uri="{FF2B5EF4-FFF2-40B4-BE49-F238E27FC236}">
                <a16:creationId xmlns:a16="http://schemas.microsoft.com/office/drawing/2014/main" id="{60DEC8B6-6029-430B-AFA9-F788B248FDEA}"/>
              </a:ext>
            </a:extLst>
          </p:cNvPr>
          <p:cNvSpPr>
            <a:spLocks noGrp="1"/>
          </p:cNvSpPr>
          <p:nvPr/>
        </p:nvSpPr>
        <p:spPr>
          <a:xfrm>
            <a:off x="571500" y="5267325"/>
            <a:ext cx="11049000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text-17-5">
            <a:extLst>
              <a:ext uri="{FF2B5EF4-FFF2-40B4-BE49-F238E27FC236}">
                <a16:creationId xmlns:a16="http://schemas.microsoft.com/office/drawing/2014/main" id="{53E5A3A1-309C-4CA6-8FA9-8EFB4C4A2CD9}"/>
              </a:ext>
            </a:extLst>
          </p:cNvPr>
          <p:cNvSpPr>
            <a:spLocks noGrp="1"/>
          </p:cNvSpPr>
          <p:nvPr/>
        </p:nvSpPr>
        <p:spPr>
          <a:xfrm>
            <a:off x="571500" y="5505450"/>
            <a:ext cx="1104900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Англо-германский антагонизм стал основным противоречием, приведшим к Первой мировой войне.</a:t>
            </a:r>
          </a:p>
        </p:txBody>
      </p:sp>
      <p:sp>
        <p:nvSpPr>
          <p:cNvPr id="8" name="field-6">
            <a:extLst>
              <a:ext uri="{FF2B5EF4-FFF2-40B4-BE49-F238E27FC236}">
                <a16:creationId xmlns:a16="http://schemas.microsoft.com/office/drawing/2014/main" id="{2F9F3D75-E6BE-4514-8AE7-D828EB8FA2AA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17-7">
            <a:extLst>
              <a:ext uri="{FF2B5EF4-FFF2-40B4-BE49-F238E27FC236}">
                <a16:creationId xmlns:a16="http://schemas.microsoft.com/office/drawing/2014/main" id="{1ECA1A53-D88C-4E00-941C-61A183B3212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01849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1219</Words>
  <Application>Microsoft Office PowerPoint</Application>
  <DocSecurity>0</DocSecurity>
  <PresentationFormat>Широкоэкранный</PresentationFormat>
  <Paragraphs>128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2026-10-11T08:44:30Z</dcterms:created>
  <dcterms:modified xsi:type="dcterms:W3CDTF">2026-10-11T16:42:54Z</dcterms:modified>
</cp:coreProperties>
</file>