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8E7109-76FB-11D0-2E53-9E28325876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3161B1E-C359-9AF4-DA54-0EDD345CB1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8A844DE-E67F-E593-D1DC-59F2F5933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8D75-E5C1-4DB1-9D03-1E24EE33E458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3B1ED0-591D-DAB9-FF3A-1E8C211AF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A81D86-833A-B242-8265-4FC32B425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3E459-0EB4-4B0F-87EA-56A0E7D811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056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F0EC05-B6CE-B5FF-33ED-353A473E9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786837-5F16-5352-2C58-274F54A55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D4D568-33C8-2652-DFDC-4F83467F3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8D75-E5C1-4DB1-9D03-1E24EE33E458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70A36C-D9B5-5E75-9459-6E4B520AA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3F7207-5D0D-A2BA-BE5F-CBAB68B7F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3E459-0EB4-4B0F-87EA-56A0E7D811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926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F9C412-F5F8-7453-24CA-D587D7C9C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BDF34F4-64E3-E066-5350-D07C81EE96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6E3641-4B33-29C2-5AB2-A47D4B0A1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8D75-E5C1-4DB1-9D03-1E24EE33E458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FC82DD-2DE0-B21C-57A1-84E5ED3E5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EA80EF-1AC8-B8BE-B683-7F3B552D3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3E459-0EB4-4B0F-87EA-56A0E7D811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187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2CA43F-752D-7430-59D3-CC27B56B7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889DEC-F1F5-1038-D071-8DF0B60A9A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BBBA010-6D37-2462-87D2-B4ACD5DC02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F3719AB-19EE-DF6F-0E44-99CBE263F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8D75-E5C1-4DB1-9D03-1E24EE33E458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7E753F-128A-5623-7985-A824648F8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F2A6E8-E718-E9A7-D340-48A149A1A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3E459-0EB4-4B0F-87EA-56A0E7D811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761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12320F-B99F-CF2A-9407-DA63A42BC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3CF00EF-7DE0-58D6-2E10-80B6E08C54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C919920-83DF-399F-B8EE-96D058E8E6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D3F0BD2-5632-CE9F-1D17-76F8618880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4878239-987F-DBBA-AE84-590BCF2C1A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F6E2CA2-BBA9-9D31-E86D-3DB3DFFEC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8D75-E5C1-4DB1-9D03-1E24EE33E458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7DEA7BB-CEE2-BF45-3DF2-3EE2F0F83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7D01B1D-5049-3DBC-F4DC-45CCCB686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3E459-0EB4-4B0F-87EA-56A0E7D811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434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C338D1-43D1-2890-0609-DB47640F5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8CB1276-A69E-8EA0-FCA7-526AB6117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8D75-E5C1-4DB1-9D03-1E24EE33E458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8AD12E6-992C-A4E6-A9E6-7969DDC20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A2C4DC9-31E7-9451-66ED-EBC489597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3E459-0EB4-4B0F-87EA-56A0E7D811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811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EF01A93-FD64-FD12-7109-7629B3916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8D75-E5C1-4DB1-9D03-1E24EE33E458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27C0DB2-6DCD-9F2A-D2EC-34CD7E1A0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8A57718-7710-5591-1944-A0BA57DAB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3E459-0EB4-4B0F-87EA-56A0E7D811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94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488775-53D2-68A8-80ED-F7E3B7EA9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1505A3-C825-C5F1-B556-AF56BA3EA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F430651-E269-0E4C-4746-3B11BED9AE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FA9A45B-9354-F5F1-2155-4C0CADD98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8D75-E5C1-4DB1-9D03-1E24EE33E458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6D7ACE3-8E0C-05FB-5B17-2521EE159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28C7201-E790-6A4C-2F99-043C15C9D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3E459-0EB4-4B0F-87EA-56A0E7D811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124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6FFB50-8425-1BD4-A757-734CEEEE5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471AC20-956F-CB5B-E645-E94F78C24C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CF1F2A3-BE88-5AE6-F115-5200D29333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9AA6006-2D7C-7F5A-B17E-4970420AC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8D75-E5C1-4DB1-9D03-1E24EE33E458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D2C6953-191F-3E7C-957D-B13A69530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E69D2AE-1ACE-037B-9BCF-E018DA56C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3E459-0EB4-4B0F-87EA-56A0E7D811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260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15D525-5FEB-F037-17BF-E5F2A14F7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033A746-5388-1CCD-C954-F0BE190C9A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8DC7A3-A330-1A64-295D-1F7341CAC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8D75-E5C1-4DB1-9D03-1E24EE33E458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66A47D-33E3-FC9C-D4BE-8E00C4916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E0BA65-D6F0-2E31-81E5-59ABB4257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3E459-0EB4-4B0F-87EA-56A0E7D811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474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8D87A9A-8392-5460-12FD-B6465E92BB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7E90E99-F27C-D950-DF06-5C6B01B5C6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D0F11F-9166-000C-A585-C7217389E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48D75-E5C1-4DB1-9D03-1E24EE33E458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16D42D-25BE-CC8D-9E4C-05DEF9B6A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56813D-F6D8-A965-2E6A-FAB7FF2BB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3E459-0EB4-4B0F-87EA-56A0E7D811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9824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5F24B7-81C8-4943-A440-D0654CA2E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391731-F10F-A326-281C-235869E95E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108D2C-E1CE-4409-19CB-4D736E712B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948D75-E5C1-4DB1-9D03-1E24EE33E458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A81189-F1E3-5549-F882-8611A1D90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EADC9D-E8DE-638B-2AFB-0035799A09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C3E459-0EB4-4B0F-87EA-56A0E7D811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1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3061C57-4096-06CA-1F31-D69E93C09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49400"/>
            <a:ext cx="4470400" cy="355600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b="1" dirty="0">
                <a:solidFill>
                  <a:srgbClr val="F3ECDD"/>
                </a:solidFill>
                <a:latin typeface="Georgia" panose="02040502050405020303" pitchFamily="18" charset="0"/>
              </a:rPr>
              <a:t>Французская революция:</a:t>
            </a:r>
            <a:br>
              <a:rPr lang="ru-RU" sz="4000" b="1" dirty="0">
                <a:solidFill>
                  <a:srgbClr val="F3ECDD"/>
                </a:solidFill>
                <a:latin typeface="Georgia" panose="02040502050405020303" pitchFamily="18" charset="0"/>
              </a:rPr>
            </a:br>
            <a:r>
              <a:rPr lang="ru-RU" sz="3000" i="1" dirty="0">
                <a:solidFill>
                  <a:srgbClr val="CDB27E"/>
                </a:solidFill>
                <a:latin typeface="Georgia" panose="02040502050405020303" pitchFamily="18" charset="0"/>
              </a:rPr>
              <a:t>конец Старого порядка и установление республики</a:t>
            </a:r>
          </a:p>
        </p:txBody>
      </p:sp>
      <p:pic>
        <p:nvPicPr>
          <p:cNvPr id="4" name="Houel - Prise de la Bastille" descr="Ж.-П. Уэль. Взятие Бастилии. 1789. Национальная библиотека Франции">
            <a:extLst>
              <a:ext uri="{FF2B5EF4-FFF2-40B4-BE49-F238E27FC236}">
                <a16:creationId xmlns:a16="http://schemas.microsoft.com/office/drawing/2014/main" id="{185BF134-BA6D-87B0-486F-9512EB36970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5943600"/>
          </a:xfrm>
          <a:prstGeom prst="rect">
            <a:avLst/>
          </a:prstGeom>
        </p:spPr>
      </p:pic>
      <p:sp>
        <p:nvSpPr>
          <p:cNvPr id="5" name="Inset rule">
            <a:extLst>
              <a:ext uri="{FF2B5EF4-FFF2-40B4-BE49-F238E27FC236}">
                <a16:creationId xmlns:a16="http://schemas.microsoft.com/office/drawing/2014/main" id="{F127681A-A408-8826-10A4-D220EB3547DC}"/>
              </a:ext>
            </a:extLst>
          </p:cNvPr>
          <p:cNvSpPr/>
          <p:nvPr/>
        </p:nvSpPr>
        <p:spPr>
          <a:xfrm>
            <a:off x="5486400" y="152400"/>
            <a:ext cx="6553200" cy="5638800"/>
          </a:xfrm>
          <a:prstGeom prst="rect">
            <a:avLst/>
          </a:prstGeom>
          <a:noFill/>
          <a:ln w="9525" cap="flat" cmpd="sng" algn="ctr">
            <a:solidFill>
              <a:srgbClr val="CDB27E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Cockade">
            <a:extLst>
              <a:ext uri="{FF2B5EF4-FFF2-40B4-BE49-F238E27FC236}">
                <a16:creationId xmlns:a16="http://schemas.microsoft.com/office/drawing/2014/main" id="{D740BA9E-98A9-6114-439C-42DC0676C19B}"/>
              </a:ext>
            </a:extLst>
          </p:cNvPr>
          <p:cNvGrpSpPr/>
          <p:nvPr/>
        </p:nvGrpSpPr>
        <p:grpSpPr>
          <a:xfrm>
            <a:off x="609600" y="812800"/>
            <a:ext cx="457200" cy="457200"/>
            <a:chOff x="609600" y="812800"/>
            <a:chExt cx="457200" cy="457200"/>
          </a:xfrm>
        </p:grpSpPr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1E606B68-8315-5EB5-7988-B5AA816B91CC}"/>
                </a:ext>
              </a:extLst>
            </p:cNvPr>
            <p:cNvSpPr/>
            <p:nvPr/>
          </p:nvSpPr>
          <p:spPr>
            <a:xfrm>
              <a:off x="609600" y="812800"/>
              <a:ext cx="457200" cy="457200"/>
            </a:xfrm>
            <a:prstGeom prst="ellipse">
              <a:avLst/>
            </a:prstGeom>
            <a:solidFill>
              <a:srgbClr val="B4442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EF0D8FC6-CFAE-B3BA-9B4A-D205DA1BDB40}"/>
                </a:ext>
              </a:extLst>
            </p:cNvPr>
            <p:cNvSpPr/>
            <p:nvPr/>
          </p:nvSpPr>
          <p:spPr>
            <a:xfrm>
              <a:off x="682752" y="885952"/>
              <a:ext cx="310896" cy="31089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7F1BAA71-C360-A55E-D662-6765A322FD98}"/>
                </a:ext>
              </a:extLst>
            </p:cNvPr>
            <p:cNvSpPr/>
            <p:nvPr/>
          </p:nvSpPr>
          <p:spPr>
            <a:xfrm>
              <a:off x="751332" y="954532"/>
              <a:ext cx="173736" cy="173736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" name="Tricolour">
            <a:extLst>
              <a:ext uri="{FF2B5EF4-FFF2-40B4-BE49-F238E27FC236}">
                <a16:creationId xmlns:a16="http://schemas.microsoft.com/office/drawing/2014/main" id="{60670D03-164C-0AF0-477E-DB3B6AD10735}"/>
              </a:ext>
            </a:extLst>
          </p:cNvPr>
          <p:cNvGrpSpPr/>
          <p:nvPr/>
        </p:nvGrpSpPr>
        <p:grpSpPr>
          <a:xfrm>
            <a:off x="609600" y="5334000"/>
            <a:ext cx="838200" cy="63500"/>
            <a:chOff x="609600" y="5334000"/>
            <a:chExt cx="838200" cy="63500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B1BF020B-1838-F3C6-BF5F-DCF16A4EC6E2}"/>
                </a:ext>
              </a:extLst>
            </p:cNvPr>
            <p:cNvSpPr/>
            <p:nvPr/>
          </p:nvSpPr>
          <p:spPr>
            <a:xfrm>
              <a:off x="609600" y="5334000"/>
              <a:ext cx="279400" cy="63500"/>
            </a:xfrm>
            <a:prstGeom prst="rect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32EB7951-ACDD-3778-D27D-7E533B366F7D}"/>
                </a:ext>
              </a:extLst>
            </p:cNvPr>
            <p:cNvSpPr/>
            <p:nvPr/>
          </p:nvSpPr>
          <p:spPr>
            <a:xfrm>
              <a:off x="889000" y="5334000"/>
              <a:ext cx="279400" cy="63500"/>
            </a:xfrm>
            <a:prstGeom prst="rect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15EE951F-24C8-A580-A6A2-E9D88F413E6F}"/>
                </a:ext>
              </a:extLst>
            </p:cNvPr>
            <p:cNvSpPr/>
            <p:nvPr/>
          </p:nvSpPr>
          <p:spPr>
            <a:xfrm>
              <a:off x="1168400" y="5334000"/>
              <a:ext cx="279400" cy="63500"/>
            </a:xfrm>
            <a:prstGeom prst="rect">
              <a:avLst/>
            </a:prstGeom>
            <a:solidFill>
              <a:srgbClr val="B4442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Subtitle">
            <a:extLst>
              <a:ext uri="{FF2B5EF4-FFF2-40B4-BE49-F238E27FC236}">
                <a16:creationId xmlns:a16="http://schemas.microsoft.com/office/drawing/2014/main" id="{4A1D7CC1-00C6-0AC3-B07D-342959F0248A}"/>
              </a:ext>
            </a:extLst>
          </p:cNvPr>
          <p:cNvSpPr txBox="1"/>
          <p:nvPr/>
        </p:nvSpPr>
        <p:spPr>
          <a:xfrm>
            <a:off x="609600" y="5511800"/>
            <a:ext cx="43180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i="1" dirty="0">
                <a:solidFill>
                  <a:srgbClr val="F3ECDD"/>
                </a:solidFill>
                <a:latin typeface="Georgia" panose="02040502050405020303" pitchFamily="18" charset="0"/>
              </a:rPr>
              <a:t>История, 8 класс</a:t>
            </a:r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54D56A92-39B4-3F0B-78E9-B6A4E008F17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031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18F118C-3BCC-57FF-1F65-5EE7B5DD9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0" y="508000"/>
            <a:ext cx="7035800" cy="138988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200" b="1" dirty="0">
                <a:solidFill>
                  <a:srgbClr val="1B2A47"/>
                </a:solidFill>
                <a:latin typeface="Georgia" panose="02040502050405020303" pitchFamily="18" charset="0"/>
              </a:rPr>
              <a:t>Знакомство с одним из самых важных событий в истории Европы.</a:t>
            </a:r>
          </a:p>
        </p:txBody>
      </p:sp>
      <p:sp>
        <p:nvSpPr>
          <p:cNvPr id="3" name="Navy plane">
            <a:extLst>
              <a:ext uri="{FF2B5EF4-FFF2-40B4-BE49-F238E27FC236}">
                <a16:creationId xmlns:a16="http://schemas.microsoft.com/office/drawing/2014/main" id="{1C0711A8-C661-1906-8174-C78999B087FA}"/>
              </a:ext>
            </a:extLst>
          </p:cNvPr>
          <p:cNvSpPr/>
          <p:nvPr/>
        </p:nvSpPr>
        <p:spPr>
          <a:xfrm>
            <a:off x="0" y="0"/>
            <a:ext cx="4191000" cy="6858000"/>
          </a:xfrm>
          <a:prstGeom prst="rect">
            <a:avLst/>
          </a:prstGeom>
          <a:solidFill>
            <a:srgbClr val="1B2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Emblem mat">
            <a:extLst>
              <a:ext uri="{FF2B5EF4-FFF2-40B4-BE49-F238E27FC236}">
                <a16:creationId xmlns:a16="http://schemas.microsoft.com/office/drawing/2014/main" id="{40B6BDDF-DB9E-BF4C-DCE8-3DCBF492E40A}"/>
              </a:ext>
            </a:extLst>
          </p:cNvPr>
          <p:cNvSpPr/>
          <p:nvPr/>
        </p:nvSpPr>
        <p:spPr>
          <a:xfrm>
            <a:off x="558800" y="1270000"/>
            <a:ext cx="3073400" cy="4305300"/>
          </a:xfrm>
          <a:prstGeom prst="rect">
            <a:avLst/>
          </a:prstGeom>
          <a:solidFill>
            <a:srgbClr val="FCF9F2"/>
          </a:solidFill>
          <a:ln w="9525">
            <a:solidFill>
              <a:srgbClr val="A885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Emblem" descr="Революционная эмблема «Единство, неделимость Республики. Свобода, равенство. Жить свободным или умереть»">
            <a:extLst>
              <a:ext uri="{FF2B5EF4-FFF2-40B4-BE49-F238E27FC236}">
                <a16:creationId xmlns:a16="http://schemas.microsoft.com/office/drawing/2014/main" id="{C150761A-7271-E2A8-545D-E425132579C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" y="1371600"/>
            <a:ext cx="2870200" cy="4102100"/>
          </a:xfrm>
          <a:prstGeom prst="rect">
            <a:avLst/>
          </a:prstGeom>
        </p:spPr>
      </p:pic>
      <p:sp>
        <p:nvSpPr>
          <p:cNvPr id="7" name="Intro text">
            <a:extLst>
              <a:ext uri="{FF2B5EF4-FFF2-40B4-BE49-F238E27FC236}">
                <a16:creationId xmlns:a16="http://schemas.microsoft.com/office/drawing/2014/main" id="{DFD31A44-8F82-A310-0762-7A4B426550B7}"/>
              </a:ext>
            </a:extLst>
          </p:cNvPr>
          <p:cNvSpPr txBox="1"/>
          <p:nvPr/>
        </p:nvSpPr>
        <p:spPr>
          <a:xfrm>
            <a:off x="4699000" y="2202688"/>
            <a:ext cx="7035800" cy="1676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1200"/>
              </a:spcAft>
            </a:pPr>
            <a:r>
              <a:rPr lang="ru-RU" sz="2500" dirty="0">
                <a:solidFill>
                  <a:srgbClr val="2B2A2C"/>
                </a:solidFill>
                <a:latin typeface="Calibri" panose="020F0502020204030204" pitchFamily="34" charset="0"/>
              </a:rPr>
              <a:t>В конце </a:t>
            </a:r>
            <a:r>
              <a:rPr lang="ru-RU" sz="2500" b="1" dirty="0">
                <a:solidFill>
                  <a:srgbClr val="7A1E2C"/>
                </a:solidFill>
                <a:latin typeface="Calibri" panose="020F0502020204030204" pitchFamily="34" charset="0"/>
              </a:rPr>
              <a:t>XVIII века</a:t>
            </a:r>
            <a:r>
              <a:rPr lang="ru-RU" sz="2500" dirty="0">
                <a:solidFill>
                  <a:srgbClr val="2B2A2C"/>
                </a:solidFill>
                <a:latin typeface="Calibri" panose="020F0502020204030204" pitchFamily="34" charset="0"/>
              </a:rPr>
              <a:t> во </a:t>
            </a:r>
            <a:r>
              <a:rPr lang="ru-RU" sz="2500" b="1" dirty="0">
                <a:solidFill>
                  <a:srgbClr val="7A1E2C"/>
                </a:solidFill>
                <a:latin typeface="Calibri" panose="020F0502020204030204" pitchFamily="34" charset="0"/>
              </a:rPr>
              <a:t>Франции</a:t>
            </a:r>
            <a:r>
              <a:rPr lang="ru-RU" sz="2500" dirty="0">
                <a:solidFill>
                  <a:srgbClr val="2B2A2C"/>
                </a:solidFill>
                <a:latin typeface="Calibri" panose="020F0502020204030204" pitchFamily="34" charset="0"/>
              </a:rPr>
              <a:t> произошли события, навсегда изменившие страну.</a:t>
            </a:r>
          </a:p>
          <a:p>
            <a:pPr>
              <a:spcAft>
                <a:spcPts val="1200"/>
              </a:spcAft>
            </a:pPr>
            <a:r>
              <a:rPr lang="ru-RU" sz="2500" dirty="0">
                <a:solidFill>
                  <a:srgbClr val="2B2A2C"/>
                </a:solidFill>
                <a:latin typeface="Calibri" panose="020F0502020204030204" pitchFamily="34" charset="0"/>
              </a:rPr>
              <a:t>Народ восстал против несправедливости и королевской власти.</a:t>
            </a:r>
          </a:p>
        </p:txBody>
      </p:sp>
      <p:sp>
        <p:nvSpPr>
          <p:cNvPr id="8" name="Burgundy block">
            <a:extLst>
              <a:ext uri="{FF2B5EF4-FFF2-40B4-BE49-F238E27FC236}">
                <a16:creationId xmlns:a16="http://schemas.microsoft.com/office/drawing/2014/main" id="{C1830C0C-85CD-8A42-0359-449122C4D315}"/>
              </a:ext>
            </a:extLst>
          </p:cNvPr>
          <p:cNvSpPr/>
          <p:nvPr/>
        </p:nvSpPr>
        <p:spPr>
          <a:xfrm>
            <a:off x="4699000" y="4260088"/>
            <a:ext cx="7035800" cy="1473200"/>
          </a:xfrm>
          <a:prstGeom prst="rect">
            <a:avLst/>
          </a:prstGeom>
          <a:solidFill>
            <a:srgbClr val="7A1E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Lesson aim">
            <a:extLst>
              <a:ext uri="{FF2B5EF4-FFF2-40B4-BE49-F238E27FC236}">
                <a16:creationId xmlns:a16="http://schemas.microsoft.com/office/drawing/2014/main" id="{F81927B6-FB23-E0E4-6867-FFCF8D103FAD}"/>
              </a:ext>
            </a:extLst>
          </p:cNvPr>
          <p:cNvSpPr txBox="1"/>
          <p:nvPr/>
        </p:nvSpPr>
        <p:spPr>
          <a:xfrm>
            <a:off x="5029200" y="4488688"/>
            <a:ext cx="6375400" cy="1016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500" i="1" dirty="0">
                <a:solidFill>
                  <a:srgbClr val="F3ECDD"/>
                </a:solidFill>
                <a:latin typeface="Georgia" panose="02040502050405020303" pitchFamily="18" charset="0"/>
              </a:rPr>
              <a:t>На этом уроке мы узнаем, как Франция из королевства стала республикой.</a:t>
            </a:r>
          </a:p>
        </p:txBody>
      </p:sp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DAF4EEBA-9005-6297-C18D-7193DB5C4B9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315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76078FA-3FFD-C45A-44CD-750A566A9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381000"/>
            <a:ext cx="6350000" cy="63500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4000" b="1" dirty="0">
                <a:solidFill>
                  <a:srgbClr val="1B2A47"/>
                </a:solidFill>
                <a:latin typeface="Georgia" panose="02040502050405020303" pitchFamily="18" charset="0"/>
              </a:rPr>
              <a:t>Причины революции</a:t>
            </a:r>
          </a:p>
        </p:txBody>
      </p:sp>
      <p:sp>
        <p:nvSpPr>
          <p:cNvPr id="3" name="Caricature 1789 mat">
            <a:extLst>
              <a:ext uri="{FF2B5EF4-FFF2-40B4-BE49-F238E27FC236}">
                <a16:creationId xmlns:a16="http://schemas.microsoft.com/office/drawing/2014/main" id="{7E36FB1D-E3F1-5F25-3617-18D09E414AFB}"/>
              </a:ext>
            </a:extLst>
          </p:cNvPr>
          <p:cNvSpPr/>
          <p:nvPr/>
        </p:nvSpPr>
        <p:spPr>
          <a:xfrm>
            <a:off x="7442200" y="381000"/>
            <a:ext cx="4394200" cy="5740400"/>
          </a:xfrm>
          <a:prstGeom prst="rect">
            <a:avLst/>
          </a:prstGeom>
          <a:solidFill>
            <a:srgbClr val="FCF9F2"/>
          </a:solidFill>
          <a:ln w="9525">
            <a:solidFill>
              <a:srgbClr val="A885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Caricature 1789" descr="Карикатура «Надо надеяться, что эта игра скоро кончится»: третье сословие несёт духовенство и дворянство. 1789. Музей Карнавале">
            <a:extLst>
              <a:ext uri="{FF2B5EF4-FFF2-40B4-BE49-F238E27FC236}">
                <a16:creationId xmlns:a16="http://schemas.microsoft.com/office/drawing/2014/main" id="{CF49B915-FAFE-9D1D-11A9-EF4661B2F8A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482600"/>
            <a:ext cx="4191000" cy="5537200"/>
          </a:xfrm>
          <a:prstGeom prst="rect">
            <a:avLst/>
          </a:prstGeom>
        </p:spPr>
      </p:pic>
      <p:sp>
        <p:nvSpPr>
          <p:cNvPr id="6" name="Lead">
            <a:extLst>
              <a:ext uri="{FF2B5EF4-FFF2-40B4-BE49-F238E27FC236}">
                <a16:creationId xmlns:a16="http://schemas.microsoft.com/office/drawing/2014/main" id="{8161B993-81FF-B5F6-474B-3971CDB411E4}"/>
              </a:ext>
            </a:extLst>
          </p:cNvPr>
          <p:cNvSpPr txBox="1"/>
          <p:nvPr/>
        </p:nvSpPr>
        <p:spPr>
          <a:xfrm>
            <a:off x="508000" y="1143000"/>
            <a:ext cx="66040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i="1" dirty="0">
                <a:solidFill>
                  <a:srgbClr val="1B2A47"/>
                </a:solidFill>
                <a:latin typeface="Georgia" panose="02040502050405020303" pitchFamily="18" charset="0"/>
              </a:rPr>
              <a:t>Революция не произошла внезапно. К ней привели глубокие проблемы в стране.</a:t>
            </a:r>
          </a:p>
        </p:txBody>
      </p:sp>
      <p:sp>
        <p:nvSpPr>
          <p:cNvPr id="7" name="Cause Экономический кризис:">
            <a:extLst>
              <a:ext uri="{FF2B5EF4-FFF2-40B4-BE49-F238E27FC236}">
                <a16:creationId xmlns:a16="http://schemas.microsoft.com/office/drawing/2014/main" id="{32678BE4-C860-BE6A-9E7F-3131FE8E785F}"/>
              </a:ext>
            </a:extLst>
          </p:cNvPr>
          <p:cNvSpPr txBox="1"/>
          <p:nvPr/>
        </p:nvSpPr>
        <p:spPr>
          <a:xfrm>
            <a:off x="939800" y="2011681"/>
            <a:ext cx="6223000" cy="64376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6000"/>
              </a:lnSpc>
            </a:pPr>
            <a:r>
              <a:rPr lang="ru-RU" sz="2100" b="1" dirty="0">
                <a:solidFill>
                  <a:srgbClr val="7A1E2C"/>
                </a:solidFill>
                <a:latin typeface="Georgia" panose="02040502050405020303" pitchFamily="18" charset="0"/>
              </a:rPr>
              <a:t>Экономический кризис: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Государственная казна была пуста, росли налоги.</a:t>
            </a:r>
          </a:p>
        </p:txBody>
      </p:sp>
      <p:sp>
        <p:nvSpPr>
          <p:cNvPr id="8" name="Cause Неурожаи и голод:">
            <a:extLst>
              <a:ext uri="{FF2B5EF4-FFF2-40B4-BE49-F238E27FC236}">
                <a16:creationId xmlns:a16="http://schemas.microsoft.com/office/drawing/2014/main" id="{A6F50A9C-852D-5A67-5DFE-8460571420EA}"/>
              </a:ext>
            </a:extLst>
          </p:cNvPr>
          <p:cNvSpPr txBox="1"/>
          <p:nvPr/>
        </p:nvSpPr>
        <p:spPr>
          <a:xfrm>
            <a:off x="939800" y="2820545"/>
            <a:ext cx="6223000" cy="96564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6000"/>
              </a:lnSpc>
            </a:pPr>
            <a:r>
              <a:rPr lang="ru-RU" sz="2100" b="1" dirty="0">
                <a:solidFill>
                  <a:srgbClr val="B4442E"/>
                </a:solidFill>
                <a:latin typeface="Georgia" panose="02040502050405020303" pitchFamily="18" charset="0"/>
              </a:rPr>
              <a:t>Неурожаи и голод: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Три подряд неурожайных года (1787-1789) привели к росту цен на хлеб и увеличению бедности.</a:t>
            </a:r>
          </a:p>
        </p:txBody>
      </p:sp>
      <p:sp>
        <p:nvSpPr>
          <p:cNvPr id="9" name="Cause Непоследовательность власти:">
            <a:extLst>
              <a:ext uri="{FF2B5EF4-FFF2-40B4-BE49-F238E27FC236}">
                <a16:creationId xmlns:a16="http://schemas.microsoft.com/office/drawing/2014/main" id="{0486D297-FD3D-5BE6-2408-AA2020740178}"/>
              </a:ext>
            </a:extLst>
          </p:cNvPr>
          <p:cNvSpPr txBox="1"/>
          <p:nvPr/>
        </p:nvSpPr>
        <p:spPr>
          <a:xfrm>
            <a:off x="939800" y="3951291"/>
            <a:ext cx="6223000" cy="64376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6000"/>
              </a:lnSpc>
            </a:pPr>
            <a:r>
              <a:rPr lang="ru-RU" sz="2100" b="1" dirty="0">
                <a:solidFill>
                  <a:srgbClr val="2D5B97"/>
                </a:solidFill>
                <a:latin typeface="Georgia" panose="02040502050405020303" pitchFamily="18" charset="0"/>
              </a:rPr>
              <a:t>Непоследовательность власти: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Король Людовик XVI не мог провести нужные реформы.</a:t>
            </a:r>
          </a:p>
        </p:txBody>
      </p:sp>
      <p:sp>
        <p:nvSpPr>
          <p:cNvPr id="10" name="Cause Социальное неравенство:">
            <a:extLst>
              <a:ext uri="{FF2B5EF4-FFF2-40B4-BE49-F238E27FC236}">
                <a16:creationId xmlns:a16="http://schemas.microsoft.com/office/drawing/2014/main" id="{77E5DDE8-A82A-B781-1108-85E4CF2EC827}"/>
              </a:ext>
            </a:extLst>
          </p:cNvPr>
          <p:cNvSpPr txBox="1"/>
          <p:nvPr/>
        </p:nvSpPr>
        <p:spPr>
          <a:xfrm>
            <a:off x="939800" y="4760154"/>
            <a:ext cx="6223000" cy="128752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6000"/>
              </a:lnSpc>
            </a:pPr>
            <a:r>
              <a:rPr lang="ru-RU" sz="2100" b="1" dirty="0">
                <a:solidFill>
                  <a:srgbClr val="5E7563"/>
                </a:solidFill>
                <a:latin typeface="Georgia" panose="02040502050405020303" pitchFamily="18" charset="0"/>
              </a:rPr>
              <a:t>Социальное неравенство: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Общество было разделено на три сословия, где первые два (дворянство и духовенство) имели все привилегии, а третье (все остальные) — платило налоги.</a:t>
            </a:r>
          </a:p>
        </p:txBody>
      </p:sp>
      <p:cxnSp>
        <p:nvCxnSpPr>
          <p:cNvPr id="11" name="Chain">
            <a:extLst>
              <a:ext uri="{FF2B5EF4-FFF2-40B4-BE49-F238E27FC236}">
                <a16:creationId xmlns:a16="http://schemas.microsoft.com/office/drawing/2014/main" id="{F8B9C493-F3F1-028C-C9B8-B905564D06A3}"/>
              </a:ext>
            </a:extLst>
          </p:cNvPr>
          <p:cNvCxnSpPr/>
          <p:nvPr/>
        </p:nvCxnSpPr>
        <p:spPr>
          <a:xfrm>
            <a:off x="660400" y="2164080"/>
            <a:ext cx="0" cy="2748474"/>
          </a:xfrm>
          <a:prstGeom prst="line">
            <a:avLst/>
          </a:prstGeom>
          <a:ln w="15875">
            <a:solidFill>
              <a:srgbClr val="A885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Marker">
            <a:extLst>
              <a:ext uri="{FF2B5EF4-FFF2-40B4-BE49-F238E27FC236}">
                <a16:creationId xmlns:a16="http://schemas.microsoft.com/office/drawing/2014/main" id="{57E01CFA-ED5F-FA52-2B7B-EA72DB8AD8AB}"/>
              </a:ext>
            </a:extLst>
          </p:cNvPr>
          <p:cNvSpPr/>
          <p:nvPr/>
        </p:nvSpPr>
        <p:spPr>
          <a:xfrm>
            <a:off x="558800" y="2062480"/>
            <a:ext cx="203200" cy="203200"/>
          </a:xfrm>
          <a:prstGeom prst="ellipse">
            <a:avLst/>
          </a:prstGeom>
          <a:solidFill>
            <a:srgbClr val="7A1E2C"/>
          </a:solidFill>
          <a:ln w="19050">
            <a:solidFill>
              <a:srgbClr val="F7F3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Marker">
            <a:extLst>
              <a:ext uri="{FF2B5EF4-FFF2-40B4-BE49-F238E27FC236}">
                <a16:creationId xmlns:a16="http://schemas.microsoft.com/office/drawing/2014/main" id="{02F003A7-115F-956D-2DFD-55175D1F23E9}"/>
              </a:ext>
            </a:extLst>
          </p:cNvPr>
          <p:cNvSpPr/>
          <p:nvPr/>
        </p:nvSpPr>
        <p:spPr>
          <a:xfrm>
            <a:off x="558800" y="2871344"/>
            <a:ext cx="203200" cy="203200"/>
          </a:xfrm>
          <a:prstGeom prst="ellipse">
            <a:avLst/>
          </a:prstGeom>
          <a:solidFill>
            <a:srgbClr val="B4442E"/>
          </a:solidFill>
          <a:ln w="19050">
            <a:solidFill>
              <a:srgbClr val="F7F3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Marker">
            <a:extLst>
              <a:ext uri="{FF2B5EF4-FFF2-40B4-BE49-F238E27FC236}">
                <a16:creationId xmlns:a16="http://schemas.microsoft.com/office/drawing/2014/main" id="{F0F710BE-ED99-3205-025B-70DEFB8F265F}"/>
              </a:ext>
            </a:extLst>
          </p:cNvPr>
          <p:cNvSpPr/>
          <p:nvPr/>
        </p:nvSpPr>
        <p:spPr>
          <a:xfrm>
            <a:off x="558800" y="4002090"/>
            <a:ext cx="203200" cy="203200"/>
          </a:xfrm>
          <a:prstGeom prst="ellipse">
            <a:avLst/>
          </a:prstGeom>
          <a:solidFill>
            <a:srgbClr val="2D5B97"/>
          </a:solidFill>
          <a:ln w="19050">
            <a:solidFill>
              <a:srgbClr val="F7F3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Marker">
            <a:extLst>
              <a:ext uri="{FF2B5EF4-FFF2-40B4-BE49-F238E27FC236}">
                <a16:creationId xmlns:a16="http://schemas.microsoft.com/office/drawing/2014/main" id="{63C78256-605F-5441-1AAA-23BE0A04E789}"/>
              </a:ext>
            </a:extLst>
          </p:cNvPr>
          <p:cNvSpPr/>
          <p:nvPr/>
        </p:nvSpPr>
        <p:spPr>
          <a:xfrm>
            <a:off x="558800" y="4810954"/>
            <a:ext cx="203200" cy="203200"/>
          </a:xfrm>
          <a:prstGeom prst="ellipse">
            <a:avLst/>
          </a:prstGeom>
          <a:solidFill>
            <a:srgbClr val="5E7563"/>
          </a:solidFill>
          <a:ln w="19050">
            <a:solidFill>
              <a:srgbClr val="F7F3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72E73A8C-5918-9D42-916C-A68C3DB219D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264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F16918B-A817-174A-AE28-D48015B3A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381000"/>
            <a:ext cx="11176000" cy="63500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3800" b="1" dirty="0">
                <a:solidFill>
                  <a:srgbClr val="1B2A47"/>
                </a:solidFill>
                <a:latin typeface="Georgia" panose="02040502050405020303" pitchFamily="18" charset="0"/>
              </a:rPr>
              <a:t>Начало перемен: Генеральные штаты</a:t>
            </a:r>
          </a:p>
        </p:txBody>
      </p:sp>
      <p:sp>
        <p:nvSpPr>
          <p:cNvPr id="3" name="Etats generaux 1789 mat">
            <a:extLst>
              <a:ext uri="{FF2B5EF4-FFF2-40B4-BE49-F238E27FC236}">
                <a16:creationId xmlns:a16="http://schemas.microsoft.com/office/drawing/2014/main" id="{A875E09A-0625-6FC8-4FAE-D156212BC7F1}"/>
              </a:ext>
            </a:extLst>
          </p:cNvPr>
          <p:cNvSpPr/>
          <p:nvPr/>
        </p:nvSpPr>
        <p:spPr>
          <a:xfrm>
            <a:off x="508000" y="1219200"/>
            <a:ext cx="5334000" cy="3429000"/>
          </a:xfrm>
          <a:prstGeom prst="rect">
            <a:avLst/>
          </a:prstGeom>
          <a:solidFill>
            <a:srgbClr val="FCF9F2"/>
          </a:solidFill>
          <a:ln w="9525">
            <a:solidFill>
              <a:srgbClr val="A885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Etats generaux 1789" descr="И.-С. Эльман по рисунку Ш. Монне. Открытие Генеральных штатов в Версале 5 мая 1789 года. Гравюра, 1790. Музей Карнавале">
            <a:extLst>
              <a:ext uri="{FF2B5EF4-FFF2-40B4-BE49-F238E27FC236}">
                <a16:creationId xmlns:a16="http://schemas.microsoft.com/office/drawing/2014/main" id="{40799CB3-8459-29C9-A248-628A0C01F5A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20800"/>
            <a:ext cx="5130800" cy="3225800"/>
          </a:xfrm>
          <a:prstGeom prst="rect">
            <a:avLst/>
          </a:prstGeom>
        </p:spPr>
      </p:pic>
      <p:sp>
        <p:nvSpPr>
          <p:cNvPr id="6" name="Lead">
            <a:extLst>
              <a:ext uri="{FF2B5EF4-FFF2-40B4-BE49-F238E27FC236}">
                <a16:creationId xmlns:a16="http://schemas.microsoft.com/office/drawing/2014/main" id="{B8D7B760-90C6-3BD2-C545-F30A41694815}"/>
              </a:ext>
            </a:extLst>
          </p:cNvPr>
          <p:cNvSpPr txBox="1"/>
          <p:nvPr/>
        </p:nvSpPr>
        <p:spPr>
          <a:xfrm>
            <a:off x="6223000" y="1219200"/>
            <a:ext cx="5511800" cy="1005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i="1" dirty="0">
                <a:solidFill>
                  <a:srgbClr val="1B2A47"/>
                </a:solidFill>
                <a:latin typeface="Georgia" panose="02040502050405020303" pitchFamily="18" charset="0"/>
              </a:rPr>
              <a:t>Первым шагом к революции стал созыв </a:t>
            </a:r>
            <a:r>
              <a:rPr lang="ru-RU" sz="2200" b="1" i="1" dirty="0">
                <a:solidFill>
                  <a:srgbClr val="7A1E2C"/>
                </a:solidFill>
                <a:latin typeface="Georgia" panose="02040502050405020303" pitchFamily="18" charset="0"/>
              </a:rPr>
              <a:t>Генеральных штатов</a:t>
            </a:r>
            <a:r>
              <a:rPr lang="ru-RU" sz="2200" i="1" dirty="0">
                <a:solidFill>
                  <a:srgbClr val="1B2A47"/>
                </a:solidFill>
                <a:latin typeface="Georgia" panose="02040502050405020303" pitchFamily="18" charset="0"/>
              </a:rPr>
              <a:t> — собрания представителей всех сословий.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F9882E01-A86C-AF0A-58B0-45275B2C11FC}"/>
              </a:ext>
            </a:extLst>
          </p:cNvPr>
          <p:cNvSpPr txBox="1"/>
          <p:nvPr/>
        </p:nvSpPr>
        <p:spPr>
          <a:xfrm>
            <a:off x="6223000" y="2402841"/>
            <a:ext cx="5511800" cy="240144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800"/>
              </a:spcAft>
            </a:pP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В </a:t>
            </a:r>
            <a:r>
              <a:rPr lang="ru-RU" sz="2200" b="1" dirty="0">
                <a:solidFill>
                  <a:srgbClr val="7A1E2C"/>
                </a:solidFill>
                <a:latin typeface="Calibri" panose="020F0502020204030204" pitchFamily="34" charset="0"/>
              </a:rPr>
              <a:t>1789 году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король </a:t>
            </a:r>
            <a:r>
              <a:rPr lang="ru-RU" sz="2200" b="1" dirty="0">
                <a:solidFill>
                  <a:srgbClr val="1B2A47"/>
                </a:solidFill>
                <a:latin typeface="Calibri" panose="020F0502020204030204" pitchFamily="34" charset="0"/>
              </a:rPr>
              <a:t>Людовик XVI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созвал </a:t>
            </a:r>
            <a:r>
              <a:rPr lang="ru-RU" sz="2200" b="1" dirty="0">
                <a:solidFill>
                  <a:srgbClr val="1B2A47"/>
                </a:solidFill>
                <a:latin typeface="Calibri" panose="020F0502020204030204" pitchFamily="34" charset="0"/>
              </a:rPr>
              <a:t>Генеральные штаты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, чтобы найти выход из кризиса.</a:t>
            </a:r>
          </a:p>
          <a:p>
            <a:pPr>
              <a:lnSpc>
                <a:spcPct val="98000"/>
              </a:lnSpc>
              <a:spcAft>
                <a:spcPts val="800"/>
              </a:spcAft>
            </a:pP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Депутаты от </a:t>
            </a:r>
            <a:r>
              <a:rPr lang="ru-RU" sz="2200" b="1" dirty="0">
                <a:solidFill>
                  <a:srgbClr val="1B2A47"/>
                </a:solidFill>
                <a:latin typeface="Calibri" panose="020F0502020204030204" pitchFamily="34" charset="0"/>
              </a:rPr>
              <a:t>третьего сословия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, которых было больше, потребовали голосовать не по сословиям, а все вместе. Король и дворяне были против.</a:t>
            </a:r>
          </a:p>
        </p:txBody>
      </p:sp>
      <p:sp>
        <p:nvSpPr>
          <p:cNvPr id="8" name="Navy band">
            <a:extLst>
              <a:ext uri="{FF2B5EF4-FFF2-40B4-BE49-F238E27FC236}">
                <a16:creationId xmlns:a16="http://schemas.microsoft.com/office/drawing/2014/main" id="{75F2A9CA-5213-F97F-E9A3-76BA3959B34C}"/>
              </a:ext>
            </a:extLst>
          </p:cNvPr>
          <p:cNvSpPr/>
          <p:nvPr/>
        </p:nvSpPr>
        <p:spPr>
          <a:xfrm>
            <a:off x="0" y="5003800"/>
            <a:ext cx="12192000" cy="1854200"/>
          </a:xfrm>
          <a:prstGeom prst="rect">
            <a:avLst/>
          </a:prstGeom>
          <a:solidFill>
            <a:srgbClr val="1B2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June 17">
            <a:extLst>
              <a:ext uri="{FF2B5EF4-FFF2-40B4-BE49-F238E27FC236}">
                <a16:creationId xmlns:a16="http://schemas.microsoft.com/office/drawing/2014/main" id="{431EE28C-3113-2761-1C5D-17DA11CE8E65}"/>
              </a:ext>
            </a:extLst>
          </p:cNvPr>
          <p:cNvSpPr txBox="1"/>
          <p:nvPr/>
        </p:nvSpPr>
        <p:spPr>
          <a:xfrm>
            <a:off x="508000" y="5232400"/>
            <a:ext cx="10922000" cy="1066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b="1" dirty="0">
                <a:solidFill>
                  <a:srgbClr val="CDB27E"/>
                </a:solidFill>
                <a:latin typeface="Georgia" panose="02040502050405020303" pitchFamily="18" charset="0"/>
              </a:rPr>
              <a:t>17 июня 1789 года</a:t>
            </a:r>
            <a:r>
              <a:rPr lang="ru-RU" sz="2200" dirty="0">
                <a:solidFill>
                  <a:srgbClr val="F3ECDD"/>
                </a:solidFill>
                <a:latin typeface="Calibri" panose="020F0502020204030204" pitchFamily="34" charset="0"/>
              </a:rPr>
              <a:t> депутаты третьего сословия объявили себя </a:t>
            </a:r>
            <a:r>
              <a:rPr lang="ru-RU" sz="2200" b="1" dirty="0">
                <a:solidFill>
                  <a:srgbClr val="FFFFFF"/>
                </a:solidFill>
                <a:latin typeface="Calibri" panose="020F0502020204030204" pitchFamily="34" charset="0"/>
              </a:rPr>
              <a:t>Национальным собранием</a:t>
            </a:r>
            <a:r>
              <a:rPr lang="ru-RU" sz="2200" dirty="0">
                <a:solidFill>
                  <a:srgbClr val="F3ECDD"/>
                </a:solidFill>
                <a:latin typeface="Calibri" panose="020F0502020204030204" pitchFamily="34" charset="0"/>
              </a:rPr>
              <a:t>, то есть представителями всей нации. Они поклялись не расходиться, пока не создадут конституцию для Франции.</a:t>
            </a:r>
          </a:p>
        </p:txBody>
      </p:sp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116FEB12-EDC5-9FBD-F73C-21AD0E98341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082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F3DFD91-E93E-A581-36ED-1184EDFE4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381000"/>
            <a:ext cx="7112000" cy="92659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200" b="1" dirty="0">
                <a:solidFill>
                  <a:srgbClr val="1B2A47"/>
                </a:solidFill>
                <a:latin typeface="Georgia" panose="02040502050405020303" pitchFamily="18" charset="0"/>
              </a:rPr>
              <a:t>Путь от Генеральных штатов к Учредительному собранию</a:t>
            </a:r>
          </a:p>
        </p:txBody>
      </p:sp>
      <p:sp>
        <p:nvSpPr>
          <p:cNvPr id="3" name="Lead">
            <a:extLst>
              <a:ext uri="{FF2B5EF4-FFF2-40B4-BE49-F238E27FC236}">
                <a16:creationId xmlns:a16="http://schemas.microsoft.com/office/drawing/2014/main" id="{44678365-F64A-401A-1EF2-B16BEFDE7300}"/>
              </a:ext>
            </a:extLst>
          </p:cNvPr>
          <p:cNvSpPr txBox="1"/>
          <p:nvPr/>
        </p:nvSpPr>
        <p:spPr>
          <a:xfrm>
            <a:off x="508000" y="1485392"/>
            <a:ext cx="68580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i="1" dirty="0">
                <a:solidFill>
                  <a:srgbClr val="2B2A2C"/>
                </a:solidFill>
                <a:latin typeface="Georgia" panose="02040502050405020303" pitchFamily="18" charset="0"/>
              </a:rPr>
              <a:t>Законная власть короля начала переходить к </a:t>
            </a:r>
            <a:r>
              <a:rPr lang="ru-RU" sz="2200" b="1" i="1" dirty="0">
                <a:solidFill>
                  <a:srgbClr val="7A1E2C"/>
                </a:solidFill>
                <a:latin typeface="Georgia" panose="02040502050405020303" pitchFamily="18" charset="0"/>
              </a:rPr>
              <a:t>народным представителям</a:t>
            </a:r>
            <a:r>
              <a:rPr lang="ru-RU" sz="2200" i="1" dirty="0">
                <a:solidFill>
                  <a:srgbClr val="2B2A2C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4" name="David - Serment du Jeu de paume mat">
            <a:extLst>
              <a:ext uri="{FF2B5EF4-FFF2-40B4-BE49-F238E27FC236}">
                <a16:creationId xmlns:a16="http://schemas.microsoft.com/office/drawing/2014/main" id="{B7837AD2-F7EB-15A7-1CCE-2E22454DD002}"/>
              </a:ext>
            </a:extLst>
          </p:cNvPr>
          <p:cNvSpPr/>
          <p:nvPr/>
        </p:nvSpPr>
        <p:spPr>
          <a:xfrm>
            <a:off x="7721600" y="355600"/>
            <a:ext cx="4013200" cy="2730500"/>
          </a:xfrm>
          <a:prstGeom prst="rect">
            <a:avLst/>
          </a:prstGeom>
          <a:solidFill>
            <a:srgbClr val="FCF9F2"/>
          </a:solidFill>
          <a:ln w="9525">
            <a:solidFill>
              <a:srgbClr val="A885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David - Serment du Jeu de paume" descr="Ж.-Л. Давид. Клятва в зале для игры в мяч 20 июня 1789 года. Эскиз, 1791. Музей Карнавале">
            <a:extLst>
              <a:ext uri="{FF2B5EF4-FFF2-40B4-BE49-F238E27FC236}">
                <a16:creationId xmlns:a16="http://schemas.microsoft.com/office/drawing/2014/main" id="{8F8E1D7A-E7D3-BC6E-4B8D-F4AFD6635CE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200" y="457200"/>
            <a:ext cx="3810000" cy="2527300"/>
          </a:xfrm>
          <a:prstGeom prst="rect">
            <a:avLst/>
          </a:prstGeom>
        </p:spPr>
      </p:pic>
      <p:cxnSp>
        <p:nvCxnSpPr>
          <p:cNvPr id="7" name="Timeline">
            <a:extLst>
              <a:ext uri="{FF2B5EF4-FFF2-40B4-BE49-F238E27FC236}">
                <a16:creationId xmlns:a16="http://schemas.microsoft.com/office/drawing/2014/main" id="{BFFE0E2B-885F-754E-8744-CC728E51BEC3}"/>
              </a:ext>
            </a:extLst>
          </p:cNvPr>
          <p:cNvCxnSpPr/>
          <p:nvPr/>
        </p:nvCxnSpPr>
        <p:spPr>
          <a:xfrm>
            <a:off x="508000" y="3835400"/>
            <a:ext cx="11226800" cy="0"/>
          </a:xfrm>
          <a:prstGeom prst="line">
            <a:avLst/>
          </a:prstGeom>
          <a:ln w="12700">
            <a:solidFill>
              <a:srgbClr val="A8854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Date 1">
            <a:extLst>
              <a:ext uri="{FF2B5EF4-FFF2-40B4-BE49-F238E27FC236}">
                <a16:creationId xmlns:a16="http://schemas.microsoft.com/office/drawing/2014/main" id="{DB3DF559-F91D-ED3D-F584-E582CB4C6729}"/>
              </a:ext>
            </a:extLst>
          </p:cNvPr>
          <p:cNvSpPr txBox="1"/>
          <p:nvPr/>
        </p:nvSpPr>
        <p:spPr>
          <a:xfrm>
            <a:off x="508000" y="3276600"/>
            <a:ext cx="2692400" cy="43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b="1" dirty="0">
                <a:solidFill>
                  <a:srgbClr val="7A1E2C"/>
                </a:solidFill>
                <a:latin typeface="Georgia" panose="02040502050405020303" pitchFamily="18" charset="0"/>
              </a:rPr>
              <a:t>Май 178</a:t>
            </a:r>
          </a:p>
        </p:txBody>
      </p:sp>
      <p:sp>
        <p:nvSpPr>
          <p:cNvPr id="9" name="Timeline dot 1">
            <a:extLst>
              <a:ext uri="{FF2B5EF4-FFF2-40B4-BE49-F238E27FC236}">
                <a16:creationId xmlns:a16="http://schemas.microsoft.com/office/drawing/2014/main" id="{C37D2CCC-8AB4-3BA5-AF6B-69C82874DA4F}"/>
              </a:ext>
            </a:extLst>
          </p:cNvPr>
          <p:cNvSpPr/>
          <p:nvPr/>
        </p:nvSpPr>
        <p:spPr>
          <a:xfrm>
            <a:off x="520700" y="3759200"/>
            <a:ext cx="152400" cy="152400"/>
          </a:xfrm>
          <a:prstGeom prst="ellipse">
            <a:avLst/>
          </a:prstGeom>
          <a:solidFill>
            <a:srgbClr val="ECE4D3"/>
          </a:solidFill>
          <a:ln w="15875">
            <a:solidFill>
              <a:srgbClr val="A8854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Step 1">
            <a:extLst>
              <a:ext uri="{FF2B5EF4-FFF2-40B4-BE49-F238E27FC236}">
                <a16:creationId xmlns:a16="http://schemas.microsoft.com/office/drawing/2014/main" id="{0EB5B21C-E603-CF6B-88A4-EEC8F95865A6}"/>
              </a:ext>
            </a:extLst>
          </p:cNvPr>
          <p:cNvSpPr/>
          <p:nvPr/>
        </p:nvSpPr>
        <p:spPr>
          <a:xfrm>
            <a:off x="508000" y="4089400"/>
            <a:ext cx="2692400" cy="2260600"/>
          </a:xfrm>
          <a:prstGeom prst="rect">
            <a:avLst/>
          </a:prstGeom>
          <a:solidFill>
            <a:srgbClr val="ECE4D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tep text 1">
            <a:extLst>
              <a:ext uri="{FF2B5EF4-FFF2-40B4-BE49-F238E27FC236}">
                <a16:creationId xmlns:a16="http://schemas.microsoft.com/office/drawing/2014/main" id="{313C97A6-8F74-0005-6C46-E25F1673D9B5}"/>
              </a:ext>
            </a:extLst>
          </p:cNvPr>
          <p:cNvSpPr txBox="1"/>
          <p:nvPr/>
        </p:nvSpPr>
        <p:spPr>
          <a:xfrm>
            <a:off x="660400" y="4267200"/>
            <a:ext cx="2387600" cy="1955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Созыв Генеральных штатов.</a:t>
            </a:r>
          </a:p>
        </p:txBody>
      </p:sp>
      <p:sp>
        <p:nvSpPr>
          <p:cNvPr id="12" name="Date 2">
            <a:extLst>
              <a:ext uri="{FF2B5EF4-FFF2-40B4-BE49-F238E27FC236}">
                <a16:creationId xmlns:a16="http://schemas.microsoft.com/office/drawing/2014/main" id="{2CE22753-2E00-A14A-5501-B573360E6F86}"/>
              </a:ext>
            </a:extLst>
          </p:cNvPr>
          <p:cNvSpPr txBox="1"/>
          <p:nvPr/>
        </p:nvSpPr>
        <p:spPr>
          <a:xfrm>
            <a:off x="3352800" y="3276600"/>
            <a:ext cx="2692400" cy="43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b="1" dirty="0">
                <a:solidFill>
                  <a:srgbClr val="7A1E2C"/>
                </a:solidFill>
                <a:latin typeface="Georgia" panose="02040502050405020303" pitchFamily="18" charset="0"/>
              </a:rPr>
              <a:t>17 июня 1789</a:t>
            </a:r>
          </a:p>
        </p:txBody>
      </p:sp>
      <p:sp>
        <p:nvSpPr>
          <p:cNvPr id="13" name="Timeline dot 2">
            <a:extLst>
              <a:ext uri="{FF2B5EF4-FFF2-40B4-BE49-F238E27FC236}">
                <a16:creationId xmlns:a16="http://schemas.microsoft.com/office/drawing/2014/main" id="{539300A1-C521-F502-C26E-23AB61F9CCA6}"/>
              </a:ext>
            </a:extLst>
          </p:cNvPr>
          <p:cNvSpPr/>
          <p:nvPr/>
        </p:nvSpPr>
        <p:spPr>
          <a:xfrm>
            <a:off x="3365500" y="3759200"/>
            <a:ext cx="152400" cy="152400"/>
          </a:xfrm>
          <a:prstGeom prst="ellipse">
            <a:avLst/>
          </a:prstGeom>
          <a:solidFill>
            <a:srgbClr val="DCE4EE"/>
          </a:solidFill>
          <a:ln w="15875">
            <a:solidFill>
              <a:srgbClr val="A8854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Step 2">
            <a:extLst>
              <a:ext uri="{FF2B5EF4-FFF2-40B4-BE49-F238E27FC236}">
                <a16:creationId xmlns:a16="http://schemas.microsoft.com/office/drawing/2014/main" id="{80C27A6D-55B9-7D5C-F441-E85B35877FD7}"/>
              </a:ext>
            </a:extLst>
          </p:cNvPr>
          <p:cNvSpPr/>
          <p:nvPr/>
        </p:nvSpPr>
        <p:spPr>
          <a:xfrm>
            <a:off x="3352800" y="4089400"/>
            <a:ext cx="2692400" cy="2260600"/>
          </a:xfrm>
          <a:prstGeom prst="rect">
            <a:avLst/>
          </a:prstGeom>
          <a:solidFill>
            <a:srgbClr val="DCE4E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tep text 2">
            <a:extLst>
              <a:ext uri="{FF2B5EF4-FFF2-40B4-BE49-F238E27FC236}">
                <a16:creationId xmlns:a16="http://schemas.microsoft.com/office/drawing/2014/main" id="{3A4ED8AD-A9BD-1370-62CD-0D4821CE80FB}"/>
              </a:ext>
            </a:extLst>
          </p:cNvPr>
          <p:cNvSpPr txBox="1"/>
          <p:nvPr/>
        </p:nvSpPr>
        <p:spPr>
          <a:xfrm>
            <a:off x="3505200" y="4267200"/>
            <a:ext cx="2387600" cy="1955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Депутаты третьего сословия провозглашают себя Национальным собранием.</a:t>
            </a:r>
          </a:p>
        </p:txBody>
      </p:sp>
      <p:sp>
        <p:nvSpPr>
          <p:cNvPr id="16" name="Date 3">
            <a:extLst>
              <a:ext uri="{FF2B5EF4-FFF2-40B4-BE49-F238E27FC236}">
                <a16:creationId xmlns:a16="http://schemas.microsoft.com/office/drawing/2014/main" id="{D2206AC2-9D11-07B3-5716-B391507F06C7}"/>
              </a:ext>
            </a:extLst>
          </p:cNvPr>
          <p:cNvSpPr txBox="1"/>
          <p:nvPr/>
        </p:nvSpPr>
        <p:spPr>
          <a:xfrm>
            <a:off x="6197600" y="3276600"/>
            <a:ext cx="2692400" cy="43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b="1" dirty="0">
                <a:solidFill>
                  <a:srgbClr val="7A1E2C"/>
                </a:solidFill>
                <a:latin typeface="Georgia" panose="02040502050405020303" pitchFamily="18" charset="0"/>
              </a:rPr>
              <a:t>20 июня 1789</a:t>
            </a:r>
          </a:p>
        </p:txBody>
      </p:sp>
      <p:sp>
        <p:nvSpPr>
          <p:cNvPr id="17" name="Timeline dot 3">
            <a:extLst>
              <a:ext uri="{FF2B5EF4-FFF2-40B4-BE49-F238E27FC236}">
                <a16:creationId xmlns:a16="http://schemas.microsoft.com/office/drawing/2014/main" id="{F04E9744-ED45-1647-ED15-718E541129AD}"/>
              </a:ext>
            </a:extLst>
          </p:cNvPr>
          <p:cNvSpPr/>
          <p:nvPr/>
        </p:nvSpPr>
        <p:spPr>
          <a:xfrm>
            <a:off x="6210300" y="3759200"/>
            <a:ext cx="152400" cy="152400"/>
          </a:xfrm>
          <a:prstGeom prst="ellipse">
            <a:avLst/>
          </a:prstGeom>
          <a:solidFill>
            <a:srgbClr val="B9C8DD"/>
          </a:solidFill>
          <a:ln w="15875">
            <a:solidFill>
              <a:srgbClr val="A8854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Step 3">
            <a:extLst>
              <a:ext uri="{FF2B5EF4-FFF2-40B4-BE49-F238E27FC236}">
                <a16:creationId xmlns:a16="http://schemas.microsoft.com/office/drawing/2014/main" id="{01230DB4-BFEF-3616-4C33-BF662E371395}"/>
              </a:ext>
            </a:extLst>
          </p:cNvPr>
          <p:cNvSpPr/>
          <p:nvPr/>
        </p:nvSpPr>
        <p:spPr>
          <a:xfrm>
            <a:off x="6197600" y="4089400"/>
            <a:ext cx="2692400" cy="2260600"/>
          </a:xfrm>
          <a:prstGeom prst="rect">
            <a:avLst/>
          </a:prstGeom>
          <a:solidFill>
            <a:srgbClr val="B9C8D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Step text 3">
            <a:extLst>
              <a:ext uri="{FF2B5EF4-FFF2-40B4-BE49-F238E27FC236}">
                <a16:creationId xmlns:a16="http://schemas.microsoft.com/office/drawing/2014/main" id="{E31236B1-F916-0826-F9BD-F20EFDF88652}"/>
              </a:ext>
            </a:extLst>
          </p:cNvPr>
          <p:cNvSpPr txBox="1"/>
          <p:nvPr/>
        </p:nvSpPr>
        <p:spPr>
          <a:xfrm>
            <a:off x="6350000" y="4267200"/>
            <a:ext cx="2387600" cy="1955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2100" dirty="0">
                <a:solidFill>
                  <a:srgbClr val="1B2A47"/>
                </a:solidFill>
                <a:latin typeface="Calibri" panose="020F0502020204030204" pitchFamily="34" charset="0"/>
              </a:rPr>
              <a:t>Клятва в зале для игры в мяч — не расходиться, пока не будет создана конституция.</a:t>
            </a:r>
          </a:p>
        </p:txBody>
      </p:sp>
      <p:sp>
        <p:nvSpPr>
          <p:cNvPr id="20" name="Date 4">
            <a:extLst>
              <a:ext uri="{FF2B5EF4-FFF2-40B4-BE49-F238E27FC236}">
                <a16:creationId xmlns:a16="http://schemas.microsoft.com/office/drawing/2014/main" id="{4F13AF56-1893-AF13-7FBF-39A54387319B}"/>
              </a:ext>
            </a:extLst>
          </p:cNvPr>
          <p:cNvSpPr txBox="1"/>
          <p:nvPr/>
        </p:nvSpPr>
        <p:spPr>
          <a:xfrm>
            <a:off x="9042400" y="3276600"/>
            <a:ext cx="2692400" cy="43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b="1" dirty="0">
                <a:solidFill>
                  <a:srgbClr val="7A1E2C"/>
                </a:solidFill>
                <a:latin typeface="Georgia" panose="02040502050405020303" pitchFamily="18" charset="0"/>
              </a:rPr>
              <a:t>9 июля 1789</a:t>
            </a:r>
          </a:p>
        </p:txBody>
      </p:sp>
      <p:sp>
        <p:nvSpPr>
          <p:cNvPr id="21" name="Timeline dot 4">
            <a:extLst>
              <a:ext uri="{FF2B5EF4-FFF2-40B4-BE49-F238E27FC236}">
                <a16:creationId xmlns:a16="http://schemas.microsoft.com/office/drawing/2014/main" id="{266B36AE-1907-E4F8-89B4-3EBC8A441955}"/>
              </a:ext>
            </a:extLst>
          </p:cNvPr>
          <p:cNvSpPr/>
          <p:nvPr/>
        </p:nvSpPr>
        <p:spPr>
          <a:xfrm>
            <a:off x="9055100" y="3759200"/>
            <a:ext cx="152400" cy="152400"/>
          </a:xfrm>
          <a:prstGeom prst="ellipse">
            <a:avLst/>
          </a:prstGeom>
          <a:solidFill>
            <a:srgbClr val="1B2A47"/>
          </a:solidFill>
          <a:ln w="15875">
            <a:solidFill>
              <a:srgbClr val="A8854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Step 4">
            <a:extLst>
              <a:ext uri="{FF2B5EF4-FFF2-40B4-BE49-F238E27FC236}">
                <a16:creationId xmlns:a16="http://schemas.microsoft.com/office/drawing/2014/main" id="{CFFCD4CD-8D55-BC94-5E2F-854F563DC6AF}"/>
              </a:ext>
            </a:extLst>
          </p:cNvPr>
          <p:cNvSpPr/>
          <p:nvPr/>
        </p:nvSpPr>
        <p:spPr>
          <a:xfrm>
            <a:off x="9042400" y="4089400"/>
            <a:ext cx="2692400" cy="2260600"/>
          </a:xfrm>
          <a:prstGeom prst="rect">
            <a:avLst/>
          </a:prstGeom>
          <a:solidFill>
            <a:srgbClr val="1B2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Step text 4">
            <a:extLst>
              <a:ext uri="{FF2B5EF4-FFF2-40B4-BE49-F238E27FC236}">
                <a16:creationId xmlns:a16="http://schemas.microsoft.com/office/drawing/2014/main" id="{53F05F1C-9388-BB0B-AB83-4B8103DA4B18}"/>
              </a:ext>
            </a:extLst>
          </p:cNvPr>
          <p:cNvSpPr txBox="1"/>
          <p:nvPr/>
        </p:nvSpPr>
        <p:spPr>
          <a:xfrm>
            <a:off x="9194800" y="4267200"/>
            <a:ext cx="2387600" cy="1955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2100" dirty="0">
                <a:solidFill>
                  <a:srgbClr val="F3ECDD"/>
                </a:solidFill>
                <a:latin typeface="Calibri" panose="020F0502020204030204" pitchFamily="34" charset="0"/>
              </a:rPr>
              <a:t>Национальное собрание переименовывает себя в Учредительное собрание.</a:t>
            </a:r>
          </a:p>
        </p:txBody>
      </p:sp>
      <p:sp>
        <p:nvSpPr>
          <p:cNvPr id="24" name="Signature 100ballnik.com">
            <a:extLst>
              <a:ext uri="{FF2B5EF4-FFF2-40B4-BE49-F238E27FC236}">
                <a16:creationId xmlns:a16="http://schemas.microsoft.com/office/drawing/2014/main" id="{7E5CAFAC-A9EE-FF06-EE89-B49CF1FEFB0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281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3D73891-AF4A-D058-4431-714761F03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0" y="431800"/>
            <a:ext cx="5257800" cy="98450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b="1" dirty="0">
                <a:solidFill>
                  <a:srgbClr val="F3ECDD"/>
                </a:solidFill>
                <a:latin typeface="Georgia" panose="02040502050405020303" pitchFamily="18" charset="0"/>
              </a:rPr>
              <a:t>Начало революции: Штурм Бастилии</a:t>
            </a:r>
          </a:p>
        </p:txBody>
      </p:sp>
      <p:pic>
        <p:nvPicPr>
          <p:cNvPr id="4" name="Prise de la Bastille" descr="Неизвестный художник. Взятие Бастилии 14 июля 1789 года. Версаль, Национальный музей замков Версаль и Трианон">
            <a:extLst>
              <a:ext uri="{FF2B5EF4-FFF2-40B4-BE49-F238E27FC236}">
                <a16:creationId xmlns:a16="http://schemas.microsoft.com/office/drawing/2014/main" id="{3C83022B-8872-36CF-289A-F4442C63714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69000" cy="6858000"/>
          </a:xfrm>
          <a:prstGeom prst="rect">
            <a:avLst/>
          </a:prstGeom>
        </p:spPr>
      </p:pic>
      <p:sp>
        <p:nvSpPr>
          <p:cNvPr id="5" name="Callout">
            <a:extLst>
              <a:ext uri="{FF2B5EF4-FFF2-40B4-BE49-F238E27FC236}">
                <a16:creationId xmlns:a16="http://schemas.microsoft.com/office/drawing/2014/main" id="{3589AF76-B891-605A-AB7C-E4094F89F0FF}"/>
              </a:ext>
            </a:extLst>
          </p:cNvPr>
          <p:cNvSpPr txBox="1"/>
          <p:nvPr/>
        </p:nvSpPr>
        <p:spPr>
          <a:xfrm>
            <a:off x="6477000" y="1619504"/>
            <a:ext cx="5257800" cy="883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600" b="1" dirty="0">
                <a:solidFill>
                  <a:srgbClr val="E8907A"/>
                </a:solidFill>
                <a:latin typeface="Georgia" panose="02040502050405020303" pitchFamily="18" charset="0"/>
              </a:rPr>
              <a:t>14 июля 1789 года</a:t>
            </a:r>
            <a:br>
              <a:rPr lang="ru-RU" sz="2200" i="1" dirty="0">
                <a:solidFill>
                  <a:srgbClr val="F3ECDD"/>
                </a:solidFill>
                <a:latin typeface="Georgia" panose="02040502050405020303" pitchFamily="18" charset="0"/>
              </a:rPr>
            </a:br>
            <a:r>
              <a:rPr lang="ru-RU" sz="2200" i="1" dirty="0">
                <a:solidFill>
                  <a:srgbClr val="F3ECDD"/>
                </a:solidFill>
                <a:latin typeface="Georgia" panose="02040502050405020303" pitchFamily="18" charset="0"/>
              </a:rPr>
              <a:t>народ Парижа взял дело в свои руки.</a:t>
            </a:r>
          </a:p>
        </p:txBody>
      </p:sp>
      <p:grpSp>
        <p:nvGrpSpPr>
          <p:cNvPr id="9" name="Printer rule">
            <a:extLst>
              <a:ext uri="{FF2B5EF4-FFF2-40B4-BE49-F238E27FC236}">
                <a16:creationId xmlns:a16="http://schemas.microsoft.com/office/drawing/2014/main" id="{406A63E0-7D57-4D32-2EF4-6BD7D16EEE0B}"/>
              </a:ext>
            </a:extLst>
          </p:cNvPr>
          <p:cNvGrpSpPr/>
          <p:nvPr/>
        </p:nvGrpSpPr>
        <p:grpSpPr>
          <a:xfrm>
            <a:off x="6477000" y="2636774"/>
            <a:ext cx="1524000" cy="88900"/>
            <a:chOff x="6477000" y="2636774"/>
            <a:chExt cx="1524000" cy="88900"/>
          </a:xfrm>
        </p:grpSpPr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DEDF258E-0B75-B80B-9874-1BBB373B4328}"/>
                </a:ext>
              </a:extLst>
            </p:cNvPr>
            <p:cNvCxnSpPr/>
            <p:nvPr/>
          </p:nvCxnSpPr>
          <p:spPr>
            <a:xfrm>
              <a:off x="6477000" y="2681224"/>
              <a:ext cx="647700" cy="0"/>
            </a:xfrm>
            <a:prstGeom prst="line">
              <a:avLst/>
            </a:prstGeom>
            <a:ln w="9525">
              <a:solidFill>
                <a:srgbClr val="CDB2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336E854F-98CB-3056-3122-3BD0D39A350C}"/>
                </a:ext>
              </a:extLst>
            </p:cNvPr>
            <p:cNvCxnSpPr/>
            <p:nvPr/>
          </p:nvCxnSpPr>
          <p:spPr>
            <a:xfrm>
              <a:off x="7353300" y="2681224"/>
              <a:ext cx="647700" cy="0"/>
            </a:xfrm>
            <a:prstGeom prst="line">
              <a:avLst/>
            </a:prstGeom>
            <a:ln w="9525">
              <a:solidFill>
                <a:srgbClr val="CDB2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Ромб 7">
              <a:extLst>
                <a:ext uri="{FF2B5EF4-FFF2-40B4-BE49-F238E27FC236}">
                  <a16:creationId xmlns:a16="http://schemas.microsoft.com/office/drawing/2014/main" id="{82E3DDF8-96EE-B6E4-4D65-48846CB82283}"/>
                </a:ext>
              </a:extLst>
            </p:cNvPr>
            <p:cNvSpPr/>
            <p:nvPr/>
          </p:nvSpPr>
          <p:spPr>
            <a:xfrm>
              <a:off x="7194550" y="2636774"/>
              <a:ext cx="88900" cy="88900"/>
            </a:xfrm>
            <a:prstGeom prst="diamond">
              <a:avLst/>
            </a:prstGeom>
            <a:solidFill>
              <a:srgbClr val="CDB27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" name="Text">
            <a:extLst>
              <a:ext uri="{FF2B5EF4-FFF2-40B4-BE49-F238E27FC236}">
                <a16:creationId xmlns:a16="http://schemas.microsoft.com/office/drawing/2014/main" id="{DE267517-4B3F-965F-5CCB-DB8D115F8F90}"/>
              </a:ext>
            </a:extLst>
          </p:cNvPr>
          <p:cNvSpPr txBox="1"/>
          <p:nvPr/>
        </p:nvSpPr>
        <p:spPr>
          <a:xfrm>
            <a:off x="6477000" y="2859025"/>
            <a:ext cx="5257800" cy="3025839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800"/>
              </a:spcAft>
            </a:pPr>
            <a:r>
              <a:rPr lang="ru-RU" sz="2100" dirty="0">
                <a:solidFill>
                  <a:srgbClr val="EDE6D6"/>
                </a:solidFill>
                <a:latin typeface="Calibri" panose="020F0502020204030204" pitchFamily="34" charset="0"/>
              </a:rPr>
              <a:t>По Парижу прошел слух, что король собирается разогнать Учредительное собрание с помощью войск.</a:t>
            </a:r>
          </a:p>
          <a:p>
            <a:pPr>
              <a:lnSpc>
                <a:spcPct val="98000"/>
              </a:lnSpc>
              <a:spcAft>
                <a:spcPts val="800"/>
              </a:spcAft>
            </a:pPr>
            <a:r>
              <a:rPr lang="ru-RU" sz="2100" b="1" dirty="0">
                <a:solidFill>
                  <a:srgbClr val="E8907A"/>
                </a:solidFill>
                <a:latin typeface="Calibri" panose="020F0502020204030204" pitchFamily="34" charset="0"/>
              </a:rPr>
              <a:t>14 июля 1789 года</a:t>
            </a:r>
            <a:r>
              <a:rPr lang="ru-RU" sz="2100" dirty="0">
                <a:solidFill>
                  <a:srgbClr val="EDE6D6"/>
                </a:solidFill>
                <a:latin typeface="Calibri" panose="020F0502020204030204" pitchFamily="34" charset="0"/>
              </a:rPr>
              <a:t> толпа парижан штурмом взяла крепость-тюрьму </a:t>
            </a:r>
            <a:r>
              <a:rPr lang="ru-RU" sz="2100" b="1" dirty="0">
                <a:solidFill>
                  <a:srgbClr val="FFFFFF"/>
                </a:solidFill>
                <a:latin typeface="Calibri" panose="020F0502020204030204" pitchFamily="34" charset="0"/>
              </a:rPr>
              <a:t>Бастилию — символ королевской тирании.</a:t>
            </a:r>
          </a:p>
          <a:p>
            <a:pPr>
              <a:lnSpc>
                <a:spcPct val="98000"/>
              </a:lnSpc>
              <a:spcAft>
                <a:spcPts val="800"/>
              </a:spcAft>
            </a:pPr>
            <a:r>
              <a:rPr lang="ru-RU" sz="2100" dirty="0">
                <a:solidFill>
                  <a:srgbClr val="EDE6D6"/>
                </a:solidFill>
                <a:latin typeface="Calibri" panose="020F0502020204030204" pitchFamily="34" charset="0"/>
              </a:rPr>
              <a:t>Этот день считается днем начала </a:t>
            </a:r>
            <a:r>
              <a:rPr lang="ru-RU" sz="2100" b="1" dirty="0">
                <a:solidFill>
                  <a:srgbClr val="FFFFFF"/>
                </a:solidFill>
                <a:latin typeface="Calibri" panose="020F0502020204030204" pitchFamily="34" charset="0"/>
              </a:rPr>
              <a:t>Великой Французской революции</a:t>
            </a:r>
            <a:r>
              <a:rPr lang="ru-RU" sz="2100" dirty="0">
                <a:solidFill>
                  <a:srgbClr val="EDE6D6"/>
                </a:solidFill>
                <a:latin typeface="Calibri" panose="020F0502020204030204" pitchFamily="34" charset="0"/>
              </a:rPr>
              <a:t> и сегодня является </a:t>
            </a:r>
            <a:r>
              <a:rPr lang="ru-RU" sz="2100" b="1" dirty="0">
                <a:solidFill>
                  <a:srgbClr val="FFFFFF"/>
                </a:solidFill>
                <a:latin typeface="Calibri" panose="020F0502020204030204" pitchFamily="34" charset="0"/>
              </a:rPr>
              <a:t>национальным праздником Франции.</a:t>
            </a:r>
          </a:p>
        </p:txBody>
      </p:sp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A323594C-3856-9D0F-F8C6-0F32F333332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99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88F606A-0CD6-53E6-3822-DEB0A692A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584200"/>
            <a:ext cx="6197600" cy="98450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b="1" dirty="0">
                <a:solidFill>
                  <a:srgbClr val="1B2A47"/>
                </a:solidFill>
                <a:latin typeface="Georgia" panose="02040502050405020303" pitchFamily="18" charset="0"/>
              </a:rPr>
              <a:t>Декларация прав человека и гражданина</a:t>
            </a:r>
          </a:p>
        </p:txBody>
      </p:sp>
      <p:sp>
        <p:nvSpPr>
          <p:cNvPr id="3" name="Document frame">
            <a:extLst>
              <a:ext uri="{FF2B5EF4-FFF2-40B4-BE49-F238E27FC236}">
                <a16:creationId xmlns:a16="http://schemas.microsoft.com/office/drawing/2014/main" id="{0AE2F9D5-FC5A-C68A-D328-5C26701A6DEB}"/>
              </a:ext>
            </a:extLst>
          </p:cNvPr>
          <p:cNvSpPr/>
          <p:nvPr/>
        </p:nvSpPr>
        <p:spPr>
          <a:xfrm>
            <a:off x="228600" y="228600"/>
            <a:ext cx="11734800" cy="6172200"/>
          </a:xfrm>
          <a:prstGeom prst="rect">
            <a:avLst/>
          </a:prstGeom>
          <a:noFill/>
          <a:ln w="19050" cap="flat" cmpd="sng" algn="ctr">
            <a:solidFill>
              <a:srgbClr val="A8854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Document frame inner">
            <a:extLst>
              <a:ext uri="{FF2B5EF4-FFF2-40B4-BE49-F238E27FC236}">
                <a16:creationId xmlns:a16="http://schemas.microsoft.com/office/drawing/2014/main" id="{5AB65A85-9A12-D250-BEF2-4F5D463CC57C}"/>
              </a:ext>
            </a:extLst>
          </p:cNvPr>
          <p:cNvSpPr/>
          <p:nvPr/>
        </p:nvSpPr>
        <p:spPr>
          <a:xfrm>
            <a:off x="304800" y="304800"/>
            <a:ext cx="11582400" cy="6019800"/>
          </a:xfrm>
          <a:prstGeom prst="rect">
            <a:avLst/>
          </a:prstGeom>
          <a:noFill/>
          <a:ln w="6350" cap="flat" cmpd="sng" algn="ctr">
            <a:solidFill>
              <a:srgbClr val="A8854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Le Barbier - Declaration" descr="Ж.-Ж.-Ф. Ле Барбье. Декларация прав человека и гражданина. Около 1789. Музей Карнавале">
            <a:extLst>
              <a:ext uri="{FF2B5EF4-FFF2-40B4-BE49-F238E27FC236}">
                <a16:creationId xmlns:a16="http://schemas.microsoft.com/office/drawing/2014/main" id="{E2A7A079-268E-7A6B-A0DA-514462848B6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685800"/>
            <a:ext cx="4064000" cy="5143500"/>
          </a:xfrm>
          <a:prstGeom prst="rect">
            <a:avLst/>
          </a:prstGeom>
          <a:effectLst>
            <a:outerShdw blurRad="152400" dist="38100" dir="5400000" rotWithShape="0">
              <a:srgbClr val="000000">
                <a:alpha val="30000"/>
              </a:srgbClr>
            </a:outerShdw>
          </a:effectLst>
        </p:spPr>
      </p:pic>
      <p:sp>
        <p:nvSpPr>
          <p:cNvPr id="7" name="Picture rule">
            <a:extLst>
              <a:ext uri="{FF2B5EF4-FFF2-40B4-BE49-F238E27FC236}">
                <a16:creationId xmlns:a16="http://schemas.microsoft.com/office/drawing/2014/main" id="{2CB28254-4E61-82C3-80F0-D255FC5565FF}"/>
              </a:ext>
            </a:extLst>
          </p:cNvPr>
          <p:cNvSpPr/>
          <p:nvPr/>
        </p:nvSpPr>
        <p:spPr>
          <a:xfrm>
            <a:off x="7391400" y="609600"/>
            <a:ext cx="4216400" cy="5295900"/>
          </a:xfrm>
          <a:prstGeom prst="rect">
            <a:avLst/>
          </a:prstGeom>
          <a:noFill/>
          <a:ln w="9525" cap="flat" cmpd="sng" algn="ctr">
            <a:solidFill>
              <a:srgbClr val="A8854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Lead">
            <a:extLst>
              <a:ext uri="{FF2B5EF4-FFF2-40B4-BE49-F238E27FC236}">
                <a16:creationId xmlns:a16="http://schemas.microsoft.com/office/drawing/2014/main" id="{9F03D8D9-21BE-5C11-FCD2-731E5A135B4D}"/>
              </a:ext>
            </a:extLst>
          </p:cNvPr>
          <p:cNvSpPr txBox="1"/>
          <p:nvPr/>
        </p:nvSpPr>
        <p:spPr>
          <a:xfrm>
            <a:off x="787400" y="1670304"/>
            <a:ext cx="61976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i="1" dirty="0">
                <a:solidFill>
                  <a:srgbClr val="2B2A2C"/>
                </a:solidFill>
                <a:latin typeface="Georgia" panose="02040502050405020303" pitchFamily="18" charset="0"/>
              </a:rPr>
              <a:t>Революционеры провозгласили главные ценности нового общества.</a:t>
            </a:r>
          </a:p>
        </p:txBody>
      </p:sp>
      <p:grpSp>
        <p:nvGrpSpPr>
          <p:cNvPr id="12" name="Printer rule">
            <a:extLst>
              <a:ext uri="{FF2B5EF4-FFF2-40B4-BE49-F238E27FC236}">
                <a16:creationId xmlns:a16="http://schemas.microsoft.com/office/drawing/2014/main" id="{3E720B12-1EA5-3E91-BDDB-936D8EF12B0F}"/>
              </a:ext>
            </a:extLst>
          </p:cNvPr>
          <p:cNvGrpSpPr/>
          <p:nvPr/>
        </p:nvGrpSpPr>
        <p:grpSpPr>
          <a:xfrm>
            <a:off x="787400" y="2418334"/>
            <a:ext cx="6197600" cy="88900"/>
            <a:chOff x="787400" y="2418334"/>
            <a:chExt cx="6197600" cy="88900"/>
          </a:xfrm>
        </p:grpSpPr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9FCC5EF2-EECA-534F-02C1-247D7689EB61}"/>
                </a:ext>
              </a:extLst>
            </p:cNvPr>
            <p:cNvCxnSpPr/>
            <p:nvPr/>
          </p:nvCxnSpPr>
          <p:spPr>
            <a:xfrm>
              <a:off x="787400" y="2462784"/>
              <a:ext cx="2984500" cy="0"/>
            </a:xfrm>
            <a:prstGeom prst="line">
              <a:avLst/>
            </a:prstGeom>
            <a:ln w="9525">
              <a:solidFill>
                <a:srgbClr val="A885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95D0BF80-B8AB-11A7-D3E7-D08A1BBA81FB}"/>
                </a:ext>
              </a:extLst>
            </p:cNvPr>
            <p:cNvCxnSpPr/>
            <p:nvPr/>
          </p:nvCxnSpPr>
          <p:spPr>
            <a:xfrm>
              <a:off x="4000500" y="2462784"/>
              <a:ext cx="2984500" cy="0"/>
            </a:xfrm>
            <a:prstGeom prst="line">
              <a:avLst/>
            </a:prstGeom>
            <a:ln w="9525">
              <a:solidFill>
                <a:srgbClr val="A885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Ромб 10">
              <a:extLst>
                <a:ext uri="{FF2B5EF4-FFF2-40B4-BE49-F238E27FC236}">
                  <a16:creationId xmlns:a16="http://schemas.microsoft.com/office/drawing/2014/main" id="{0842D24D-1434-A98F-1597-5CAA9A49F55A}"/>
                </a:ext>
              </a:extLst>
            </p:cNvPr>
            <p:cNvSpPr/>
            <p:nvPr/>
          </p:nvSpPr>
          <p:spPr>
            <a:xfrm>
              <a:off x="3841750" y="2418334"/>
              <a:ext cx="88900" cy="88900"/>
            </a:xfrm>
            <a:prstGeom prst="diamond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Principle 1">
            <a:extLst>
              <a:ext uri="{FF2B5EF4-FFF2-40B4-BE49-F238E27FC236}">
                <a16:creationId xmlns:a16="http://schemas.microsoft.com/office/drawing/2014/main" id="{43193EFE-B35C-5EB4-41D1-CCB9D7414B11}"/>
              </a:ext>
            </a:extLst>
          </p:cNvPr>
          <p:cNvSpPr txBox="1"/>
          <p:nvPr/>
        </p:nvSpPr>
        <p:spPr>
          <a:xfrm>
            <a:off x="787400" y="2615184"/>
            <a:ext cx="6197600" cy="65709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Все </a:t>
            </a:r>
            <a:r>
              <a:rPr lang="ru-RU" sz="2200" b="1" dirty="0">
                <a:solidFill>
                  <a:srgbClr val="1B2A47"/>
                </a:solidFill>
                <a:latin typeface="Calibri" panose="020F0502020204030204" pitchFamily="34" charset="0"/>
              </a:rPr>
              <a:t>люди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рождаются </a:t>
            </a:r>
            <a:r>
              <a:rPr lang="ru-RU" sz="2200" b="1" dirty="0">
                <a:solidFill>
                  <a:srgbClr val="7A1E2C"/>
                </a:solidFill>
                <a:latin typeface="Calibri" panose="020F0502020204030204" pitchFamily="34" charset="0"/>
              </a:rPr>
              <a:t>свободными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и </a:t>
            </a:r>
            <a:r>
              <a:rPr lang="ru-RU" sz="2200" b="1" dirty="0">
                <a:solidFill>
                  <a:srgbClr val="7A1E2C"/>
                </a:solidFill>
                <a:latin typeface="Calibri" panose="020F0502020204030204" pitchFamily="34" charset="0"/>
              </a:rPr>
              <a:t>равными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в правах.</a:t>
            </a:r>
          </a:p>
        </p:txBody>
      </p:sp>
      <p:cxnSp>
        <p:nvCxnSpPr>
          <p:cNvPr id="14" name="Hairline">
            <a:extLst>
              <a:ext uri="{FF2B5EF4-FFF2-40B4-BE49-F238E27FC236}">
                <a16:creationId xmlns:a16="http://schemas.microsoft.com/office/drawing/2014/main" id="{28679B8C-D0CD-48E3-A401-965062157F22}"/>
              </a:ext>
            </a:extLst>
          </p:cNvPr>
          <p:cNvCxnSpPr/>
          <p:nvPr/>
        </p:nvCxnSpPr>
        <p:spPr>
          <a:xfrm>
            <a:off x="787400" y="3386582"/>
            <a:ext cx="6197600" cy="0"/>
          </a:xfrm>
          <a:prstGeom prst="line">
            <a:avLst/>
          </a:prstGeom>
          <a:ln w="6350">
            <a:solidFill>
              <a:srgbClr val="CDBB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Principle 2">
            <a:extLst>
              <a:ext uri="{FF2B5EF4-FFF2-40B4-BE49-F238E27FC236}">
                <a16:creationId xmlns:a16="http://schemas.microsoft.com/office/drawing/2014/main" id="{03E858D6-7E6F-EB04-35CD-1CC03DA2760C}"/>
              </a:ext>
            </a:extLst>
          </p:cNvPr>
          <p:cNvSpPr txBox="1"/>
          <p:nvPr/>
        </p:nvSpPr>
        <p:spPr>
          <a:xfrm>
            <a:off x="787400" y="3475483"/>
            <a:ext cx="6197600" cy="328549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2200" b="1" dirty="0">
                <a:solidFill>
                  <a:srgbClr val="1B2A47"/>
                </a:solidFill>
                <a:latin typeface="Calibri" panose="020F0502020204030204" pitchFamily="34" charset="0"/>
              </a:rPr>
              <a:t>Источник власти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— </a:t>
            </a:r>
            <a:r>
              <a:rPr lang="ru-RU" sz="2200" b="1" dirty="0">
                <a:solidFill>
                  <a:srgbClr val="7A1E2C"/>
                </a:solidFill>
                <a:latin typeface="Calibri" panose="020F0502020204030204" pitchFamily="34" charset="0"/>
              </a:rPr>
              <a:t>народ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, а не король.</a:t>
            </a:r>
          </a:p>
        </p:txBody>
      </p:sp>
      <p:cxnSp>
        <p:nvCxnSpPr>
          <p:cNvPr id="16" name="Hairline">
            <a:extLst>
              <a:ext uri="{FF2B5EF4-FFF2-40B4-BE49-F238E27FC236}">
                <a16:creationId xmlns:a16="http://schemas.microsoft.com/office/drawing/2014/main" id="{93C43431-F54F-FF68-E29D-E0457842ECF5}"/>
              </a:ext>
            </a:extLst>
          </p:cNvPr>
          <p:cNvCxnSpPr/>
          <p:nvPr/>
        </p:nvCxnSpPr>
        <p:spPr>
          <a:xfrm>
            <a:off x="787400" y="3918332"/>
            <a:ext cx="6197600" cy="0"/>
          </a:xfrm>
          <a:prstGeom prst="line">
            <a:avLst/>
          </a:prstGeom>
          <a:ln w="6350">
            <a:solidFill>
              <a:srgbClr val="CDBB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rinciple 3">
            <a:extLst>
              <a:ext uri="{FF2B5EF4-FFF2-40B4-BE49-F238E27FC236}">
                <a16:creationId xmlns:a16="http://schemas.microsoft.com/office/drawing/2014/main" id="{10045360-2F86-29C3-21D1-DC197A35B051}"/>
              </a:ext>
            </a:extLst>
          </p:cNvPr>
          <p:cNvSpPr txBox="1"/>
          <p:nvPr/>
        </p:nvSpPr>
        <p:spPr>
          <a:xfrm>
            <a:off x="787400" y="4007232"/>
            <a:ext cx="6197600" cy="65709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Провозглашалась </a:t>
            </a:r>
            <a:r>
              <a:rPr lang="ru-RU" sz="2200" b="1" dirty="0">
                <a:solidFill>
                  <a:srgbClr val="1B2A47"/>
                </a:solidFill>
                <a:latin typeface="Calibri" panose="020F0502020204030204" pitchFamily="34" charset="0"/>
              </a:rPr>
              <a:t>свобода слова, печати и вероисповедания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.</a:t>
            </a:r>
          </a:p>
        </p:txBody>
      </p:sp>
      <p:cxnSp>
        <p:nvCxnSpPr>
          <p:cNvPr id="18" name="Hairline">
            <a:extLst>
              <a:ext uri="{FF2B5EF4-FFF2-40B4-BE49-F238E27FC236}">
                <a16:creationId xmlns:a16="http://schemas.microsoft.com/office/drawing/2014/main" id="{9BA53CF7-1417-84A8-5F81-07A8A33229EA}"/>
              </a:ext>
            </a:extLst>
          </p:cNvPr>
          <p:cNvCxnSpPr/>
          <p:nvPr/>
        </p:nvCxnSpPr>
        <p:spPr>
          <a:xfrm>
            <a:off x="787400" y="4778630"/>
            <a:ext cx="6197600" cy="0"/>
          </a:xfrm>
          <a:prstGeom prst="line">
            <a:avLst/>
          </a:prstGeom>
          <a:ln w="6350">
            <a:solidFill>
              <a:srgbClr val="CDBB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rinciple 4">
            <a:extLst>
              <a:ext uri="{FF2B5EF4-FFF2-40B4-BE49-F238E27FC236}">
                <a16:creationId xmlns:a16="http://schemas.microsoft.com/office/drawing/2014/main" id="{1B81892D-8613-4299-D0CB-9970099BD75C}"/>
              </a:ext>
            </a:extLst>
          </p:cNvPr>
          <p:cNvSpPr txBox="1"/>
          <p:nvPr/>
        </p:nvSpPr>
        <p:spPr>
          <a:xfrm>
            <a:off x="787400" y="4867531"/>
            <a:ext cx="6197600" cy="328549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Отменялись все </a:t>
            </a:r>
            <a:r>
              <a:rPr lang="ru-RU" sz="2200" b="1" dirty="0">
                <a:solidFill>
                  <a:srgbClr val="1B2A47"/>
                </a:solidFill>
                <a:latin typeface="Calibri" panose="020F0502020204030204" pitchFamily="34" charset="0"/>
              </a:rPr>
              <a:t>сословные привилегии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.</a:t>
            </a:r>
          </a:p>
        </p:txBody>
      </p:sp>
      <p:cxnSp>
        <p:nvCxnSpPr>
          <p:cNvPr id="20" name="Hairline">
            <a:extLst>
              <a:ext uri="{FF2B5EF4-FFF2-40B4-BE49-F238E27FC236}">
                <a16:creationId xmlns:a16="http://schemas.microsoft.com/office/drawing/2014/main" id="{5D92EA53-5831-9637-1144-1E071A5E3AFF}"/>
              </a:ext>
            </a:extLst>
          </p:cNvPr>
          <p:cNvCxnSpPr/>
          <p:nvPr/>
        </p:nvCxnSpPr>
        <p:spPr>
          <a:xfrm>
            <a:off x="787400" y="5310380"/>
            <a:ext cx="6197600" cy="0"/>
          </a:xfrm>
          <a:prstGeom prst="line">
            <a:avLst/>
          </a:prstGeom>
          <a:ln w="6350">
            <a:solidFill>
              <a:srgbClr val="CDBB9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Principle 5">
            <a:extLst>
              <a:ext uri="{FF2B5EF4-FFF2-40B4-BE49-F238E27FC236}">
                <a16:creationId xmlns:a16="http://schemas.microsoft.com/office/drawing/2014/main" id="{D4BB84E8-9219-7782-4066-6C575C5AA5B8}"/>
              </a:ext>
            </a:extLst>
          </p:cNvPr>
          <p:cNvSpPr txBox="1"/>
          <p:nvPr/>
        </p:nvSpPr>
        <p:spPr>
          <a:xfrm>
            <a:off x="787400" y="5399280"/>
            <a:ext cx="6197600" cy="65709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Вводилось обращение </a:t>
            </a:r>
            <a:r>
              <a:rPr lang="ru-RU" sz="2200" b="1" dirty="0">
                <a:solidFill>
                  <a:srgbClr val="7A1E2C"/>
                </a:solidFill>
                <a:latin typeface="Calibri" panose="020F0502020204030204" pitchFamily="34" charset="0"/>
              </a:rPr>
              <a:t>«гражданин»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вместо </a:t>
            </a:r>
            <a:r>
              <a:rPr lang="ru-RU" sz="2200" b="1" dirty="0">
                <a:solidFill>
                  <a:srgbClr val="1B2A47"/>
                </a:solidFill>
                <a:latin typeface="Calibri" panose="020F0502020204030204" pitchFamily="34" charset="0"/>
              </a:rPr>
              <a:t>«господин»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22" name="Signature 100ballnik.com">
            <a:extLst>
              <a:ext uri="{FF2B5EF4-FFF2-40B4-BE49-F238E27FC236}">
                <a16:creationId xmlns:a16="http://schemas.microsoft.com/office/drawing/2014/main" id="{D51286C2-F2AA-303C-1AD6-4E5EF7D8162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458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E15552E-5FE7-D5DC-77D7-60319050A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200" y="381000"/>
            <a:ext cx="7467600" cy="63500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B2A47"/>
                </a:solidFill>
                <a:latin typeface="Georgia" panose="02040502050405020303" pitchFamily="18" charset="0"/>
              </a:rPr>
              <a:t>Жизнь в условиях революции</a:t>
            </a:r>
          </a:p>
        </p:txBody>
      </p:sp>
      <p:sp>
        <p:nvSpPr>
          <p:cNvPr id="3" name="Burgundy plane">
            <a:extLst>
              <a:ext uri="{FF2B5EF4-FFF2-40B4-BE49-F238E27FC236}">
                <a16:creationId xmlns:a16="http://schemas.microsoft.com/office/drawing/2014/main" id="{4E498CE4-50F0-9134-E234-26E5E10A2D29}"/>
              </a:ext>
            </a:extLst>
          </p:cNvPr>
          <p:cNvSpPr/>
          <p:nvPr/>
        </p:nvSpPr>
        <p:spPr>
          <a:xfrm>
            <a:off x="0" y="0"/>
            <a:ext cx="3810000" cy="6858000"/>
          </a:xfrm>
          <a:prstGeom prst="rect">
            <a:avLst/>
          </a:prstGeom>
          <a:solidFill>
            <a:srgbClr val="7A1E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Print Unite indivisibilite mat">
            <a:extLst>
              <a:ext uri="{FF2B5EF4-FFF2-40B4-BE49-F238E27FC236}">
                <a16:creationId xmlns:a16="http://schemas.microsoft.com/office/drawing/2014/main" id="{EF1F7C1C-D58D-26B0-F10B-8C4EA6D756B1}"/>
              </a:ext>
            </a:extLst>
          </p:cNvPr>
          <p:cNvSpPr/>
          <p:nvPr/>
        </p:nvSpPr>
        <p:spPr>
          <a:xfrm>
            <a:off x="635000" y="393700"/>
            <a:ext cx="2540000" cy="3632200"/>
          </a:xfrm>
          <a:prstGeom prst="rect">
            <a:avLst/>
          </a:prstGeom>
          <a:solidFill>
            <a:srgbClr val="FCF9F2"/>
          </a:solidFill>
          <a:ln w="9525">
            <a:solidFill>
              <a:srgbClr val="A885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rint Unite indivisibilite" descr="Народная гравюра «Единство, неделимость Республики. Свобода, равенство, братство или смерть». После 1793. Музей Карнавале">
            <a:extLst>
              <a:ext uri="{FF2B5EF4-FFF2-40B4-BE49-F238E27FC236}">
                <a16:creationId xmlns:a16="http://schemas.microsoft.com/office/drawing/2014/main" id="{817D3ED3-1FD2-29B5-B1FF-0D0CB03BCFA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482600"/>
            <a:ext cx="2362200" cy="3454400"/>
          </a:xfrm>
          <a:prstGeom prst="rect">
            <a:avLst/>
          </a:prstGeom>
        </p:spPr>
      </p:pic>
      <p:sp>
        <p:nvSpPr>
          <p:cNvPr id="7" name="Map 83 departements 1790 mat">
            <a:extLst>
              <a:ext uri="{FF2B5EF4-FFF2-40B4-BE49-F238E27FC236}">
                <a16:creationId xmlns:a16="http://schemas.microsoft.com/office/drawing/2014/main" id="{592C35F3-F56D-8DE5-5C3A-81449C10FCDC}"/>
              </a:ext>
            </a:extLst>
          </p:cNvPr>
          <p:cNvSpPr/>
          <p:nvPr/>
        </p:nvSpPr>
        <p:spPr>
          <a:xfrm>
            <a:off x="952500" y="4318000"/>
            <a:ext cx="1905000" cy="1905000"/>
          </a:xfrm>
          <a:prstGeom prst="rect">
            <a:avLst/>
          </a:prstGeom>
          <a:solidFill>
            <a:srgbClr val="FCF9F2"/>
          </a:solidFill>
          <a:ln w="9525">
            <a:solidFill>
              <a:srgbClr val="A885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Map 83 departements 1790" descr="Карта Франции, разделённой на 83 департамента. 1790. Национальная библиотека Франции">
            <a:extLst>
              <a:ext uri="{FF2B5EF4-FFF2-40B4-BE49-F238E27FC236}">
                <a16:creationId xmlns:a16="http://schemas.microsoft.com/office/drawing/2014/main" id="{DB57B63D-89DA-5A8E-C11F-C28669CF814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4394200"/>
            <a:ext cx="1752600" cy="1752600"/>
          </a:xfrm>
          <a:prstGeom prst="rect">
            <a:avLst/>
          </a:prstGeom>
        </p:spPr>
      </p:pic>
      <p:sp>
        <p:nvSpPr>
          <p:cNvPr id="10" name="Lead">
            <a:extLst>
              <a:ext uri="{FF2B5EF4-FFF2-40B4-BE49-F238E27FC236}">
                <a16:creationId xmlns:a16="http://schemas.microsoft.com/office/drawing/2014/main" id="{00B2D119-6467-1570-AE67-B8509AD7ECD5}"/>
              </a:ext>
            </a:extLst>
          </p:cNvPr>
          <p:cNvSpPr txBox="1"/>
          <p:nvPr/>
        </p:nvSpPr>
        <p:spPr>
          <a:xfrm>
            <a:off x="4267200" y="1066800"/>
            <a:ext cx="74676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i="1" dirty="0">
                <a:solidFill>
                  <a:srgbClr val="2B2A2C"/>
                </a:solidFill>
                <a:latin typeface="Georgia" panose="02040502050405020303" pitchFamily="18" charset="0"/>
              </a:rPr>
              <a:t>Революция изменила всю жизнь страны.</a:t>
            </a:r>
          </a:p>
        </p:txBody>
      </p:sp>
      <p:sp>
        <p:nvSpPr>
          <p:cNvPr id="11" name="Band 1">
            <a:extLst>
              <a:ext uri="{FF2B5EF4-FFF2-40B4-BE49-F238E27FC236}">
                <a16:creationId xmlns:a16="http://schemas.microsoft.com/office/drawing/2014/main" id="{FAF624D4-F470-137D-D155-77B8E53EC8E0}"/>
              </a:ext>
            </a:extLst>
          </p:cNvPr>
          <p:cNvSpPr/>
          <p:nvPr/>
        </p:nvSpPr>
        <p:spPr>
          <a:xfrm>
            <a:off x="4267200" y="1579880"/>
            <a:ext cx="7467600" cy="885698"/>
          </a:xfrm>
          <a:prstGeom prst="rect">
            <a:avLst/>
          </a:prstGeom>
          <a:solidFill>
            <a:srgbClr val="FBF7EE"/>
          </a:solidFill>
          <a:ln w="6350">
            <a:solidFill>
              <a:srgbClr val="E2D6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Change 1">
            <a:extLst>
              <a:ext uri="{FF2B5EF4-FFF2-40B4-BE49-F238E27FC236}">
                <a16:creationId xmlns:a16="http://schemas.microsoft.com/office/drawing/2014/main" id="{2262161A-4B31-BBE5-BF20-12EB54C03C54}"/>
              </a:ext>
            </a:extLst>
          </p:cNvPr>
          <p:cNvSpPr txBox="1"/>
          <p:nvPr/>
        </p:nvSpPr>
        <p:spPr>
          <a:xfrm>
            <a:off x="4724400" y="1694180"/>
            <a:ext cx="6832600" cy="65709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Было отменено наследственное дворянство, запрещены титулы и гербы.</a:t>
            </a:r>
          </a:p>
        </p:txBody>
      </p:sp>
      <p:sp>
        <p:nvSpPr>
          <p:cNvPr id="13" name="Ромб 12">
            <a:extLst>
              <a:ext uri="{FF2B5EF4-FFF2-40B4-BE49-F238E27FC236}">
                <a16:creationId xmlns:a16="http://schemas.microsoft.com/office/drawing/2014/main" id="{30EDB688-549A-6E62-0E17-86F4CC43FCB8}"/>
              </a:ext>
            </a:extLst>
          </p:cNvPr>
          <p:cNvSpPr/>
          <p:nvPr/>
        </p:nvSpPr>
        <p:spPr>
          <a:xfrm>
            <a:off x="4432300" y="1795780"/>
            <a:ext cx="127000" cy="127000"/>
          </a:xfrm>
          <a:prstGeom prst="diamond">
            <a:avLst/>
          </a:prstGeom>
          <a:solidFill>
            <a:srgbClr val="7A1E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Band 2">
            <a:extLst>
              <a:ext uri="{FF2B5EF4-FFF2-40B4-BE49-F238E27FC236}">
                <a16:creationId xmlns:a16="http://schemas.microsoft.com/office/drawing/2014/main" id="{AA52BAB4-0D51-88FF-9362-CB3D5A5D3055}"/>
              </a:ext>
            </a:extLst>
          </p:cNvPr>
          <p:cNvSpPr/>
          <p:nvPr/>
        </p:nvSpPr>
        <p:spPr>
          <a:xfrm>
            <a:off x="4267200" y="2567178"/>
            <a:ext cx="7467600" cy="885698"/>
          </a:xfrm>
          <a:prstGeom prst="rect">
            <a:avLst/>
          </a:prstGeom>
          <a:solidFill>
            <a:srgbClr val="F4EDE0"/>
          </a:solidFill>
          <a:ln w="6350">
            <a:solidFill>
              <a:srgbClr val="E2D6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Change 2">
            <a:extLst>
              <a:ext uri="{FF2B5EF4-FFF2-40B4-BE49-F238E27FC236}">
                <a16:creationId xmlns:a16="http://schemas.microsoft.com/office/drawing/2014/main" id="{642E732E-048E-0312-6D2D-CAB166129E92}"/>
              </a:ext>
            </a:extLst>
          </p:cNvPr>
          <p:cNvSpPr txBox="1"/>
          <p:nvPr/>
        </p:nvSpPr>
        <p:spPr>
          <a:xfrm>
            <a:off x="4724400" y="2681478"/>
            <a:ext cx="6832600" cy="65709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Страну поделили на новые, равные по площади департаменты.</a:t>
            </a:r>
          </a:p>
        </p:txBody>
      </p:sp>
      <p:sp>
        <p:nvSpPr>
          <p:cNvPr id="16" name="Ромб 15">
            <a:extLst>
              <a:ext uri="{FF2B5EF4-FFF2-40B4-BE49-F238E27FC236}">
                <a16:creationId xmlns:a16="http://schemas.microsoft.com/office/drawing/2014/main" id="{28129AA9-75A9-D9DB-51B0-B7F514A1FDAB}"/>
              </a:ext>
            </a:extLst>
          </p:cNvPr>
          <p:cNvSpPr/>
          <p:nvPr/>
        </p:nvSpPr>
        <p:spPr>
          <a:xfrm>
            <a:off x="4432300" y="2783078"/>
            <a:ext cx="127000" cy="127000"/>
          </a:xfrm>
          <a:prstGeom prst="diamond">
            <a:avLst/>
          </a:prstGeom>
          <a:solidFill>
            <a:srgbClr val="7A1E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Band 3">
            <a:extLst>
              <a:ext uri="{FF2B5EF4-FFF2-40B4-BE49-F238E27FC236}">
                <a16:creationId xmlns:a16="http://schemas.microsoft.com/office/drawing/2014/main" id="{B07D73D8-A542-3107-94D9-DFF8B3C6B4DF}"/>
              </a:ext>
            </a:extLst>
          </p:cNvPr>
          <p:cNvSpPr/>
          <p:nvPr/>
        </p:nvSpPr>
        <p:spPr>
          <a:xfrm>
            <a:off x="4267200" y="3554476"/>
            <a:ext cx="7467600" cy="557150"/>
          </a:xfrm>
          <a:prstGeom prst="rect">
            <a:avLst/>
          </a:prstGeom>
          <a:solidFill>
            <a:srgbClr val="FBF7EE"/>
          </a:solidFill>
          <a:ln w="6350">
            <a:solidFill>
              <a:srgbClr val="E2D6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Change 3">
            <a:extLst>
              <a:ext uri="{FF2B5EF4-FFF2-40B4-BE49-F238E27FC236}">
                <a16:creationId xmlns:a16="http://schemas.microsoft.com/office/drawing/2014/main" id="{1016CE3C-15D2-47FE-0CC6-0E8CAD0B3C85}"/>
              </a:ext>
            </a:extLst>
          </p:cNvPr>
          <p:cNvSpPr txBox="1"/>
          <p:nvPr/>
        </p:nvSpPr>
        <p:spPr>
          <a:xfrm>
            <a:off x="4724400" y="3668777"/>
            <a:ext cx="6832600" cy="328549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Имущество церкви было конфисковано и продано.</a:t>
            </a:r>
          </a:p>
        </p:txBody>
      </p:sp>
      <p:sp>
        <p:nvSpPr>
          <p:cNvPr id="19" name="Ромб 18">
            <a:extLst>
              <a:ext uri="{FF2B5EF4-FFF2-40B4-BE49-F238E27FC236}">
                <a16:creationId xmlns:a16="http://schemas.microsoft.com/office/drawing/2014/main" id="{87C6220E-1857-E3BF-C3A0-45E05A250161}"/>
              </a:ext>
            </a:extLst>
          </p:cNvPr>
          <p:cNvSpPr/>
          <p:nvPr/>
        </p:nvSpPr>
        <p:spPr>
          <a:xfrm>
            <a:off x="4432300" y="3770376"/>
            <a:ext cx="127000" cy="127000"/>
          </a:xfrm>
          <a:prstGeom prst="diamond">
            <a:avLst/>
          </a:prstGeom>
          <a:solidFill>
            <a:srgbClr val="7A1E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Band 4">
            <a:extLst>
              <a:ext uri="{FF2B5EF4-FFF2-40B4-BE49-F238E27FC236}">
                <a16:creationId xmlns:a16="http://schemas.microsoft.com/office/drawing/2014/main" id="{7CD9CD38-EDD2-220D-2144-06C238255231}"/>
              </a:ext>
            </a:extLst>
          </p:cNvPr>
          <p:cNvSpPr/>
          <p:nvPr/>
        </p:nvSpPr>
        <p:spPr>
          <a:xfrm>
            <a:off x="4267200" y="4213226"/>
            <a:ext cx="7467600" cy="885698"/>
          </a:xfrm>
          <a:prstGeom prst="rect">
            <a:avLst/>
          </a:prstGeom>
          <a:solidFill>
            <a:srgbClr val="F4EDE0"/>
          </a:solidFill>
          <a:ln w="6350">
            <a:solidFill>
              <a:srgbClr val="E2D6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Change 4">
            <a:extLst>
              <a:ext uri="{FF2B5EF4-FFF2-40B4-BE49-F238E27FC236}">
                <a16:creationId xmlns:a16="http://schemas.microsoft.com/office/drawing/2014/main" id="{D0FE72E8-245B-984A-D5D1-4F3E34E1982D}"/>
              </a:ext>
            </a:extLst>
          </p:cNvPr>
          <p:cNvSpPr txBox="1"/>
          <p:nvPr/>
        </p:nvSpPr>
        <p:spPr>
          <a:xfrm>
            <a:off x="4724400" y="4327526"/>
            <a:ext cx="6832600" cy="65709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Появились </a:t>
            </a:r>
            <a:r>
              <a:rPr lang="ru-RU" sz="2200" b="1" dirty="0">
                <a:solidFill>
                  <a:srgbClr val="7A1E2C"/>
                </a:solidFill>
                <a:latin typeface="Calibri" panose="020F0502020204030204" pitchFamily="34" charset="0"/>
              </a:rPr>
              <a:t>политические клубы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, где люди обсуждали будущее страны. Самый известный — </a:t>
            </a:r>
            <a:r>
              <a:rPr lang="ru-RU" sz="2200" b="1" dirty="0">
                <a:solidFill>
                  <a:srgbClr val="7A1E2C"/>
                </a:solidFill>
                <a:latin typeface="Calibri" panose="020F0502020204030204" pitchFamily="34" charset="0"/>
              </a:rPr>
              <a:t>Якобинский клуб.</a:t>
            </a:r>
          </a:p>
        </p:txBody>
      </p:sp>
      <p:sp>
        <p:nvSpPr>
          <p:cNvPr id="22" name="Ромб 21">
            <a:extLst>
              <a:ext uri="{FF2B5EF4-FFF2-40B4-BE49-F238E27FC236}">
                <a16:creationId xmlns:a16="http://schemas.microsoft.com/office/drawing/2014/main" id="{AF983F33-803D-4C60-6AC8-4EC9317402B1}"/>
              </a:ext>
            </a:extLst>
          </p:cNvPr>
          <p:cNvSpPr/>
          <p:nvPr/>
        </p:nvSpPr>
        <p:spPr>
          <a:xfrm>
            <a:off x="4432300" y="4429126"/>
            <a:ext cx="127000" cy="127000"/>
          </a:xfrm>
          <a:prstGeom prst="diamond">
            <a:avLst/>
          </a:prstGeom>
          <a:solidFill>
            <a:srgbClr val="7A1E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Band 5">
            <a:extLst>
              <a:ext uri="{FF2B5EF4-FFF2-40B4-BE49-F238E27FC236}">
                <a16:creationId xmlns:a16="http://schemas.microsoft.com/office/drawing/2014/main" id="{21EC1D89-BFB0-0407-66BB-A5EAB7424077}"/>
              </a:ext>
            </a:extLst>
          </p:cNvPr>
          <p:cNvSpPr/>
          <p:nvPr/>
        </p:nvSpPr>
        <p:spPr>
          <a:xfrm>
            <a:off x="4267200" y="5200524"/>
            <a:ext cx="7467600" cy="885698"/>
          </a:xfrm>
          <a:prstGeom prst="rect">
            <a:avLst/>
          </a:prstGeom>
          <a:solidFill>
            <a:srgbClr val="FBF7EE"/>
          </a:solidFill>
          <a:ln w="6350">
            <a:solidFill>
              <a:srgbClr val="E2D6B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Change 5">
            <a:extLst>
              <a:ext uri="{FF2B5EF4-FFF2-40B4-BE49-F238E27FC236}">
                <a16:creationId xmlns:a16="http://schemas.microsoft.com/office/drawing/2014/main" id="{4514CEAB-C5E4-F8C7-8E62-884F7F8043B8}"/>
              </a:ext>
            </a:extLst>
          </p:cNvPr>
          <p:cNvSpPr txBox="1"/>
          <p:nvPr/>
        </p:nvSpPr>
        <p:spPr>
          <a:xfrm>
            <a:off x="4724400" y="5314824"/>
            <a:ext cx="6832600" cy="65709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В моду вошла новая одежда, а на знаменах появились </a:t>
            </a:r>
            <a:r>
              <a:rPr lang="ru-RU" sz="2200" b="1" dirty="0">
                <a:solidFill>
                  <a:srgbClr val="2D5B97"/>
                </a:solidFill>
                <a:latin typeface="Calibri" panose="020F0502020204030204" pitchFamily="34" charset="0"/>
              </a:rPr>
              <a:t>синий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, </a:t>
            </a:r>
            <a:r>
              <a:rPr lang="ru-RU" sz="2200" b="1" dirty="0">
                <a:solidFill>
                  <a:srgbClr val="6E6457"/>
                </a:solidFill>
                <a:latin typeface="Calibri" panose="020F0502020204030204" pitchFamily="34" charset="0"/>
              </a:rPr>
              <a:t>белый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и </a:t>
            </a:r>
            <a:r>
              <a:rPr lang="ru-RU" sz="2200" b="1" dirty="0">
                <a:solidFill>
                  <a:srgbClr val="B4442E"/>
                </a:solidFill>
                <a:latin typeface="Calibri" panose="020F0502020204030204" pitchFamily="34" charset="0"/>
              </a:rPr>
              <a:t>красный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цвета — символы революции.</a:t>
            </a:r>
          </a:p>
        </p:txBody>
      </p:sp>
      <p:sp>
        <p:nvSpPr>
          <p:cNvPr id="25" name="Ромб 24">
            <a:extLst>
              <a:ext uri="{FF2B5EF4-FFF2-40B4-BE49-F238E27FC236}">
                <a16:creationId xmlns:a16="http://schemas.microsoft.com/office/drawing/2014/main" id="{93AD1DFC-3E57-48EF-F656-1A060F3C57B1}"/>
              </a:ext>
            </a:extLst>
          </p:cNvPr>
          <p:cNvSpPr/>
          <p:nvPr/>
        </p:nvSpPr>
        <p:spPr>
          <a:xfrm>
            <a:off x="4432300" y="5416424"/>
            <a:ext cx="127000" cy="127000"/>
          </a:xfrm>
          <a:prstGeom prst="diamond">
            <a:avLst/>
          </a:prstGeom>
          <a:solidFill>
            <a:srgbClr val="7A1E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Signature 100ballnik.com">
            <a:extLst>
              <a:ext uri="{FF2B5EF4-FFF2-40B4-BE49-F238E27FC236}">
                <a16:creationId xmlns:a16="http://schemas.microsoft.com/office/drawing/2014/main" id="{7BE6165D-E971-AAA5-32E8-945A9B01CDF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718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BACD733-BFD5-52AB-CF9B-AB5100714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381000"/>
            <a:ext cx="7112000" cy="98450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b="1" dirty="0">
                <a:solidFill>
                  <a:srgbClr val="1B2A47"/>
                </a:solidFill>
                <a:latin typeface="Georgia" panose="02040502050405020303" pitchFamily="18" charset="0"/>
              </a:rPr>
              <a:t>Конституционная монархия </a:t>
            </a:r>
            <a:r>
              <a:rPr lang="ru-RU" sz="3400" b="1" dirty="0">
                <a:solidFill>
                  <a:srgbClr val="7A1E2C"/>
                </a:solidFill>
                <a:latin typeface="Georgia" panose="02040502050405020303" pitchFamily="18" charset="0"/>
              </a:rPr>
              <a:t>(1791-1792)</a:t>
            </a:r>
          </a:p>
        </p:txBody>
      </p:sp>
      <p:sp>
        <p:nvSpPr>
          <p:cNvPr id="3" name="Lead">
            <a:extLst>
              <a:ext uri="{FF2B5EF4-FFF2-40B4-BE49-F238E27FC236}">
                <a16:creationId xmlns:a16="http://schemas.microsoft.com/office/drawing/2014/main" id="{4B3529D4-99A3-70C1-E1A1-68C65D9A8D13}"/>
              </a:ext>
            </a:extLst>
          </p:cNvPr>
          <p:cNvSpPr txBox="1"/>
          <p:nvPr/>
        </p:nvSpPr>
        <p:spPr>
          <a:xfrm>
            <a:off x="508000" y="1517904"/>
            <a:ext cx="71120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i="1" dirty="0">
                <a:solidFill>
                  <a:srgbClr val="1B2A47"/>
                </a:solidFill>
                <a:latin typeface="Georgia" panose="02040502050405020303" pitchFamily="18" charset="0"/>
              </a:rPr>
              <a:t>Первая конституция сделала короля подконтрольным парламенту, но ненадолго.</a:t>
            </a:r>
          </a:p>
        </p:txBody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0BC78ABC-F7F3-67D5-DE93-84CE777C8AD4}"/>
              </a:ext>
            </a:extLst>
          </p:cNvPr>
          <p:cNvSpPr txBox="1"/>
          <p:nvPr/>
        </p:nvSpPr>
        <p:spPr>
          <a:xfrm>
            <a:off x="508000" y="2366265"/>
            <a:ext cx="7112000" cy="164274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В </a:t>
            </a:r>
            <a:r>
              <a:rPr lang="ru-RU" sz="2200" b="1" dirty="0">
                <a:solidFill>
                  <a:srgbClr val="7A1E2C"/>
                </a:solidFill>
                <a:latin typeface="Calibri" panose="020F0502020204030204" pitchFamily="34" charset="0"/>
              </a:rPr>
              <a:t>1791 году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Учредительное собрание приняло конституцию.</a:t>
            </a:r>
            <a:b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</a:br>
            <a:r>
              <a:rPr lang="ru-RU" sz="2200" b="1" dirty="0">
                <a:solidFill>
                  <a:srgbClr val="1B2A47"/>
                </a:solidFill>
                <a:latin typeface="Calibri" panose="020F0502020204030204" pitchFamily="34" charset="0"/>
              </a:rPr>
              <a:t>Франция стала конституционной монархией: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</a:t>
            </a:r>
            <a:r>
              <a:rPr lang="ru-RU" sz="2200" b="1" dirty="0">
                <a:solidFill>
                  <a:srgbClr val="A8854A"/>
                </a:solidFill>
                <a:latin typeface="Calibri" panose="020F0502020204030204" pitchFamily="34" charset="0"/>
              </a:rPr>
              <a:t>король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оставался, но его власть сильно ограничивал </a:t>
            </a:r>
            <a:r>
              <a:rPr lang="ru-RU" sz="2200" b="1" dirty="0">
                <a:solidFill>
                  <a:srgbClr val="2D5B97"/>
                </a:solidFill>
                <a:latin typeface="Calibri" panose="020F0502020204030204" pitchFamily="34" charset="0"/>
              </a:rPr>
              <a:t>парламент (Законодательное собрание)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5" name="Louis XVI signe la Constitution mat">
            <a:extLst>
              <a:ext uri="{FF2B5EF4-FFF2-40B4-BE49-F238E27FC236}">
                <a16:creationId xmlns:a16="http://schemas.microsoft.com/office/drawing/2014/main" id="{5D68EC12-9820-129C-A6C6-B97AE6FFC0D6}"/>
              </a:ext>
            </a:extLst>
          </p:cNvPr>
          <p:cNvSpPr/>
          <p:nvPr/>
        </p:nvSpPr>
        <p:spPr>
          <a:xfrm>
            <a:off x="7899400" y="355600"/>
            <a:ext cx="3835400" cy="2743200"/>
          </a:xfrm>
          <a:prstGeom prst="rect">
            <a:avLst/>
          </a:prstGeom>
          <a:solidFill>
            <a:srgbClr val="FCF9F2"/>
          </a:solidFill>
          <a:ln w="9525">
            <a:solidFill>
              <a:srgbClr val="A885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Louis XVI signe la Constitution" descr="Аллегория: Людовик XVI подписывает Конституцию. Надпись на глобусе: «Нация, закон, король». Гравюра, около 1791. Музей Карнавале">
            <a:extLst>
              <a:ext uri="{FF2B5EF4-FFF2-40B4-BE49-F238E27FC236}">
                <a16:creationId xmlns:a16="http://schemas.microsoft.com/office/drawing/2014/main" id="{09B5687B-D2A1-395C-4F3A-514E88866BC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457200"/>
            <a:ext cx="3632200" cy="2540000"/>
          </a:xfrm>
          <a:prstGeom prst="rect">
            <a:avLst/>
          </a:prstGeom>
        </p:spPr>
      </p:pic>
      <p:grpSp>
        <p:nvGrpSpPr>
          <p:cNvPr id="70" name="Assembly pictogram">
            <a:extLst>
              <a:ext uri="{FF2B5EF4-FFF2-40B4-BE49-F238E27FC236}">
                <a16:creationId xmlns:a16="http://schemas.microsoft.com/office/drawing/2014/main" id="{7FBEBB3A-CFE6-8142-0F0B-9E4229FE155C}"/>
              </a:ext>
            </a:extLst>
          </p:cNvPr>
          <p:cNvGrpSpPr/>
          <p:nvPr/>
        </p:nvGrpSpPr>
        <p:grpSpPr>
          <a:xfrm>
            <a:off x="8375650" y="3770278"/>
            <a:ext cx="2882900" cy="1493872"/>
            <a:chOff x="8375650" y="3770278"/>
            <a:chExt cx="2882900" cy="1493872"/>
          </a:xfrm>
        </p:grpSpPr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3E2574AE-9A75-A34F-17D5-4B244C79ED1E}"/>
                </a:ext>
              </a:extLst>
            </p:cNvPr>
            <p:cNvSpPr/>
            <p:nvPr/>
          </p:nvSpPr>
          <p:spPr>
            <a:xfrm>
              <a:off x="9023350" y="5149850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D2CDAF9D-30C2-F525-DB34-A0683AD09E77}"/>
                </a:ext>
              </a:extLst>
            </p:cNvPr>
            <p:cNvSpPr/>
            <p:nvPr/>
          </p:nvSpPr>
          <p:spPr>
            <a:xfrm>
              <a:off x="9059402" y="4922228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53F7EBD9-E708-B5DC-DB2F-67AC9B733B45}"/>
                </a:ext>
              </a:extLst>
            </p:cNvPr>
            <p:cNvSpPr/>
            <p:nvPr/>
          </p:nvSpPr>
          <p:spPr>
            <a:xfrm>
              <a:off x="9164028" y="4716887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D2906D4E-C69B-E734-EDEB-DDD3B463E669}"/>
                </a:ext>
              </a:extLst>
            </p:cNvPr>
            <p:cNvSpPr/>
            <p:nvPr/>
          </p:nvSpPr>
          <p:spPr>
            <a:xfrm>
              <a:off x="9326987" y="4553928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206AE53A-4AC1-EA0B-E3C7-62E925B6E091}"/>
                </a:ext>
              </a:extLst>
            </p:cNvPr>
            <p:cNvSpPr/>
            <p:nvPr/>
          </p:nvSpPr>
          <p:spPr>
            <a:xfrm>
              <a:off x="9532328" y="4449302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66CEF9CA-215C-F015-9434-85C5520EABF5}"/>
                </a:ext>
              </a:extLst>
            </p:cNvPr>
            <p:cNvSpPr/>
            <p:nvPr/>
          </p:nvSpPr>
          <p:spPr>
            <a:xfrm>
              <a:off x="9759950" y="4413250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DDC22979-262C-9BAA-10BF-364B884D4C9E}"/>
                </a:ext>
              </a:extLst>
            </p:cNvPr>
            <p:cNvSpPr/>
            <p:nvPr/>
          </p:nvSpPr>
          <p:spPr>
            <a:xfrm>
              <a:off x="9987572" y="4449302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8FC96EBE-C497-AF93-7AB3-B7F8B2286E6E}"/>
                </a:ext>
              </a:extLst>
            </p:cNvPr>
            <p:cNvSpPr/>
            <p:nvPr/>
          </p:nvSpPr>
          <p:spPr>
            <a:xfrm>
              <a:off x="10192913" y="4553928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4B957D02-C757-83A1-68CA-5B4F424F50A4}"/>
                </a:ext>
              </a:extLst>
            </p:cNvPr>
            <p:cNvSpPr/>
            <p:nvPr/>
          </p:nvSpPr>
          <p:spPr>
            <a:xfrm>
              <a:off x="10355872" y="4716887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93B4490F-7115-80AB-7412-78382FEDAFDB}"/>
                </a:ext>
              </a:extLst>
            </p:cNvPr>
            <p:cNvSpPr/>
            <p:nvPr/>
          </p:nvSpPr>
          <p:spPr>
            <a:xfrm>
              <a:off x="10460498" y="4922228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23299B5F-3A54-A425-7777-6DFA6C27732C}"/>
                </a:ext>
              </a:extLst>
            </p:cNvPr>
            <p:cNvSpPr/>
            <p:nvPr/>
          </p:nvSpPr>
          <p:spPr>
            <a:xfrm>
              <a:off x="10496550" y="5149850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DDF6B09C-64A4-DE85-1793-57111F1A533A}"/>
                </a:ext>
              </a:extLst>
            </p:cNvPr>
            <p:cNvSpPr/>
            <p:nvPr/>
          </p:nvSpPr>
          <p:spPr>
            <a:xfrm>
              <a:off x="8807450" y="5149850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5CCD37FE-86B9-8B01-1395-90FB5ED45E99}"/>
                </a:ext>
              </a:extLst>
            </p:cNvPr>
            <p:cNvSpPr/>
            <p:nvPr/>
          </p:nvSpPr>
          <p:spPr>
            <a:xfrm>
              <a:off x="8835128" y="4921902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FA43F0BE-774C-B735-FF3D-CCE10F4FDC76}"/>
                </a:ext>
              </a:extLst>
            </p:cNvPr>
            <p:cNvSpPr/>
            <p:nvPr/>
          </p:nvSpPr>
          <p:spPr>
            <a:xfrm>
              <a:off x="8916553" y="4707201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15EA8DF2-1094-87BB-8C6A-812134B9D69D}"/>
                </a:ext>
              </a:extLst>
            </p:cNvPr>
            <p:cNvSpPr/>
            <p:nvPr/>
          </p:nvSpPr>
          <p:spPr>
            <a:xfrm>
              <a:off x="9046994" y="4518226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849B362E-F87A-FE6C-2DAD-53C496B01710}"/>
                </a:ext>
              </a:extLst>
            </p:cNvPr>
            <p:cNvSpPr/>
            <p:nvPr/>
          </p:nvSpPr>
          <p:spPr>
            <a:xfrm>
              <a:off x="9218868" y="4365958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96A05266-95D4-2AE6-147B-89938F6C04E4}"/>
                </a:ext>
              </a:extLst>
            </p:cNvPr>
            <p:cNvSpPr/>
            <p:nvPr/>
          </p:nvSpPr>
          <p:spPr>
            <a:xfrm>
              <a:off x="9422189" y="4259247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5E7D24A6-9D18-410E-933D-72D552BB656F}"/>
                </a:ext>
              </a:extLst>
            </p:cNvPr>
            <p:cNvSpPr/>
            <p:nvPr/>
          </p:nvSpPr>
          <p:spPr>
            <a:xfrm>
              <a:off x="9645139" y="4204295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3F0D7CB4-5AE9-211F-E9F3-7F8FFD8E3271}"/>
                </a:ext>
              </a:extLst>
            </p:cNvPr>
            <p:cNvSpPr/>
            <p:nvPr/>
          </p:nvSpPr>
          <p:spPr>
            <a:xfrm>
              <a:off x="9874761" y="4204295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5838B42E-8E93-C9EF-C2E2-4BCD88CC2E7A}"/>
                </a:ext>
              </a:extLst>
            </p:cNvPr>
            <p:cNvSpPr/>
            <p:nvPr/>
          </p:nvSpPr>
          <p:spPr>
            <a:xfrm>
              <a:off x="10097711" y="4259247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DB1D67A2-6FE2-8439-30D2-72FF6C544091}"/>
                </a:ext>
              </a:extLst>
            </p:cNvPr>
            <p:cNvSpPr/>
            <p:nvPr/>
          </p:nvSpPr>
          <p:spPr>
            <a:xfrm>
              <a:off x="10301032" y="4365958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2A823369-C0A9-7AEC-4A68-3398F54C6D79}"/>
                </a:ext>
              </a:extLst>
            </p:cNvPr>
            <p:cNvSpPr/>
            <p:nvPr/>
          </p:nvSpPr>
          <p:spPr>
            <a:xfrm>
              <a:off x="10472906" y="4518226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83A8E826-05CB-1604-7C71-0E5CBF0F9A2D}"/>
                </a:ext>
              </a:extLst>
            </p:cNvPr>
            <p:cNvSpPr/>
            <p:nvPr/>
          </p:nvSpPr>
          <p:spPr>
            <a:xfrm>
              <a:off x="10603347" y="4707201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240B4979-8CA5-DFEE-7565-3A28927072C9}"/>
                </a:ext>
              </a:extLst>
            </p:cNvPr>
            <p:cNvSpPr/>
            <p:nvPr/>
          </p:nvSpPr>
          <p:spPr>
            <a:xfrm>
              <a:off x="10684772" y="4921902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CC72C2C5-AFCD-7E60-23D8-70C46B5C48A7}"/>
                </a:ext>
              </a:extLst>
            </p:cNvPr>
            <p:cNvSpPr/>
            <p:nvPr/>
          </p:nvSpPr>
          <p:spPr>
            <a:xfrm>
              <a:off x="10712450" y="5149850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976DA44A-7AD5-50C5-00E0-DA78D6C79896}"/>
                </a:ext>
              </a:extLst>
            </p:cNvPr>
            <p:cNvSpPr/>
            <p:nvPr/>
          </p:nvSpPr>
          <p:spPr>
            <a:xfrm>
              <a:off x="8591550" y="5149850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DCADE5B6-1935-744A-0AAB-973C307E0BCE}"/>
                </a:ext>
              </a:extLst>
            </p:cNvPr>
            <p:cNvSpPr/>
            <p:nvPr/>
          </p:nvSpPr>
          <p:spPr>
            <a:xfrm>
              <a:off x="8614001" y="4921907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B97AFCA8-15E5-980F-A3DB-0D67609F231B}"/>
                </a:ext>
              </a:extLst>
            </p:cNvPr>
            <p:cNvSpPr/>
            <p:nvPr/>
          </p:nvSpPr>
          <p:spPr>
            <a:xfrm>
              <a:off x="8680490" y="4702723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D72B086E-93E7-B0FD-C750-76036E2EBFD3}"/>
                </a:ext>
              </a:extLst>
            </p:cNvPr>
            <p:cNvSpPr/>
            <p:nvPr/>
          </p:nvSpPr>
          <p:spPr>
            <a:xfrm>
              <a:off x="8788461" y="4500722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AC37BA07-2842-1F0D-BD8B-D116E6C555CA}"/>
                </a:ext>
              </a:extLst>
            </p:cNvPr>
            <p:cNvSpPr/>
            <p:nvPr/>
          </p:nvSpPr>
          <p:spPr>
            <a:xfrm>
              <a:off x="8933766" y="4323666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9BD23835-3A05-2B7C-2075-C12E63668F62}"/>
                </a:ext>
              </a:extLst>
            </p:cNvPr>
            <p:cNvSpPr/>
            <p:nvPr/>
          </p:nvSpPr>
          <p:spPr>
            <a:xfrm>
              <a:off x="9110821" y="4178361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id="{F4EBCB8D-D552-ACDF-AA06-1E01F1A47672}"/>
                </a:ext>
              </a:extLst>
            </p:cNvPr>
            <p:cNvSpPr/>
            <p:nvPr/>
          </p:nvSpPr>
          <p:spPr>
            <a:xfrm>
              <a:off x="9312823" y="4070389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E8A5F136-5111-A247-821F-74032321675A}"/>
                </a:ext>
              </a:extLst>
            </p:cNvPr>
            <p:cNvSpPr/>
            <p:nvPr/>
          </p:nvSpPr>
          <p:spPr>
            <a:xfrm>
              <a:off x="9532007" y="4003901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>
              <a:extLst>
                <a:ext uri="{FF2B5EF4-FFF2-40B4-BE49-F238E27FC236}">
                  <a16:creationId xmlns:a16="http://schemas.microsoft.com/office/drawing/2014/main" id="{366336A1-CB27-EE89-52A5-DDBD5971CCD2}"/>
                </a:ext>
              </a:extLst>
            </p:cNvPr>
            <p:cNvSpPr/>
            <p:nvPr/>
          </p:nvSpPr>
          <p:spPr>
            <a:xfrm>
              <a:off x="9759950" y="3981450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id="{5E33BFC2-3075-55CD-FC96-60D6FB17B4F3}"/>
                </a:ext>
              </a:extLst>
            </p:cNvPr>
            <p:cNvSpPr/>
            <p:nvPr/>
          </p:nvSpPr>
          <p:spPr>
            <a:xfrm>
              <a:off x="9987893" y="4003901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id="{A5F212E0-44CD-2C0D-1BDA-C2BD7A3C4983}"/>
                </a:ext>
              </a:extLst>
            </p:cNvPr>
            <p:cNvSpPr/>
            <p:nvPr/>
          </p:nvSpPr>
          <p:spPr>
            <a:xfrm>
              <a:off x="10207077" y="4070389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>
              <a:extLst>
                <a:ext uri="{FF2B5EF4-FFF2-40B4-BE49-F238E27FC236}">
                  <a16:creationId xmlns:a16="http://schemas.microsoft.com/office/drawing/2014/main" id="{393A7539-B259-9A8D-98F3-A5D45C2A6EC3}"/>
                </a:ext>
              </a:extLst>
            </p:cNvPr>
            <p:cNvSpPr/>
            <p:nvPr/>
          </p:nvSpPr>
          <p:spPr>
            <a:xfrm>
              <a:off x="10409079" y="4178361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Овал 44">
              <a:extLst>
                <a:ext uri="{FF2B5EF4-FFF2-40B4-BE49-F238E27FC236}">
                  <a16:creationId xmlns:a16="http://schemas.microsoft.com/office/drawing/2014/main" id="{0227832A-A331-D540-8F26-A03EA1B5150B}"/>
                </a:ext>
              </a:extLst>
            </p:cNvPr>
            <p:cNvSpPr/>
            <p:nvPr/>
          </p:nvSpPr>
          <p:spPr>
            <a:xfrm>
              <a:off x="10586134" y="4323666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id="{2C39660D-BD6B-B0D6-9C98-3A9A991655C4}"/>
                </a:ext>
              </a:extLst>
            </p:cNvPr>
            <p:cNvSpPr/>
            <p:nvPr/>
          </p:nvSpPr>
          <p:spPr>
            <a:xfrm>
              <a:off x="10731439" y="4500722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15BCB8D8-12AF-07D5-4037-65B7559FA67E}"/>
                </a:ext>
              </a:extLst>
            </p:cNvPr>
            <p:cNvSpPr/>
            <p:nvPr/>
          </p:nvSpPr>
          <p:spPr>
            <a:xfrm>
              <a:off x="10839410" y="4702723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id="{74E4B02F-8D48-A66F-BF06-E7C215D0A9F0}"/>
                </a:ext>
              </a:extLst>
            </p:cNvPr>
            <p:cNvSpPr/>
            <p:nvPr/>
          </p:nvSpPr>
          <p:spPr>
            <a:xfrm>
              <a:off x="10905899" y="4921907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>
              <a:extLst>
                <a:ext uri="{FF2B5EF4-FFF2-40B4-BE49-F238E27FC236}">
                  <a16:creationId xmlns:a16="http://schemas.microsoft.com/office/drawing/2014/main" id="{581FD2AF-2CAF-32EC-FF45-467F8FD6166B}"/>
                </a:ext>
              </a:extLst>
            </p:cNvPr>
            <p:cNvSpPr/>
            <p:nvPr/>
          </p:nvSpPr>
          <p:spPr>
            <a:xfrm>
              <a:off x="10928350" y="5149850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21076E84-DEAF-CC25-1B25-6C73FA64ED96}"/>
                </a:ext>
              </a:extLst>
            </p:cNvPr>
            <p:cNvSpPr/>
            <p:nvPr/>
          </p:nvSpPr>
          <p:spPr>
            <a:xfrm>
              <a:off x="8375650" y="5149850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B8B73404-BD83-1169-E523-2979A6C46FD5}"/>
                </a:ext>
              </a:extLst>
            </p:cNvPr>
            <p:cNvSpPr/>
            <p:nvPr/>
          </p:nvSpPr>
          <p:spPr>
            <a:xfrm>
              <a:off x="8394530" y="4922002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Овал 51">
              <a:extLst>
                <a:ext uri="{FF2B5EF4-FFF2-40B4-BE49-F238E27FC236}">
                  <a16:creationId xmlns:a16="http://schemas.microsoft.com/office/drawing/2014/main" id="{7A1A8FCB-6288-6473-C785-9AF7A1400B08}"/>
                </a:ext>
              </a:extLst>
            </p:cNvPr>
            <p:cNvSpPr/>
            <p:nvPr/>
          </p:nvSpPr>
          <p:spPr>
            <a:xfrm>
              <a:off x="8450655" y="4700369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>
              <a:extLst>
                <a:ext uri="{FF2B5EF4-FFF2-40B4-BE49-F238E27FC236}">
                  <a16:creationId xmlns:a16="http://schemas.microsoft.com/office/drawing/2014/main" id="{5A4026EA-CDEB-7DF6-C1F8-73C0034C56C8}"/>
                </a:ext>
              </a:extLst>
            </p:cNvPr>
            <p:cNvSpPr/>
            <p:nvPr/>
          </p:nvSpPr>
          <p:spPr>
            <a:xfrm>
              <a:off x="8542495" y="4490996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92CB68D9-93CF-839B-A6CC-6E5C5E0BB85F}"/>
                </a:ext>
              </a:extLst>
            </p:cNvPr>
            <p:cNvSpPr/>
            <p:nvPr/>
          </p:nvSpPr>
          <p:spPr>
            <a:xfrm>
              <a:off x="8667543" y="4299595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>
              <a:extLst>
                <a:ext uri="{FF2B5EF4-FFF2-40B4-BE49-F238E27FC236}">
                  <a16:creationId xmlns:a16="http://schemas.microsoft.com/office/drawing/2014/main" id="{1CDC7381-F2FE-992A-B80B-FBCD87E6DC1F}"/>
                </a:ext>
              </a:extLst>
            </p:cNvPr>
            <p:cNvSpPr/>
            <p:nvPr/>
          </p:nvSpPr>
          <p:spPr>
            <a:xfrm>
              <a:off x="8822389" y="4131387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id="{EB0E3F3C-339F-BCE1-54B7-8B01A3820B75}"/>
                </a:ext>
              </a:extLst>
            </p:cNvPr>
            <p:cNvSpPr/>
            <p:nvPr/>
          </p:nvSpPr>
          <p:spPr>
            <a:xfrm>
              <a:off x="9002809" y="3990960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Овал 56">
              <a:extLst>
                <a:ext uri="{FF2B5EF4-FFF2-40B4-BE49-F238E27FC236}">
                  <a16:creationId xmlns:a16="http://schemas.microsoft.com/office/drawing/2014/main" id="{BBBFE5B6-B451-BD81-67F9-0A6E8744BE18}"/>
                </a:ext>
              </a:extLst>
            </p:cNvPr>
            <p:cNvSpPr/>
            <p:nvPr/>
          </p:nvSpPr>
          <p:spPr>
            <a:xfrm>
              <a:off x="9203883" y="3882145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Овал 57">
              <a:extLst>
                <a:ext uri="{FF2B5EF4-FFF2-40B4-BE49-F238E27FC236}">
                  <a16:creationId xmlns:a16="http://schemas.microsoft.com/office/drawing/2014/main" id="{F3C140A2-68C3-183F-5A09-11CD7D254988}"/>
                </a:ext>
              </a:extLst>
            </p:cNvPr>
            <p:cNvSpPr/>
            <p:nvPr/>
          </p:nvSpPr>
          <p:spPr>
            <a:xfrm>
              <a:off x="9420124" y="3807909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>
              <a:extLst>
                <a:ext uri="{FF2B5EF4-FFF2-40B4-BE49-F238E27FC236}">
                  <a16:creationId xmlns:a16="http://schemas.microsoft.com/office/drawing/2014/main" id="{8945828F-D010-C21A-F8A5-2A611AF2F04C}"/>
                </a:ext>
              </a:extLst>
            </p:cNvPr>
            <p:cNvSpPr/>
            <p:nvPr/>
          </p:nvSpPr>
          <p:spPr>
            <a:xfrm>
              <a:off x="9645635" y="3770278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>
              <a:extLst>
                <a:ext uri="{FF2B5EF4-FFF2-40B4-BE49-F238E27FC236}">
                  <a16:creationId xmlns:a16="http://schemas.microsoft.com/office/drawing/2014/main" id="{C48B3469-C873-6EC7-D65C-DD6CBE0EE436}"/>
                </a:ext>
              </a:extLst>
            </p:cNvPr>
            <p:cNvSpPr/>
            <p:nvPr/>
          </p:nvSpPr>
          <p:spPr>
            <a:xfrm>
              <a:off x="9874265" y="3770278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Овал 60">
              <a:extLst>
                <a:ext uri="{FF2B5EF4-FFF2-40B4-BE49-F238E27FC236}">
                  <a16:creationId xmlns:a16="http://schemas.microsoft.com/office/drawing/2014/main" id="{6C6AC568-4ABA-DB6D-8A34-871E961FBA90}"/>
                </a:ext>
              </a:extLst>
            </p:cNvPr>
            <p:cNvSpPr/>
            <p:nvPr/>
          </p:nvSpPr>
          <p:spPr>
            <a:xfrm>
              <a:off x="10099776" y="3807909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>
              <a:extLst>
                <a:ext uri="{FF2B5EF4-FFF2-40B4-BE49-F238E27FC236}">
                  <a16:creationId xmlns:a16="http://schemas.microsoft.com/office/drawing/2014/main" id="{A479D76B-0EBC-0418-D33B-FBCF62836217}"/>
                </a:ext>
              </a:extLst>
            </p:cNvPr>
            <p:cNvSpPr/>
            <p:nvPr/>
          </p:nvSpPr>
          <p:spPr>
            <a:xfrm>
              <a:off x="10316017" y="3882145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Овал 62">
              <a:extLst>
                <a:ext uri="{FF2B5EF4-FFF2-40B4-BE49-F238E27FC236}">
                  <a16:creationId xmlns:a16="http://schemas.microsoft.com/office/drawing/2014/main" id="{BDBCD466-B3A4-A98D-5F10-3D5C4A856201}"/>
                </a:ext>
              </a:extLst>
            </p:cNvPr>
            <p:cNvSpPr/>
            <p:nvPr/>
          </p:nvSpPr>
          <p:spPr>
            <a:xfrm>
              <a:off x="10517091" y="3990960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Овал 63">
              <a:extLst>
                <a:ext uri="{FF2B5EF4-FFF2-40B4-BE49-F238E27FC236}">
                  <a16:creationId xmlns:a16="http://schemas.microsoft.com/office/drawing/2014/main" id="{3B6EBCAC-873F-DA59-8FC3-FADF91F882EA}"/>
                </a:ext>
              </a:extLst>
            </p:cNvPr>
            <p:cNvSpPr/>
            <p:nvPr/>
          </p:nvSpPr>
          <p:spPr>
            <a:xfrm>
              <a:off x="10697511" y="4131387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Овал 64">
              <a:extLst>
                <a:ext uri="{FF2B5EF4-FFF2-40B4-BE49-F238E27FC236}">
                  <a16:creationId xmlns:a16="http://schemas.microsoft.com/office/drawing/2014/main" id="{26E83034-AD67-5BA4-46D5-BDD0EF1C6420}"/>
                </a:ext>
              </a:extLst>
            </p:cNvPr>
            <p:cNvSpPr/>
            <p:nvPr/>
          </p:nvSpPr>
          <p:spPr>
            <a:xfrm>
              <a:off x="10852357" y="4299595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Овал 65">
              <a:extLst>
                <a:ext uri="{FF2B5EF4-FFF2-40B4-BE49-F238E27FC236}">
                  <a16:creationId xmlns:a16="http://schemas.microsoft.com/office/drawing/2014/main" id="{4A6BB1EF-74D8-0763-AC4B-8E7905EE5966}"/>
                </a:ext>
              </a:extLst>
            </p:cNvPr>
            <p:cNvSpPr/>
            <p:nvPr/>
          </p:nvSpPr>
          <p:spPr>
            <a:xfrm>
              <a:off x="10977405" y="4490996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>
              <a:extLst>
                <a:ext uri="{FF2B5EF4-FFF2-40B4-BE49-F238E27FC236}">
                  <a16:creationId xmlns:a16="http://schemas.microsoft.com/office/drawing/2014/main" id="{D1054190-590B-09C6-432B-271F231ECD66}"/>
                </a:ext>
              </a:extLst>
            </p:cNvPr>
            <p:cNvSpPr/>
            <p:nvPr/>
          </p:nvSpPr>
          <p:spPr>
            <a:xfrm>
              <a:off x="11069245" y="4700369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>
              <a:extLst>
                <a:ext uri="{FF2B5EF4-FFF2-40B4-BE49-F238E27FC236}">
                  <a16:creationId xmlns:a16="http://schemas.microsoft.com/office/drawing/2014/main" id="{926E93F7-D629-BC2C-C82C-20C77A38D116}"/>
                </a:ext>
              </a:extLst>
            </p:cNvPr>
            <p:cNvSpPr/>
            <p:nvPr/>
          </p:nvSpPr>
          <p:spPr>
            <a:xfrm>
              <a:off x="11125370" y="4922002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Овал 68">
              <a:extLst>
                <a:ext uri="{FF2B5EF4-FFF2-40B4-BE49-F238E27FC236}">
                  <a16:creationId xmlns:a16="http://schemas.microsoft.com/office/drawing/2014/main" id="{63F27F79-D26A-1A1F-4686-CE74DF5A71E6}"/>
                </a:ext>
              </a:extLst>
            </p:cNvPr>
            <p:cNvSpPr/>
            <p:nvPr/>
          </p:nvSpPr>
          <p:spPr>
            <a:xfrm>
              <a:off x="11144250" y="5149850"/>
              <a:ext cx="114300" cy="11430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1" name="Crown pictogram">
            <a:extLst>
              <a:ext uri="{FF2B5EF4-FFF2-40B4-BE49-F238E27FC236}">
                <a16:creationId xmlns:a16="http://schemas.microsoft.com/office/drawing/2014/main" id="{A8B36F4A-298F-36B1-4234-A68227FB8848}"/>
              </a:ext>
            </a:extLst>
          </p:cNvPr>
          <p:cNvSpPr/>
          <p:nvPr/>
        </p:nvSpPr>
        <p:spPr>
          <a:xfrm>
            <a:off x="9512300" y="4876800"/>
            <a:ext cx="609601" cy="381001"/>
          </a:xfrm>
          <a:custGeom>
            <a:avLst/>
            <a:gdLst/>
            <a:ahLst/>
            <a:cxnLst/>
            <a:rect l="0" t="0" r="0" b="0"/>
            <a:pathLst>
              <a:path w="609601" h="381001">
                <a:moveTo>
                  <a:pt x="0" y="381000"/>
                </a:moveTo>
                <a:lnTo>
                  <a:pt x="0" y="76200"/>
                </a:lnTo>
                <a:lnTo>
                  <a:pt x="165100" y="241300"/>
                </a:lnTo>
                <a:lnTo>
                  <a:pt x="304800" y="0"/>
                </a:lnTo>
                <a:lnTo>
                  <a:pt x="444500" y="241300"/>
                </a:lnTo>
                <a:lnTo>
                  <a:pt x="609600" y="76200"/>
                </a:lnTo>
                <a:lnTo>
                  <a:pt x="609600" y="381000"/>
                </a:lnTo>
                <a:close/>
              </a:path>
            </a:pathLst>
          </a:custGeom>
          <a:solidFill>
            <a:srgbClr val="A885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2" name="Arrow parliament to king">
            <a:extLst>
              <a:ext uri="{FF2B5EF4-FFF2-40B4-BE49-F238E27FC236}">
                <a16:creationId xmlns:a16="http://schemas.microsoft.com/office/drawing/2014/main" id="{63DF6CA4-D6E3-079F-DABF-DC586364F417}"/>
              </a:ext>
            </a:extLst>
          </p:cNvPr>
          <p:cNvCxnSpPr/>
          <p:nvPr/>
        </p:nvCxnSpPr>
        <p:spPr>
          <a:xfrm>
            <a:off x="9817100" y="4495800"/>
            <a:ext cx="0" cy="317500"/>
          </a:xfrm>
          <a:prstGeom prst="line">
            <a:avLst/>
          </a:prstGeom>
          <a:ln w="28575">
            <a:solidFill>
              <a:srgbClr val="2D5B9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Factions heading">
            <a:extLst>
              <a:ext uri="{FF2B5EF4-FFF2-40B4-BE49-F238E27FC236}">
                <a16:creationId xmlns:a16="http://schemas.microsoft.com/office/drawing/2014/main" id="{403EEE18-F018-450F-D250-1525EC0A1971}"/>
              </a:ext>
            </a:extLst>
          </p:cNvPr>
          <p:cNvSpPr txBox="1"/>
          <p:nvPr/>
        </p:nvSpPr>
        <p:spPr>
          <a:xfrm>
            <a:off x="508000" y="4237610"/>
            <a:ext cx="7112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1B2A47"/>
                </a:solidFill>
                <a:latin typeface="Georgia" panose="02040502050405020303" pitchFamily="18" charset="0"/>
              </a:rPr>
              <a:t>В парламенте возникли разные группировки:</a:t>
            </a:r>
          </a:p>
        </p:txBody>
      </p:sp>
      <p:sp>
        <p:nvSpPr>
          <p:cNvPr id="74" name="Faction Фейяны:">
            <a:extLst>
              <a:ext uri="{FF2B5EF4-FFF2-40B4-BE49-F238E27FC236}">
                <a16:creationId xmlns:a16="http://schemas.microsoft.com/office/drawing/2014/main" id="{702117F5-E4E0-8777-2380-EC32A4B73EAD}"/>
              </a:ext>
            </a:extLst>
          </p:cNvPr>
          <p:cNvSpPr txBox="1"/>
          <p:nvPr/>
        </p:nvSpPr>
        <p:spPr>
          <a:xfrm>
            <a:off x="990600" y="4699891"/>
            <a:ext cx="6858000" cy="328549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2200" b="1" dirty="0" err="1">
                <a:solidFill>
                  <a:srgbClr val="5E7563"/>
                </a:solidFill>
                <a:latin typeface="Calibri" panose="020F0502020204030204" pitchFamily="34" charset="0"/>
              </a:rPr>
              <a:t>Фейяны</a:t>
            </a:r>
            <a:r>
              <a:rPr lang="ru-RU" sz="2200" b="1" dirty="0">
                <a:solidFill>
                  <a:srgbClr val="5E7563"/>
                </a:solidFill>
                <a:latin typeface="Calibri" panose="020F0502020204030204" pitchFamily="34" charset="0"/>
              </a:rPr>
              <a:t>: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Хотели остановить революцию.</a:t>
            </a:r>
          </a:p>
        </p:txBody>
      </p:sp>
      <p:sp>
        <p:nvSpPr>
          <p:cNvPr id="75" name="Faction Жирондисты:">
            <a:extLst>
              <a:ext uri="{FF2B5EF4-FFF2-40B4-BE49-F238E27FC236}">
                <a16:creationId xmlns:a16="http://schemas.microsoft.com/office/drawing/2014/main" id="{85C4534F-DED5-DBB6-52FF-4490A5E64F23}"/>
              </a:ext>
            </a:extLst>
          </p:cNvPr>
          <p:cNvSpPr txBox="1"/>
          <p:nvPr/>
        </p:nvSpPr>
        <p:spPr>
          <a:xfrm>
            <a:off x="990600" y="5142741"/>
            <a:ext cx="6858000" cy="328549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2200" b="1" dirty="0">
                <a:solidFill>
                  <a:srgbClr val="2D5B97"/>
                </a:solidFill>
                <a:latin typeface="Calibri" panose="020F0502020204030204" pitchFamily="34" charset="0"/>
              </a:rPr>
              <a:t>Жирондисты: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Хотели установить республику.</a:t>
            </a:r>
          </a:p>
        </p:txBody>
      </p:sp>
      <p:sp>
        <p:nvSpPr>
          <p:cNvPr id="76" name="Faction Монтаньяры (якобинцы):">
            <a:extLst>
              <a:ext uri="{FF2B5EF4-FFF2-40B4-BE49-F238E27FC236}">
                <a16:creationId xmlns:a16="http://schemas.microsoft.com/office/drawing/2014/main" id="{D3DE1423-237B-17B3-8273-51FB118DA4BC}"/>
              </a:ext>
            </a:extLst>
          </p:cNvPr>
          <p:cNvSpPr txBox="1"/>
          <p:nvPr/>
        </p:nvSpPr>
        <p:spPr>
          <a:xfrm>
            <a:off x="990600" y="5585590"/>
            <a:ext cx="6858000" cy="65709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2200" b="1" dirty="0">
                <a:solidFill>
                  <a:srgbClr val="7A1E2C"/>
                </a:solidFill>
                <a:latin typeface="Calibri" panose="020F0502020204030204" pitchFamily="34" charset="0"/>
              </a:rPr>
              <a:t>Монтаньяры (якобинцы):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Стояли за радикальные перемены.</a:t>
            </a:r>
          </a:p>
        </p:txBody>
      </p:sp>
      <p:cxnSp>
        <p:nvCxnSpPr>
          <p:cNvPr id="77" name="Tree trunk">
            <a:extLst>
              <a:ext uri="{FF2B5EF4-FFF2-40B4-BE49-F238E27FC236}">
                <a16:creationId xmlns:a16="http://schemas.microsoft.com/office/drawing/2014/main" id="{E70CA350-4B63-3DE3-AA87-474FF775D7E2}"/>
              </a:ext>
            </a:extLst>
          </p:cNvPr>
          <p:cNvCxnSpPr/>
          <p:nvPr/>
        </p:nvCxnSpPr>
        <p:spPr>
          <a:xfrm>
            <a:off x="635000" y="4547490"/>
            <a:ext cx="0" cy="1215900"/>
          </a:xfrm>
          <a:prstGeom prst="line">
            <a:avLst/>
          </a:prstGeom>
          <a:ln w="15875">
            <a:solidFill>
              <a:srgbClr val="A885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Tree branch">
            <a:extLst>
              <a:ext uri="{FF2B5EF4-FFF2-40B4-BE49-F238E27FC236}">
                <a16:creationId xmlns:a16="http://schemas.microsoft.com/office/drawing/2014/main" id="{4E3F5758-9A78-84E4-7647-34968CC8A9F0}"/>
              </a:ext>
            </a:extLst>
          </p:cNvPr>
          <p:cNvCxnSpPr/>
          <p:nvPr/>
        </p:nvCxnSpPr>
        <p:spPr>
          <a:xfrm>
            <a:off x="635000" y="4877690"/>
            <a:ext cx="177800" cy="0"/>
          </a:xfrm>
          <a:prstGeom prst="line">
            <a:avLst/>
          </a:prstGeom>
          <a:ln w="15875">
            <a:solidFill>
              <a:srgbClr val="A885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Faction marker">
            <a:extLst>
              <a:ext uri="{FF2B5EF4-FFF2-40B4-BE49-F238E27FC236}">
                <a16:creationId xmlns:a16="http://schemas.microsoft.com/office/drawing/2014/main" id="{667A1332-E889-941A-AF99-7A52E35726E7}"/>
              </a:ext>
            </a:extLst>
          </p:cNvPr>
          <p:cNvSpPr/>
          <p:nvPr/>
        </p:nvSpPr>
        <p:spPr>
          <a:xfrm>
            <a:off x="812800" y="4826890"/>
            <a:ext cx="101600" cy="101600"/>
          </a:xfrm>
          <a:prstGeom prst="rect">
            <a:avLst/>
          </a:prstGeom>
          <a:solidFill>
            <a:srgbClr val="5E756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0" name="Tree branch">
            <a:extLst>
              <a:ext uri="{FF2B5EF4-FFF2-40B4-BE49-F238E27FC236}">
                <a16:creationId xmlns:a16="http://schemas.microsoft.com/office/drawing/2014/main" id="{865E214C-0233-8627-F25A-D585EA026817}"/>
              </a:ext>
            </a:extLst>
          </p:cNvPr>
          <p:cNvCxnSpPr/>
          <p:nvPr/>
        </p:nvCxnSpPr>
        <p:spPr>
          <a:xfrm>
            <a:off x="635000" y="5320540"/>
            <a:ext cx="177800" cy="0"/>
          </a:xfrm>
          <a:prstGeom prst="line">
            <a:avLst/>
          </a:prstGeom>
          <a:ln w="15875">
            <a:solidFill>
              <a:srgbClr val="A885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Faction marker">
            <a:extLst>
              <a:ext uri="{FF2B5EF4-FFF2-40B4-BE49-F238E27FC236}">
                <a16:creationId xmlns:a16="http://schemas.microsoft.com/office/drawing/2014/main" id="{53BC58F2-6C7D-A6B0-3E76-73091C609C9B}"/>
              </a:ext>
            </a:extLst>
          </p:cNvPr>
          <p:cNvSpPr/>
          <p:nvPr/>
        </p:nvSpPr>
        <p:spPr>
          <a:xfrm>
            <a:off x="812800" y="5269740"/>
            <a:ext cx="101600" cy="101600"/>
          </a:xfrm>
          <a:prstGeom prst="rect">
            <a:avLst/>
          </a:prstGeom>
          <a:solidFill>
            <a:srgbClr val="2D5B9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2" name="Tree branch">
            <a:extLst>
              <a:ext uri="{FF2B5EF4-FFF2-40B4-BE49-F238E27FC236}">
                <a16:creationId xmlns:a16="http://schemas.microsoft.com/office/drawing/2014/main" id="{EF1C27B1-8DBD-EA76-D485-6E1CDBD47986}"/>
              </a:ext>
            </a:extLst>
          </p:cNvPr>
          <p:cNvCxnSpPr/>
          <p:nvPr/>
        </p:nvCxnSpPr>
        <p:spPr>
          <a:xfrm>
            <a:off x="635000" y="5763390"/>
            <a:ext cx="177800" cy="0"/>
          </a:xfrm>
          <a:prstGeom prst="line">
            <a:avLst/>
          </a:prstGeom>
          <a:ln w="15875">
            <a:solidFill>
              <a:srgbClr val="A885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Faction marker">
            <a:extLst>
              <a:ext uri="{FF2B5EF4-FFF2-40B4-BE49-F238E27FC236}">
                <a16:creationId xmlns:a16="http://schemas.microsoft.com/office/drawing/2014/main" id="{ABC974F7-31BF-71B0-AC34-AAD81E7D7235}"/>
              </a:ext>
            </a:extLst>
          </p:cNvPr>
          <p:cNvSpPr/>
          <p:nvPr/>
        </p:nvSpPr>
        <p:spPr>
          <a:xfrm>
            <a:off x="812800" y="5712590"/>
            <a:ext cx="101600" cy="101600"/>
          </a:xfrm>
          <a:prstGeom prst="rect">
            <a:avLst/>
          </a:prstGeom>
          <a:solidFill>
            <a:srgbClr val="7A1E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Signature 100ballnik.com">
            <a:extLst>
              <a:ext uri="{FF2B5EF4-FFF2-40B4-BE49-F238E27FC236}">
                <a16:creationId xmlns:a16="http://schemas.microsoft.com/office/drawing/2014/main" id="{AB3816FA-974A-6EF1-B738-E1B74E9F408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898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85EA38A-55C9-3336-0D18-D2C689FD8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381000"/>
            <a:ext cx="6045200" cy="92659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200" b="1" dirty="0">
                <a:solidFill>
                  <a:srgbClr val="F3ECDD"/>
                </a:solidFill>
                <a:latin typeface="Georgia" panose="02040502050405020303" pitchFamily="18" charset="0"/>
              </a:rPr>
              <a:t>Крах монархии и установление республики</a:t>
            </a:r>
          </a:p>
        </p:txBody>
      </p:sp>
      <p:pic>
        <p:nvPicPr>
          <p:cNvPr id="4" name="Bertaux - Prise des Tuileries" descr="Ж. Берто. Взятие дворца Тюильри 10 августа 1792 года. 1793. Версаль, Национальный музей замков Версаль и Трианон">
            <a:extLst>
              <a:ext uri="{FF2B5EF4-FFF2-40B4-BE49-F238E27FC236}">
                <a16:creationId xmlns:a16="http://schemas.microsoft.com/office/drawing/2014/main" id="{6834CFAC-E9F0-D51F-3936-795E6A153E3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0"/>
            <a:ext cx="5334000" cy="6299200"/>
          </a:xfrm>
          <a:prstGeom prst="rect">
            <a:avLst/>
          </a:prstGeom>
        </p:spPr>
      </p:pic>
      <p:sp>
        <p:nvSpPr>
          <p:cNvPr id="5" name="Inset rule">
            <a:extLst>
              <a:ext uri="{FF2B5EF4-FFF2-40B4-BE49-F238E27FC236}">
                <a16:creationId xmlns:a16="http://schemas.microsoft.com/office/drawing/2014/main" id="{C4F2A06A-587D-9C45-E3B8-9DF57001C0E3}"/>
              </a:ext>
            </a:extLst>
          </p:cNvPr>
          <p:cNvSpPr/>
          <p:nvPr/>
        </p:nvSpPr>
        <p:spPr>
          <a:xfrm>
            <a:off x="7010400" y="152400"/>
            <a:ext cx="5029200" cy="5994400"/>
          </a:xfrm>
          <a:prstGeom prst="rect">
            <a:avLst/>
          </a:prstGeom>
          <a:noFill/>
          <a:ln w="9525" cap="flat" cmpd="sng" algn="ctr">
            <a:solidFill>
              <a:srgbClr val="CDB27E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Lead">
            <a:extLst>
              <a:ext uri="{FF2B5EF4-FFF2-40B4-BE49-F238E27FC236}">
                <a16:creationId xmlns:a16="http://schemas.microsoft.com/office/drawing/2014/main" id="{80AD18D4-5777-6846-00DE-1A26ABC0AE14}"/>
              </a:ext>
            </a:extLst>
          </p:cNvPr>
          <p:cNvSpPr txBox="1"/>
          <p:nvPr/>
        </p:nvSpPr>
        <p:spPr>
          <a:xfrm>
            <a:off x="508000" y="1434592"/>
            <a:ext cx="60452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i="1" dirty="0">
                <a:solidFill>
                  <a:srgbClr val="CDB27E"/>
                </a:solidFill>
                <a:latin typeface="Georgia" panose="02040502050405020303" pitchFamily="18" charset="0"/>
              </a:rPr>
              <a:t>Война и народное недовольство привели к падению монархии.</a:t>
            </a:r>
          </a:p>
        </p:txBody>
      </p:sp>
      <p:sp>
        <p:nvSpPr>
          <p:cNvPr id="7" name="Step 1">
            <a:extLst>
              <a:ext uri="{FF2B5EF4-FFF2-40B4-BE49-F238E27FC236}">
                <a16:creationId xmlns:a16="http://schemas.microsoft.com/office/drawing/2014/main" id="{8CB514F8-8615-6F4B-4EAD-6400DED87744}"/>
              </a:ext>
            </a:extLst>
          </p:cNvPr>
          <p:cNvSpPr txBox="1"/>
          <p:nvPr/>
        </p:nvSpPr>
        <p:spPr>
          <a:xfrm>
            <a:off x="965200" y="2303272"/>
            <a:ext cx="5588000" cy="9408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2100" b="1" dirty="0">
                <a:solidFill>
                  <a:srgbClr val="E8907A"/>
                </a:solidFill>
                <a:latin typeface="Calibri" panose="020F0502020204030204" pitchFamily="34" charset="0"/>
              </a:rPr>
              <a:t>В 1792 году</a:t>
            </a:r>
            <a:r>
              <a:rPr lang="ru-RU" sz="2100" dirty="0">
                <a:solidFill>
                  <a:srgbClr val="EDE6D6"/>
                </a:solidFill>
                <a:latin typeface="Calibri" panose="020F0502020204030204" pitchFamily="34" charset="0"/>
              </a:rPr>
              <a:t> Франция начала войну с </a:t>
            </a:r>
            <a:r>
              <a:rPr lang="ru-RU" sz="2100" b="1" dirty="0">
                <a:solidFill>
                  <a:srgbClr val="FFFFFF"/>
                </a:solidFill>
                <a:latin typeface="Calibri" panose="020F0502020204030204" pitchFamily="34" charset="0"/>
              </a:rPr>
              <a:t>Австрией</a:t>
            </a:r>
            <a:r>
              <a:rPr lang="ru-RU" sz="2100" dirty="0">
                <a:solidFill>
                  <a:srgbClr val="EDE6D6"/>
                </a:solidFill>
                <a:latin typeface="Calibri" panose="020F0502020204030204" pitchFamily="34" charset="0"/>
              </a:rPr>
              <a:t>. Король тайно надеялся на поражение революции.</a:t>
            </a:r>
          </a:p>
        </p:txBody>
      </p:sp>
      <p:sp>
        <p:nvSpPr>
          <p:cNvPr id="8" name="Step 2">
            <a:extLst>
              <a:ext uri="{FF2B5EF4-FFF2-40B4-BE49-F238E27FC236}">
                <a16:creationId xmlns:a16="http://schemas.microsoft.com/office/drawing/2014/main" id="{74198F94-F713-A609-D084-944958A585D1}"/>
              </a:ext>
            </a:extLst>
          </p:cNvPr>
          <p:cNvSpPr txBox="1"/>
          <p:nvPr/>
        </p:nvSpPr>
        <p:spPr>
          <a:xfrm>
            <a:off x="965200" y="3434653"/>
            <a:ext cx="5588000" cy="62725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2100" b="1" dirty="0">
                <a:solidFill>
                  <a:srgbClr val="FFFFFF"/>
                </a:solidFill>
                <a:latin typeface="Calibri" panose="020F0502020204030204" pitchFamily="34" charset="0"/>
              </a:rPr>
              <a:t>Парижские бедняки</a:t>
            </a:r>
            <a:r>
              <a:rPr lang="ru-RU" sz="2100" dirty="0">
                <a:solidFill>
                  <a:srgbClr val="EDE6D6"/>
                </a:solidFill>
                <a:latin typeface="Calibri" panose="020F0502020204030204" pitchFamily="34" charset="0"/>
              </a:rPr>
              <a:t> — </a:t>
            </a:r>
            <a:r>
              <a:rPr lang="ru-RU" sz="2100" b="1" dirty="0">
                <a:solidFill>
                  <a:srgbClr val="FFFFFF"/>
                </a:solidFill>
                <a:latin typeface="Calibri" panose="020F0502020204030204" pitchFamily="34" charset="0"/>
              </a:rPr>
              <a:t>санкюлоты</a:t>
            </a:r>
            <a:r>
              <a:rPr lang="ru-RU" sz="2100" dirty="0">
                <a:solidFill>
                  <a:srgbClr val="EDE6D6"/>
                </a:solidFill>
                <a:latin typeface="Calibri" panose="020F0502020204030204" pitchFamily="34" charset="0"/>
              </a:rPr>
              <a:t> — были недовольны, так как их жизнь не улучшилась.</a:t>
            </a:r>
          </a:p>
        </p:txBody>
      </p:sp>
      <p:sp>
        <p:nvSpPr>
          <p:cNvPr id="9" name="Step 3">
            <a:extLst>
              <a:ext uri="{FF2B5EF4-FFF2-40B4-BE49-F238E27FC236}">
                <a16:creationId xmlns:a16="http://schemas.microsoft.com/office/drawing/2014/main" id="{23952684-B542-99EF-D3AC-6E1FDC93B4D3}"/>
              </a:ext>
            </a:extLst>
          </p:cNvPr>
          <p:cNvSpPr txBox="1"/>
          <p:nvPr/>
        </p:nvSpPr>
        <p:spPr>
          <a:xfrm>
            <a:off x="965200" y="4252406"/>
            <a:ext cx="5588000" cy="9408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2100" b="1" dirty="0">
                <a:solidFill>
                  <a:srgbClr val="E8907A"/>
                </a:solidFill>
                <a:latin typeface="Calibri" panose="020F0502020204030204" pitchFamily="34" charset="0"/>
              </a:rPr>
              <a:t>10 августа 1792 года</a:t>
            </a:r>
            <a:r>
              <a:rPr lang="ru-RU" sz="2100" dirty="0">
                <a:solidFill>
                  <a:srgbClr val="EDE6D6"/>
                </a:solidFill>
                <a:latin typeface="Calibri" panose="020F0502020204030204" pitchFamily="34" charset="0"/>
              </a:rPr>
              <a:t> народ штурмом взял королевский дворец </a:t>
            </a:r>
            <a:r>
              <a:rPr lang="ru-RU" sz="2100" b="1" dirty="0">
                <a:solidFill>
                  <a:srgbClr val="FFFFFF"/>
                </a:solidFill>
                <a:latin typeface="Calibri" panose="020F0502020204030204" pitchFamily="34" charset="0"/>
              </a:rPr>
              <a:t>Тюильри</a:t>
            </a:r>
            <a:r>
              <a:rPr lang="ru-RU" sz="2100" dirty="0">
                <a:solidFill>
                  <a:srgbClr val="EDE6D6"/>
                </a:solidFill>
                <a:latin typeface="Calibri" panose="020F0502020204030204" pitchFamily="34" charset="0"/>
              </a:rPr>
              <a:t>. Королевская семья была арестована.</a:t>
            </a:r>
          </a:p>
        </p:txBody>
      </p:sp>
      <p:sp>
        <p:nvSpPr>
          <p:cNvPr id="10" name="Step 4">
            <a:extLst>
              <a:ext uri="{FF2B5EF4-FFF2-40B4-BE49-F238E27FC236}">
                <a16:creationId xmlns:a16="http://schemas.microsoft.com/office/drawing/2014/main" id="{DD6E645C-D5A4-B7D3-39A0-2B407AAFAACC}"/>
              </a:ext>
            </a:extLst>
          </p:cNvPr>
          <p:cNvSpPr txBox="1"/>
          <p:nvPr/>
        </p:nvSpPr>
        <p:spPr>
          <a:xfrm>
            <a:off x="965200" y="5383787"/>
            <a:ext cx="5588000" cy="62725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2100" b="1" dirty="0">
                <a:solidFill>
                  <a:srgbClr val="FFFFFF"/>
                </a:solidFill>
                <a:latin typeface="Calibri" panose="020F0502020204030204" pitchFamily="34" charset="0"/>
              </a:rPr>
              <a:t>Монархия пала.</a:t>
            </a:r>
            <a:r>
              <a:rPr lang="ru-RU" sz="2100" dirty="0">
                <a:solidFill>
                  <a:srgbClr val="EDE6D6"/>
                </a:solidFill>
                <a:latin typeface="Calibri" panose="020F0502020204030204" pitchFamily="34" charset="0"/>
              </a:rPr>
              <a:t> В </a:t>
            </a:r>
            <a:r>
              <a:rPr lang="ru-RU" sz="2100" b="1" dirty="0">
                <a:solidFill>
                  <a:srgbClr val="E8907A"/>
                </a:solidFill>
                <a:latin typeface="Calibri" panose="020F0502020204030204" pitchFamily="34" charset="0"/>
              </a:rPr>
              <a:t>сентябре 1792 года</a:t>
            </a:r>
            <a:r>
              <a:rPr lang="ru-RU" sz="2100" dirty="0">
                <a:solidFill>
                  <a:srgbClr val="EDE6D6"/>
                </a:solidFill>
                <a:latin typeface="Calibri" panose="020F0502020204030204" pitchFamily="34" charset="0"/>
              </a:rPr>
              <a:t> Франция была провозглашена </a:t>
            </a:r>
            <a:r>
              <a:rPr lang="ru-RU" sz="2100" b="1" dirty="0">
                <a:solidFill>
                  <a:srgbClr val="FFFFFF"/>
                </a:solidFill>
                <a:latin typeface="Calibri" panose="020F0502020204030204" pitchFamily="34" charset="0"/>
              </a:rPr>
              <a:t>республикой</a:t>
            </a:r>
            <a:r>
              <a:rPr lang="ru-RU" sz="2100" dirty="0">
                <a:solidFill>
                  <a:srgbClr val="EDE6D6"/>
                </a:solidFill>
                <a:latin typeface="Calibri" panose="020F0502020204030204" pitchFamily="34" charset="0"/>
              </a:rPr>
              <a:t>.</a:t>
            </a:r>
          </a:p>
        </p:txBody>
      </p:sp>
      <p:cxnSp>
        <p:nvCxnSpPr>
          <p:cNvPr id="11" name="Sequence arrow">
            <a:extLst>
              <a:ext uri="{FF2B5EF4-FFF2-40B4-BE49-F238E27FC236}">
                <a16:creationId xmlns:a16="http://schemas.microsoft.com/office/drawing/2014/main" id="{DAC876FC-FCB5-5432-B551-6B79E5E38D97}"/>
              </a:ext>
            </a:extLst>
          </p:cNvPr>
          <p:cNvCxnSpPr/>
          <p:nvPr/>
        </p:nvCxnSpPr>
        <p:spPr>
          <a:xfrm>
            <a:off x="660400" y="2608072"/>
            <a:ext cx="0" cy="801180"/>
          </a:xfrm>
          <a:prstGeom prst="line">
            <a:avLst/>
          </a:prstGeom>
          <a:ln w="15875">
            <a:solidFill>
              <a:srgbClr val="CDB27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equence arrow">
            <a:extLst>
              <a:ext uri="{FF2B5EF4-FFF2-40B4-BE49-F238E27FC236}">
                <a16:creationId xmlns:a16="http://schemas.microsoft.com/office/drawing/2014/main" id="{F449985F-21FC-D886-85B4-2BCECFB53C65}"/>
              </a:ext>
            </a:extLst>
          </p:cNvPr>
          <p:cNvCxnSpPr/>
          <p:nvPr/>
        </p:nvCxnSpPr>
        <p:spPr>
          <a:xfrm>
            <a:off x="660400" y="3739452"/>
            <a:ext cx="0" cy="487554"/>
          </a:xfrm>
          <a:prstGeom prst="line">
            <a:avLst/>
          </a:prstGeom>
          <a:ln w="15875">
            <a:solidFill>
              <a:srgbClr val="CDB27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equence arrow">
            <a:extLst>
              <a:ext uri="{FF2B5EF4-FFF2-40B4-BE49-F238E27FC236}">
                <a16:creationId xmlns:a16="http://schemas.microsoft.com/office/drawing/2014/main" id="{FB7F4D6C-B723-6134-A5CC-0C47525D70AB}"/>
              </a:ext>
            </a:extLst>
          </p:cNvPr>
          <p:cNvCxnSpPr/>
          <p:nvPr/>
        </p:nvCxnSpPr>
        <p:spPr>
          <a:xfrm>
            <a:off x="660400" y="4557206"/>
            <a:ext cx="0" cy="801180"/>
          </a:xfrm>
          <a:prstGeom prst="line">
            <a:avLst/>
          </a:prstGeom>
          <a:ln w="15875">
            <a:solidFill>
              <a:srgbClr val="CDB27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Step marker">
            <a:extLst>
              <a:ext uri="{FF2B5EF4-FFF2-40B4-BE49-F238E27FC236}">
                <a16:creationId xmlns:a16="http://schemas.microsoft.com/office/drawing/2014/main" id="{5914FE84-1D37-5570-A54D-4DF6FCFB6C9A}"/>
              </a:ext>
            </a:extLst>
          </p:cNvPr>
          <p:cNvSpPr/>
          <p:nvPr/>
        </p:nvSpPr>
        <p:spPr>
          <a:xfrm>
            <a:off x="571500" y="2366772"/>
            <a:ext cx="177800" cy="177800"/>
          </a:xfrm>
          <a:prstGeom prst="ellipse">
            <a:avLst/>
          </a:prstGeom>
          <a:solidFill>
            <a:srgbClr val="1B2A47"/>
          </a:solidFill>
          <a:ln w="19050">
            <a:solidFill>
              <a:srgbClr val="CDB2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tep marker">
            <a:extLst>
              <a:ext uri="{FF2B5EF4-FFF2-40B4-BE49-F238E27FC236}">
                <a16:creationId xmlns:a16="http://schemas.microsoft.com/office/drawing/2014/main" id="{DAC7AC1A-4C1A-5276-7DD6-1BE1B148845D}"/>
              </a:ext>
            </a:extLst>
          </p:cNvPr>
          <p:cNvSpPr/>
          <p:nvPr/>
        </p:nvSpPr>
        <p:spPr>
          <a:xfrm>
            <a:off x="571500" y="3498152"/>
            <a:ext cx="177800" cy="177800"/>
          </a:xfrm>
          <a:prstGeom prst="ellipse">
            <a:avLst/>
          </a:prstGeom>
          <a:solidFill>
            <a:srgbClr val="1B2A47"/>
          </a:solidFill>
          <a:ln w="19050">
            <a:solidFill>
              <a:srgbClr val="CDB2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Step marker">
            <a:extLst>
              <a:ext uri="{FF2B5EF4-FFF2-40B4-BE49-F238E27FC236}">
                <a16:creationId xmlns:a16="http://schemas.microsoft.com/office/drawing/2014/main" id="{682EAF1B-2EE3-B3C0-C41A-CC10D5D71243}"/>
              </a:ext>
            </a:extLst>
          </p:cNvPr>
          <p:cNvSpPr/>
          <p:nvPr/>
        </p:nvSpPr>
        <p:spPr>
          <a:xfrm>
            <a:off x="571500" y="4315906"/>
            <a:ext cx="177800" cy="177800"/>
          </a:xfrm>
          <a:prstGeom prst="ellipse">
            <a:avLst/>
          </a:prstGeom>
          <a:solidFill>
            <a:srgbClr val="1B2A47"/>
          </a:solidFill>
          <a:ln w="19050">
            <a:solidFill>
              <a:srgbClr val="CDB2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0" name="Cockade">
            <a:extLst>
              <a:ext uri="{FF2B5EF4-FFF2-40B4-BE49-F238E27FC236}">
                <a16:creationId xmlns:a16="http://schemas.microsoft.com/office/drawing/2014/main" id="{38C7B983-AAA4-0C64-95FE-8B10C2CF1A93}"/>
              </a:ext>
            </a:extLst>
          </p:cNvPr>
          <p:cNvGrpSpPr/>
          <p:nvPr/>
        </p:nvGrpSpPr>
        <p:grpSpPr>
          <a:xfrm>
            <a:off x="533400" y="5409186"/>
            <a:ext cx="254000" cy="254000"/>
            <a:chOff x="533400" y="5409186"/>
            <a:chExt cx="254000" cy="254000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D76F90F4-56C0-7319-CFC8-DF48082EDA50}"/>
                </a:ext>
              </a:extLst>
            </p:cNvPr>
            <p:cNvSpPr/>
            <p:nvPr/>
          </p:nvSpPr>
          <p:spPr>
            <a:xfrm>
              <a:off x="533400" y="5409186"/>
              <a:ext cx="254000" cy="254000"/>
            </a:xfrm>
            <a:prstGeom prst="ellipse">
              <a:avLst/>
            </a:prstGeom>
            <a:solidFill>
              <a:srgbClr val="B4442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D1B96E28-FC27-9BC7-80D8-8C6AD32BECE7}"/>
                </a:ext>
              </a:extLst>
            </p:cNvPr>
            <p:cNvSpPr/>
            <p:nvPr/>
          </p:nvSpPr>
          <p:spPr>
            <a:xfrm>
              <a:off x="574040" y="5449826"/>
              <a:ext cx="172720" cy="172720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5334E322-12C7-C06C-8F57-6DCAC82E31FD}"/>
                </a:ext>
              </a:extLst>
            </p:cNvPr>
            <p:cNvSpPr/>
            <p:nvPr/>
          </p:nvSpPr>
          <p:spPr>
            <a:xfrm>
              <a:off x="612140" y="5487926"/>
              <a:ext cx="96520" cy="96520"/>
            </a:xfrm>
            <a:prstGeom prst="ellipse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1" name="Signature 100ballnik.com">
            <a:extLst>
              <a:ext uri="{FF2B5EF4-FFF2-40B4-BE49-F238E27FC236}">
                <a16:creationId xmlns:a16="http://schemas.microsoft.com/office/drawing/2014/main" id="{D8E1D900-6F68-D911-4581-8776577ECFC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185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8F6F05B-0A27-F6D8-8D4D-B089CFB4A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381000"/>
            <a:ext cx="11176000" cy="63500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B2A47"/>
                </a:solidFill>
                <a:latin typeface="Georgia" panose="02040502050405020303" pitchFamily="18" charset="0"/>
              </a:rPr>
              <a:t>Политические группировки революции</a:t>
            </a:r>
          </a:p>
        </p:txBody>
      </p:sp>
      <p:sp>
        <p:nvSpPr>
          <p:cNvPr id="3" name="Root">
            <a:extLst>
              <a:ext uri="{FF2B5EF4-FFF2-40B4-BE49-F238E27FC236}">
                <a16:creationId xmlns:a16="http://schemas.microsoft.com/office/drawing/2014/main" id="{49E7FE78-1610-1395-0C6B-2830C4B72FB9}"/>
              </a:ext>
            </a:extLst>
          </p:cNvPr>
          <p:cNvSpPr/>
          <p:nvPr/>
        </p:nvSpPr>
        <p:spPr>
          <a:xfrm>
            <a:off x="3898900" y="1219200"/>
            <a:ext cx="4445000" cy="533400"/>
          </a:xfrm>
          <a:prstGeom prst="roundRect">
            <a:avLst>
              <a:gd name="adj" fmla="val 50000"/>
            </a:avLst>
          </a:prstGeom>
          <a:solidFill>
            <a:srgbClr val="1B2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oot text">
            <a:extLst>
              <a:ext uri="{FF2B5EF4-FFF2-40B4-BE49-F238E27FC236}">
                <a16:creationId xmlns:a16="http://schemas.microsoft.com/office/drawing/2014/main" id="{7B6BE151-B1BB-69FA-23AB-9DA99A981F40}"/>
              </a:ext>
            </a:extLst>
          </p:cNvPr>
          <p:cNvSpPr txBox="1"/>
          <p:nvPr/>
        </p:nvSpPr>
        <p:spPr>
          <a:xfrm>
            <a:off x="3898900" y="1219200"/>
            <a:ext cx="4445000" cy="533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200" b="1" dirty="0">
                <a:solidFill>
                  <a:srgbClr val="F3ECDD"/>
                </a:solidFill>
                <a:latin typeface="Georgia" panose="02040502050405020303" pitchFamily="18" charset="0"/>
              </a:rPr>
              <a:t>Политические клубы</a:t>
            </a:r>
          </a:p>
        </p:txBody>
      </p:sp>
      <p:cxnSp>
        <p:nvCxnSpPr>
          <p:cNvPr id="5" name="Connector">
            <a:extLst>
              <a:ext uri="{FF2B5EF4-FFF2-40B4-BE49-F238E27FC236}">
                <a16:creationId xmlns:a16="http://schemas.microsoft.com/office/drawing/2014/main" id="{4E399E47-3870-1141-FF6B-769E95782B9C}"/>
              </a:ext>
            </a:extLst>
          </p:cNvPr>
          <p:cNvCxnSpPr/>
          <p:nvPr/>
        </p:nvCxnSpPr>
        <p:spPr>
          <a:xfrm>
            <a:off x="6121400" y="1752600"/>
            <a:ext cx="0" cy="177800"/>
          </a:xfrm>
          <a:prstGeom prst="line">
            <a:avLst/>
          </a:prstGeom>
          <a:ln w="15875">
            <a:solidFill>
              <a:srgbClr val="A885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">
            <a:extLst>
              <a:ext uri="{FF2B5EF4-FFF2-40B4-BE49-F238E27FC236}">
                <a16:creationId xmlns:a16="http://schemas.microsoft.com/office/drawing/2014/main" id="{17A17CD2-1043-9CB0-5071-9ED99BC036E0}"/>
              </a:ext>
            </a:extLst>
          </p:cNvPr>
          <p:cNvCxnSpPr/>
          <p:nvPr/>
        </p:nvCxnSpPr>
        <p:spPr>
          <a:xfrm>
            <a:off x="2298700" y="1930400"/>
            <a:ext cx="7645400" cy="0"/>
          </a:xfrm>
          <a:prstGeom prst="line">
            <a:avLst/>
          </a:prstGeom>
          <a:ln w="15875">
            <a:solidFill>
              <a:srgbClr val="A885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">
            <a:extLst>
              <a:ext uri="{FF2B5EF4-FFF2-40B4-BE49-F238E27FC236}">
                <a16:creationId xmlns:a16="http://schemas.microsoft.com/office/drawing/2014/main" id="{B375F358-F582-14F7-91F4-BA2666B476D8}"/>
              </a:ext>
            </a:extLst>
          </p:cNvPr>
          <p:cNvCxnSpPr/>
          <p:nvPr/>
        </p:nvCxnSpPr>
        <p:spPr>
          <a:xfrm>
            <a:off x="2298700" y="1930400"/>
            <a:ext cx="0" cy="203200"/>
          </a:xfrm>
          <a:prstGeom prst="line">
            <a:avLst/>
          </a:prstGeom>
          <a:ln w="15875">
            <a:solidFill>
              <a:srgbClr val="A885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Header 1">
            <a:extLst>
              <a:ext uri="{FF2B5EF4-FFF2-40B4-BE49-F238E27FC236}">
                <a16:creationId xmlns:a16="http://schemas.microsoft.com/office/drawing/2014/main" id="{39940A7B-F280-ECEB-D6A2-8623EC2DF500}"/>
              </a:ext>
            </a:extLst>
          </p:cNvPr>
          <p:cNvSpPr/>
          <p:nvPr/>
        </p:nvSpPr>
        <p:spPr>
          <a:xfrm>
            <a:off x="508000" y="2133600"/>
            <a:ext cx="3581400" cy="1143000"/>
          </a:xfrm>
          <a:prstGeom prst="rect">
            <a:avLst/>
          </a:prstGeom>
          <a:solidFill>
            <a:srgbClr val="5E756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Header text 1">
            <a:extLst>
              <a:ext uri="{FF2B5EF4-FFF2-40B4-BE49-F238E27FC236}">
                <a16:creationId xmlns:a16="http://schemas.microsoft.com/office/drawing/2014/main" id="{A498C4E3-FC23-DB29-570E-FBFD36352228}"/>
              </a:ext>
            </a:extLst>
          </p:cNvPr>
          <p:cNvSpPr txBox="1"/>
          <p:nvPr/>
        </p:nvSpPr>
        <p:spPr>
          <a:xfrm>
            <a:off x="660400" y="2133600"/>
            <a:ext cx="32766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2100" b="1" dirty="0">
                <a:solidFill>
                  <a:srgbClr val="F3ECDD"/>
                </a:solidFill>
                <a:latin typeface="Georgia" panose="02040502050405020303" pitchFamily="18" charset="0"/>
              </a:rPr>
              <a:t>ФЕЙЯНЫ</a:t>
            </a:r>
            <a:br>
              <a:rPr lang="ru-RU" sz="2100" b="1" dirty="0">
                <a:solidFill>
                  <a:srgbClr val="F3ECDD"/>
                </a:solidFill>
                <a:latin typeface="Georgia" panose="02040502050405020303" pitchFamily="18" charset="0"/>
              </a:rPr>
            </a:br>
            <a:r>
              <a:rPr lang="ru-RU" sz="1900" i="1" dirty="0">
                <a:solidFill>
                  <a:srgbClr val="F3ECDD"/>
                </a:solidFill>
                <a:latin typeface="Georgia" panose="02040502050405020303" pitchFamily="18" charset="0"/>
              </a:rPr>
              <a:t>(Умеренные)</a:t>
            </a:r>
          </a:p>
        </p:txBody>
      </p:sp>
      <p:sp>
        <p:nvSpPr>
          <p:cNvPr id="10" name="Body 1">
            <a:extLst>
              <a:ext uri="{FF2B5EF4-FFF2-40B4-BE49-F238E27FC236}">
                <a16:creationId xmlns:a16="http://schemas.microsoft.com/office/drawing/2014/main" id="{C0DF24E9-4FAF-91E4-234A-42ED0DFA3949}"/>
              </a:ext>
            </a:extLst>
          </p:cNvPr>
          <p:cNvSpPr/>
          <p:nvPr/>
        </p:nvSpPr>
        <p:spPr>
          <a:xfrm>
            <a:off x="508000" y="3276600"/>
            <a:ext cx="3581400" cy="3073400"/>
          </a:xfrm>
          <a:prstGeom prst="rect">
            <a:avLst/>
          </a:prstGeom>
          <a:solidFill>
            <a:srgbClr val="E1E7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Body text 1">
            <a:extLst>
              <a:ext uri="{FF2B5EF4-FFF2-40B4-BE49-F238E27FC236}">
                <a16:creationId xmlns:a16="http://schemas.microsoft.com/office/drawing/2014/main" id="{37500BFC-8A49-888B-5F69-E7272A6A2D48}"/>
              </a:ext>
            </a:extLst>
          </p:cNvPr>
          <p:cNvSpPr txBox="1"/>
          <p:nvPr/>
        </p:nvSpPr>
        <p:spPr>
          <a:xfrm>
            <a:off x="685800" y="3454400"/>
            <a:ext cx="3225800" cy="274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1200"/>
              </a:spcAft>
            </a:pPr>
            <a:r>
              <a:rPr lang="ru-RU" sz="2100" b="1" dirty="0">
                <a:solidFill>
                  <a:srgbClr val="5E7563"/>
                </a:solidFill>
                <a:latin typeface="Calibri" panose="020F0502020204030204" pitchFamily="34" charset="0"/>
              </a:rPr>
              <a:t>Цель: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Остановить революцию, сохранить конституционную монархию.</a:t>
            </a:r>
          </a:p>
          <a:p>
            <a:pPr>
              <a:lnSpc>
                <a:spcPct val="98000"/>
              </a:lnSpc>
              <a:spcAft>
                <a:spcPts val="1200"/>
              </a:spcAft>
            </a:pPr>
            <a:r>
              <a:rPr lang="ru-RU" sz="2100" b="1" dirty="0">
                <a:solidFill>
                  <a:srgbClr val="5E7563"/>
                </a:solidFill>
                <a:latin typeface="Calibri" panose="020F0502020204030204" pitchFamily="34" charset="0"/>
              </a:rPr>
              <a:t>Кто: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Богатая буржуазия, либеральные дворяне.</a:t>
            </a:r>
          </a:p>
        </p:txBody>
      </p:sp>
      <p:cxnSp>
        <p:nvCxnSpPr>
          <p:cNvPr id="12" name="Connector">
            <a:extLst>
              <a:ext uri="{FF2B5EF4-FFF2-40B4-BE49-F238E27FC236}">
                <a16:creationId xmlns:a16="http://schemas.microsoft.com/office/drawing/2014/main" id="{AF1D205F-F95B-D46E-88C3-376172B608B6}"/>
              </a:ext>
            </a:extLst>
          </p:cNvPr>
          <p:cNvCxnSpPr/>
          <p:nvPr/>
        </p:nvCxnSpPr>
        <p:spPr>
          <a:xfrm>
            <a:off x="6121400" y="1930400"/>
            <a:ext cx="0" cy="203200"/>
          </a:xfrm>
          <a:prstGeom prst="line">
            <a:avLst/>
          </a:prstGeom>
          <a:ln w="15875">
            <a:solidFill>
              <a:srgbClr val="A885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Header 2">
            <a:extLst>
              <a:ext uri="{FF2B5EF4-FFF2-40B4-BE49-F238E27FC236}">
                <a16:creationId xmlns:a16="http://schemas.microsoft.com/office/drawing/2014/main" id="{74397A92-836F-0E1D-9F4C-58A3E92DB615}"/>
              </a:ext>
            </a:extLst>
          </p:cNvPr>
          <p:cNvSpPr/>
          <p:nvPr/>
        </p:nvSpPr>
        <p:spPr>
          <a:xfrm>
            <a:off x="4330700" y="2133600"/>
            <a:ext cx="3581400" cy="1143000"/>
          </a:xfrm>
          <a:prstGeom prst="rect">
            <a:avLst/>
          </a:prstGeom>
          <a:solidFill>
            <a:srgbClr val="2D5B9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Header text 2">
            <a:extLst>
              <a:ext uri="{FF2B5EF4-FFF2-40B4-BE49-F238E27FC236}">
                <a16:creationId xmlns:a16="http://schemas.microsoft.com/office/drawing/2014/main" id="{48F99132-7B8C-6961-10CF-AD46DCA611AD}"/>
              </a:ext>
            </a:extLst>
          </p:cNvPr>
          <p:cNvSpPr txBox="1"/>
          <p:nvPr/>
        </p:nvSpPr>
        <p:spPr>
          <a:xfrm>
            <a:off x="4483100" y="2133600"/>
            <a:ext cx="32766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2100" b="1" dirty="0">
                <a:solidFill>
                  <a:srgbClr val="F3ECDD"/>
                </a:solidFill>
                <a:latin typeface="Georgia" panose="02040502050405020303" pitchFamily="18" charset="0"/>
              </a:rPr>
              <a:t>ЖИРОНДИСТЫ</a:t>
            </a:r>
            <a:br>
              <a:rPr lang="ru-RU" sz="2100" b="1" dirty="0">
                <a:solidFill>
                  <a:srgbClr val="F3ECDD"/>
                </a:solidFill>
                <a:latin typeface="Georgia" panose="02040502050405020303" pitchFamily="18" charset="0"/>
              </a:rPr>
            </a:br>
            <a:r>
              <a:rPr lang="ru-RU" sz="1900" i="1" dirty="0">
                <a:solidFill>
                  <a:srgbClr val="F3ECDD"/>
                </a:solidFill>
                <a:latin typeface="Georgia" panose="02040502050405020303" pitchFamily="18" charset="0"/>
              </a:rPr>
              <a:t>(Республиканцы)</a:t>
            </a:r>
          </a:p>
        </p:txBody>
      </p:sp>
      <p:sp>
        <p:nvSpPr>
          <p:cNvPr id="15" name="Body 2">
            <a:extLst>
              <a:ext uri="{FF2B5EF4-FFF2-40B4-BE49-F238E27FC236}">
                <a16:creationId xmlns:a16="http://schemas.microsoft.com/office/drawing/2014/main" id="{575B40D0-A31A-F0C5-0A87-76CC2D970BFB}"/>
              </a:ext>
            </a:extLst>
          </p:cNvPr>
          <p:cNvSpPr/>
          <p:nvPr/>
        </p:nvSpPr>
        <p:spPr>
          <a:xfrm>
            <a:off x="4330700" y="3276600"/>
            <a:ext cx="3581400" cy="3073400"/>
          </a:xfrm>
          <a:prstGeom prst="rect">
            <a:avLst/>
          </a:prstGeom>
          <a:solidFill>
            <a:srgbClr val="DFE6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Body text 2">
            <a:extLst>
              <a:ext uri="{FF2B5EF4-FFF2-40B4-BE49-F238E27FC236}">
                <a16:creationId xmlns:a16="http://schemas.microsoft.com/office/drawing/2014/main" id="{1C81A0A4-259B-72F9-E1A9-4D3E27860D05}"/>
              </a:ext>
            </a:extLst>
          </p:cNvPr>
          <p:cNvSpPr txBox="1"/>
          <p:nvPr/>
        </p:nvSpPr>
        <p:spPr>
          <a:xfrm>
            <a:off x="4508500" y="3454400"/>
            <a:ext cx="3225800" cy="274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1200"/>
              </a:spcAft>
            </a:pPr>
            <a:r>
              <a:rPr lang="ru-RU" sz="2100" b="1" dirty="0">
                <a:solidFill>
                  <a:srgbClr val="2D5B97"/>
                </a:solidFill>
                <a:latin typeface="Calibri" panose="020F0502020204030204" pitchFamily="34" charset="0"/>
              </a:rPr>
              <a:t>Цель: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Свергнуть короля, установить республику.</a:t>
            </a:r>
          </a:p>
          <a:p>
            <a:pPr>
              <a:lnSpc>
                <a:spcPct val="98000"/>
              </a:lnSpc>
              <a:spcAft>
                <a:spcPts val="1200"/>
              </a:spcAft>
            </a:pPr>
            <a:r>
              <a:rPr lang="ru-RU" sz="2100" b="1" dirty="0">
                <a:solidFill>
                  <a:srgbClr val="2D5B97"/>
                </a:solidFill>
                <a:latin typeface="Calibri" panose="020F0502020204030204" pitchFamily="34" charset="0"/>
              </a:rPr>
              <a:t>Кто: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Представители провинций, торговой буржуазии.</a:t>
            </a:r>
          </a:p>
        </p:txBody>
      </p:sp>
      <p:cxnSp>
        <p:nvCxnSpPr>
          <p:cNvPr id="17" name="Connector">
            <a:extLst>
              <a:ext uri="{FF2B5EF4-FFF2-40B4-BE49-F238E27FC236}">
                <a16:creationId xmlns:a16="http://schemas.microsoft.com/office/drawing/2014/main" id="{D821C130-77CE-1887-0E30-E3346AF8DDB3}"/>
              </a:ext>
            </a:extLst>
          </p:cNvPr>
          <p:cNvCxnSpPr/>
          <p:nvPr/>
        </p:nvCxnSpPr>
        <p:spPr>
          <a:xfrm>
            <a:off x="9944100" y="1930400"/>
            <a:ext cx="0" cy="203200"/>
          </a:xfrm>
          <a:prstGeom prst="line">
            <a:avLst/>
          </a:prstGeom>
          <a:ln w="15875">
            <a:solidFill>
              <a:srgbClr val="A885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Header 3">
            <a:extLst>
              <a:ext uri="{FF2B5EF4-FFF2-40B4-BE49-F238E27FC236}">
                <a16:creationId xmlns:a16="http://schemas.microsoft.com/office/drawing/2014/main" id="{41D4CE1C-B765-C202-5E5E-E920C62D7894}"/>
              </a:ext>
            </a:extLst>
          </p:cNvPr>
          <p:cNvSpPr/>
          <p:nvPr/>
        </p:nvSpPr>
        <p:spPr>
          <a:xfrm>
            <a:off x="8153400" y="2133600"/>
            <a:ext cx="3581400" cy="1143000"/>
          </a:xfrm>
          <a:prstGeom prst="rect">
            <a:avLst/>
          </a:prstGeom>
          <a:solidFill>
            <a:srgbClr val="7A1E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Header text 3">
            <a:extLst>
              <a:ext uri="{FF2B5EF4-FFF2-40B4-BE49-F238E27FC236}">
                <a16:creationId xmlns:a16="http://schemas.microsoft.com/office/drawing/2014/main" id="{7B7E66DE-D469-278D-64EF-118FEC44FD32}"/>
              </a:ext>
            </a:extLst>
          </p:cNvPr>
          <p:cNvSpPr txBox="1"/>
          <p:nvPr/>
        </p:nvSpPr>
        <p:spPr>
          <a:xfrm>
            <a:off x="8305800" y="2133600"/>
            <a:ext cx="32766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2100" b="1" dirty="0">
                <a:solidFill>
                  <a:srgbClr val="F3ECDD"/>
                </a:solidFill>
                <a:latin typeface="Georgia" panose="02040502050405020303" pitchFamily="18" charset="0"/>
              </a:rPr>
              <a:t>МОНТАНЬЯРЫ / ЯКОБИНЦЫ</a:t>
            </a:r>
            <a:br>
              <a:rPr lang="ru-RU" sz="2100" b="1" dirty="0">
                <a:solidFill>
                  <a:srgbClr val="F3ECDD"/>
                </a:solidFill>
                <a:latin typeface="Georgia" panose="02040502050405020303" pitchFamily="18" charset="0"/>
              </a:rPr>
            </a:br>
            <a:r>
              <a:rPr lang="ru-RU" sz="1900" i="1" dirty="0">
                <a:solidFill>
                  <a:srgbClr val="F3ECDD"/>
                </a:solidFill>
                <a:latin typeface="Georgia" panose="02040502050405020303" pitchFamily="18" charset="0"/>
              </a:rPr>
              <a:t>(Радикалы)</a:t>
            </a:r>
          </a:p>
        </p:txBody>
      </p:sp>
      <p:sp>
        <p:nvSpPr>
          <p:cNvPr id="20" name="Body 3">
            <a:extLst>
              <a:ext uri="{FF2B5EF4-FFF2-40B4-BE49-F238E27FC236}">
                <a16:creationId xmlns:a16="http://schemas.microsoft.com/office/drawing/2014/main" id="{BC418687-D2A3-AD08-6636-2208DC485A45}"/>
              </a:ext>
            </a:extLst>
          </p:cNvPr>
          <p:cNvSpPr/>
          <p:nvPr/>
        </p:nvSpPr>
        <p:spPr>
          <a:xfrm>
            <a:off x="8153400" y="3276600"/>
            <a:ext cx="3581400" cy="3073400"/>
          </a:xfrm>
          <a:prstGeom prst="rect">
            <a:avLst/>
          </a:prstGeom>
          <a:solidFill>
            <a:srgbClr val="F0E0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Body text 3">
            <a:extLst>
              <a:ext uri="{FF2B5EF4-FFF2-40B4-BE49-F238E27FC236}">
                <a16:creationId xmlns:a16="http://schemas.microsoft.com/office/drawing/2014/main" id="{6FE0C267-8F9F-1FDA-F339-87F6960756CB}"/>
              </a:ext>
            </a:extLst>
          </p:cNvPr>
          <p:cNvSpPr txBox="1"/>
          <p:nvPr/>
        </p:nvSpPr>
        <p:spPr>
          <a:xfrm>
            <a:off x="8331200" y="3454400"/>
            <a:ext cx="3225800" cy="274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  <a:spcAft>
                <a:spcPts val="1200"/>
              </a:spcAft>
            </a:pPr>
            <a:r>
              <a:rPr lang="ru-RU" sz="2100" b="1" dirty="0">
                <a:solidFill>
                  <a:srgbClr val="7A1E2C"/>
                </a:solidFill>
                <a:latin typeface="Calibri" panose="020F0502020204030204" pitchFamily="34" charset="0"/>
              </a:rPr>
              <a:t>Цель: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Продолжить революцию, провести радикальные реформы в интересах народа.</a:t>
            </a:r>
          </a:p>
          <a:p>
            <a:pPr>
              <a:lnSpc>
                <a:spcPct val="98000"/>
              </a:lnSpc>
              <a:spcAft>
                <a:spcPts val="1200"/>
              </a:spcAft>
            </a:pPr>
            <a:r>
              <a:rPr lang="ru-RU" sz="2100" b="1" dirty="0">
                <a:solidFill>
                  <a:srgbClr val="7A1E2C"/>
                </a:solidFill>
                <a:latin typeface="Calibri" panose="020F0502020204030204" pitchFamily="34" charset="0"/>
              </a:rPr>
              <a:t>Кто: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Представители городских низов (санкюлотов), радикальная интеллигенция.</a:t>
            </a:r>
          </a:p>
        </p:txBody>
      </p:sp>
      <p:sp>
        <p:nvSpPr>
          <p:cNvPr id="22" name="Signature 100ballnik.com">
            <a:extLst>
              <a:ext uri="{FF2B5EF4-FFF2-40B4-BE49-F238E27FC236}">
                <a16:creationId xmlns:a16="http://schemas.microsoft.com/office/drawing/2014/main" id="{C731216E-0243-7E19-1B34-B40C706A3D5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545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3E64B1B-CB2B-DAFF-A682-8A74AD090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355600"/>
            <a:ext cx="11176000" cy="635000"/>
          </a:xfr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B2A47"/>
                </a:solidFill>
                <a:latin typeface="Georgia" panose="02040502050405020303" pitchFamily="18" charset="0"/>
              </a:rPr>
              <a:t>Итоги и значение революции</a:t>
            </a:r>
          </a:p>
        </p:txBody>
      </p:sp>
      <p:sp>
        <p:nvSpPr>
          <p:cNvPr id="3" name="Lead">
            <a:extLst>
              <a:ext uri="{FF2B5EF4-FFF2-40B4-BE49-F238E27FC236}">
                <a16:creationId xmlns:a16="http://schemas.microsoft.com/office/drawing/2014/main" id="{929EE916-A33F-4305-F5DC-E6693ADC65F7}"/>
              </a:ext>
            </a:extLst>
          </p:cNvPr>
          <p:cNvSpPr txBox="1"/>
          <p:nvPr/>
        </p:nvSpPr>
        <p:spPr>
          <a:xfrm>
            <a:off x="508000" y="1016000"/>
            <a:ext cx="11176000" cy="43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200" i="1" dirty="0">
                <a:solidFill>
                  <a:srgbClr val="2B2A2C"/>
                </a:solidFill>
                <a:latin typeface="Georgia" panose="02040502050405020303" pitchFamily="18" charset="0"/>
              </a:rPr>
              <a:t>За несколько лет революция полностью уничтожила Старый порядок.</a:t>
            </a:r>
          </a:p>
        </p:txBody>
      </p:sp>
      <p:sp>
        <p:nvSpPr>
          <p:cNvPr id="4" name="Thevenin - Fete de la Federation mat">
            <a:extLst>
              <a:ext uri="{FF2B5EF4-FFF2-40B4-BE49-F238E27FC236}">
                <a16:creationId xmlns:a16="http://schemas.microsoft.com/office/drawing/2014/main" id="{939E155E-8138-B60D-03CA-36C9636E9ADE}"/>
              </a:ext>
            </a:extLst>
          </p:cNvPr>
          <p:cNvSpPr/>
          <p:nvPr/>
        </p:nvSpPr>
        <p:spPr>
          <a:xfrm>
            <a:off x="4343400" y="1524000"/>
            <a:ext cx="3505200" cy="4876800"/>
          </a:xfrm>
          <a:prstGeom prst="rect">
            <a:avLst/>
          </a:prstGeom>
          <a:solidFill>
            <a:srgbClr val="FCF9F2"/>
          </a:solidFill>
          <a:ln w="9525">
            <a:solidFill>
              <a:srgbClr val="A885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Thevenin - Fete de la Federation" descr="Ш. Тевенен. Праздник Федерации 14 июля 1790 года на Марсовом поле (фрагмент). Музей Карнавале">
            <a:extLst>
              <a:ext uri="{FF2B5EF4-FFF2-40B4-BE49-F238E27FC236}">
                <a16:creationId xmlns:a16="http://schemas.microsoft.com/office/drawing/2014/main" id="{C89E9826-E163-3913-33EE-BAE754084B8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0" y="1625600"/>
            <a:ext cx="3302000" cy="4673600"/>
          </a:xfrm>
          <a:prstGeom prst="rect">
            <a:avLst/>
          </a:prstGeom>
        </p:spPr>
      </p:pic>
      <p:sp>
        <p:nvSpPr>
          <p:cNvPr id="7" name="Result card">
            <a:extLst>
              <a:ext uri="{FF2B5EF4-FFF2-40B4-BE49-F238E27FC236}">
                <a16:creationId xmlns:a16="http://schemas.microsoft.com/office/drawing/2014/main" id="{61E638AD-85C4-A657-A012-357FB9D4992B}"/>
              </a:ext>
            </a:extLst>
          </p:cNvPr>
          <p:cNvSpPr/>
          <p:nvPr/>
        </p:nvSpPr>
        <p:spPr>
          <a:xfrm>
            <a:off x="508000" y="1625600"/>
            <a:ext cx="3632200" cy="2235200"/>
          </a:xfrm>
          <a:prstGeom prst="rect">
            <a:avLst/>
          </a:prstGeom>
          <a:solidFill>
            <a:srgbClr val="FBF7EE"/>
          </a:solidFill>
          <a:ln w="9525">
            <a:solidFill>
              <a:srgbClr val="D9C9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esult">
            <a:extLst>
              <a:ext uri="{FF2B5EF4-FFF2-40B4-BE49-F238E27FC236}">
                <a16:creationId xmlns:a16="http://schemas.microsoft.com/office/drawing/2014/main" id="{73CD80CB-E2B8-6622-3863-1823991231E4}"/>
              </a:ext>
            </a:extLst>
          </p:cNvPr>
          <p:cNvSpPr txBox="1"/>
          <p:nvPr/>
        </p:nvSpPr>
        <p:spPr>
          <a:xfrm>
            <a:off x="711200" y="1778000"/>
            <a:ext cx="3225800" cy="1981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6000"/>
              </a:lnSpc>
            </a:pPr>
            <a:r>
              <a:rPr lang="ru-RU" sz="2100" b="1" dirty="0">
                <a:solidFill>
                  <a:srgbClr val="7A1E2C"/>
                </a:solidFill>
                <a:latin typeface="Georgia" panose="02040502050405020303" pitchFamily="18" charset="0"/>
              </a:rPr>
              <a:t>Уничтожен Старый порядок: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Исчезли сословия, феодальные повинности, абсолютная монархия.</a:t>
            </a:r>
          </a:p>
        </p:txBody>
      </p:sp>
      <p:sp>
        <p:nvSpPr>
          <p:cNvPr id="9" name="Result card">
            <a:extLst>
              <a:ext uri="{FF2B5EF4-FFF2-40B4-BE49-F238E27FC236}">
                <a16:creationId xmlns:a16="http://schemas.microsoft.com/office/drawing/2014/main" id="{23A2D334-A437-C1E5-4B46-5A9F3B77DCBE}"/>
              </a:ext>
            </a:extLst>
          </p:cNvPr>
          <p:cNvSpPr/>
          <p:nvPr/>
        </p:nvSpPr>
        <p:spPr>
          <a:xfrm>
            <a:off x="508000" y="4089400"/>
            <a:ext cx="3632200" cy="2235200"/>
          </a:xfrm>
          <a:prstGeom prst="rect">
            <a:avLst/>
          </a:prstGeom>
          <a:solidFill>
            <a:srgbClr val="FBF7EE"/>
          </a:solidFill>
          <a:ln w="9525">
            <a:solidFill>
              <a:srgbClr val="D9C9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esult">
            <a:extLst>
              <a:ext uri="{FF2B5EF4-FFF2-40B4-BE49-F238E27FC236}">
                <a16:creationId xmlns:a16="http://schemas.microsoft.com/office/drawing/2014/main" id="{D23EEC6F-6B1D-5A54-1521-E923831BF1DB}"/>
              </a:ext>
            </a:extLst>
          </p:cNvPr>
          <p:cNvSpPr txBox="1"/>
          <p:nvPr/>
        </p:nvSpPr>
        <p:spPr>
          <a:xfrm>
            <a:off x="711200" y="4241800"/>
            <a:ext cx="3225800" cy="1981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6000"/>
              </a:lnSpc>
            </a:pPr>
            <a:r>
              <a:rPr lang="ru-RU" sz="2100" b="1" dirty="0">
                <a:solidFill>
                  <a:srgbClr val="7A1E2C"/>
                </a:solidFill>
                <a:latin typeface="Georgia" panose="02040502050405020303" pitchFamily="18" charset="0"/>
              </a:rPr>
              <a:t>Провозглашены новые принципы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: Равенство всех перед законом, народный суверенитет, права и свободы человека.</a:t>
            </a:r>
          </a:p>
        </p:txBody>
      </p:sp>
      <p:sp>
        <p:nvSpPr>
          <p:cNvPr id="11" name="Result card">
            <a:extLst>
              <a:ext uri="{FF2B5EF4-FFF2-40B4-BE49-F238E27FC236}">
                <a16:creationId xmlns:a16="http://schemas.microsoft.com/office/drawing/2014/main" id="{2D59EF04-0611-F495-4B10-0562272CDDD6}"/>
              </a:ext>
            </a:extLst>
          </p:cNvPr>
          <p:cNvSpPr/>
          <p:nvPr/>
        </p:nvSpPr>
        <p:spPr>
          <a:xfrm>
            <a:off x="8051800" y="1625600"/>
            <a:ext cx="3632200" cy="2235200"/>
          </a:xfrm>
          <a:prstGeom prst="rect">
            <a:avLst/>
          </a:prstGeom>
          <a:solidFill>
            <a:srgbClr val="FBF7EE"/>
          </a:solidFill>
          <a:ln w="9525">
            <a:solidFill>
              <a:srgbClr val="D9C9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sult">
            <a:extLst>
              <a:ext uri="{FF2B5EF4-FFF2-40B4-BE49-F238E27FC236}">
                <a16:creationId xmlns:a16="http://schemas.microsoft.com/office/drawing/2014/main" id="{73F0DB29-E4E4-9E3F-F55B-895C105D0F62}"/>
              </a:ext>
            </a:extLst>
          </p:cNvPr>
          <p:cNvSpPr txBox="1"/>
          <p:nvPr/>
        </p:nvSpPr>
        <p:spPr>
          <a:xfrm>
            <a:off x="8255000" y="1778000"/>
            <a:ext cx="3225800" cy="1981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6000"/>
              </a:lnSpc>
            </a:pPr>
            <a:r>
              <a:rPr lang="ru-RU" sz="2100" b="1" dirty="0">
                <a:solidFill>
                  <a:srgbClr val="7A1E2C"/>
                </a:solidFill>
                <a:latin typeface="Georgia" panose="02040502050405020303" pitchFamily="18" charset="0"/>
              </a:rPr>
              <a:t>Установлена республика: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Власть перешла от короля к выборным органам.</a:t>
            </a:r>
          </a:p>
        </p:txBody>
      </p:sp>
      <p:sp>
        <p:nvSpPr>
          <p:cNvPr id="13" name="Result card">
            <a:extLst>
              <a:ext uri="{FF2B5EF4-FFF2-40B4-BE49-F238E27FC236}">
                <a16:creationId xmlns:a16="http://schemas.microsoft.com/office/drawing/2014/main" id="{91DFEBF2-3EBA-777F-7D05-4755D681D381}"/>
              </a:ext>
            </a:extLst>
          </p:cNvPr>
          <p:cNvSpPr/>
          <p:nvPr/>
        </p:nvSpPr>
        <p:spPr>
          <a:xfrm>
            <a:off x="8051800" y="4089400"/>
            <a:ext cx="3632200" cy="2235200"/>
          </a:xfrm>
          <a:prstGeom prst="rect">
            <a:avLst/>
          </a:prstGeom>
          <a:solidFill>
            <a:srgbClr val="FBF7EE"/>
          </a:solidFill>
          <a:ln w="9525">
            <a:solidFill>
              <a:srgbClr val="D9C9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sult">
            <a:extLst>
              <a:ext uri="{FF2B5EF4-FFF2-40B4-BE49-F238E27FC236}">
                <a16:creationId xmlns:a16="http://schemas.microsoft.com/office/drawing/2014/main" id="{1CABE2B8-C7B3-05E3-2B8E-7D429A18D2DD}"/>
              </a:ext>
            </a:extLst>
          </p:cNvPr>
          <p:cNvSpPr txBox="1"/>
          <p:nvPr/>
        </p:nvSpPr>
        <p:spPr>
          <a:xfrm>
            <a:off x="8255000" y="4241800"/>
            <a:ext cx="3225800" cy="1981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6000"/>
              </a:lnSpc>
            </a:pPr>
            <a:r>
              <a:rPr lang="ru-RU" sz="2100" b="1" dirty="0">
                <a:solidFill>
                  <a:srgbClr val="7A1E2C"/>
                </a:solidFill>
                <a:latin typeface="Georgia" panose="02040502050405020303" pitchFamily="18" charset="0"/>
              </a:rPr>
              <a:t>Рост национального самосознания: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Революция сплотила французов как единую нацию.</a:t>
            </a:r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DDEFB7F6-EA65-5939-56AD-2D9B9169EA5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850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8CF53BC-0DC0-83C1-769C-2D67D6BA0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08000"/>
            <a:ext cx="6350000" cy="66040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4000" b="1" dirty="0">
                <a:solidFill>
                  <a:srgbClr val="F3ECDD"/>
                </a:solidFill>
                <a:latin typeface="Georgia" panose="02040502050405020303" pitchFamily="18" charset="0"/>
              </a:rPr>
              <a:t>Заключение</a:t>
            </a:r>
          </a:p>
        </p:txBody>
      </p:sp>
      <p:pic>
        <p:nvPicPr>
          <p:cNvPr id="4" name="Vallain - La Liberte" descr="Нанин Валлен. Свобода. 1794. Музей Французской революции, Визиль">
            <a:extLst>
              <a:ext uri="{FF2B5EF4-FFF2-40B4-BE49-F238E27FC236}">
                <a16:creationId xmlns:a16="http://schemas.microsoft.com/office/drawing/2014/main" id="{0ABFD1F8-7349-5C22-3139-52C0CB94923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685800"/>
            <a:ext cx="3860800" cy="5080000"/>
          </a:xfrm>
          <a:prstGeom prst="rect">
            <a:avLst/>
          </a:prstGeom>
        </p:spPr>
      </p:pic>
      <p:sp>
        <p:nvSpPr>
          <p:cNvPr id="5" name="Vallain - La Liberte frame">
            <a:extLst>
              <a:ext uri="{FF2B5EF4-FFF2-40B4-BE49-F238E27FC236}">
                <a16:creationId xmlns:a16="http://schemas.microsoft.com/office/drawing/2014/main" id="{52969C9B-1F81-8F51-CE57-A907D528003D}"/>
              </a:ext>
            </a:extLst>
          </p:cNvPr>
          <p:cNvSpPr/>
          <p:nvPr/>
        </p:nvSpPr>
        <p:spPr>
          <a:xfrm>
            <a:off x="7543800" y="609600"/>
            <a:ext cx="4013200" cy="5232400"/>
          </a:xfrm>
          <a:prstGeom prst="rect">
            <a:avLst/>
          </a:prstGeom>
          <a:noFill/>
          <a:ln w="9525" cap="flat" cmpd="sng" algn="ctr">
            <a:solidFill>
              <a:srgbClr val="A8854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Tricolour">
            <a:extLst>
              <a:ext uri="{FF2B5EF4-FFF2-40B4-BE49-F238E27FC236}">
                <a16:creationId xmlns:a16="http://schemas.microsoft.com/office/drawing/2014/main" id="{8FE0EFA2-619B-CB7F-02EA-F77D04414B3C}"/>
              </a:ext>
            </a:extLst>
          </p:cNvPr>
          <p:cNvGrpSpPr/>
          <p:nvPr/>
        </p:nvGrpSpPr>
        <p:grpSpPr>
          <a:xfrm>
            <a:off x="609600" y="1320800"/>
            <a:ext cx="838200" cy="63500"/>
            <a:chOff x="609600" y="1320800"/>
            <a:chExt cx="838200" cy="63500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3753E593-39C0-900D-7B78-3065844A279D}"/>
                </a:ext>
              </a:extLst>
            </p:cNvPr>
            <p:cNvSpPr/>
            <p:nvPr/>
          </p:nvSpPr>
          <p:spPr>
            <a:xfrm>
              <a:off x="609600" y="1320800"/>
              <a:ext cx="279400" cy="63500"/>
            </a:xfrm>
            <a:prstGeom prst="rect">
              <a:avLst/>
            </a:prstGeom>
            <a:solidFill>
              <a:srgbClr val="2D5B9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12FA14BF-095E-843B-CECD-46193BFB269B}"/>
                </a:ext>
              </a:extLst>
            </p:cNvPr>
            <p:cNvSpPr/>
            <p:nvPr/>
          </p:nvSpPr>
          <p:spPr>
            <a:xfrm>
              <a:off x="889000" y="1320800"/>
              <a:ext cx="279400" cy="63500"/>
            </a:xfrm>
            <a:prstGeom prst="rect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ACA1522-CC77-DF52-A95F-239FAA5FD11E}"/>
                </a:ext>
              </a:extLst>
            </p:cNvPr>
            <p:cNvSpPr/>
            <p:nvPr/>
          </p:nvSpPr>
          <p:spPr>
            <a:xfrm>
              <a:off x="1168400" y="1320800"/>
              <a:ext cx="279400" cy="63500"/>
            </a:xfrm>
            <a:prstGeom prst="rect">
              <a:avLst/>
            </a:prstGeom>
            <a:solidFill>
              <a:srgbClr val="B4442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" name="Lead">
            <a:extLst>
              <a:ext uri="{FF2B5EF4-FFF2-40B4-BE49-F238E27FC236}">
                <a16:creationId xmlns:a16="http://schemas.microsoft.com/office/drawing/2014/main" id="{725FBC8D-86D0-9C95-EC48-7DA5AFF83F34}"/>
              </a:ext>
            </a:extLst>
          </p:cNvPr>
          <p:cNvSpPr txBox="1"/>
          <p:nvPr/>
        </p:nvSpPr>
        <p:spPr>
          <a:xfrm>
            <a:off x="609600" y="1574800"/>
            <a:ext cx="63500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i="1" dirty="0">
                <a:solidFill>
                  <a:srgbClr val="CDB27E"/>
                </a:solidFill>
                <a:latin typeface="Georgia" panose="02040502050405020303" pitchFamily="18" charset="0"/>
              </a:rPr>
              <a:t>Идеи Французской революции повлияли на всю последующую историю.</a:t>
            </a:r>
          </a:p>
        </p:txBody>
      </p:sp>
      <p:sp>
        <p:nvSpPr>
          <p:cNvPr id="11" name="Text">
            <a:extLst>
              <a:ext uri="{FF2B5EF4-FFF2-40B4-BE49-F238E27FC236}">
                <a16:creationId xmlns:a16="http://schemas.microsoft.com/office/drawing/2014/main" id="{DF5E70F7-858C-21D3-CF3A-8FDEE06BA5EE}"/>
              </a:ext>
            </a:extLst>
          </p:cNvPr>
          <p:cNvSpPr txBox="1"/>
          <p:nvPr/>
        </p:nvSpPr>
        <p:spPr>
          <a:xfrm>
            <a:off x="609600" y="2611120"/>
            <a:ext cx="6350000" cy="3017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1200"/>
              </a:spcAft>
            </a:pPr>
            <a:r>
              <a:rPr lang="ru-RU" sz="2200" dirty="0">
                <a:solidFill>
                  <a:srgbClr val="EDE6D6"/>
                </a:solidFill>
                <a:latin typeface="Calibri" panose="020F0502020204030204" pitchFamily="34" charset="0"/>
              </a:rPr>
              <a:t>Французская революция показала, что </a:t>
            </a:r>
            <a:r>
              <a:rPr lang="ru-RU" sz="2200" b="1" dirty="0">
                <a:solidFill>
                  <a:srgbClr val="FFFFFF"/>
                </a:solidFill>
                <a:latin typeface="Calibri" panose="020F0502020204030204" pitchFamily="34" charset="0"/>
              </a:rPr>
              <a:t>народ может сам определять свою судьбу</a:t>
            </a:r>
            <a:r>
              <a:rPr lang="ru-RU" sz="2200" dirty="0">
                <a:solidFill>
                  <a:srgbClr val="EDE6D6"/>
                </a:solidFill>
                <a:latin typeface="Calibri" panose="020F0502020204030204" pitchFamily="34" charset="0"/>
              </a:rPr>
              <a:t>.</a:t>
            </a:r>
          </a:p>
          <a:p>
            <a:pPr>
              <a:spcAft>
                <a:spcPts val="1200"/>
              </a:spcAft>
            </a:pPr>
            <a:r>
              <a:rPr lang="ru-RU" sz="2200" dirty="0">
                <a:solidFill>
                  <a:srgbClr val="EDE6D6"/>
                </a:solidFill>
                <a:latin typeface="Calibri" panose="020F0502020204030204" pitchFamily="34" charset="0"/>
              </a:rPr>
              <a:t>Лозунги </a:t>
            </a:r>
            <a:r>
              <a:rPr lang="ru-RU" sz="2300" b="1" i="1" dirty="0">
                <a:solidFill>
                  <a:srgbClr val="CDB27E"/>
                </a:solidFill>
                <a:latin typeface="Georgia" panose="02040502050405020303" pitchFamily="18" charset="0"/>
              </a:rPr>
              <a:t>«Свобода, Равенство, Братство»</a:t>
            </a:r>
            <a:r>
              <a:rPr lang="ru-RU" sz="2200" dirty="0">
                <a:solidFill>
                  <a:srgbClr val="EDE6D6"/>
                </a:solidFill>
                <a:latin typeface="Calibri" panose="020F0502020204030204" pitchFamily="34" charset="0"/>
              </a:rPr>
              <a:t> вдохновляли революционеров по всему миру на протяжении многих веков.</a:t>
            </a:r>
          </a:p>
          <a:p>
            <a:pPr>
              <a:spcAft>
                <a:spcPts val="1200"/>
              </a:spcAft>
            </a:pPr>
            <a:r>
              <a:rPr lang="ru-RU" sz="2200" dirty="0">
                <a:solidFill>
                  <a:srgbClr val="EDE6D6"/>
                </a:solidFill>
                <a:latin typeface="Calibri" panose="020F0502020204030204" pitchFamily="34" charset="0"/>
              </a:rPr>
              <a:t>Это была эпоха великих надежд, но также и великих потрясений и жестокости, о которых мы узнаем на следующих уроках.</a:t>
            </a:r>
          </a:p>
        </p:txBody>
      </p:sp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40ECEC94-E2AF-6325-0ABA-CF0854294E4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440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B2A2C"/>
      </a:dk1>
      <a:lt1>
        <a:srgbClr val="FFFFFF"/>
      </a:lt1>
      <a:dk2>
        <a:srgbClr val="1B2A47"/>
      </a:dk2>
      <a:lt2>
        <a:srgbClr val="F3ECDD"/>
      </a:lt2>
      <a:accent1>
        <a:srgbClr val="1B2A47"/>
      </a:accent1>
      <a:accent2>
        <a:srgbClr val="7A1E2C"/>
      </a:accent2>
      <a:accent3>
        <a:srgbClr val="B4442E"/>
      </a:accent3>
      <a:accent4>
        <a:srgbClr val="2D5B97"/>
      </a:accent4>
      <a:accent5>
        <a:srgbClr val="A8854A"/>
      </a:accent5>
      <a:accent6>
        <a:srgbClr val="5E7563"/>
      </a:accent6>
      <a:hlink>
        <a:srgbClr val="467886"/>
      </a:hlink>
      <a:folHlink>
        <a:srgbClr val="96607D"/>
      </a:folHlink>
    </a:clrScheme>
    <a:fontScheme name="Стандартная">
      <a:majorFont>
        <a:latin typeface="Georgia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878</Words>
  <Application>Microsoft Office PowerPoint</Application>
  <PresentationFormat>Произвольный</PresentationFormat>
  <Paragraphs>94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Georgia</vt:lpstr>
      <vt:lpstr>Тема Office</vt:lpstr>
      <vt:lpstr>Французская революция: конец Старого порядка и установление республики</vt:lpstr>
      <vt:lpstr>Знакомство с одним из самых важных событий в истории Европы.</vt:lpstr>
      <vt:lpstr>Причины революции</vt:lpstr>
      <vt:lpstr>Начало перемен: Генеральные штаты</vt:lpstr>
      <vt:lpstr>Путь от Генеральных штатов к Учредительному собранию</vt:lpstr>
      <vt:lpstr>Начало революции: Штурм Бастилии</vt:lpstr>
      <vt:lpstr>Декларация прав человека и гражданина</vt:lpstr>
      <vt:lpstr>Жизнь в условиях революции</vt:lpstr>
      <vt:lpstr>Конституционная монархия (1791-1792)</vt:lpstr>
      <vt:lpstr>Крах монархии и установление республики</vt:lpstr>
      <vt:lpstr>Политические группировки революции</vt:lpstr>
      <vt:lpstr>Итоги и значение революции</vt:lpstr>
      <vt:lpstr>Заключение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Французская революция: конец Старого порядка и установление республики</dc:title>
  <dc:creator>100ballnik.com</dc:creator>
  <cp:lastModifiedBy>Mendal</cp:lastModifiedBy>
  <cp:revision>1</cp:revision>
  <dcterms:created xsi:type="dcterms:W3CDTF">2026-10-09T09:11:51Z</dcterms:created>
  <dcterms:modified xsi:type="dcterms:W3CDTF">2026-10-09T09:11:51Z</dcterms:modified>
</cp:coreProperties>
</file>