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006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4964F5B-BFA8-4FF0-B3DF-3F87F7B93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87978"/>
            <a:ext cx="9753600" cy="9895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7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E5A18B6-3552-4E0D-A642-A4A20D9DA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67792"/>
            <a:ext cx="8534400" cy="76117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0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16717F9-751D-4371-8335-069B6C4DC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4388"/>
            <a:ext cx="9753600" cy="114175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1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40057FE-0347-4542-B6AA-3C30EEB0F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2819"/>
            <a:ext cx="10820400" cy="8372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29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FB70972C-286E-4199-83E6-E3F2D587F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2925"/>
            <a:ext cx="108204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4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890899BD-DCD5-4A51-A1F3-F5D628E4A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2819"/>
            <a:ext cx="10820400" cy="8372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29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CC03F8F-A4BC-400B-B276-53DFB68B6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2925"/>
            <a:ext cx="50292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0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6E884E7-8585-45DE-B978-887B359FE16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2925"/>
            <a:ext cx="50292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0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A580CBC-F0AD-4067-829C-1AEC53629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2819"/>
            <a:ext cx="10820400" cy="8372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29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DB47727-530C-4528-AC57-A715DC8BF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2925"/>
            <a:ext cx="50292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4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9440EB-30AB-4FE5-B8E6-881D47317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81750" y="1336210"/>
            <a:ext cx="5314950" cy="4404655"/>
          </a:xfrm>
          <a:prstGeom prst="rect">
            <a:avLst/>
          </a:prstGeom>
        </p:spPr>
      </p:pic>
      <p:sp>
        <p:nvSpPr>
          <p:cNvPr id="2" name="text-1-0">
            <a:extLst>
              <a:ext uri="{FF2B5EF4-FFF2-40B4-BE49-F238E27FC236}">
                <a16:creationId xmlns:a16="http://schemas.microsoft.com/office/drawing/2014/main" id="{A91E3594-A536-4293-8043-923AE54CABB3}"/>
              </a:ext>
            </a:extLst>
          </p:cNvPr>
          <p:cNvSpPr>
            <a:spLocks noGrp="1"/>
          </p:cNvSpPr>
          <p:nvPr/>
        </p:nvSpPr>
        <p:spPr>
          <a:xfrm>
            <a:off x="571500" y="466725"/>
            <a:ext cx="666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D8C8A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1950" b="0" i="0">
                <a:solidFill>
                  <a:srgbClr val="D8C8AA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8C8AA"/>
                </a:solidFill>
                <a:latin typeface="Arial"/>
                <a:ea typeface="Arial"/>
                <a:cs typeface="Arial"/>
              </a:rPr>
              <a:t>История Нового времени</a:t>
            </a:r>
          </a:p>
        </p:txBody>
      </p:sp>
      <p:sp>
        <p:nvSpPr>
          <p:cNvPr id="3" name="text-1-1">
            <a:extLst>
              <a:ext uri="{FF2B5EF4-FFF2-40B4-BE49-F238E27FC236}">
                <a16:creationId xmlns:a16="http://schemas.microsoft.com/office/drawing/2014/main" id="{645BB57B-A560-46B6-9862-54DCA80D7C4B}"/>
              </a:ext>
            </a:extLst>
          </p:cNvPr>
          <p:cNvSpPr>
            <a:spLocks noGrp="1"/>
          </p:cNvSpPr>
          <p:nvPr/>
        </p:nvSpPr>
        <p:spPr>
          <a:xfrm>
            <a:off x="571500" y="1228725"/>
            <a:ext cx="2857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D8B97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D8B97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D8B974"/>
                </a:solidFill>
                <a:latin typeface="Arial"/>
                <a:ea typeface="Arial"/>
                <a:cs typeface="Arial"/>
              </a:rPr>
              <a:t>§ 17-18</a:t>
            </a:r>
          </a:p>
        </p:txBody>
      </p:sp>
      <p:sp>
        <p:nvSpPr>
          <p:cNvPr id="4" name="text-1-2">
            <a:extLst>
              <a:ext uri="{FF2B5EF4-FFF2-40B4-BE49-F238E27FC236}">
                <a16:creationId xmlns:a16="http://schemas.microsoft.com/office/drawing/2014/main" id="{BF3B022C-2843-408B-9BB5-E0C42E9EF009}"/>
              </a:ext>
            </a:extLst>
          </p:cNvPr>
          <p:cNvSpPr>
            <a:spLocks noGrp="1"/>
          </p:cNvSpPr>
          <p:nvPr/>
        </p:nvSpPr>
        <p:spPr>
          <a:xfrm>
            <a:off x="571500" y="2095500"/>
            <a:ext cx="5667375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75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ФРАНЦУЗСКАЯ РЕСПУБЛИКА: ДИКТАТУРА И ТЕРРОР</a:t>
            </a:r>
          </a:p>
        </p:txBody>
      </p:sp>
      <p:sp>
        <p:nvSpPr>
          <p:cNvPr id="5" name="text-1-3">
            <a:extLst>
              <a:ext uri="{FF2B5EF4-FFF2-40B4-BE49-F238E27FC236}">
                <a16:creationId xmlns:a16="http://schemas.microsoft.com/office/drawing/2014/main" id="{92D87744-8E24-4F6B-8D06-9AFD19B782C9}"/>
              </a:ext>
            </a:extLst>
          </p:cNvPr>
          <p:cNvSpPr>
            <a:spLocks noGrp="1"/>
          </p:cNvSpPr>
          <p:nvPr/>
        </p:nvSpPr>
        <p:spPr>
          <a:xfrm>
            <a:off x="571500" y="5753100"/>
            <a:ext cx="2857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8 класс</a:t>
            </a:r>
          </a:p>
        </p:txBody>
      </p:sp>
      <p:sp>
        <p:nvSpPr>
          <p:cNvPr id="6" name="field-4">
            <a:extLst>
              <a:ext uri="{FF2B5EF4-FFF2-40B4-BE49-F238E27FC236}">
                <a16:creationId xmlns:a16="http://schemas.microsoft.com/office/drawing/2014/main" id="{C91F60F6-EB79-46AE-8742-5668EE410796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7" name="text-1-5">
            <a:extLst>
              <a:ext uri="{FF2B5EF4-FFF2-40B4-BE49-F238E27FC236}">
                <a16:creationId xmlns:a16="http://schemas.microsoft.com/office/drawing/2014/main" id="{C66013A5-B3D3-4EA2-84BF-0A5BE7A8F751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4789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2-0">
            <a:extLst>
              <a:ext uri="{FF2B5EF4-FFF2-40B4-BE49-F238E27FC236}">
                <a16:creationId xmlns:a16="http://schemas.microsoft.com/office/drawing/2014/main" id="{819370A8-8930-4482-B866-3BA5A8BD99AC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0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Национальный Конвент — начало новой эпохи (21 сентября 1792 г.)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0FFDDA3E-438B-46ED-AD6F-B007A8F2A26A}"/>
              </a:ext>
            </a:extLst>
          </p:cNvPr>
          <p:cNvSpPr>
            <a:spLocks noGrp="1"/>
          </p:cNvSpPr>
          <p:nvPr/>
        </p:nvSpPr>
        <p:spPr>
          <a:xfrm>
            <a:off x="571500" y="14097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7FF0AA-2B6E-4DFD-823B-3A961521A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3300" y="1704975"/>
            <a:ext cx="4973351" cy="4105275"/>
          </a:xfrm>
          <a:prstGeom prst="rect">
            <a:avLst/>
          </a:prstGeom>
        </p:spPr>
      </p:pic>
      <p:sp>
        <p:nvSpPr>
          <p:cNvPr id="4" name="text-2-2">
            <a:extLst>
              <a:ext uri="{FF2B5EF4-FFF2-40B4-BE49-F238E27FC236}">
                <a16:creationId xmlns:a16="http://schemas.microsoft.com/office/drawing/2014/main" id="{E3E6CCA6-A9B4-48B3-89DD-F14D11DC6C24}"/>
              </a:ext>
            </a:extLst>
          </p:cNvPr>
          <p:cNvSpPr>
            <a:spLocks noGrp="1"/>
          </p:cNvSpPr>
          <p:nvPr/>
        </p:nvSpPr>
        <p:spPr>
          <a:xfrm>
            <a:off x="7162800" y="1657350"/>
            <a:ext cx="4457700" cy="1466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3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Национальный Конвент стал главным органом власти Первой французской республики.</a:t>
            </a:r>
          </a:p>
        </p:txBody>
      </p:sp>
      <p:sp>
        <p:nvSpPr>
          <p:cNvPr id="5" name="text-2-3">
            <a:extLst>
              <a:ext uri="{FF2B5EF4-FFF2-40B4-BE49-F238E27FC236}">
                <a16:creationId xmlns:a16="http://schemas.microsoft.com/office/drawing/2014/main" id="{996ABD96-BA18-430D-A285-5D11D08010E6}"/>
              </a:ext>
            </a:extLst>
          </p:cNvPr>
          <p:cNvSpPr>
            <a:spLocks noGrp="1"/>
          </p:cNvSpPr>
          <p:nvPr/>
        </p:nvSpPr>
        <p:spPr>
          <a:xfrm>
            <a:off x="7162800" y="3352800"/>
            <a:ext cx="44577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5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этот период политическая жизнь страны разделилась на противоборствующие лагеря.</a:t>
            </a:r>
          </a:p>
        </p:txBody>
      </p:sp>
      <p:sp>
        <p:nvSpPr>
          <p:cNvPr id="6" name="text-2-4">
            <a:extLst>
              <a:ext uri="{FF2B5EF4-FFF2-40B4-BE49-F238E27FC236}">
                <a16:creationId xmlns:a16="http://schemas.microsoft.com/office/drawing/2014/main" id="{A9C08A29-3700-41D3-B501-34F97E3176C2}"/>
              </a:ext>
            </a:extLst>
          </p:cNvPr>
          <p:cNvSpPr>
            <a:spLocks noGrp="1"/>
          </p:cNvSpPr>
          <p:nvPr/>
        </p:nvSpPr>
        <p:spPr>
          <a:xfrm>
            <a:off x="7162800" y="4572000"/>
            <a:ext cx="4457700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175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Жирондисты выступали за умеренные реформы и восстановление законности, стремясь к стабильности и порядку в государстве.</a:t>
            </a:r>
          </a:p>
        </p:txBody>
      </p:sp>
      <p:sp>
        <p:nvSpPr>
          <p:cNvPr id="7" name="field-5">
            <a:extLst>
              <a:ext uri="{FF2B5EF4-FFF2-40B4-BE49-F238E27FC236}">
                <a16:creationId xmlns:a16="http://schemas.microsoft.com/office/drawing/2014/main" id="{9B40A35F-5F7C-424A-92A8-79DB66D8B8C8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8" name="text-2-6">
            <a:extLst>
              <a:ext uri="{FF2B5EF4-FFF2-40B4-BE49-F238E27FC236}">
                <a16:creationId xmlns:a16="http://schemas.microsoft.com/office/drawing/2014/main" id="{E7293D37-1922-45F8-8DEE-B7EDAE529BDF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3759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3-0">
            <a:extLst>
              <a:ext uri="{FF2B5EF4-FFF2-40B4-BE49-F238E27FC236}">
                <a16:creationId xmlns:a16="http://schemas.microsoft.com/office/drawing/2014/main" id="{1BD5C0FB-CDCA-4363-8E18-7249F9B88121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Политические фракции и их лидеры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A16EE817-7C15-4A48-9A95-F1F39A4E71B2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86BE92-3088-49AD-B2FC-E667E7EDF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960920"/>
            <a:ext cx="3114675" cy="3850560"/>
          </a:xfrm>
          <a:prstGeom prst="rect">
            <a:avLst/>
          </a:prstGeom>
        </p:spPr>
      </p:pic>
      <p:sp>
        <p:nvSpPr>
          <p:cNvPr id="4" name="text-3-2">
            <a:extLst>
              <a:ext uri="{FF2B5EF4-FFF2-40B4-BE49-F238E27FC236}">
                <a16:creationId xmlns:a16="http://schemas.microsoft.com/office/drawing/2014/main" id="{EFE97865-637B-4DB6-A0BD-D0B52C6A6F36}"/>
              </a:ext>
            </a:extLst>
          </p:cNvPr>
          <p:cNvSpPr>
            <a:spLocks noGrp="1"/>
          </p:cNvSpPr>
          <p:nvPr/>
        </p:nvSpPr>
        <p:spPr>
          <a:xfrm>
            <a:off x="4143375" y="1676400"/>
            <a:ext cx="7229475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Монтаньяры представляли радикальное крыло революционеров, настаивавшее на продолжении преобразований общества. Их поддерживал простой народ — санкюлоты.</a:t>
            </a:r>
          </a:p>
        </p:txBody>
      </p:sp>
      <p:sp>
        <p:nvSpPr>
          <p:cNvPr id="5" name="text-3-3">
            <a:extLst>
              <a:ext uri="{FF2B5EF4-FFF2-40B4-BE49-F238E27FC236}">
                <a16:creationId xmlns:a16="http://schemas.microsoft.com/office/drawing/2014/main" id="{8B63586E-B5D6-4E8F-8061-0DA151A3E1C2}"/>
              </a:ext>
            </a:extLst>
          </p:cNvPr>
          <p:cNvSpPr>
            <a:spLocks noGrp="1"/>
          </p:cNvSpPr>
          <p:nvPr/>
        </p:nvSpPr>
        <p:spPr>
          <a:xfrm>
            <a:off x="4143375" y="4010025"/>
            <a:ext cx="4305300" cy="2200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8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28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Лидером монтаньяров стал </a:t>
            </a:r>
            <a:r>
              <a:rPr sz="2288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Максимилиан Робеспьер</a:t>
            </a:r>
            <a:r>
              <a:rPr sz="228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, чья решительность и красноречие быстро завоевали ему популярность среди сторонников революции.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8DA7D3-FB12-4D4B-B869-7CCD684FD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801100" y="4217670"/>
            <a:ext cx="2819400" cy="1480185"/>
          </a:xfrm>
          <a:prstGeom prst="rect">
            <a:avLst/>
          </a:prstGeom>
        </p:spPr>
      </p:pic>
      <p:sp>
        <p:nvSpPr>
          <p:cNvPr id="7" name="field-4">
            <a:extLst>
              <a:ext uri="{FF2B5EF4-FFF2-40B4-BE49-F238E27FC236}">
                <a16:creationId xmlns:a16="http://schemas.microsoft.com/office/drawing/2014/main" id="{D19C171A-4E29-440B-BD22-11907445A275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8" name="text-3-5">
            <a:extLst>
              <a:ext uri="{FF2B5EF4-FFF2-40B4-BE49-F238E27FC236}">
                <a16:creationId xmlns:a16="http://schemas.microsoft.com/office/drawing/2014/main" id="{F5A25946-3368-427C-9546-40FD4BC34EF1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93179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3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D04607-C3E3-4996-A68E-94790BB1A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43875" y="863590"/>
            <a:ext cx="3381375" cy="4940321"/>
          </a:xfrm>
          <a:prstGeom prst="rect">
            <a:avLst/>
          </a:prstGeom>
        </p:spPr>
      </p:pic>
      <p:sp>
        <p:nvSpPr>
          <p:cNvPr id="2" name="text-4-0">
            <a:extLst>
              <a:ext uri="{FF2B5EF4-FFF2-40B4-BE49-F238E27FC236}">
                <a16:creationId xmlns:a16="http://schemas.microsoft.com/office/drawing/2014/main" id="{58A11E15-B3C8-46A3-81C1-541891E4B7A6}"/>
              </a:ext>
            </a:extLst>
          </p:cNvPr>
          <p:cNvSpPr>
            <a:spLocks noGrp="1"/>
          </p:cNvSpPr>
          <p:nvPr/>
        </p:nvSpPr>
        <p:spPr>
          <a:xfrm>
            <a:off x="609600" y="1190625"/>
            <a:ext cx="6934200" cy="445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92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Максимилиан Робеспьер и его сторонники вызывали тревогу у жирондистов, опасавшихся установления диктатуры. В результате борьбы за власть монтаньяры заключили союз с депутатами </a:t>
            </a:r>
            <a:r>
              <a:rPr sz="2925" b="1" i="0">
                <a:solidFill>
                  <a:srgbClr val="D8BE88"/>
                </a:solidFill>
                <a:latin typeface="Georgia"/>
                <a:ea typeface="Georgia"/>
                <a:cs typeface="Georgia"/>
              </a:rPr>
              <a:t>«Равнины»</a:t>
            </a:r>
            <a:r>
              <a:rPr sz="292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, что позволило им взять под контроль Якобинский клуб и укрепить свои позиции.</a:t>
            </a:r>
          </a:p>
        </p:txBody>
      </p:sp>
      <p:sp>
        <p:nvSpPr>
          <p:cNvPr id="3" name="field-1">
            <a:extLst>
              <a:ext uri="{FF2B5EF4-FFF2-40B4-BE49-F238E27FC236}">
                <a16:creationId xmlns:a16="http://schemas.microsoft.com/office/drawing/2014/main" id="{0A90AE15-505D-469F-815A-9B7B7CC7329E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4" name="text-4-2">
            <a:extLst>
              <a:ext uri="{FF2B5EF4-FFF2-40B4-BE49-F238E27FC236}">
                <a16:creationId xmlns:a16="http://schemas.microsoft.com/office/drawing/2014/main" id="{A05433A1-C922-4328-9076-69B6BB8C70F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93633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5-0">
            <a:extLst>
              <a:ext uri="{FF2B5EF4-FFF2-40B4-BE49-F238E27FC236}">
                <a16:creationId xmlns:a16="http://schemas.microsoft.com/office/drawing/2014/main" id="{E3AD2E68-55AC-447D-9280-41E79757F7B3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Система управления Конвента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9FB0C9A4-93F1-484E-8048-B5772829C58C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5-2">
            <a:extLst>
              <a:ext uri="{FF2B5EF4-FFF2-40B4-BE49-F238E27FC236}">
                <a16:creationId xmlns:a16="http://schemas.microsoft.com/office/drawing/2014/main" id="{B33EFFE1-528A-49E0-9A12-2CAB5E5982E2}"/>
              </a:ext>
            </a:extLst>
          </p:cNvPr>
          <p:cNvSpPr>
            <a:spLocks noGrp="1"/>
          </p:cNvSpPr>
          <p:nvPr/>
        </p:nvSpPr>
        <p:spPr>
          <a:xfrm>
            <a:off x="571500" y="1476375"/>
            <a:ext cx="11049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55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ctr">
              <a:lnSpc>
                <a:spcPct val="104000"/>
              </a:lnSpc>
              <a:buNone/>
              <a:defRPr sz="255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Органы власти</a:t>
            </a:r>
          </a:p>
        </p:txBody>
      </p:sp>
      <p:sp>
        <p:nvSpPr>
          <p:cNvPr id="4" name="field-3">
            <a:extLst>
              <a:ext uri="{FF2B5EF4-FFF2-40B4-BE49-F238E27FC236}">
                <a16:creationId xmlns:a16="http://schemas.microsoft.com/office/drawing/2014/main" id="{E0A46481-A583-4118-B7E1-963F82C0FFB7}"/>
              </a:ext>
            </a:extLst>
          </p:cNvPr>
          <p:cNvSpPr>
            <a:spLocks noGrp="1"/>
          </p:cNvSpPr>
          <p:nvPr/>
        </p:nvSpPr>
        <p:spPr>
          <a:xfrm>
            <a:off x="6048375" y="2114550"/>
            <a:ext cx="19050" cy="361950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5" name="field-4">
            <a:extLst>
              <a:ext uri="{FF2B5EF4-FFF2-40B4-BE49-F238E27FC236}">
                <a16:creationId xmlns:a16="http://schemas.microsoft.com/office/drawing/2014/main" id="{0C223D7B-66DC-41C3-8CF2-E78637BAC475}"/>
              </a:ext>
            </a:extLst>
          </p:cNvPr>
          <p:cNvSpPr>
            <a:spLocks noGrp="1"/>
          </p:cNvSpPr>
          <p:nvPr/>
        </p:nvSpPr>
        <p:spPr>
          <a:xfrm>
            <a:off x="3467100" y="2466975"/>
            <a:ext cx="5257800" cy="19050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6" name="field-5">
            <a:extLst>
              <a:ext uri="{FF2B5EF4-FFF2-40B4-BE49-F238E27FC236}">
                <a16:creationId xmlns:a16="http://schemas.microsoft.com/office/drawing/2014/main" id="{7720D660-991E-441D-9104-D2A09D767ADD}"/>
              </a:ext>
            </a:extLst>
          </p:cNvPr>
          <p:cNvSpPr>
            <a:spLocks noGrp="1"/>
          </p:cNvSpPr>
          <p:nvPr/>
        </p:nvSpPr>
        <p:spPr>
          <a:xfrm>
            <a:off x="3467100" y="2476500"/>
            <a:ext cx="19050" cy="1238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7" name="field-6">
            <a:extLst>
              <a:ext uri="{FF2B5EF4-FFF2-40B4-BE49-F238E27FC236}">
                <a16:creationId xmlns:a16="http://schemas.microsoft.com/office/drawing/2014/main" id="{1DDB20F9-4A77-4948-BF64-62099457EF9D}"/>
              </a:ext>
            </a:extLst>
          </p:cNvPr>
          <p:cNvSpPr>
            <a:spLocks noGrp="1"/>
          </p:cNvSpPr>
          <p:nvPr/>
        </p:nvSpPr>
        <p:spPr>
          <a:xfrm>
            <a:off x="8705850" y="2476500"/>
            <a:ext cx="19050" cy="1238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8" name="field-7">
            <a:extLst>
              <a:ext uri="{FF2B5EF4-FFF2-40B4-BE49-F238E27FC236}">
                <a16:creationId xmlns:a16="http://schemas.microsoft.com/office/drawing/2014/main" id="{50D2FCFA-CB2E-4AD5-94A0-B51F5606B6E2}"/>
              </a:ext>
            </a:extLst>
          </p:cNvPr>
          <p:cNvSpPr>
            <a:spLocks noGrp="1"/>
          </p:cNvSpPr>
          <p:nvPr/>
        </p:nvSpPr>
        <p:spPr>
          <a:xfrm>
            <a:off x="1276350" y="2600325"/>
            <a:ext cx="4381500" cy="1066800"/>
          </a:xfrm>
          <a:prstGeom prst="rect">
            <a:avLst/>
          </a:prstGeom>
          <a:solidFill>
            <a:srgbClr val="15394E"/>
          </a:solidFill>
          <a:ln w="0">
            <a:noFill/>
          </a:ln>
        </p:spPr>
      </p:sp>
      <p:sp>
        <p:nvSpPr>
          <p:cNvPr id="9" name="field-8">
            <a:extLst>
              <a:ext uri="{FF2B5EF4-FFF2-40B4-BE49-F238E27FC236}">
                <a16:creationId xmlns:a16="http://schemas.microsoft.com/office/drawing/2014/main" id="{70BB9244-DF27-41AD-82FF-C983B86AF999}"/>
              </a:ext>
            </a:extLst>
          </p:cNvPr>
          <p:cNvSpPr>
            <a:spLocks noGrp="1"/>
          </p:cNvSpPr>
          <p:nvPr/>
        </p:nvSpPr>
        <p:spPr>
          <a:xfrm>
            <a:off x="6534150" y="2600325"/>
            <a:ext cx="4381500" cy="1066800"/>
          </a:xfrm>
          <a:prstGeom prst="rect">
            <a:avLst/>
          </a:prstGeom>
          <a:solidFill>
            <a:srgbClr val="275B55"/>
          </a:solidFill>
          <a:ln w="0">
            <a:noFill/>
          </a:ln>
        </p:spPr>
      </p:sp>
      <p:sp>
        <p:nvSpPr>
          <p:cNvPr id="10" name="text-5-9">
            <a:extLst>
              <a:ext uri="{FF2B5EF4-FFF2-40B4-BE49-F238E27FC236}">
                <a16:creationId xmlns:a16="http://schemas.microsoft.com/office/drawing/2014/main" id="{ECB38F17-8716-481B-A96B-2D7E4DF0E190}"/>
              </a:ext>
            </a:extLst>
          </p:cNvPr>
          <p:cNvSpPr>
            <a:spLocks noGrp="1"/>
          </p:cNvSpPr>
          <p:nvPr/>
        </p:nvSpPr>
        <p:spPr>
          <a:xfrm>
            <a:off x="1504950" y="2743200"/>
            <a:ext cx="39243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32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04000"/>
              </a:lnSpc>
              <a:buNone/>
              <a:defRPr sz="232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Комитет общественного спасения</a:t>
            </a:r>
          </a:p>
        </p:txBody>
      </p:sp>
      <p:sp>
        <p:nvSpPr>
          <p:cNvPr id="11" name="text-5-10">
            <a:extLst>
              <a:ext uri="{FF2B5EF4-FFF2-40B4-BE49-F238E27FC236}">
                <a16:creationId xmlns:a16="http://schemas.microsoft.com/office/drawing/2014/main" id="{5E422DA2-420E-452C-8A9C-FF7544660673}"/>
              </a:ext>
            </a:extLst>
          </p:cNvPr>
          <p:cNvSpPr>
            <a:spLocks noGrp="1"/>
          </p:cNvSpPr>
          <p:nvPr/>
        </p:nvSpPr>
        <p:spPr>
          <a:xfrm>
            <a:off x="6762750" y="2743200"/>
            <a:ext cx="39243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32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04000"/>
              </a:lnSpc>
              <a:buNone/>
              <a:defRPr sz="2325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Комитет общественной безопасности</a:t>
            </a:r>
          </a:p>
        </p:txBody>
      </p:sp>
      <p:sp>
        <p:nvSpPr>
          <p:cNvPr id="12" name="field-11">
            <a:extLst>
              <a:ext uri="{FF2B5EF4-FFF2-40B4-BE49-F238E27FC236}">
                <a16:creationId xmlns:a16="http://schemas.microsoft.com/office/drawing/2014/main" id="{529F05BC-DBE2-45CF-BA17-EF6AB983F489}"/>
              </a:ext>
            </a:extLst>
          </p:cNvPr>
          <p:cNvSpPr>
            <a:spLocks noGrp="1"/>
          </p:cNvSpPr>
          <p:nvPr/>
        </p:nvSpPr>
        <p:spPr>
          <a:xfrm>
            <a:off x="3467100" y="3686175"/>
            <a:ext cx="19050" cy="4476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13" name="field-12">
            <a:extLst>
              <a:ext uri="{FF2B5EF4-FFF2-40B4-BE49-F238E27FC236}">
                <a16:creationId xmlns:a16="http://schemas.microsoft.com/office/drawing/2014/main" id="{31FFB81F-29C4-4938-8DBB-D157396A4E6D}"/>
              </a:ext>
            </a:extLst>
          </p:cNvPr>
          <p:cNvSpPr>
            <a:spLocks noGrp="1"/>
          </p:cNvSpPr>
          <p:nvPr/>
        </p:nvSpPr>
        <p:spPr>
          <a:xfrm>
            <a:off x="8705850" y="3686175"/>
            <a:ext cx="19050" cy="4476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14" name="field-13">
            <a:extLst>
              <a:ext uri="{FF2B5EF4-FFF2-40B4-BE49-F238E27FC236}">
                <a16:creationId xmlns:a16="http://schemas.microsoft.com/office/drawing/2014/main" id="{38E21745-A397-4454-8CB6-CA2C89F6B39D}"/>
              </a:ext>
            </a:extLst>
          </p:cNvPr>
          <p:cNvSpPr>
            <a:spLocks noGrp="1"/>
          </p:cNvSpPr>
          <p:nvPr/>
        </p:nvSpPr>
        <p:spPr>
          <a:xfrm>
            <a:off x="3467100" y="4114800"/>
            <a:ext cx="5257800" cy="19050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15" name="text-5-14">
            <a:extLst>
              <a:ext uri="{FF2B5EF4-FFF2-40B4-BE49-F238E27FC236}">
                <a16:creationId xmlns:a16="http://schemas.microsoft.com/office/drawing/2014/main" id="{1547406C-E2D3-453C-B1E4-508FF0897011}"/>
              </a:ext>
            </a:extLst>
          </p:cNvPr>
          <p:cNvSpPr>
            <a:spLocks noGrp="1"/>
          </p:cNvSpPr>
          <p:nvPr/>
        </p:nvSpPr>
        <p:spPr>
          <a:xfrm>
            <a:off x="1095375" y="4448175"/>
            <a:ext cx="100012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Комитетам были предоставлены широкие полномочия для реализации революционной политики.</a:t>
            </a:r>
          </a:p>
        </p:txBody>
      </p:sp>
      <p:sp>
        <p:nvSpPr>
          <p:cNvPr id="16" name="text-5-15">
            <a:extLst>
              <a:ext uri="{FF2B5EF4-FFF2-40B4-BE49-F238E27FC236}">
                <a16:creationId xmlns:a16="http://schemas.microsoft.com/office/drawing/2014/main" id="{9CB1BE9E-7D97-453B-97C5-601BF75251DC}"/>
              </a:ext>
            </a:extLst>
          </p:cNvPr>
          <p:cNvSpPr>
            <a:spLocks noGrp="1"/>
          </p:cNvSpPr>
          <p:nvPr/>
        </p:nvSpPr>
        <p:spPr>
          <a:xfrm>
            <a:off x="1095375" y="5495925"/>
            <a:ext cx="100012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25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04000"/>
              </a:lnSpc>
              <a:buNone/>
              <a:defRPr sz="225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Они направляли комиссаров в департаменты и армии для борьбы с внутренними и внешними угрозами.</a:t>
            </a:r>
          </a:p>
        </p:txBody>
      </p:sp>
      <p:sp>
        <p:nvSpPr>
          <p:cNvPr id="17" name="field-16">
            <a:extLst>
              <a:ext uri="{FF2B5EF4-FFF2-40B4-BE49-F238E27FC236}">
                <a16:creationId xmlns:a16="http://schemas.microsoft.com/office/drawing/2014/main" id="{8E3089D0-3D4A-49C8-BC7F-502119FBE8B8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8" name="text-5-17">
            <a:extLst>
              <a:ext uri="{FF2B5EF4-FFF2-40B4-BE49-F238E27FC236}">
                <a16:creationId xmlns:a16="http://schemas.microsoft.com/office/drawing/2014/main" id="{227FAE7D-6250-4C46-8BE4-B43366286D4F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291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6-0">
            <a:extLst>
              <a:ext uri="{FF2B5EF4-FFF2-40B4-BE49-F238E27FC236}">
                <a16:creationId xmlns:a16="http://schemas.microsoft.com/office/drawing/2014/main" id="{824432B4-EA57-4A8B-A1E8-C5C41546E11B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Кризис и гражданская война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B518EE58-8D65-4A35-A6E9-FF9A76403D2B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6-2">
            <a:extLst>
              <a:ext uri="{FF2B5EF4-FFF2-40B4-BE49-F238E27FC236}">
                <a16:creationId xmlns:a16="http://schemas.microsoft.com/office/drawing/2014/main" id="{5D5BB7D7-21AB-4382-9BF3-D26FC66318FB}"/>
              </a:ext>
            </a:extLst>
          </p:cNvPr>
          <p:cNvSpPr>
            <a:spLocks noGrp="1"/>
          </p:cNvSpPr>
          <p:nvPr/>
        </p:nvSpPr>
        <p:spPr>
          <a:xfrm>
            <a:off x="571500" y="1666875"/>
            <a:ext cx="6867525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Казнь Людовика XVI, обвинённого в измене, вызвала волнения внутри страны и возмущение за её пределами.</a:t>
            </a:r>
          </a:p>
        </p:txBody>
      </p:sp>
      <p:sp>
        <p:nvSpPr>
          <p:cNvPr id="4" name="text-6-3">
            <a:extLst>
              <a:ext uri="{FF2B5EF4-FFF2-40B4-BE49-F238E27FC236}">
                <a16:creationId xmlns:a16="http://schemas.microsoft.com/office/drawing/2014/main" id="{52FE13F8-49D6-4E0A-BB0E-C07BA98C116A}"/>
              </a:ext>
            </a:extLst>
          </p:cNvPr>
          <p:cNvSpPr>
            <a:spLocks noGrp="1"/>
          </p:cNvSpPr>
          <p:nvPr/>
        </p:nvSpPr>
        <p:spPr>
          <a:xfrm>
            <a:off x="571500" y="3305175"/>
            <a:ext cx="6867525" cy="1228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Убийство Жан-Поля Марата Шарлоттой Корде и изгнание жирондистов из Конвента привели к массовым репрессиям.</a:t>
            </a:r>
          </a:p>
        </p:txBody>
      </p:sp>
      <p:sp>
        <p:nvSpPr>
          <p:cNvPr id="5" name="text-6-4">
            <a:extLst>
              <a:ext uri="{FF2B5EF4-FFF2-40B4-BE49-F238E27FC236}">
                <a16:creationId xmlns:a16="http://schemas.microsoft.com/office/drawing/2014/main" id="{66B78BC0-BF5E-41AD-BF35-FEDACC8EBBC9}"/>
              </a:ext>
            </a:extLst>
          </p:cNvPr>
          <p:cNvSpPr>
            <a:spLocks noGrp="1"/>
          </p:cNvSpPr>
          <p:nvPr/>
        </p:nvSpPr>
        <p:spPr>
          <a:xfrm>
            <a:off x="571500" y="5057775"/>
            <a:ext cx="68675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38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Более 20 жирондистов</a:t>
            </a:r>
            <a:r>
              <a:rPr sz="24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, включая Бриссо, были казнены, что стало катализатором гражданской войны.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765FFC-203D-455F-8F0A-44E17D9D4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01000" y="1680130"/>
            <a:ext cx="3619500" cy="19737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DBA8CB-FB58-404E-8FFE-ADC10AC8A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239125" y="4118159"/>
            <a:ext cx="3143250" cy="2041156"/>
          </a:xfrm>
          <a:prstGeom prst="rect">
            <a:avLst/>
          </a:prstGeom>
        </p:spPr>
      </p:pic>
      <p:sp>
        <p:nvSpPr>
          <p:cNvPr id="8" name="field-5">
            <a:extLst>
              <a:ext uri="{FF2B5EF4-FFF2-40B4-BE49-F238E27FC236}">
                <a16:creationId xmlns:a16="http://schemas.microsoft.com/office/drawing/2014/main" id="{6562D94C-CEF1-40F1-B409-9439D61FE269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6-6">
            <a:extLst>
              <a:ext uri="{FF2B5EF4-FFF2-40B4-BE49-F238E27FC236}">
                <a16:creationId xmlns:a16="http://schemas.microsoft.com/office/drawing/2014/main" id="{CEFC92F9-13ED-4D4A-8DB4-62499E0756DC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1573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288BDD-B156-4AC1-B1D2-15CC677CCB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14" b="17414"/>
          <a:stretch>
            <a:fillRect/>
          </a:stretch>
        </p:blipFill>
        <p:spPr>
          <a:xfrm>
            <a:off x="571500" y="381000"/>
            <a:ext cx="11049000" cy="3600450"/>
          </a:xfrm>
          <a:prstGeom prst="rect">
            <a:avLst/>
          </a:prstGeom>
        </p:spPr>
      </p:pic>
      <p:sp>
        <p:nvSpPr>
          <p:cNvPr id="2" name="text-7-0">
            <a:extLst>
              <a:ext uri="{FF2B5EF4-FFF2-40B4-BE49-F238E27FC236}">
                <a16:creationId xmlns:a16="http://schemas.microsoft.com/office/drawing/2014/main" id="{508F3BC6-A263-44EA-8982-50F7B944ACCB}"/>
              </a:ext>
            </a:extLst>
          </p:cNvPr>
          <p:cNvSpPr>
            <a:spLocks noGrp="1"/>
          </p:cNvSpPr>
          <p:nvPr/>
        </p:nvSpPr>
        <p:spPr>
          <a:xfrm>
            <a:off x="571500" y="4333875"/>
            <a:ext cx="10820400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88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888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2888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Якобинская диктатура стала периодом глубоких политических и социальных преобразований. Этот период характеризовался борьбой за власть, массовыми репрессиями и радикальными реформами.</a:t>
            </a:r>
          </a:p>
        </p:txBody>
      </p:sp>
      <p:sp>
        <p:nvSpPr>
          <p:cNvPr id="3" name="field-1">
            <a:extLst>
              <a:ext uri="{FF2B5EF4-FFF2-40B4-BE49-F238E27FC236}">
                <a16:creationId xmlns:a16="http://schemas.microsoft.com/office/drawing/2014/main" id="{C80F818B-4845-4FE6-BAEB-6FEB33B9313B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4" name="text-7-2">
            <a:extLst>
              <a:ext uri="{FF2B5EF4-FFF2-40B4-BE49-F238E27FC236}">
                <a16:creationId xmlns:a16="http://schemas.microsoft.com/office/drawing/2014/main" id="{5AA2DC37-985D-46F7-AE10-3281A7AC8881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2706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8-0">
            <a:extLst>
              <a:ext uri="{FF2B5EF4-FFF2-40B4-BE49-F238E27FC236}">
                <a16:creationId xmlns:a16="http://schemas.microsoft.com/office/drawing/2014/main" id="{DAFC56EA-75BB-4146-AAC9-95163183F5CA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Реорганизация Комитета общественного спасения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48EF6B2C-A53A-4E8F-845F-23A723FC0EEC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27ED0A-578F-46CB-ACAE-9ABACDE3F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853530"/>
            <a:ext cx="3162300" cy="3989140"/>
          </a:xfrm>
          <a:prstGeom prst="rect">
            <a:avLst/>
          </a:prstGeom>
        </p:spPr>
      </p:pic>
      <p:sp>
        <p:nvSpPr>
          <p:cNvPr id="4" name="text-8-2">
            <a:extLst>
              <a:ext uri="{FF2B5EF4-FFF2-40B4-BE49-F238E27FC236}">
                <a16:creationId xmlns:a16="http://schemas.microsoft.com/office/drawing/2014/main" id="{ABA3C9E6-D41A-4A58-88E2-8C96AFABFF90}"/>
              </a:ext>
            </a:extLst>
          </p:cNvPr>
          <p:cNvSpPr>
            <a:spLocks noGrp="1"/>
          </p:cNvSpPr>
          <p:nvPr/>
        </p:nvSpPr>
        <p:spPr>
          <a:xfrm>
            <a:off x="4286250" y="1552575"/>
            <a:ext cx="71151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55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Комитет общественного спасения стал главным органом власти во время Французской революции.</a:t>
            </a:r>
          </a:p>
        </p:txBody>
      </p:sp>
      <p:sp>
        <p:nvSpPr>
          <p:cNvPr id="5" name="field-3">
            <a:extLst>
              <a:ext uri="{FF2B5EF4-FFF2-40B4-BE49-F238E27FC236}">
                <a16:creationId xmlns:a16="http://schemas.microsoft.com/office/drawing/2014/main" id="{3501BA78-C558-4F15-8863-D811667CB174}"/>
              </a:ext>
            </a:extLst>
          </p:cNvPr>
          <p:cNvSpPr>
            <a:spLocks noGrp="1"/>
          </p:cNvSpPr>
          <p:nvPr/>
        </p:nvSpPr>
        <p:spPr>
          <a:xfrm>
            <a:off x="4286250" y="2981325"/>
            <a:ext cx="7115175" cy="952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6" name="text-8-4">
            <a:extLst>
              <a:ext uri="{FF2B5EF4-FFF2-40B4-BE49-F238E27FC236}">
                <a16:creationId xmlns:a16="http://schemas.microsoft.com/office/drawing/2014/main" id="{723F9C0F-DE26-4B88-A343-57F9133D767D}"/>
              </a:ext>
            </a:extLst>
          </p:cNvPr>
          <p:cNvSpPr>
            <a:spLocks noGrp="1"/>
          </p:cNvSpPr>
          <p:nvPr/>
        </p:nvSpPr>
        <p:spPr>
          <a:xfrm>
            <a:off x="4286250" y="3276600"/>
            <a:ext cx="7115175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его состав вошли ключевые фигуры монтаньяров: </a:t>
            </a: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Максимилиан Робеспьер</a:t>
            </a: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, </a:t>
            </a: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Луи Антуан Сен-Жюст</a:t>
            </a: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, </a:t>
            </a: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Жорж Кутон</a:t>
            </a: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и другие.</a:t>
            </a:r>
          </a:p>
        </p:txBody>
      </p:sp>
      <p:sp>
        <p:nvSpPr>
          <p:cNvPr id="7" name="text-8-5">
            <a:extLst>
              <a:ext uri="{FF2B5EF4-FFF2-40B4-BE49-F238E27FC236}">
                <a16:creationId xmlns:a16="http://schemas.microsoft.com/office/drawing/2014/main" id="{21970A53-9959-4FF6-8D7E-6934FFE52569}"/>
              </a:ext>
            </a:extLst>
          </p:cNvPr>
          <p:cNvSpPr>
            <a:spLocks noGrp="1"/>
          </p:cNvSpPr>
          <p:nvPr/>
        </p:nvSpPr>
        <p:spPr>
          <a:xfrm>
            <a:off x="4286250" y="5010150"/>
            <a:ext cx="7115175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Они активно боролись с врагами революции и жирондистами, что существенно повлияло на политику Комитета.</a:t>
            </a:r>
          </a:p>
        </p:txBody>
      </p:sp>
      <p:sp>
        <p:nvSpPr>
          <p:cNvPr id="8" name="field-6">
            <a:extLst>
              <a:ext uri="{FF2B5EF4-FFF2-40B4-BE49-F238E27FC236}">
                <a16:creationId xmlns:a16="http://schemas.microsoft.com/office/drawing/2014/main" id="{74498EE7-66A0-4F80-ACFA-505344B843C6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9" name="text-8-7">
            <a:extLst>
              <a:ext uri="{FF2B5EF4-FFF2-40B4-BE49-F238E27FC236}">
                <a16:creationId xmlns:a16="http://schemas.microsoft.com/office/drawing/2014/main" id="{405267B6-C4CE-4405-B01D-4AA2621C3952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1388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9-0">
            <a:extLst>
              <a:ext uri="{FF2B5EF4-FFF2-40B4-BE49-F238E27FC236}">
                <a16:creationId xmlns:a16="http://schemas.microsoft.com/office/drawing/2014/main" id="{A56BF05D-5C68-4DF5-A00E-789A5BF6032D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Конституционное развитие Франции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9842184E-B05C-4BD8-9737-CD11A46F6249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55F8EA-2265-4981-BC43-99B386D33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653689"/>
            <a:ext cx="3362325" cy="4388822"/>
          </a:xfrm>
          <a:prstGeom prst="rect">
            <a:avLst/>
          </a:prstGeom>
        </p:spPr>
      </p:pic>
      <p:sp>
        <p:nvSpPr>
          <p:cNvPr id="4" name="text-9-2">
            <a:extLst>
              <a:ext uri="{FF2B5EF4-FFF2-40B4-BE49-F238E27FC236}">
                <a16:creationId xmlns:a16="http://schemas.microsoft.com/office/drawing/2014/main" id="{24182501-F427-463F-90DD-2798E4C90590}"/>
              </a:ext>
            </a:extLst>
          </p:cNvPr>
          <p:cNvSpPr>
            <a:spLocks noGrp="1"/>
          </p:cNvSpPr>
          <p:nvPr/>
        </p:nvSpPr>
        <p:spPr>
          <a:xfrm>
            <a:off x="4533900" y="1619250"/>
            <a:ext cx="692467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Монтаньяры разработали проект конституции всего за две недели.</a:t>
            </a:r>
          </a:p>
        </p:txBody>
      </p:sp>
      <p:sp>
        <p:nvSpPr>
          <p:cNvPr id="5" name="text-9-3">
            <a:extLst>
              <a:ext uri="{FF2B5EF4-FFF2-40B4-BE49-F238E27FC236}">
                <a16:creationId xmlns:a16="http://schemas.microsoft.com/office/drawing/2014/main" id="{36D23922-4643-468F-AF3B-6F9BF64DB431}"/>
              </a:ext>
            </a:extLst>
          </p:cNvPr>
          <p:cNvSpPr>
            <a:spLocks noGrp="1"/>
          </p:cNvSpPr>
          <p:nvPr/>
        </p:nvSpPr>
        <p:spPr>
          <a:xfrm>
            <a:off x="4533900" y="3028950"/>
            <a:ext cx="6924675" cy="1581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38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 него вошла обновлённая «Декларация прав человека и гражданина», отражающая стремление к защите прав граждан и демократическим принципам.</a:t>
            </a:r>
          </a:p>
        </p:txBody>
      </p:sp>
      <p:sp>
        <p:nvSpPr>
          <p:cNvPr id="6" name="text-9-4">
            <a:extLst>
              <a:ext uri="{FF2B5EF4-FFF2-40B4-BE49-F238E27FC236}">
                <a16:creationId xmlns:a16="http://schemas.microsoft.com/office/drawing/2014/main" id="{006D2B92-1562-4E3F-838C-E51848A8AB0E}"/>
              </a:ext>
            </a:extLst>
          </p:cNvPr>
          <p:cNvSpPr>
            <a:spLocks noGrp="1"/>
          </p:cNvSpPr>
          <p:nvPr/>
        </p:nvSpPr>
        <p:spPr>
          <a:xfrm>
            <a:off x="4533900" y="5029200"/>
            <a:ext cx="692467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63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363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Основные принципы новой конституции — всеобщее благо и равенство перед законом — стали основой революционных преобразований.</a:t>
            </a:r>
          </a:p>
        </p:txBody>
      </p:sp>
      <p:sp>
        <p:nvSpPr>
          <p:cNvPr id="7" name="field-5">
            <a:extLst>
              <a:ext uri="{FF2B5EF4-FFF2-40B4-BE49-F238E27FC236}">
                <a16:creationId xmlns:a16="http://schemas.microsoft.com/office/drawing/2014/main" id="{0F91EB64-0133-489F-93D8-00C8EE5A0736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8" name="text-9-6">
            <a:extLst>
              <a:ext uri="{FF2B5EF4-FFF2-40B4-BE49-F238E27FC236}">
                <a16:creationId xmlns:a16="http://schemas.microsoft.com/office/drawing/2014/main" id="{D87DCD26-6EFC-4948-896E-B1765052B24B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58106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B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10-0">
            <a:extLst>
              <a:ext uri="{FF2B5EF4-FFF2-40B4-BE49-F238E27FC236}">
                <a16:creationId xmlns:a16="http://schemas.microsoft.com/office/drawing/2014/main" id="{D76BD8FE-711E-4DA0-B9FB-6F03EED27155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Проблемы реализации Конституции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02AA9573-A140-40E5-A2F5-987311616B95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field-2">
            <a:extLst>
              <a:ext uri="{FF2B5EF4-FFF2-40B4-BE49-F238E27FC236}">
                <a16:creationId xmlns:a16="http://schemas.microsoft.com/office/drawing/2014/main" id="{A23C12FF-B33F-4B0A-8870-A39F404BC938}"/>
              </a:ext>
            </a:extLst>
          </p:cNvPr>
          <p:cNvSpPr>
            <a:spLocks noGrp="1"/>
          </p:cNvSpPr>
          <p:nvPr/>
        </p:nvSpPr>
        <p:spPr>
          <a:xfrm>
            <a:off x="571500" y="1600200"/>
            <a:ext cx="438150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4" name="text-10-3">
            <a:extLst>
              <a:ext uri="{FF2B5EF4-FFF2-40B4-BE49-F238E27FC236}">
                <a16:creationId xmlns:a16="http://schemas.microsoft.com/office/drawing/2014/main" id="{4AFA41DC-F4D8-4D55-9AFB-9F92D428167C}"/>
              </a:ext>
            </a:extLst>
          </p:cNvPr>
          <p:cNvSpPr>
            <a:spLocks noGrp="1"/>
          </p:cNvSpPr>
          <p:nvPr/>
        </p:nvSpPr>
        <p:spPr>
          <a:xfrm>
            <a:off x="1285875" y="1533525"/>
            <a:ext cx="100203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13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513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513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На практике Конституция столкнулась с серьёзными трудностями.</a:t>
            </a:r>
          </a:p>
        </p:txBody>
      </p:sp>
      <p:sp>
        <p:nvSpPr>
          <p:cNvPr id="5" name="field-4">
            <a:extLst>
              <a:ext uri="{FF2B5EF4-FFF2-40B4-BE49-F238E27FC236}">
                <a16:creationId xmlns:a16="http://schemas.microsoft.com/office/drawing/2014/main" id="{6F423EEB-E986-4C6A-A7BF-D25EE2D3E888}"/>
              </a:ext>
            </a:extLst>
          </p:cNvPr>
          <p:cNvSpPr>
            <a:spLocks noGrp="1"/>
          </p:cNvSpPr>
          <p:nvPr/>
        </p:nvSpPr>
        <p:spPr>
          <a:xfrm>
            <a:off x="571500" y="2686050"/>
            <a:ext cx="438150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6" name="text-10-5">
            <a:extLst>
              <a:ext uri="{FF2B5EF4-FFF2-40B4-BE49-F238E27FC236}">
                <a16:creationId xmlns:a16="http://schemas.microsoft.com/office/drawing/2014/main" id="{244BD252-5CEA-419E-BCC5-EFA0B22CB7A4}"/>
              </a:ext>
            </a:extLst>
          </p:cNvPr>
          <p:cNvSpPr>
            <a:spLocks noGrp="1"/>
          </p:cNvSpPr>
          <p:nvPr/>
        </p:nvSpPr>
        <p:spPr>
          <a:xfrm>
            <a:off x="1285875" y="2619375"/>
            <a:ext cx="1002030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0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Она оказалась непригодной для военного времени, а слабая исполнительная власть не могла эффективно управлять страной в условиях кризиса.</a:t>
            </a:r>
          </a:p>
        </p:txBody>
      </p:sp>
      <p:sp>
        <p:nvSpPr>
          <p:cNvPr id="7" name="field-6">
            <a:extLst>
              <a:ext uri="{FF2B5EF4-FFF2-40B4-BE49-F238E27FC236}">
                <a16:creationId xmlns:a16="http://schemas.microsoft.com/office/drawing/2014/main" id="{2E28FA05-D93A-4481-9C59-59CF9B5BE8B5}"/>
              </a:ext>
            </a:extLst>
          </p:cNvPr>
          <p:cNvSpPr>
            <a:spLocks noGrp="1"/>
          </p:cNvSpPr>
          <p:nvPr/>
        </p:nvSpPr>
        <p:spPr>
          <a:xfrm>
            <a:off x="571500" y="4086225"/>
            <a:ext cx="438150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8" name="text-10-7">
            <a:extLst>
              <a:ext uri="{FF2B5EF4-FFF2-40B4-BE49-F238E27FC236}">
                <a16:creationId xmlns:a16="http://schemas.microsoft.com/office/drawing/2014/main" id="{7F19F1AB-1567-423D-9E0A-C1B090136DB1}"/>
              </a:ext>
            </a:extLst>
          </p:cNvPr>
          <p:cNvSpPr>
            <a:spLocks noGrp="1"/>
          </p:cNvSpPr>
          <p:nvPr/>
        </p:nvSpPr>
        <p:spPr>
          <a:xfrm>
            <a:off x="1285875" y="4019550"/>
            <a:ext cx="100203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55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Конвент ввёл </a:t>
            </a:r>
            <a:r>
              <a:rPr sz="2550" b="1" i="0">
                <a:solidFill>
                  <a:srgbClr val="E3C88B"/>
                </a:solidFill>
                <a:latin typeface="Arial"/>
                <a:ea typeface="Arial"/>
                <a:cs typeface="Arial"/>
              </a:rPr>
              <a:t>временный революционный порядок</a:t>
            </a:r>
            <a:r>
              <a:rPr sz="2550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 управления.</a:t>
            </a:r>
          </a:p>
        </p:txBody>
      </p:sp>
      <p:sp>
        <p:nvSpPr>
          <p:cNvPr id="9" name="field-8">
            <a:extLst>
              <a:ext uri="{FF2B5EF4-FFF2-40B4-BE49-F238E27FC236}">
                <a16:creationId xmlns:a16="http://schemas.microsoft.com/office/drawing/2014/main" id="{28EE1766-AAE5-4180-92C8-5311B7B948C2}"/>
              </a:ext>
            </a:extLst>
          </p:cNvPr>
          <p:cNvSpPr>
            <a:spLocks noGrp="1"/>
          </p:cNvSpPr>
          <p:nvPr/>
        </p:nvSpPr>
        <p:spPr>
          <a:xfrm>
            <a:off x="571500" y="5238750"/>
            <a:ext cx="438150" cy="28575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10" name="text-10-9">
            <a:extLst>
              <a:ext uri="{FF2B5EF4-FFF2-40B4-BE49-F238E27FC236}">
                <a16:creationId xmlns:a16="http://schemas.microsoft.com/office/drawing/2014/main" id="{84CFA57C-7AEC-413B-ACD9-182100AD28CB}"/>
              </a:ext>
            </a:extLst>
          </p:cNvPr>
          <p:cNvSpPr>
            <a:spLocks noGrp="1"/>
          </p:cNvSpPr>
          <p:nvPr/>
        </p:nvSpPr>
        <p:spPr>
          <a:xfrm>
            <a:off x="1285875" y="5172075"/>
            <a:ext cx="100203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550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Это привело к усложнению политической ситуации и усилению диктатуры монтаньяров.</a:t>
            </a:r>
          </a:p>
        </p:txBody>
      </p:sp>
      <p:sp>
        <p:nvSpPr>
          <p:cNvPr id="11" name="field-10">
            <a:extLst>
              <a:ext uri="{FF2B5EF4-FFF2-40B4-BE49-F238E27FC236}">
                <a16:creationId xmlns:a16="http://schemas.microsoft.com/office/drawing/2014/main" id="{9ABB5730-531E-4D10-A822-EEA2685DFEB6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12" name="text-10-11">
            <a:extLst>
              <a:ext uri="{FF2B5EF4-FFF2-40B4-BE49-F238E27FC236}">
                <a16:creationId xmlns:a16="http://schemas.microsoft.com/office/drawing/2014/main" id="{7A3FCBB0-257A-4693-8CC1-5770FE2BE62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43143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1-0">
            <a:extLst>
              <a:ext uri="{FF2B5EF4-FFF2-40B4-BE49-F238E27FC236}">
                <a16:creationId xmlns:a16="http://schemas.microsoft.com/office/drawing/2014/main" id="{5F8349F1-6962-423F-B3B7-6C50D9D6EA29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Методы укрепления власти монтаньяров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13C649C5-DD14-403D-BDA8-A50EFD53BE12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1-2">
            <a:extLst>
              <a:ext uri="{FF2B5EF4-FFF2-40B4-BE49-F238E27FC236}">
                <a16:creationId xmlns:a16="http://schemas.microsoft.com/office/drawing/2014/main" id="{F3F7F253-12D7-4AD9-830D-292E89EA7E15}"/>
              </a:ext>
            </a:extLst>
          </p:cNvPr>
          <p:cNvSpPr>
            <a:spLocks noGrp="1"/>
          </p:cNvSpPr>
          <p:nvPr/>
        </p:nvSpPr>
        <p:spPr>
          <a:xfrm>
            <a:off x="571500" y="1657350"/>
            <a:ext cx="63436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Для укрепления своего влияния монтаньяры использовали сеть якобинских клубов и оказывали давление на колеблющихся депутатов.</a:t>
            </a:r>
          </a:p>
        </p:txBody>
      </p:sp>
      <p:sp>
        <p:nvSpPr>
          <p:cNvPr id="4" name="text-11-3">
            <a:extLst>
              <a:ext uri="{FF2B5EF4-FFF2-40B4-BE49-F238E27FC236}">
                <a16:creationId xmlns:a16="http://schemas.microsoft.com/office/drawing/2014/main" id="{AA851408-A8FD-4FAD-9E78-EFD639A17DCA}"/>
              </a:ext>
            </a:extLst>
          </p:cNvPr>
          <p:cNvSpPr>
            <a:spLocks noGrp="1"/>
          </p:cNvSpPr>
          <p:nvPr/>
        </p:nvSpPr>
        <p:spPr>
          <a:xfrm>
            <a:off x="571500" y="4000500"/>
            <a:ext cx="634365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88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588" b="0" i="0">
                <a:solidFill>
                  <a:srgbClr val="8F3038"/>
                </a:solidFill>
                <a:latin typeface="Arial"/>
                <a:ea typeface="Arial"/>
                <a:cs typeface="Arial"/>
              </a:defRPr>
            </a:pPr>
            <a:r>
              <a:rPr sz="2588" b="0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Ключевым инструментом их политики стал контроль над Комитетом общественного спасения, который позволил им эффективно управлять революционными процессами.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2451B6-6D49-4B2B-A1EE-3D61A8A24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45591" y="1552575"/>
            <a:ext cx="4035018" cy="4676775"/>
          </a:xfrm>
          <a:prstGeom prst="rect">
            <a:avLst/>
          </a:prstGeom>
        </p:spPr>
      </p:pic>
      <p:sp>
        <p:nvSpPr>
          <p:cNvPr id="6" name="field-4">
            <a:extLst>
              <a:ext uri="{FF2B5EF4-FFF2-40B4-BE49-F238E27FC236}">
                <a16:creationId xmlns:a16="http://schemas.microsoft.com/office/drawing/2014/main" id="{53163B66-2444-4822-8037-E0E6CCD4D31E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7" name="text-11-5">
            <a:extLst>
              <a:ext uri="{FF2B5EF4-FFF2-40B4-BE49-F238E27FC236}">
                <a16:creationId xmlns:a16="http://schemas.microsoft.com/office/drawing/2014/main" id="{3730B91C-3DAE-4A4C-A4E2-147511D92700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0147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12-0">
            <a:extLst>
              <a:ext uri="{FF2B5EF4-FFF2-40B4-BE49-F238E27FC236}">
                <a16:creationId xmlns:a16="http://schemas.microsoft.com/office/drawing/2014/main" id="{947EE623-12B9-4B98-A773-8BAE71B5DBA4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Социально-экономические преобразования монтаньяров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3B9948D9-2DE8-4F58-AC6E-A8DEFDD39A35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sp>
        <p:nvSpPr>
          <p:cNvPr id="3" name="text-12-2">
            <a:extLst>
              <a:ext uri="{FF2B5EF4-FFF2-40B4-BE49-F238E27FC236}">
                <a16:creationId xmlns:a16="http://schemas.microsoft.com/office/drawing/2014/main" id="{02EC56DD-8E62-49C3-96DA-A4767457DD3D}"/>
              </a:ext>
            </a:extLst>
          </p:cNvPr>
          <p:cNvSpPr>
            <a:spLocks noGrp="1"/>
          </p:cNvSpPr>
          <p:nvPr/>
        </p:nvSpPr>
        <p:spPr>
          <a:xfrm>
            <a:off x="571500" y="1514475"/>
            <a:ext cx="8096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025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5025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pPr>
            <a:r>
              <a:rPr sz="5025" b="0" i="0">
                <a:solidFill>
                  <a:srgbClr val="8F3038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4" name="text-12-3">
            <a:extLst>
              <a:ext uri="{FF2B5EF4-FFF2-40B4-BE49-F238E27FC236}">
                <a16:creationId xmlns:a16="http://schemas.microsoft.com/office/drawing/2014/main" id="{226A59B8-3492-4E3B-A9A2-39330C78A753}"/>
              </a:ext>
            </a:extLst>
          </p:cNvPr>
          <p:cNvSpPr>
            <a:spLocks noGrp="1"/>
          </p:cNvSpPr>
          <p:nvPr/>
        </p:nvSpPr>
        <p:spPr>
          <a:xfrm>
            <a:off x="1771650" y="1638300"/>
            <a:ext cx="961072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7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Ликвидация сеньориальных повинностей.</a:t>
            </a:r>
          </a:p>
        </p:txBody>
      </p:sp>
      <p:sp>
        <p:nvSpPr>
          <p:cNvPr id="5" name="field-4">
            <a:extLst>
              <a:ext uri="{FF2B5EF4-FFF2-40B4-BE49-F238E27FC236}">
                <a16:creationId xmlns:a16="http://schemas.microsoft.com/office/drawing/2014/main" id="{BBCD894A-B87E-4CCD-BA83-156A6ED245F2}"/>
              </a:ext>
            </a:extLst>
          </p:cNvPr>
          <p:cNvSpPr>
            <a:spLocks noGrp="1"/>
          </p:cNvSpPr>
          <p:nvPr/>
        </p:nvSpPr>
        <p:spPr>
          <a:xfrm>
            <a:off x="1771650" y="2533650"/>
            <a:ext cx="9610725" cy="9525"/>
          </a:xfrm>
          <a:prstGeom prst="rect">
            <a:avLst/>
          </a:prstGeom>
          <a:solidFill>
            <a:srgbClr val="CCBEA6"/>
          </a:solidFill>
          <a:ln w="0">
            <a:noFill/>
          </a:ln>
        </p:spPr>
      </p:sp>
      <p:sp>
        <p:nvSpPr>
          <p:cNvPr id="6" name="text-12-5">
            <a:extLst>
              <a:ext uri="{FF2B5EF4-FFF2-40B4-BE49-F238E27FC236}">
                <a16:creationId xmlns:a16="http://schemas.microsoft.com/office/drawing/2014/main" id="{FB0825F6-1321-45D2-A621-E1D48AB78A3B}"/>
              </a:ext>
            </a:extLst>
          </p:cNvPr>
          <p:cNvSpPr>
            <a:spLocks noGrp="1"/>
          </p:cNvSpPr>
          <p:nvPr/>
        </p:nvSpPr>
        <p:spPr>
          <a:xfrm>
            <a:off x="571500" y="2705100"/>
            <a:ext cx="8096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025" b="0" i="0">
                <a:solidFill>
                  <a:srgbClr val="275B5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5025" b="0" i="0">
                <a:solidFill>
                  <a:srgbClr val="275B55"/>
                </a:solidFill>
                <a:latin typeface="Georgia"/>
                <a:ea typeface="Georgia"/>
                <a:cs typeface="Georgia"/>
              </a:defRPr>
            </a:pPr>
            <a:r>
              <a:rPr sz="5025" b="0" i="0">
                <a:solidFill>
                  <a:srgbClr val="275B55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7" name="text-12-6">
            <a:extLst>
              <a:ext uri="{FF2B5EF4-FFF2-40B4-BE49-F238E27FC236}">
                <a16:creationId xmlns:a16="http://schemas.microsoft.com/office/drawing/2014/main" id="{02A2C420-B66E-47F6-BE69-723550930DFD}"/>
              </a:ext>
            </a:extLst>
          </p:cNvPr>
          <p:cNvSpPr>
            <a:spLocks noGrp="1"/>
          </p:cNvSpPr>
          <p:nvPr/>
        </p:nvSpPr>
        <p:spPr>
          <a:xfrm>
            <a:off x="1771650" y="2828925"/>
            <a:ext cx="961072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Конфискация и продажа земли, принадлежащей эмигрантам.</a:t>
            </a:r>
          </a:p>
        </p:txBody>
      </p:sp>
      <p:sp>
        <p:nvSpPr>
          <p:cNvPr id="8" name="field-7">
            <a:extLst>
              <a:ext uri="{FF2B5EF4-FFF2-40B4-BE49-F238E27FC236}">
                <a16:creationId xmlns:a16="http://schemas.microsoft.com/office/drawing/2014/main" id="{09FC836F-58FF-4B0E-A09A-6051AF4787EC}"/>
              </a:ext>
            </a:extLst>
          </p:cNvPr>
          <p:cNvSpPr>
            <a:spLocks noGrp="1"/>
          </p:cNvSpPr>
          <p:nvPr/>
        </p:nvSpPr>
        <p:spPr>
          <a:xfrm>
            <a:off x="1771650" y="3724275"/>
            <a:ext cx="9610725" cy="9525"/>
          </a:xfrm>
          <a:prstGeom prst="rect">
            <a:avLst/>
          </a:prstGeom>
          <a:solidFill>
            <a:srgbClr val="CCBEA6"/>
          </a:solidFill>
          <a:ln w="0">
            <a:noFill/>
          </a:ln>
        </p:spPr>
      </p:sp>
      <p:sp>
        <p:nvSpPr>
          <p:cNvPr id="9" name="text-12-8">
            <a:extLst>
              <a:ext uri="{FF2B5EF4-FFF2-40B4-BE49-F238E27FC236}">
                <a16:creationId xmlns:a16="http://schemas.microsoft.com/office/drawing/2014/main" id="{FFD6F5DD-A39D-4145-AB21-AAB1B517A972}"/>
              </a:ext>
            </a:extLst>
          </p:cNvPr>
          <p:cNvSpPr>
            <a:spLocks noGrp="1"/>
          </p:cNvSpPr>
          <p:nvPr/>
        </p:nvSpPr>
        <p:spPr>
          <a:xfrm>
            <a:off x="571500" y="3895725"/>
            <a:ext cx="8096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025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5025" b="0" i="0">
                <a:solidFill>
                  <a:srgbClr val="8F3038"/>
                </a:solidFill>
                <a:latin typeface="Georgia"/>
                <a:ea typeface="Georgia"/>
                <a:cs typeface="Georgia"/>
              </a:defRPr>
            </a:pPr>
            <a:r>
              <a:rPr sz="5025" b="0" i="0">
                <a:solidFill>
                  <a:srgbClr val="8F3038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0" name="text-12-9">
            <a:extLst>
              <a:ext uri="{FF2B5EF4-FFF2-40B4-BE49-F238E27FC236}">
                <a16:creationId xmlns:a16="http://schemas.microsoft.com/office/drawing/2014/main" id="{6307CBB0-64B2-4AB3-98FA-B33410D671C4}"/>
              </a:ext>
            </a:extLst>
          </p:cNvPr>
          <p:cNvSpPr>
            <a:spLocks noGrp="1"/>
          </p:cNvSpPr>
          <p:nvPr/>
        </p:nvSpPr>
        <p:spPr>
          <a:xfrm>
            <a:off x="1771650" y="4019550"/>
            <a:ext cx="961072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Введение системы максимума цен на товары первой необходимости.</a:t>
            </a:r>
          </a:p>
        </p:txBody>
      </p:sp>
      <p:sp>
        <p:nvSpPr>
          <p:cNvPr id="11" name="field-10">
            <a:extLst>
              <a:ext uri="{FF2B5EF4-FFF2-40B4-BE49-F238E27FC236}">
                <a16:creationId xmlns:a16="http://schemas.microsoft.com/office/drawing/2014/main" id="{E07D70EB-5405-477D-81BC-868906888E0B}"/>
              </a:ext>
            </a:extLst>
          </p:cNvPr>
          <p:cNvSpPr>
            <a:spLocks noGrp="1"/>
          </p:cNvSpPr>
          <p:nvPr/>
        </p:nvSpPr>
        <p:spPr>
          <a:xfrm>
            <a:off x="1771650" y="4914900"/>
            <a:ext cx="9610725" cy="9525"/>
          </a:xfrm>
          <a:prstGeom prst="rect">
            <a:avLst/>
          </a:prstGeom>
          <a:solidFill>
            <a:srgbClr val="CCBEA6"/>
          </a:solidFill>
          <a:ln w="0">
            <a:noFill/>
          </a:ln>
        </p:spPr>
      </p:sp>
      <p:sp>
        <p:nvSpPr>
          <p:cNvPr id="12" name="text-12-11">
            <a:extLst>
              <a:ext uri="{FF2B5EF4-FFF2-40B4-BE49-F238E27FC236}">
                <a16:creationId xmlns:a16="http://schemas.microsoft.com/office/drawing/2014/main" id="{8F4B22DB-AC91-487C-B2D4-AF80ED92180E}"/>
              </a:ext>
            </a:extLst>
          </p:cNvPr>
          <p:cNvSpPr>
            <a:spLocks noGrp="1"/>
          </p:cNvSpPr>
          <p:nvPr/>
        </p:nvSpPr>
        <p:spPr>
          <a:xfrm>
            <a:off x="571500" y="5086350"/>
            <a:ext cx="8096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025" b="0" i="0">
                <a:solidFill>
                  <a:srgbClr val="275B55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5025" b="0" i="0">
                <a:solidFill>
                  <a:srgbClr val="275B55"/>
                </a:solidFill>
                <a:latin typeface="Georgia"/>
                <a:ea typeface="Georgia"/>
                <a:cs typeface="Georgia"/>
              </a:defRPr>
            </a:pPr>
            <a:r>
              <a:rPr sz="5025" b="0" i="0">
                <a:solidFill>
                  <a:srgbClr val="275B55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3" name="text-12-12">
            <a:extLst>
              <a:ext uri="{FF2B5EF4-FFF2-40B4-BE49-F238E27FC236}">
                <a16:creationId xmlns:a16="http://schemas.microsoft.com/office/drawing/2014/main" id="{729BBD26-C8F0-4CD0-99ED-A7E8C1BD900A}"/>
              </a:ext>
            </a:extLst>
          </p:cNvPr>
          <p:cNvSpPr>
            <a:spLocks noGrp="1"/>
          </p:cNvSpPr>
          <p:nvPr/>
        </p:nvSpPr>
        <p:spPr>
          <a:xfrm>
            <a:off x="1771650" y="5210175"/>
            <a:ext cx="961072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6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Организация принудительного изъятия зерна для предотвращения голода.</a:t>
            </a:r>
          </a:p>
        </p:txBody>
      </p:sp>
      <p:sp>
        <p:nvSpPr>
          <p:cNvPr id="14" name="field-13">
            <a:extLst>
              <a:ext uri="{FF2B5EF4-FFF2-40B4-BE49-F238E27FC236}">
                <a16:creationId xmlns:a16="http://schemas.microsoft.com/office/drawing/2014/main" id="{68F5360D-6589-4697-8E7C-AAD7DA497A9C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15" name="text-12-14">
            <a:extLst>
              <a:ext uri="{FF2B5EF4-FFF2-40B4-BE49-F238E27FC236}">
                <a16:creationId xmlns:a16="http://schemas.microsoft.com/office/drawing/2014/main" id="{BD453242-04EC-4785-8448-88C5AC671D46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366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13-0">
            <a:extLst>
              <a:ext uri="{FF2B5EF4-FFF2-40B4-BE49-F238E27FC236}">
                <a16:creationId xmlns:a16="http://schemas.microsoft.com/office/drawing/2014/main" id="{97B46180-F9F7-4E2A-9017-B85494775CB2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Культурные и экономические реформы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74AAA9FC-92F0-46A8-9ED4-7018FCA50047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F1F81B-1F51-4872-A41D-7B0EA81AF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96807" y="1571625"/>
            <a:ext cx="3692886" cy="20764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88170D-2701-41CC-A6D9-C11559E55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58390" y="1514475"/>
            <a:ext cx="4475970" cy="3228975"/>
          </a:xfrm>
          <a:prstGeom prst="rect">
            <a:avLst/>
          </a:prstGeom>
        </p:spPr>
      </p:pic>
      <p:sp>
        <p:nvSpPr>
          <p:cNvPr id="5" name="text-13-2">
            <a:extLst>
              <a:ext uri="{FF2B5EF4-FFF2-40B4-BE49-F238E27FC236}">
                <a16:creationId xmlns:a16="http://schemas.microsoft.com/office/drawing/2014/main" id="{B9DBEC79-7005-4288-8F14-452BD2CBD529}"/>
              </a:ext>
            </a:extLst>
          </p:cNvPr>
          <p:cNvSpPr>
            <a:spLocks noGrp="1"/>
          </p:cNvSpPr>
          <p:nvPr/>
        </p:nvSpPr>
        <p:spPr>
          <a:xfrm>
            <a:off x="571500" y="4152900"/>
            <a:ext cx="514350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85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285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Была введена единая система мер и весов, что значительно упростило торговлю.</a:t>
            </a:r>
          </a:p>
        </p:txBody>
      </p:sp>
      <p:sp>
        <p:nvSpPr>
          <p:cNvPr id="6" name="text-13-3">
            <a:extLst>
              <a:ext uri="{FF2B5EF4-FFF2-40B4-BE49-F238E27FC236}">
                <a16:creationId xmlns:a16="http://schemas.microsoft.com/office/drawing/2014/main" id="{4F553477-4AB4-4BD1-A8AE-643FA8E344BE}"/>
              </a:ext>
            </a:extLst>
          </p:cNvPr>
          <p:cNvSpPr>
            <a:spLocks noGrp="1"/>
          </p:cNvSpPr>
          <p:nvPr/>
        </p:nvSpPr>
        <p:spPr>
          <a:xfrm>
            <a:off x="6572250" y="4972050"/>
            <a:ext cx="504825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02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Республиканский календарь заменил традиционный, отражая стремление к созданию новой, справедливой системы, основанной на разуме и прогрессе.</a:t>
            </a:r>
          </a:p>
        </p:txBody>
      </p:sp>
      <p:sp>
        <p:nvSpPr>
          <p:cNvPr id="7" name="field-4">
            <a:extLst>
              <a:ext uri="{FF2B5EF4-FFF2-40B4-BE49-F238E27FC236}">
                <a16:creationId xmlns:a16="http://schemas.microsoft.com/office/drawing/2014/main" id="{D354C972-E319-47B8-8EDC-BE57456A778A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8" name="text-13-5">
            <a:extLst>
              <a:ext uri="{FF2B5EF4-FFF2-40B4-BE49-F238E27FC236}">
                <a16:creationId xmlns:a16="http://schemas.microsoft.com/office/drawing/2014/main" id="{EDD016CF-7A68-4693-B0F8-E8F329FA3B2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85099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4-0">
            <a:extLst>
              <a:ext uri="{FF2B5EF4-FFF2-40B4-BE49-F238E27FC236}">
                <a16:creationId xmlns:a16="http://schemas.microsoft.com/office/drawing/2014/main" id="{6A2C0A0A-8681-4384-8C0A-294CFB51337A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Начало эпохи террора во Франции (сентябрь 1793)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97A4165B-83FF-4779-A2A9-36E4816D6ACE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BCA0FF-50A5-4253-9490-7DA08AE78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1002" y="1657350"/>
            <a:ext cx="5615996" cy="4181475"/>
          </a:xfrm>
          <a:prstGeom prst="rect">
            <a:avLst/>
          </a:prstGeom>
        </p:spPr>
      </p:pic>
      <p:sp>
        <p:nvSpPr>
          <p:cNvPr id="4" name="text-14-2">
            <a:extLst>
              <a:ext uri="{FF2B5EF4-FFF2-40B4-BE49-F238E27FC236}">
                <a16:creationId xmlns:a16="http://schemas.microsoft.com/office/drawing/2014/main" id="{E9C9DCD0-AC4F-411F-95CB-B28AC07BA357}"/>
              </a:ext>
            </a:extLst>
          </p:cNvPr>
          <p:cNvSpPr>
            <a:spLocks noGrp="1"/>
          </p:cNvSpPr>
          <p:nvPr/>
        </p:nvSpPr>
        <p:spPr>
          <a:xfrm>
            <a:off x="6858000" y="1628775"/>
            <a:ext cx="4762500" cy="450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252A2B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Период террора стал одним из самых мрачных этапов Французской революции. </a:t>
            </a:r>
            <a:r>
              <a:rPr sz="2475" b="1" i="0">
                <a:solidFill>
                  <a:srgbClr val="8F3038"/>
                </a:solidFill>
                <a:latin typeface="Arial"/>
                <a:ea typeface="Arial"/>
                <a:cs typeface="Arial"/>
              </a:rPr>
              <a:t>В сентябре 1793 года</a:t>
            </a:r>
            <a:r>
              <a:rPr sz="2475" b="0" i="0">
                <a:solidFill>
                  <a:srgbClr val="252A2B"/>
                </a:solidFill>
                <a:latin typeface="Arial"/>
                <a:ea typeface="Arial"/>
                <a:cs typeface="Arial"/>
              </a:rPr>
              <a:t> Конвент под давлением радикальных санкюлотов принял решение о введении террора как государственной политики. Это решение положило начало масштабным репрессиям против противников революции.</a:t>
            </a:r>
          </a:p>
        </p:txBody>
      </p:sp>
      <p:sp>
        <p:nvSpPr>
          <p:cNvPr id="5" name="field-3">
            <a:extLst>
              <a:ext uri="{FF2B5EF4-FFF2-40B4-BE49-F238E27FC236}">
                <a16:creationId xmlns:a16="http://schemas.microsoft.com/office/drawing/2014/main" id="{32AF6B5E-8FA5-4432-9CDF-BD6D24D9B9B6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6" name="text-14-4">
            <a:extLst>
              <a:ext uri="{FF2B5EF4-FFF2-40B4-BE49-F238E27FC236}">
                <a16:creationId xmlns:a16="http://schemas.microsoft.com/office/drawing/2014/main" id="{C3A21428-1049-4E0A-BEC9-E050842A00B9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09245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5-0">
            <a:extLst>
              <a:ext uri="{FF2B5EF4-FFF2-40B4-BE49-F238E27FC236}">
                <a16:creationId xmlns:a16="http://schemas.microsoft.com/office/drawing/2014/main" id="{55A1351C-86BD-449E-AFC4-F8006FB15F50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Эпоха террора во Франции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E1DC726A-5D4F-4575-B49E-AA9C36D21622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5DF4B68-D05B-46B0-AD9B-C38784BD5483}"/>
              </a:ext>
            </a:extLst>
          </p:cNvPr>
          <p:cNvGraphicFramePr/>
          <p:nvPr/>
        </p:nvGraphicFramePr>
        <p:xfrm>
          <a:off x="571500" y="1552575"/>
          <a:ext cx="11049000" cy="4667250"/>
        </p:xfrm>
        <a:graphic>
          <a:graphicData uri="http://schemas.openxmlformats.org/drawingml/2006/table">
            <a:tbl>
              <a:tblPr/>
              <a:tblGrid>
                <a:gridCol w="254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F4EFE4"/>
                          </a:solidFill>
                          <a:latin typeface="Arial"/>
                          <a:ea typeface="Arial"/>
                          <a:cs typeface="Arial"/>
                        </a:rPr>
                        <a:t>Позиции</a:t>
                      </a:r>
                    </a:p>
                  </a:txBody>
                  <a:tcPr anchor="ctr">
                    <a:solidFill>
                      <a:srgbClr val="1539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F4EFE4"/>
                          </a:solidFill>
                          <a:latin typeface="Arial"/>
                          <a:ea typeface="Arial"/>
                          <a:cs typeface="Arial"/>
                        </a:rPr>
                        <a:t>Характеристика</a:t>
                      </a:r>
                    </a:p>
                  </a:txBody>
                  <a:tcPr anchor="ctr">
                    <a:solidFill>
                      <a:srgbClr val="1539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310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8F3038"/>
                          </a:solidFill>
                          <a:latin typeface="Arial"/>
                          <a:ea typeface="Arial"/>
                          <a:cs typeface="Arial"/>
                        </a:rPr>
                        <a:t>Причины установления террора</a:t>
                      </a:r>
                    </a:p>
                  </a:txBody>
                  <a:tcPr anchor="ctr">
                    <a:solidFill>
                      <a:srgbClr val="EBDC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175" b="0">
                          <a:solidFill>
                            <a:srgbClr val="252A2B"/>
                          </a:solidFill>
                          <a:latin typeface="Arial"/>
                          <a:ea typeface="Arial"/>
                          <a:cs typeface="Arial"/>
                        </a:rPr>
                        <a:t>Экономический хаос требовал жёсткого контроля над ситуацией в стране. Революционеры столкнулись с угрозой контрреволюции и были готовы подавлять любое несогласие. Радикалы считали насилие необходимым инструментом для достижения политических целей.</a:t>
                      </a:r>
                    </a:p>
                  </a:txBody>
                  <a:tcPr anchor="ctr">
                    <a:solidFill>
                      <a:srgbClr val="FFF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742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8F3038"/>
                          </a:solidFill>
                          <a:latin typeface="Arial"/>
                          <a:ea typeface="Arial"/>
                          <a:cs typeface="Arial"/>
                        </a:rPr>
                        <a:t>Законодательная основа террора</a:t>
                      </a:r>
                    </a:p>
                  </a:txBody>
                  <a:tcPr anchor="ctr">
                    <a:solidFill>
                      <a:srgbClr val="EBDC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175" b="0">
                          <a:solidFill>
                            <a:srgbClr val="252A2B"/>
                          </a:solidFill>
                          <a:latin typeface="Arial"/>
                          <a:ea typeface="Arial"/>
                          <a:cs typeface="Arial"/>
                        </a:rPr>
                        <a:t>Закон о подозрительных лицах, принятый в сентябре 1793 года, стал правовой базой террора. Этот документ давал возможность арестовывать всех, кого считали подозрительными. В результате начались массовые репрессии против предполагаемых врагов революции, создавшие атмосферу страха и недоверия в обществе.</a:t>
                      </a:r>
                    </a:p>
                  </a:txBody>
                  <a:tcPr anchor="ctr">
                    <a:solidFill>
                      <a:srgbClr val="FFF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ield-2">
            <a:extLst>
              <a:ext uri="{FF2B5EF4-FFF2-40B4-BE49-F238E27FC236}">
                <a16:creationId xmlns:a16="http://schemas.microsoft.com/office/drawing/2014/main" id="{D5D9A362-F429-4121-A0F3-7B926C957B5D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5" name="text-15-3">
            <a:extLst>
              <a:ext uri="{FF2B5EF4-FFF2-40B4-BE49-F238E27FC236}">
                <a16:creationId xmlns:a16="http://schemas.microsoft.com/office/drawing/2014/main" id="{5A65A204-EE56-4C93-AE32-8E9923DDD06F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00715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6-0">
            <a:extLst>
              <a:ext uri="{FF2B5EF4-FFF2-40B4-BE49-F238E27FC236}">
                <a16:creationId xmlns:a16="http://schemas.microsoft.com/office/drawing/2014/main" id="{291B0B50-F8B4-44CE-9037-153527287963}"/>
              </a:ext>
            </a:extLst>
          </p:cNvPr>
          <p:cNvSpPr>
            <a:spLocks noGrp="1"/>
          </p:cNvSpPr>
          <p:nvPr/>
        </p:nvSpPr>
        <p:spPr>
          <a:xfrm>
            <a:off x="571500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5394E"/>
                </a:solidFill>
                <a:latin typeface="Georgia"/>
                <a:ea typeface="Georgia"/>
                <a:cs typeface="Georgia"/>
              </a:rPr>
              <a:t>Эпоха террора во Франции</a:t>
            </a:r>
          </a:p>
        </p:txBody>
      </p:sp>
      <p:sp>
        <p:nvSpPr>
          <p:cNvPr id="2" name="field-1">
            <a:extLst>
              <a:ext uri="{FF2B5EF4-FFF2-40B4-BE49-F238E27FC236}">
                <a16:creationId xmlns:a16="http://schemas.microsoft.com/office/drawing/2014/main" id="{043DD416-CE88-4BB7-9034-3D5B392749B6}"/>
              </a:ext>
            </a:extLst>
          </p:cNvPr>
          <p:cNvSpPr>
            <a:spLocks noGrp="1"/>
          </p:cNvSpPr>
          <p:nvPr/>
        </p:nvSpPr>
        <p:spPr>
          <a:xfrm>
            <a:off x="571500" y="1257300"/>
            <a:ext cx="11049000" cy="10478"/>
          </a:xfrm>
          <a:prstGeom prst="rect">
            <a:avLst/>
          </a:prstGeom>
          <a:solidFill>
            <a:srgbClr val="B29156"/>
          </a:solidFill>
          <a:ln w="0">
            <a:noFill/>
          </a:ln>
        </p:spPr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F9455DD-AFEE-45E5-B580-6E2630C9C95D}"/>
              </a:ext>
            </a:extLst>
          </p:cNvPr>
          <p:cNvGraphicFramePr/>
          <p:nvPr/>
        </p:nvGraphicFramePr>
        <p:xfrm>
          <a:off x="571500" y="1552575"/>
          <a:ext cx="11049000" cy="4667250"/>
        </p:xfrm>
        <a:graphic>
          <a:graphicData uri="http://schemas.openxmlformats.org/drawingml/2006/table">
            <a:tbl>
              <a:tblPr/>
              <a:tblGrid>
                <a:gridCol w="254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F4EFE4"/>
                          </a:solidFill>
                          <a:latin typeface="Arial"/>
                          <a:ea typeface="Arial"/>
                          <a:cs typeface="Arial"/>
                        </a:rPr>
                        <a:t>Позиции</a:t>
                      </a:r>
                    </a:p>
                  </a:txBody>
                  <a:tcPr anchor="ctr">
                    <a:solidFill>
                      <a:srgbClr val="1539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F4EFE4"/>
                          </a:solidFill>
                          <a:latin typeface="Arial"/>
                          <a:ea typeface="Arial"/>
                          <a:cs typeface="Arial"/>
                        </a:rPr>
                        <a:t>Характеристика</a:t>
                      </a:r>
                    </a:p>
                  </a:txBody>
                  <a:tcPr anchor="ctr">
                    <a:solidFill>
                      <a:srgbClr val="1539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775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8F3038"/>
                          </a:solidFill>
                          <a:latin typeface="Arial"/>
                          <a:ea typeface="Arial"/>
                          <a:cs typeface="Arial"/>
                        </a:rPr>
                        <a:t>Масштабы и методы террора</a:t>
                      </a:r>
                    </a:p>
                  </a:txBody>
                  <a:tcPr anchor="ctr">
                    <a:solidFill>
                      <a:srgbClr val="EBDC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0">
                          <a:solidFill>
                            <a:srgbClr val="252A2B"/>
                          </a:solidFill>
                          <a:latin typeface="Arial"/>
                          <a:ea typeface="Arial"/>
                          <a:cs typeface="Arial"/>
                        </a:rPr>
                        <a:t>Массовые репрессии затронули значительное количество людей в обществе. Тысячи представителей различных слоёв населения подверглись аресту, причём большая часть из них принадлежала к третьему сословию. Многие из задержанных были приговорены к смертной казни. Террор проявлялся в подавлении восстаний, разрушении городов и активном шпионаже. Была полностью подавлена свобода слова и инакомыслие.</a:t>
                      </a:r>
                    </a:p>
                  </a:txBody>
                  <a:tcPr anchor="ctr">
                    <a:solidFill>
                      <a:srgbClr val="FFF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0"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1">
                          <a:solidFill>
                            <a:srgbClr val="8F3038"/>
                          </a:solidFill>
                          <a:latin typeface="Arial"/>
                          <a:ea typeface="Arial"/>
                          <a:cs typeface="Arial"/>
                        </a:rPr>
                        <a:t>Противоречия и последствия террора</a:t>
                      </a:r>
                    </a:p>
                  </a:txBody>
                  <a:tcPr anchor="ctr">
                    <a:solidFill>
                      <a:srgbClr val="EBDC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3000"/>
                        </a:lnSpc>
                        <a:buNone/>
                      </a:pPr>
                      <a:r>
                        <a:rPr sz="2025" b="0">
                          <a:solidFill>
                            <a:srgbClr val="252A2B"/>
                          </a:solidFill>
                          <a:latin typeface="Arial"/>
                          <a:ea typeface="Arial"/>
                          <a:cs typeface="Arial"/>
                        </a:rPr>
                        <a:t>Несмотря на успехи в подавлении мятежей и достижения на фронтах войны, репрессии продолжались. В июне 1794 года произошла реорганизация Революционного трибунала, что привело к усилению террора. Среди депутатов Конвента росло недовольство политикой террора, что создало предпосылки для его завершения.</a:t>
                      </a:r>
                    </a:p>
                  </a:txBody>
                  <a:tcPr anchor="ctr">
                    <a:solidFill>
                      <a:srgbClr val="FFF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field-2">
            <a:extLst>
              <a:ext uri="{FF2B5EF4-FFF2-40B4-BE49-F238E27FC236}">
                <a16:creationId xmlns:a16="http://schemas.microsoft.com/office/drawing/2014/main" id="{2FE178F5-A3F7-4314-B18C-6A32E82E6CCE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C3B89E"/>
          </a:solidFill>
          <a:ln w="0">
            <a:noFill/>
          </a:ln>
        </p:spPr>
      </p:sp>
      <p:sp>
        <p:nvSpPr>
          <p:cNvPr id="5" name="text-16-3">
            <a:extLst>
              <a:ext uri="{FF2B5EF4-FFF2-40B4-BE49-F238E27FC236}">
                <a16:creationId xmlns:a16="http://schemas.microsoft.com/office/drawing/2014/main" id="{A388C469-198A-4A13-8EF4-911AE1A46B21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756D61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75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62598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9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9E3917-708C-498A-9F2E-5A33CFD0E3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26" r="4826"/>
          <a:stretch>
            <a:fillRect/>
          </a:stretch>
        </p:blipFill>
        <p:spPr>
          <a:xfrm>
            <a:off x="571500" y="657225"/>
            <a:ext cx="6534150" cy="5124450"/>
          </a:xfrm>
          <a:prstGeom prst="rect">
            <a:avLst/>
          </a:prstGeom>
        </p:spPr>
      </p:pic>
      <p:sp>
        <p:nvSpPr>
          <p:cNvPr id="2" name="text-17-0">
            <a:extLst>
              <a:ext uri="{FF2B5EF4-FFF2-40B4-BE49-F238E27FC236}">
                <a16:creationId xmlns:a16="http://schemas.microsoft.com/office/drawing/2014/main" id="{2E43DE8F-FA18-4280-8C01-3D5CBC551D55}"/>
              </a:ext>
            </a:extLst>
          </p:cNvPr>
          <p:cNvSpPr>
            <a:spLocks noGrp="1"/>
          </p:cNvSpPr>
          <p:nvPr/>
        </p:nvSpPr>
        <p:spPr>
          <a:xfrm>
            <a:off x="7610475" y="800100"/>
            <a:ext cx="4010025" cy="528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4000"/>
              </a:lnSpc>
              <a:buNone/>
              <a:def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E4C588"/>
                </a:solidFill>
                <a:latin typeface="Georgia"/>
                <a:ea typeface="Georgia"/>
                <a:cs typeface="Georgia"/>
              </a:rPr>
              <a:t>27 июля 1794 года</a:t>
            </a:r>
            <a:r>
              <a:rPr sz="2475" b="0" i="0">
                <a:solidFill>
                  <a:srgbClr val="F4EFE4"/>
                </a:solidFill>
                <a:latin typeface="Georgia"/>
                <a:ea typeface="Georgia"/>
                <a:cs typeface="Georgia"/>
              </a:rPr>
              <a:t> стал переломным моментом в истории террора. В результате заговора против Максимилиана Робеспьера он и его соратники были арестованы и казнены. Это событие положило конец эпохе террора и открыло новый этап в развитии Французской революции.</a:t>
            </a:r>
          </a:p>
        </p:txBody>
      </p:sp>
      <p:sp>
        <p:nvSpPr>
          <p:cNvPr id="3" name="field-1">
            <a:extLst>
              <a:ext uri="{FF2B5EF4-FFF2-40B4-BE49-F238E27FC236}">
                <a16:creationId xmlns:a16="http://schemas.microsoft.com/office/drawing/2014/main" id="{6B571624-AFD8-44E0-BED6-85C1E6F9A046}"/>
              </a:ext>
            </a:extLst>
          </p:cNvPr>
          <p:cNvSpPr>
            <a:spLocks noGrp="1"/>
          </p:cNvSpPr>
          <p:nvPr/>
        </p:nvSpPr>
        <p:spPr>
          <a:xfrm>
            <a:off x="571500" y="6477000"/>
            <a:ext cx="11049000" cy="6668"/>
          </a:xfrm>
          <a:prstGeom prst="rect">
            <a:avLst/>
          </a:prstGeom>
          <a:solidFill>
            <a:srgbClr val="63716F"/>
          </a:solidFill>
          <a:ln w="0">
            <a:noFill/>
          </a:ln>
        </p:spPr>
      </p:sp>
      <p:sp>
        <p:nvSpPr>
          <p:cNvPr id="4" name="text-17-2">
            <a:extLst>
              <a:ext uri="{FF2B5EF4-FFF2-40B4-BE49-F238E27FC236}">
                <a16:creationId xmlns:a16="http://schemas.microsoft.com/office/drawing/2014/main" id="{89C8ABA8-59C0-4835-A7F7-E0154E6BAD9E}"/>
              </a:ext>
            </a:extLst>
          </p:cNvPr>
          <p:cNvSpPr>
            <a:spLocks noGrp="1"/>
          </p:cNvSpPr>
          <p:nvPr/>
        </p:nvSpPr>
        <p:spPr>
          <a:xfrm>
            <a:off x="9715500" y="6543675"/>
            <a:ext cx="19050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4000"/>
              </a:lnSpc>
              <a:buNone/>
              <a:defRPr sz="1102" b="0" i="0">
                <a:solidFill>
                  <a:srgbClr val="F4EFE4"/>
                </a:solidFill>
                <a:latin typeface="Arial"/>
                <a:ea typeface="Arial"/>
                <a:cs typeface="Arial"/>
              </a:defRPr>
            </a:pPr>
            <a:r>
              <a:rPr sz="1102" b="0" i="0">
                <a:solidFill>
                  <a:srgbClr val="F4EFE4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480219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864</Words>
  <Application>Microsoft Office PowerPoint</Application>
  <DocSecurity>0</DocSecurity>
  <PresentationFormat>Произвольный</PresentationFormat>
  <Paragraphs>85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2026-10-11T08:40:17Z</dcterms:created>
  <dcterms:modified xsi:type="dcterms:W3CDTF">2026-10-15T10:08:54Z</dcterms:modified>
</cp:coreProperties>
</file>