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Карта «Крымская война 1853–1856 гг.» сохранена из исходного файла полностью, без изменения границ и легенды.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55DDE5C-0ECE-4760-AA30-3544F27ED2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283FCB82-9CB4-4455-B73F-AA72522EB1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F189484D-81D4-4B99-B48C-953564CBB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3D40BD35-C1BB-43A5-A94B-C9901877C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A5358418-577E-41DC-B381-A8AFC870E6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10EFCB92-9327-40F8-B888-1250C68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29D33457-96FD-4B03-9086-8B63ED7988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864DE0C-58D2-4297-B903-285CC9263F2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F9D93E4B-859B-465E-9AA3-86F6597A1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1AA3DE0-1471-426E-A63A-4792B6EF20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0AAEB0B-31AB-4891-889F-282B7D6331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850" r="9850"/>
          <a:stretch>
            <a:fillRect/>
          </a:stretch>
        </p:blipFill>
        <p:spPr>
          <a:xfrm>
            <a:off x="5276850" y="0"/>
            <a:ext cx="6915150" cy="6858000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936238B-1276-4E03-8C8D-F06F057C1A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276850" cy="6858000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sp>
        <p:nvSpPr>
          <p:cNvPr id="3" name="s1-text-1">
            <a:extLst>
              <a:ext uri="{FF2B5EF4-FFF2-40B4-BE49-F238E27FC236}">
                <a16:creationId xmlns:a16="http://schemas.microsoft.com/office/drawing/2014/main" id="{B68774C4-672E-4F7B-AF31-247E9AE59E7D}"/>
              </a:ext>
            </a:extLst>
          </p:cNvPr>
          <p:cNvSpPr>
            <a:spLocks noGrp="1"/>
          </p:cNvSpPr>
          <p:nvPr/>
        </p:nvSpPr>
        <p:spPr>
          <a:xfrm>
            <a:off x="457200" y="714375"/>
            <a:ext cx="4667250" cy="9716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63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63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637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Франция: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B87DEC6-553E-4265-BB8D-A380008090CE}"/>
              </a:ext>
            </a:extLst>
          </p:cNvPr>
          <p:cNvSpPr>
            <a:spLocks noGrp="1"/>
          </p:cNvSpPr>
          <p:nvPr/>
        </p:nvSpPr>
        <p:spPr>
          <a:xfrm>
            <a:off x="476250" y="2105025"/>
            <a:ext cx="409575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5" name="s1-text-2">
            <a:extLst>
              <a:ext uri="{FF2B5EF4-FFF2-40B4-BE49-F238E27FC236}">
                <a16:creationId xmlns:a16="http://schemas.microsoft.com/office/drawing/2014/main" id="{F78F8C11-4C36-45EF-AE3A-84B10BFC7F01}"/>
              </a:ext>
            </a:extLst>
          </p:cNvPr>
          <p:cNvSpPr>
            <a:spLocks noGrp="1"/>
          </p:cNvSpPr>
          <p:nvPr/>
        </p:nvSpPr>
        <p:spPr>
          <a:xfrm>
            <a:off x="457200" y="2581275"/>
            <a:ext cx="4333875" cy="11426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6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6000"/>
              </a:lnSpc>
              <a:buNone/>
              <a:defRPr sz="36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60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Вторая империя и Третья республика</a:t>
            </a:r>
          </a:p>
        </p:txBody>
      </p:sp>
      <p:sp>
        <p:nvSpPr>
          <p:cNvPr id="6" name="s1-text-3">
            <a:extLst>
              <a:ext uri="{FF2B5EF4-FFF2-40B4-BE49-F238E27FC236}">
                <a16:creationId xmlns:a16="http://schemas.microsoft.com/office/drawing/2014/main" id="{DB7F19EF-AED8-43A5-BFCD-4ED514ECF4EE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409575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D8BE90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D8BE90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D8BE90"/>
                </a:solidFill>
                <a:latin typeface="Arial"/>
                <a:ea typeface="Arial"/>
                <a:cs typeface="Arial"/>
              </a:rPr>
              <a:t>9 класс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299B2AE-F655-4F8F-9C48-37EB0AF36A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6200" cy="6858000"/>
          </a:xfrm>
          <a:prstGeom prst="rect">
            <a:avLst/>
          </a:prstGeom>
          <a:solidFill>
            <a:srgbClr val="922F3A"/>
          </a:solidFill>
          <a:ln w="0">
            <a:noFill/>
            <a:prstDash val="solid"/>
          </a:ln>
        </p:spPr>
      </p:sp>
      <p:sp>
        <p:nvSpPr>
          <p:cNvPr id="8" name="s1-text-4">
            <a:extLst>
              <a:ext uri="{FF2B5EF4-FFF2-40B4-BE49-F238E27FC236}">
                <a16:creationId xmlns:a16="http://schemas.microsoft.com/office/drawing/2014/main" id="{D01405B5-BC90-4D47-8C7A-C19170B47764}"/>
              </a:ext>
            </a:extLst>
          </p:cNvPr>
          <p:cNvSpPr>
            <a:spLocks noGrp="1"/>
          </p:cNvSpPr>
          <p:nvPr/>
        </p:nvSpPr>
        <p:spPr>
          <a:xfrm>
            <a:off x="9810750" y="6524625"/>
            <a:ext cx="192405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22326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2-text-5">
            <a:extLst>
              <a:ext uri="{FF2B5EF4-FFF2-40B4-BE49-F238E27FC236}">
                <a16:creationId xmlns:a16="http://schemas.microsoft.com/office/drawing/2014/main" id="{1A30185D-9A62-41E1-8097-2E1AE4E6F155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Основные термины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C116E36-D9D4-421C-8254-788012EA8B2D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D057AD1-E0FF-447B-AC0F-A4B79022A2AD}"/>
              </a:ext>
            </a:extLst>
          </p:cNvPr>
          <p:cNvSpPr>
            <a:spLocks noGrp="1"/>
          </p:cNvSpPr>
          <p:nvPr/>
        </p:nvSpPr>
        <p:spPr>
          <a:xfrm>
            <a:off x="457200" y="1352550"/>
            <a:ext cx="57150" cy="4438650"/>
          </a:xfrm>
          <a:prstGeom prst="rect">
            <a:avLst/>
          </a:prstGeom>
          <a:solidFill>
            <a:srgbClr val="922F3A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47FF743-4789-429F-9712-CA091ACC891D}"/>
              </a:ext>
            </a:extLst>
          </p:cNvPr>
          <p:cNvSpPr>
            <a:spLocks noGrp="1"/>
          </p:cNvSpPr>
          <p:nvPr/>
        </p:nvSpPr>
        <p:spPr>
          <a:xfrm>
            <a:off x="6391275" y="1352550"/>
            <a:ext cx="53435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5" name="s2-text-6">
            <a:extLst>
              <a:ext uri="{FF2B5EF4-FFF2-40B4-BE49-F238E27FC236}">
                <a16:creationId xmlns:a16="http://schemas.microsoft.com/office/drawing/2014/main" id="{F6CFB02D-B081-4B4A-A141-221EB1017511}"/>
              </a:ext>
            </a:extLst>
          </p:cNvPr>
          <p:cNvSpPr>
            <a:spLocks noGrp="1"/>
          </p:cNvSpPr>
          <p:nvPr/>
        </p:nvSpPr>
        <p:spPr>
          <a:xfrm>
            <a:off x="714375" y="1352550"/>
            <a:ext cx="5181600" cy="21544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Бонапартизм — политический режим, при котором авторитарная власть опирается на поддержку народа и армии, часто ассоциируется с политикой Наполеона Бонапарта и его племянника Наполеона III.</a:t>
            </a:r>
          </a:p>
        </p:txBody>
      </p:sp>
      <p:sp>
        <p:nvSpPr>
          <p:cNvPr id="6" name="s2-text-7">
            <a:extLst>
              <a:ext uri="{FF2B5EF4-FFF2-40B4-BE49-F238E27FC236}">
                <a16:creationId xmlns:a16="http://schemas.microsoft.com/office/drawing/2014/main" id="{7EAC7DD1-40F0-436C-B3BB-81F4DAD27090}"/>
              </a:ext>
            </a:extLst>
          </p:cNvPr>
          <p:cNvSpPr>
            <a:spLocks noGrp="1"/>
          </p:cNvSpPr>
          <p:nvPr/>
        </p:nvSpPr>
        <p:spPr>
          <a:xfrm>
            <a:off x="714375" y="3638550"/>
            <a:ext cx="5181600" cy="21544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Парижская коммуна — революционное правительство Парижа, существовавшее с 18 марта по 28 мая 1871 года, пытавшееся построить социалистическое общество.</a:t>
            </a:r>
          </a:p>
        </p:txBody>
      </p:sp>
      <p:sp>
        <p:nvSpPr>
          <p:cNvPr id="7" name="s2-text-8">
            <a:extLst>
              <a:ext uri="{FF2B5EF4-FFF2-40B4-BE49-F238E27FC236}">
                <a16:creationId xmlns:a16="http://schemas.microsoft.com/office/drawing/2014/main" id="{24890337-7E42-4F03-B279-541384A7C7B0}"/>
              </a:ext>
            </a:extLst>
          </p:cNvPr>
          <p:cNvSpPr>
            <a:spLocks noGrp="1"/>
          </p:cNvSpPr>
          <p:nvPr/>
        </p:nvSpPr>
        <p:spPr>
          <a:xfrm>
            <a:off x="6419850" y="1562100"/>
            <a:ext cx="5314950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Наполеон III — император Франции (1852–1870), последний монарх Франции, свергнут после поражения во Франко-прусской войне.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365028-3BB0-4FC3-B9AC-35A2CB9C2180}"/>
              </a:ext>
            </a:extLst>
          </p:cNvPr>
          <p:cNvSpPr>
            <a:spLocks noGrp="1"/>
          </p:cNvSpPr>
          <p:nvPr/>
        </p:nvSpPr>
        <p:spPr>
          <a:xfrm>
            <a:off x="6419850" y="3086100"/>
            <a:ext cx="531495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9" name="s2-text-9">
            <a:extLst>
              <a:ext uri="{FF2B5EF4-FFF2-40B4-BE49-F238E27FC236}">
                <a16:creationId xmlns:a16="http://schemas.microsoft.com/office/drawing/2014/main" id="{D84F02AC-7676-461B-AA95-E75A1EFA0B95}"/>
              </a:ext>
            </a:extLst>
          </p:cNvPr>
          <p:cNvSpPr>
            <a:spLocks noGrp="1"/>
          </p:cNvSpPr>
          <p:nvPr/>
        </p:nvSpPr>
        <p:spPr>
          <a:xfrm>
            <a:off x="6419850" y="3314700"/>
            <a:ext cx="5314950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Адольф Тьер — французский политик, глава Временного правительства, подавивший Парижскую коммуну, один из основателей Третьей республики.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791009E-2CE7-460B-8F23-C3BAAA6EBB72}"/>
              </a:ext>
            </a:extLst>
          </p:cNvPr>
          <p:cNvSpPr>
            <a:spLocks noGrp="1"/>
          </p:cNvSpPr>
          <p:nvPr/>
        </p:nvSpPr>
        <p:spPr>
          <a:xfrm>
            <a:off x="6419850" y="4724400"/>
            <a:ext cx="531495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1" name="s2-text-10">
            <a:extLst>
              <a:ext uri="{FF2B5EF4-FFF2-40B4-BE49-F238E27FC236}">
                <a16:creationId xmlns:a16="http://schemas.microsoft.com/office/drawing/2014/main" id="{FE51C74D-0D66-4ABC-A7EA-F6E251DBB93D}"/>
              </a:ext>
            </a:extLst>
          </p:cNvPr>
          <p:cNvSpPr>
            <a:spLocks noGrp="1"/>
          </p:cNvSpPr>
          <p:nvPr/>
        </p:nvSpPr>
        <p:spPr>
          <a:xfrm>
            <a:off x="6419850" y="4962525"/>
            <a:ext cx="5314950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Эмиль Золя — знаменитый французский писатель, представитель натурализма, автор романов, борец за справедливость (дело Дрейфуса)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5E91BF1-CD86-4703-8BDA-D9F6BC7ABD17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3" name="s2-text-11">
            <a:extLst>
              <a:ext uri="{FF2B5EF4-FFF2-40B4-BE49-F238E27FC236}">
                <a16:creationId xmlns:a16="http://schemas.microsoft.com/office/drawing/2014/main" id="{8273EBB3-B7A5-4904-8B62-F28A2B3EC6F9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22489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3-text-12">
            <a:extLst>
              <a:ext uri="{FF2B5EF4-FFF2-40B4-BE49-F238E27FC236}">
                <a16:creationId xmlns:a16="http://schemas.microsoft.com/office/drawing/2014/main" id="{BCFD805E-5126-4C60-95D2-BDC42D1CDFDE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Два Наполеона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58CB990-346E-4F3E-978E-6D9A2E20971F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1887BF-05CF-4DAE-AB7D-D284F36EFF41}"/>
              </a:ext>
            </a:extLst>
          </p:cNvPr>
          <p:cNvSpPr>
            <a:spLocks noGrp="1"/>
          </p:cNvSpPr>
          <p:nvPr/>
        </p:nvSpPr>
        <p:spPr>
          <a:xfrm>
            <a:off x="457200" y="1266825"/>
            <a:ext cx="3219450" cy="4857750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2A46A3-7718-46BF-B343-6C5943B96E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52450" y="1839095"/>
            <a:ext cx="3028950" cy="3627485"/>
          </a:xfrm>
          <a:prstGeom prst="rect">
            <a:avLst/>
          </a:prstGeom>
        </p:spPr>
      </p:pic>
      <p:sp>
        <p:nvSpPr>
          <p:cNvPr id="5" name="s3-text-13">
            <a:extLst>
              <a:ext uri="{FF2B5EF4-FFF2-40B4-BE49-F238E27FC236}">
                <a16:creationId xmlns:a16="http://schemas.microsoft.com/office/drawing/2014/main" id="{0EE83C46-6E5C-4239-BABF-E5E421468A23}"/>
              </a:ext>
            </a:extLst>
          </p:cNvPr>
          <p:cNvSpPr>
            <a:spLocks noGrp="1"/>
          </p:cNvSpPr>
          <p:nvPr/>
        </p:nvSpPr>
        <p:spPr>
          <a:xfrm>
            <a:off x="4048125" y="1304925"/>
            <a:ext cx="7477125" cy="3888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Образ правителя</a:t>
            </a:r>
          </a:p>
        </p:txBody>
      </p:sp>
      <p:sp>
        <p:nvSpPr>
          <p:cNvPr id="6" name="s3-text-14">
            <a:extLst>
              <a:ext uri="{FF2B5EF4-FFF2-40B4-BE49-F238E27FC236}">
                <a16:creationId xmlns:a16="http://schemas.microsoft.com/office/drawing/2014/main" id="{06930C2C-D5B6-4861-A8BD-5787086AFFF0}"/>
              </a:ext>
            </a:extLst>
          </p:cNvPr>
          <p:cNvSpPr>
            <a:spLocks noGrp="1"/>
          </p:cNvSpPr>
          <p:nvPr/>
        </p:nvSpPr>
        <p:spPr>
          <a:xfrm>
            <a:off x="4048125" y="1809750"/>
            <a:ext cx="7477125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Прозвище «Наполеон Малый» появилось благодаря сравнению с легендарным дядей</a:t>
            </a:r>
          </a:p>
        </p:txBody>
      </p:sp>
      <p:sp>
        <p:nvSpPr>
          <p:cNvPr id="7" name="s3-text-15">
            <a:extLst>
              <a:ext uri="{FF2B5EF4-FFF2-40B4-BE49-F238E27FC236}">
                <a16:creationId xmlns:a16="http://schemas.microsoft.com/office/drawing/2014/main" id="{907D347C-CAF0-444D-A1AA-6EDB3AE0723E}"/>
              </a:ext>
            </a:extLst>
          </p:cNvPr>
          <p:cNvSpPr>
            <a:spLocks noGrp="1"/>
          </p:cNvSpPr>
          <p:nvPr/>
        </p:nvSpPr>
        <p:spPr>
          <a:xfrm>
            <a:off x="4048125" y="2609850"/>
            <a:ext cx="7477125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Имиджевая политика: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сознательное подчёркивание преемственности с Наполеоном I</a:t>
            </a:r>
          </a:p>
        </p:txBody>
      </p:sp>
      <p:sp>
        <p:nvSpPr>
          <p:cNvPr id="8" name="s3-text-16">
            <a:extLst>
              <a:ext uri="{FF2B5EF4-FFF2-40B4-BE49-F238E27FC236}">
                <a16:creationId xmlns:a16="http://schemas.microsoft.com/office/drawing/2014/main" id="{8771C1DC-B4F1-422D-A599-5BD6439D9984}"/>
              </a:ext>
            </a:extLst>
          </p:cNvPr>
          <p:cNvSpPr>
            <a:spLocks noGrp="1"/>
          </p:cNvSpPr>
          <p:nvPr/>
        </p:nvSpPr>
        <p:spPr>
          <a:xfrm>
            <a:off x="4048125" y="3429000"/>
            <a:ext cx="7477125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Политическая выгода: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использование популярности «наполеоновской легенды»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EE14037-3C8E-44AF-8874-DBC13EE8DF2E}"/>
              </a:ext>
            </a:extLst>
          </p:cNvPr>
          <p:cNvSpPr>
            <a:spLocks noGrp="1"/>
          </p:cNvSpPr>
          <p:nvPr/>
        </p:nvSpPr>
        <p:spPr>
          <a:xfrm>
            <a:off x="4048125" y="4200525"/>
            <a:ext cx="74771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0" name="s3-text-17">
            <a:extLst>
              <a:ext uri="{FF2B5EF4-FFF2-40B4-BE49-F238E27FC236}">
                <a16:creationId xmlns:a16="http://schemas.microsoft.com/office/drawing/2014/main" id="{F1587064-4A79-4DB5-A825-7C6883E65B3E}"/>
              </a:ext>
            </a:extLst>
          </p:cNvPr>
          <p:cNvSpPr>
            <a:spLocks noGrp="1"/>
          </p:cNvSpPr>
          <p:nvPr/>
        </p:nvSpPr>
        <p:spPr>
          <a:xfrm>
            <a:off x="4048125" y="4400550"/>
            <a:ext cx="7477125" cy="3653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325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Авторитарная власть:</a:t>
            </a:r>
          </a:p>
        </p:txBody>
      </p:sp>
      <p:sp>
        <p:nvSpPr>
          <p:cNvPr id="11" name="s3-text-18">
            <a:extLst>
              <a:ext uri="{FF2B5EF4-FFF2-40B4-BE49-F238E27FC236}">
                <a16:creationId xmlns:a16="http://schemas.microsoft.com/office/drawing/2014/main" id="{741F5E06-3C4C-4A35-8273-D333D66BA775}"/>
              </a:ext>
            </a:extLst>
          </p:cNvPr>
          <p:cNvSpPr>
            <a:spLocks noGrp="1"/>
          </p:cNvSpPr>
          <p:nvPr/>
        </p:nvSpPr>
        <p:spPr>
          <a:xfrm>
            <a:off x="4248150" y="4933950"/>
            <a:ext cx="72771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Представление о себе как главе нации</a:t>
            </a:r>
          </a:p>
        </p:txBody>
      </p:sp>
      <p:sp>
        <p:nvSpPr>
          <p:cNvPr id="12" name="s3-text-19">
            <a:extLst>
              <a:ext uri="{FF2B5EF4-FFF2-40B4-BE49-F238E27FC236}">
                <a16:creationId xmlns:a16="http://schemas.microsoft.com/office/drawing/2014/main" id="{42854BC3-E6BA-4E5A-9BD3-E0D83E0269DF}"/>
              </a:ext>
            </a:extLst>
          </p:cNvPr>
          <p:cNvSpPr>
            <a:spLocks noGrp="1"/>
          </p:cNvSpPr>
          <p:nvPr/>
        </p:nvSpPr>
        <p:spPr>
          <a:xfrm>
            <a:off x="4248150" y="5353050"/>
            <a:ext cx="72771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Ответственность за судьбу страны</a:t>
            </a:r>
          </a:p>
        </p:txBody>
      </p:sp>
      <p:sp>
        <p:nvSpPr>
          <p:cNvPr id="13" name="s3-text-20">
            <a:extLst>
              <a:ext uri="{FF2B5EF4-FFF2-40B4-BE49-F238E27FC236}">
                <a16:creationId xmlns:a16="http://schemas.microsoft.com/office/drawing/2014/main" id="{11A1EDA3-95E2-4114-813D-AD339C3211FB}"/>
              </a:ext>
            </a:extLst>
          </p:cNvPr>
          <p:cNvSpPr>
            <a:spLocks noGrp="1"/>
          </p:cNvSpPr>
          <p:nvPr/>
        </p:nvSpPr>
        <p:spPr>
          <a:xfrm>
            <a:off x="4248150" y="5772150"/>
            <a:ext cx="72771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Использование плебисцитов для легитимации власти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05BFAF0-BC07-4E09-AF88-2686E180C03F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5" name="s3-text-21">
            <a:extLst>
              <a:ext uri="{FF2B5EF4-FFF2-40B4-BE49-F238E27FC236}">
                <a16:creationId xmlns:a16="http://schemas.microsoft.com/office/drawing/2014/main" id="{595569FF-3195-4E49-8501-DBEBF3E00F87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21306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2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4-text-22">
            <a:extLst>
              <a:ext uri="{FF2B5EF4-FFF2-40B4-BE49-F238E27FC236}">
                <a16:creationId xmlns:a16="http://schemas.microsoft.com/office/drawing/2014/main" id="{A51D6C2C-5686-4DAB-AFB7-2A9F96437273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Два Наполеона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B8EB0BA-7FB2-40B9-9446-E9C163ACA72D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4-text-23">
            <a:extLst>
              <a:ext uri="{FF2B5EF4-FFF2-40B4-BE49-F238E27FC236}">
                <a16:creationId xmlns:a16="http://schemas.microsoft.com/office/drawing/2014/main" id="{1DB5C494-0462-40BF-8068-AD41F9DC0958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DFC29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DFC294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DFC294"/>
                </a:solidFill>
                <a:latin typeface="Arial"/>
                <a:ea typeface="Arial"/>
                <a:cs typeface="Arial"/>
              </a:rPr>
              <a:t>Специфика бонапартизма</a:t>
            </a:r>
          </a:p>
        </p:txBody>
      </p:sp>
      <p:sp>
        <p:nvSpPr>
          <p:cNvPr id="4" name="s4-text-24">
            <a:extLst>
              <a:ext uri="{FF2B5EF4-FFF2-40B4-BE49-F238E27FC236}">
                <a16:creationId xmlns:a16="http://schemas.microsoft.com/office/drawing/2014/main" id="{9127901B-CCE9-4318-BB60-29E4ED12BD61}"/>
              </a:ext>
            </a:extLst>
          </p:cNvPr>
          <p:cNvSpPr>
            <a:spLocks noGrp="1"/>
          </p:cNvSpPr>
          <p:nvPr/>
        </p:nvSpPr>
        <p:spPr>
          <a:xfrm>
            <a:off x="457200" y="1952625"/>
            <a:ext cx="3333750" cy="8314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Положительные черты:</a:t>
            </a:r>
          </a:p>
        </p:txBody>
      </p:sp>
      <p:sp>
        <p:nvSpPr>
          <p:cNvPr id="5" name="s4-text-25">
            <a:extLst>
              <a:ext uri="{FF2B5EF4-FFF2-40B4-BE49-F238E27FC236}">
                <a16:creationId xmlns:a16="http://schemas.microsoft.com/office/drawing/2014/main" id="{704B59CD-62E2-4DEC-9D62-5A7864296BE9}"/>
              </a:ext>
            </a:extLst>
          </p:cNvPr>
          <p:cNvSpPr>
            <a:spLocks noGrp="1"/>
          </p:cNvSpPr>
          <p:nvPr/>
        </p:nvSpPr>
        <p:spPr>
          <a:xfrm>
            <a:off x="457200" y="2924175"/>
            <a:ext cx="3095625" cy="11445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Продолжение бонапартистской традиции</a:t>
            </a:r>
          </a:p>
        </p:txBody>
      </p:sp>
      <p:sp>
        <p:nvSpPr>
          <p:cNvPr id="6" name="s4-text-26">
            <a:extLst>
              <a:ext uri="{FF2B5EF4-FFF2-40B4-BE49-F238E27FC236}">
                <a16:creationId xmlns:a16="http://schemas.microsoft.com/office/drawing/2014/main" id="{DAD58E8C-406F-4CCB-B966-57AD2034BCEE}"/>
              </a:ext>
            </a:extLst>
          </p:cNvPr>
          <p:cNvSpPr>
            <a:spLocks noGrp="1"/>
          </p:cNvSpPr>
          <p:nvPr/>
        </p:nvSpPr>
        <p:spPr>
          <a:xfrm>
            <a:off x="457200" y="4295775"/>
            <a:ext cx="3095625" cy="11445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4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Попытка решения актуальных задач эпохи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CBD317C-0FD2-4E34-8882-25E6650279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129088" y="1885950"/>
            <a:ext cx="3314700" cy="41433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B3834A5-9300-493A-8E73-E49043EC2F08}"/>
              </a:ext>
            </a:extLst>
          </p:cNvPr>
          <p:cNvSpPr>
            <a:spLocks noGrp="1"/>
          </p:cNvSpPr>
          <p:nvPr/>
        </p:nvSpPr>
        <p:spPr>
          <a:xfrm>
            <a:off x="7820025" y="1981200"/>
            <a:ext cx="3914775" cy="12383"/>
          </a:xfrm>
          <a:prstGeom prst="rect">
            <a:avLst/>
          </a:prstGeom>
          <a:solidFill>
            <a:srgbClr val="D6B27D"/>
          </a:solidFill>
          <a:ln w="0">
            <a:noFill/>
            <a:prstDash val="solid"/>
          </a:ln>
        </p:spPr>
      </p:sp>
      <p:sp>
        <p:nvSpPr>
          <p:cNvPr id="9" name="s4-text-27">
            <a:extLst>
              <a:ext uri="{FF2B5EF4-FFF2-40B4-BE49-F238E27FC236}">
                <a16:creationId xmlns:a16="http://schemas.microsoft.com/office/drawing/2014/main" id="{7EB1AB0B-0C78-4FC4-ABD4-78AA903BB83A}"/>
              </a:ext>
            </a:extLst>
          </p:cNvPr>
          <p:cNvSpPr>
            <a:spLocks noGrp="1"/>
          </p:cNvSpPr>
          <p:nvPr/>
        </p:nvSpPr>
        <p:spPr>
          <a:xfrm>
            <a:off x="7820025" y="2181225"/>
            <a:ext cx="3857625" cy="8314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Отрицательные стороны:</a:t>
            </a:r>
          </a:p>
        </p:txBody>
      </p:sp>
      <p:sp>
        <p:nvSpPr>
          <p:cNvPr id="10" name="s4-text-28">
            <a:extLst>
              <a:ext uri="{FF2B5EF4-FFF2-40B4-BE49-F238E27FC236}">
                <a16:creationId xmlns:a16="http://schemas.microsoft.com/office/drawing/2014/main" id="{97BDE2E2-B5CB-440B-96BA-B62E84F876D3}"/>
              </a:ext>
            </a:extLst>
          </p:cNvPr>
          <p:cNvSpPr>
            <a:spLocks noGrp="1"/>
          </p:cNvSpPr>
          <p:nvPr/>
        </p:nvSpPr>
        <p:spPr>
          <a:xfrm>
            <a:off x="7820025" y="3162300"/>
            <a:ext cx="3857625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Постоянная потребность в успехах</a:t>
            </a:r>
          </a:p>
        </p:txBody>
      </p:sp>
      <p:sp>
        <p:nvSpPr>
          <p:cNvPr id="11" name="s4-text-29">
            <a:extLst>
              <a:ext uri="{FF2B5EF4-FFF2-40B4-BE49-F238E27FC236}">
                <a16:creationId xmlns:a16="http://schemas.microsoft.com/office/drawing/2014/main" id="{B28C19CB-AAFE-476D-AB9C-0C38713D2099}"/>
              </a:ext>
            </a:extLst>
          </p:cNvPr>
          <p:cNvSpPr>
            <a:spLocks noGrp="1"/>
          </p:cNvSpPr>
          <p:nvPr/>
        </p:nvSpPr>
        <p:spPr>
          <a:xfrm>
            <a:off x="7820025" y="4105275"/>
            <a:ext cx="3857625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Зависимость популярности от военных побед</a:t>
            </a:r>
          </a:p>
        </p:txBody>
      </p:sp>
      <p:sp>
        <p:nvSpPr>
          <p:cNvPr id="12" name="s4-text-30">
            <a:extLst>
              <a:ext uri="{FF2B5EF4-FFF2-40B4-BE49-F238E27FC236}">
                <a16:creationId xmlns:a16="http://schemas.microsoft.com/office/drawing/2014/main" id="{C2A10F26-8706-482A-9EC2-3723A971EBAE}"/>
              </a:ext>
            </a:extLst>
          </p:cNvPr>
          <p:cNvSpPr>
            <a:spLocks noGrp="1"/>
          </p:cNvSpPr>
          <p:nvPr/>
        </p:nvSpPr>
        <p:spPr>
          <a:xfrm>
            <a:off x="7820025" y="5124450"/>
            <a:ext cx="3857625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Необходимость в внешних достижениях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FA66F64-20F6-4CA5-A996-F40C059C1E1B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14" name="s4-text-31">
            <a:extLst>
              <a:ext uri="{FF2B5EF4-FFF2-40B4-BE49-F238E27FC236}">
                <a16:creationId xmlns:a16="http://schemas.microsoft.com/office/drawing/2014/main" id="{1643CEC3-8E37-4CCC-941C-316507E974B2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376048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5-text-32">
            <a:extLst>
              <a:ext uri="{FF2B5EF4-FFF2-40B4-BE49-F238E27FC236}">
                <a16:creationId xmlns:a16="http://schemas.microsoft.com/office/drawing/2014/main" id="{3F5DD8D4-7C59-4C3D-A94A-28F114CDBEEF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Два Наполеона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E78F96-8579-4130-852D-0F9FE1488848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5-text-33">
            <a:extLst>
              <a:ext uri="{FF2B5EF4-FFF2-40B4-BE49-F238E27FC236}">
                <a16:creationId xmlns:a16="http://schemas.microsoft.com/office/drawing/2014/main" id="{DAF2B629-F6F5-4377-B01B-A83C36490015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Историческое значение</a:t>
            </a:r>
          </a:p>
        </p:txBody>
      </p:sp>
      <p:sp>
        <p:nvSpPr>
          <p:cNvPr id="4" name="s5-text-34">
            <a:extLst>
              <a:ext uri="{FF2B5EF4-FFF2-40B4-BE49-F238E27FC236}">
                <a16:creationId xmlns:a16="http://schemas.microsoft.com/office/drawing/2014/main" id="{E8AFDDEC-8BDE-48D7-9AB8-408584CBF675}"/>
              </a:ext>
            </a:extLst>
          </p:cNvPr>
          <p:cNvSpPr>
            <a:spLocks noGrp="1"/>
          </p:cNvSpPr>
          <p:nvPr/>
        </p:nvSpPr>
        <p:spPr>
          <a:xfrm>
            <a:off x="457200" y="1847850"/>
            <a:ext cx="7372350" cy="4113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6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Отличия от Наполеона I:</a:t>
            </a:r>
          </a:p>
        </p:txBody>
      </p:sp>
      <p:sp>
        <p:nvSpPr>
          <p:cNvPr id="5" name="s5-text-35">
            <a:extLst>
              <a:ext uri="{FF2B5EF4-FFF2-40B4-BE49-F238E27FC236}">
                <a16:creationId xmlns:a16="http://schemas.microsoft.com/office/drawing/2014/main" id="{AF6F2342-06D7-41FF-B50A-23B9633E8F82}"/>
              </a:ext>
            </a:extLst>
          </p:cNvPr>
          <p:cNvSpPr>
            <a:spLocks noGrp="1"/>
          </p:cNvSpPr>
          <p:nvPr/>
        </p:nvSpPr>
        <p:spPr>
          <a:xfrm>
            <a:off x="638175" y="2438400"/>
            <a:ext cx="6858000" cy="3653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Адаптация к новой эпохе</a:t>
            </a:r>
          </a:p>
        </p:txBody>
      </p:sp>
      <p:sp>
        <p:nvSpPr>
          <p:cNvPr id="6" name="s5-text-36">
            <a:extLst>
              <a:ext uri="{FF2B5EF4-FFF2-40B4-BE49-F238E27FC236}">
                <a16:creationId xmlns:a16="http://schemas.microsoft.com/office/drawing/2014/main" id="{A77C3937-AA38-46A6-A385-1259C3E755F2}"/>
              </a:ext>
            </a:extLst>
          </p:cNvPr>
          <p:cNvSpPr>
            <a:spLocks noGrp="1"/>
          </p:cNvSpPr>
          <p:nvPr/>
        </p:nvSpPr>
        <p:spPr>
          <a:xfrm>
            <a:off x="638175" y="2943225"/>
            <a:ext cx="6858000" cy="3653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Решение иных государственных задач</a:t>
            </a:r>
          </a:p>
        </p:txBody>
      </p:sp>
      <p:sp>
        <p:nvSpPr>
          <p:cNvPr id="7" name="s5-text-37">
            <a:extLst>
              <a:ext uri="{FF2B5EF4-FFF2-40B4-BE49-F238E27FC236}">
                <a16:creationId xmlns:a16="http://schemas.microsoft.com/office/drawing/2014/main" id="{FDAA29C5-7922-41CD-BA7E-9D6BBAA39560}"/>
              </a:ext>
            </a:extLst>
          </p:cNvPr>
          <p:cNvSpPr>
            <a:spLocks noGrp="1"/>
          </p:cNvSpPr>
          <p:nvPr/>
        </p:nvSpPr>
        <p:spPr>
          <a:xfrm>
            <a:off x="638175" y="3781425"/>
            <a:ext cx="6858000" cy="3653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3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Собственный политический почерк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A2A1BF8-ECCD-4E4E-B684-98BED468769B}"/>
              </a:ext>
            </a:extLst>
          </p:cNvPr>
          <p:cNvSpPr>
            <a:spLocks noGrp="1"/>
          </p:cNvSpPr>
          <p:nvPr/>
        </p:nvSpPr>
        <p:spPr>
          <a:xfrm>
            <a:off x="457200" y="4181475"/>
            <a:ext cx="715327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9" name="s5-text-38">
            <a:extLst>
              <a:ext uri="{FF2B5EF4-FFF2-40B4-BE49-F238E27FC236}">
                <a16:creationId xmlns:a16="http://schemas.microsoft.com/office/drawing/2014/main" id="{CF383165-C8A0-488D-9488-E2F68F7BF85B}"/>
              </a:ext>
            </a:extLst>
          </p:cNvPr>
          <p:cNvSpPr>
            <a:spLocks noGrp="1"/>
          </p:cNvSpPr>
          <p:nvPr/>
        </p:nvSpPr>
        <p:spPr>
          <a:xfrm>
            <a:off x="457200" y="4400550"/>
            <a:ext cx="7153275" cy="41135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6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6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Исторический итог:</a:t>
            </a:r>
          </a:p>
        </p:txBody>
      </p:sp>
      <p:sp>
        <p:nvSpPr>
          <p:cNvPr id="10" name="s5-text-39">
            <a:extLst>
              <a:ext uri="{FF2B5EF4-FFF2-40B4-BE49-F238E27FC236}">
                <a16:creationId xmlns:a16="http://schemas.microsoft.com/office/drawing/2014/main" id="{567A6F00-F7CC-4CA9-836D-45E2BB82DC4C}"/>
              </a:ext>
            </a:extLst>
          </p:cNvPr>
          <p:cNvSpPr>
            <a:spLocks noGrp="1"/>
          </p:cNvSpPr>
          <p:nvPr/>
        </p:nvSpPr>
        <p:spPr>
          <a:xfrm>
            <a:off x="638175" y="4943475"/>
            <a:ext cx="68580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Не был простой копией дяди</a:t>
            </a:r>
          </a:p>
        </p:txBody>
      </p:sp>
      <p:sp>
        <p:nvSpPr>
          <p:cNvPr id="11" name="s5-text-40">
            <a:extLst>
              <a:ext uri="{FF2B5EF4-FFF2-40B4-BE49-F238E27FC236}">
                <a16:creationId xmlns:a16="http://schemas.microsoft.com/office/drawing/2014/main" id="{59CFB834-8B2C-43AB-942D-14433A8B1308}"/>
              </a:ext>
            </a:extLst>
          </p:cNvPr>
          <p:cNvSpPr>
            <a:spLocks noGrp="1"/>
          </p:cNvSpPr>
          <p:nvPr/>
        </p:nvSpPr>
        <p:spPr>
          <a:xfrm>
            <a:off x="638175" y="5391150"/>
            <a:ext cx="68580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Создал собственную модель правления</a:t>
            </a:r>
          </a:p>
        </p:txBody>
      </p:sp>
      <p:sp>
        <p:nvSpPr>
          <p:cNvPr id="12" name="s5-text-41">
            <a:extLst>
              <a:ext uri="{FF2B5EF4-FFF2-40B4-BE49-F238E27FC236}">
                <a16:creationId xmlns:a16="http://schemas.microsoft.com/office/drawing/2014/main" id="{95C6E91A-CA24-496F-92F4-8FC79FDDC457}"/>
              </a:ext>
            </a:extLst>
          </p:cNvPr>
          <p:cNvSpPr>
            <a:spLocks noGrp="1"/>
          </p:cNvSpPr>
          <p:nvPr/>
        </p:nvSpPr>
        <p:spPr>
          <a:xfrm>
            <a:off x="638175" y="5838825"/>
            <a:ext cx="68580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Внёс вклад в развитие Франции своего времени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96C06F3-72B4-4B41-B637-090DFB4FE190}"/>
              </a:ext>
            </a:extLst>
          </p:cNvPr>
          <p:cNvSpPr>
            <a:spLocks noGrp="1"/>
          </p:cNvSpPr>
          <p:nvPr/>
        </p:nvSpPr>
        <p:spPr>
          <a:xfrm>
            <a:off x="8039100" y="1647825"/>
            <a:ext cx="3695700" cy="4638675"/>
          </a:xfrm>
          <a:prstGeom prst="rect">
            <a:avLst/>
          </a:prstGeom>
          <a:solidFill>
            <a:srgbClr val="E3D9C7"/>
          </a:solidFill>
          <a:ln w="0">
            <a:noFill/>
            <a:prstDash val="solid"/>
          </a:ln>
        </p:spPr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23CBF4-BE9C-4172-A0A3-2BEC7DFDDE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248650" y="2008454"/>
            <a:ext cx="3276600" cy="3907892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0480D94-2C82-4940-88E6-16552F0E27D6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6" name="s5-text-42">
            <a:extLst>
              <a:ext uri="{FF2B5EF4-FFF2-40B4-BE49-F238E27FC236}">
                <a16:creationId xmlns:a16="http://schemas.microsoft.com/office/drawing/2014/main" id="{2E7F49A5-4672-4C06-A2A6-8261FA5931DF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996004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6-text-43">
            <a:extLst>
              <a:ext uri="{FF2B5EF4-FFF2-40B4-BE49-F238E27FC236}">
                <a16:creationId xmlns:a16="http://schemas.microsoft.com/office/drawing/2014/main" id="{CA72FA64-0A8A-47F0-87C1-73E556E60125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«Социалист на престоле»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E5E9CF-E756-4F20-9738-DABDEDC3E40B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3ED265-FA73-452B-9844-3DE574283BCB}"/>
              </a:ext>
            </a:extLst>
          </p:cNvPr>
          <p:cNvSpPr>
            <a:spLocks noGrp="1"/>
          </p:cNvSpPr>
          <p:nvPr/>
        </p:nvSpPr>
        <p:spPr>
          <a:xfrm>
            <a:off x="0" y="1209675"/>
            <a:ext cx="5619750" cy="5114925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sp>
        <p:nvSpPr>
          <p:cNvPr id="4" name="s6-text-44">
            <a:extLst>
              <a:ext uri="{FF2B5EF4-FFF2-40B4-BE49-F238E27FC236}">
                <a16:creationId xmlns:a16="http://schemas.microsoft.com/office/drawing/2014/main" id="{4C1F0524-2D31-4F61-8900-81A60221A0C0}"/>
              </a:ext>
            </a:extLst>
          </p:cNvPr>
          <p:cNvSpPr>
            <a:spLocks noGrp="1"/>
          </p:cNvSpPr>
          <p:nvPr/>
        </p:nvSpPr>
        <p:spPr>
          <a:xfrm>
            <a:off x="457200" y="1457325"/>
            <a:ext cx="4800600" cy="7385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Политический режим при Наполеоне III</a:t>
            </a:r>
          </a:p>
        </p:txBody>
      </p:sp>
      <p:sp>
        <p:nvSpPr>
          <p:cNvPr id="5" name="s6-text-45">
            <a:extLst>
              <a:ext uri="{FF2B5EF4-FFF2-40B4-BE49-F238E27FC236}">
                <a16:creationId xmlns:a16="http://schemas.microsoft.com/office/drawing/2014/main" id="{6F791BFA-FCD3-469A-B185-0AE6E71CB8EE}"/>
              </a:ext>
            </a:extLst>
          </p:cNvPr>
          <p:cNvSpPr>
            <a:spLocks noGrp="1"/>
          </p:cNvSpPr>
          <p:nvPr/>
        </p:nvSpPr>
        <p:spPr>
          <a:xfrm>
            <a:off x="457200" y="2324100"/>
            <a:ext cx="48577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Диктаторская система управления: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ограничение свободы прессы, усиление роли армии и церкви.</a:t>
            </a:r>
          </a:p>
        </p:txBody>
      </p:sp>
      <p:sp>
        <p:nvSpPr>
          <p:cNvPr id="6" name="s6-text-46">
            <a:extLst>
              <a:ext uri="{FF2B5EF4-FFF2-40B4-BE49-F238E27FC236}">
                <a16:creationId xmlns:a16="http://schemas.microsoft.com/office/drawing/2014/main" id="{F5A1BBF4-D847-49BF-94CE-74137C88A555}"/>
              </a:ext>
            </a:extLst>
          </p:cNvPr>
          <p:cNvSpPr>
            <a:spLocks noGrp="1"/>
          </p:cNvSpPr>
          <p:nvPr/>
        </p:nvSpPr>
        <p:spPr>
          <a:xfrm>
            <a:off x="457200" y="3552825"/>
            <a:ext cx="48577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Репрессии против оппозиции: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политические противники подвергались арестам или изгнанию.</a:t>
            </a:r>
          </a:p>
        </p:txBody>
      </p:sp>
      <p:sp>
        <p:nvSpPr>
          <p:cNvPr id="7" name="s6-text-47">
            <a:extLst>
              <a:ext uri="{FF2B5EF4-FFF2-40B4-BE49-F238E27FC236}">
                <a16:creationId xmlns:a16="http://schemas.microsoft.com/office/drawing/2014/main" id="{55357B2D-1766-44D4-833B-F38B29C16E38}"/>
              </a:ext>
            </a:extLst>
          </p:cNvPr>
          <p:cNvSpPr>
            <a:spLocks noGrp="1"/>
          </p:cNvSpPr>
          <p:nvPr/>
        </p:nvSpPr>
        <p:spPr>
          <a:xfrm>
            <a:off x="457200" y="4781550"/>
            <a:ext cx="4857750" cy="13399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Формальное сохранение избирательного права: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при этом Законодательный корпус имел ограниченные полномочия.</a:t>
            </a:r>
          </a:p>
        </p:txBody>
      </p:sp>
      <p:sp>
        <p:nvSpPr>
          <p:cNvPr id="8" name="s6-text-48">
            <a:extLst>
              <a:ext uri="{FF2B5EF4-FFF2-40B4-BE49-F238E27FC236}">
                <a16:creationId xmlns:a16="http://schemas.microsoft.com/office/drawing/2014/main" id="{E8FFA387-FA94-4F4C-A388-E55D2235F525}"/>
              </a:ext>
            </a:extLst>
          </p:cNvPr>
          <p:cNvSpPr>
            <a:spLocks noGrp="1"/>
          </p:cNvSpPr>
          <p:nvPr/>
        </p:nvSpPr>
        <p:spPr>
          <a:xfrm>
            <a:off x="5924550" y="1381125"/>
            <a:ext cx="5810250" cy="4001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550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214D43"/>
                </a:solidFill>
                <a:latin typeface="Georgia"/>
                <a:ea typeface="Georgia"/>
                <a:cs typeface="Georgia"/>
              </a:rPr>
              <a:t>Экономические достижения</a:t>
            </a:r>
          </a:p>
        </p:txBody>
      </p:sp>
      <p:sp>
        <p:nvSpPr>
          <p:cNvPr id="9" name="s6-text-49">
            <a:extLst>
              <a:ext uri="{FF2B5EF4-FFF2-40B4-BE49-F238E27FC236}">
                <a16:creationId xmlns:a16="http://schemas.microsoft.com/office/drawing/2014/main" id="{1E518879-3520-4E96-82FC-F6D2C3256946}"/>
              </a:ext>
            </a:extLst>
          </p:cNvPr>
          <p:cNvSpPr>
            <a:spLocks noGrp="1"/>
          </p:cNvSpPr>
          <p:nvPr/>
        </p:nvSpPr>
        <p:spPr>
          <a:xfrm>
            <a:off x="5924550" y="2076450"/>
            <a:ext cx="58102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Развитие инфраструктуры: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увеличение протяжённости железных дорог в 6 раз.</a:t>
            </a:r>
          </a:p>
        </p:txBody>
      </p:sp>
      <p:sp>
        <p:nvSpPr>
          <p:cNvPr id="10" name="s6-text-50">
            <a:extLst>
              <a:ext uri="{FF2B5EF4-FFF2-40B4-BE49-F238E27FC236}">
                <a16:creationId xmlns:a16="http://schemas.microsoft.com/office/drawing/2014/main" id="{058FA88B-A964-43DB-992E-68198F737A20}"/>
              </a:ext>
            </a:extLst>
          </p:cNvPr>
          <p:cNvSpPr>
            <a:spLocks noGrp="1"/>
          </p:cNvSpPr>
          <p:nvPr/>
        </p:nvSpPr>
        <p:spPr>
          <a:xfrm>
            <a:off x="5924550" y="2876550"/>
            <a:ext cx="58102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Финансовые инновации: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создание банков «Лионский кредит» и «Генеральное общество».</a:t>
            </a:r>
          </a:p>
        </p:txBody>
      </p:sp>
      <p:sp>
        <p:nvSpPr>
          <p:cNvPr id="11" name="s6-text-51">
            <a:extLst>
              <a:ext uri="{FF2B5EF4-FFF2-40B4-BE49-F238E27FC236}">
                <a16:creationId xmlns:a16="http://schemas.microsoft.com/office/drawing/2014/main" id="{5034BCB9-C634-4416-AD90-CDC1732A9D0F}"/>
              </a:ext>
            </a:extLst>
          </p:cNvPr>
          <p:cNvSpPr>
            <a:spLocks noGrp="1"/>
          </p:cNvSpPr>
          <p:nvPr/>
        </p:nvSpPr>
        <p:spPr>
          <a:xfrm>
            <a:off x="5924550" y="4010025"/>
            <a:ext cx="58102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Экономическая либерализация: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отказ от протекционизма, свобода торговли и предпринимательства.</a:t>
            </a:r>
          </a:p>
        </p:txBody>
      </p:sp>
      <p:sp>
        <p:nvSpPr>
          <p:cNvPr id="12" name="s6-text-52">
            <a:extLst>
              <a:ext uri="{FF2B5EF4-FFF2-40B4-BE49-F238E27FC236}">
                <a16:creationId xmlns:a16="http://schemas.microsoft.com/office/drawing/2014/main" id="{FEC09CFF-A32E-433B-ACF6-97B2953FE2CC}"/>
              </a:ext>
            </a:extLst>
          </p:cNvPr>
          <p:cNvSpPr>
            <a:spLocks noGrp="1"/>
          </p:cNvSpPr>
          <p:nvPr/>
        </p:nvSpPr>
        <p:spPr>
          <a:xfrm>
            <a:off x="5924550" y="5143500"/>
            <a:ext cx="58102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Градостроительные преобразования: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реконструкция Парижа под руководством барона Османа.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1C01F6E-791F-4635-8ED6-AF59163B4EC2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4" name="s6-text-53">
            <a:extLst>
              <a:ext uri="{FF2B5EF4-FFF2-40B4-BE49-F238E27FC236}">
                <a16:creationId xmlns:a16="http://schemas.microsoft.com/office/drawing/2014/main" id="{632132A8-9BE8-4D81-AAA3-408C59C23A75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82580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7-text-54">
            <a:extLst>
              <a:ext uri="{FF2B5EF4-FFF2-40B4-BE49-F238E27FC236}">
                <a16:creationId xmlns:a16="http://schemas.microsoft.com/office/drawing/2014/main" id="{434E20F3-DAB0-4EDF-81BA-B5216D4E0095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«Социалист на престоле»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6886AF5-18E1-4865-B13B-9B76361B394D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7-text-55">
            <a:extLst>
              <a:ext uri="{FF2B5EF4-FFF2-40B4-BE49-F238E27FC236}">
                <a16:creationId xmlns:a16="http://schemas.microsoft.com/office/drawing/2014/main" id="{FE8CFAED-73A3-43AE-9377-A8289A57B805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Политический режим при Наполеоне III</a:t>
            </a:r>
          </a:p>
        </p:txBody>
      </p:sp>
      <p:sp>
        <p:nvSpPr>
          <p:cNvPr id="4" name="s7-text-56">
            <a:extLst>
              <a:ext uri="{FF2B5EF4-FFF2-40B4-BE49-F238E27FC236}">
                <a16:creationId xmlns:a16="http://schemas.microsoft.com/office/drawing/2014/main" id="{A1C2A4BD-BD9A-4124-85C5-6952693991E2}"/>
              </a:ext>
            </a:extLst>
          </p:cNvPr>
          <p:cNvSpPr>
            <a:spLocks noGrp="1"/>
          </p:cNvSpPr>
          <p:nvPr/>
        </p:nvSpPr>
        <p:spPr>
          <a:xfrm>
            <a:off x="457200" y="1752600"/>
            <a:ext cx="11277600" cy="4337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77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214D43"/>
                </a:solidFill>
                <a:latin typeface="Georgia"/>
                <a:ea typeface="Georgia"/>
                <a:cs typeface="Georgia"/>
              </a:rPr>
              <a:t>Социальная политика</a:t>
            </a:r>
          </a:p>
        </p:txBody>
      </p:sp>
      <p:sp>
        <p:nvSpPr>
          <p:cNvPr id="5" name="s7-text-57">
            <a:extLst>
              <a:ext uri="{FF2B5EF4-FFF2-40B4-BE49-F238E27FC236}">
                <a16:creationId xmlns:a16="http://schemas.microsoft.com/office/drawing/2014/main" id="{829CF780-DFA7-42D9-9A20-F1FC2F0022CB}"/>
              </a:ext>
            </a:extLst>
          </p:cNvPr>
          <p:cNvSpPr>
            <a:spLocks noGrp="1"/>
          </p:cNvSpPr>
          <p:nvPr/>
        </p:nvSpPr>
        <p:spPr>
          <a:xfrm>
            <a:off x="457200" y="2390775"/>
            <a:ext cx="5248275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Поддержка крестьянства: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предоставление выгодных кредитов, отмена налогов, поощрение механизации.</a:t>
            </a:r>
          </a:p>
        </p:txBody>
      </p:sp>
      <p:sp>
        <p:nvSpPr>
          <p:cNvPr id="6" name="s7-text-58">
            <a:extLst>
              <a:ext uri="{FF2B5EF4-FFF2-40B4-BE49-F238E27FC236}">
                <a16:creationId xmlns:a16="http://schemas.microsoft.com/office/drawing/2014/main" id="{98E28F1B-2F09-4034-B1F5-AAF55CC56EB4}"/>
              </a:ext>
            </a:extLst>
          </p:cNvPr>
          <p:cNvSpPr>
            <a:spLocks noGrp="1"/>
          </p:cNvSpPr>
          <p:nvPr/>
        </p:nvSpPr>
        <p:spPr>
          <a:xfrm>
            <a:off x="6267450" y="2390775"/>
            <a:ext cx="5467350" cy="10390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Меры для рабочих: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создание специального банка, отмена закона Ле Шапелье (1864).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7D99E76-8E7D-4A77-BC9F-C7E290D52682}"/>
              </a:ext>
            </a:extLst>
          </p:cNvPr>
          <p:cNvSpPr>
            <a:spLocks noGrp="1"/>
          </p:cNvSpPr>
          <p:nvPr/>
        </p:nvSpPr>
        <p:spPr>
          <a:xfrm>
            <a:off x="457200" y="3924300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24C84EA-211A-45C0-BFD8-2DEF279237A3}"/>
              </a:ext>
            </a:extLst>
          </p:cNvPr>
          <p:cNvSpPr>
            <a:spLocks noGrp="1"/>
          </p:cNvSpPr>
          <p:nvPr/>
        </p:nvSpPr>
        <p:spPr>
          <a:xfrm>
            <a:off x="457200" y="4105275"/>
            <a:ext cx="5372100" cy="2181225"/>
          </a:xfrm>
          <a:prstGeom prst="rect">
            <a:avLst/>
          </a:prstGeom>
          <a:solidFill>
            <a:srgbClr val="E3EADD"/>
          </a:solidFill>
          <a:ln w="0">
            <a:noFill/>
            <a:prstDash val="solid"/>
          </a:ln>
        </p:spPr>
      </p:sp>
      <p:sp>
        <p:nvSpPr>
          <p:cNvPr id="9" name="s7-text-59">
            <a:extLst>
              <a:ext uri="{FF2B5EF4-FFF2-40B4-BE49-F238E27FC236}">
                <a16:creationId xmlns:a16="http://schemas.microsoft.com/office/drawing/2014/main" id="{62E9EAFD-5A34-4FB7-B3AA-1FF26659B5DC}"/>
              </a:ext>
            </a:extLst>
          </p:cNvPr>
          <p:cNvSpPr>
            <a:spLocks noGrp="1"/>
          </p:cNvSpPr>
          <p:nvPr/>
        </p:nvSpPr>
        <p:spPr>
          <a:xfrm>
            <a:off x="657225" y="4238625"/>
            <a:ext cx="4972050" cy="17351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Социально-экономические показатели: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средняя зарплата рабочих — </a:t>
            </a: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2 франка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(мужчины), </a:t>
            </a: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1,5 франка</a:t>
            </a: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(женщины) при прожиточном минимуме </a:t>
            </a:r>
            <a:r>
              <a:rPr sz="217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1 франк.</a:t>
            </a:r>
          </a:p>
        </p:txBody>
      </p:sp>
      <p:sp>
        <p:nvSpPr>
          <p:cNvPr id="10" name="s7-text-60">
            <a:extLst>
              <a:ext uri="{FF2B5EF4-FFF2-40B4-BE49-F238E27FC236}">
                <a16:creationId xmlns:a16="http://schemas.microsoft.com/office/drawing/2014/main" id="{9330B7EA-DE3A-40C6-9BFB-04C528174D18}"/>
              </a:ext>
            </a:extLst>
          </p:cNvPr>
          <p:cNvSpPr>
            <a:spLocks noGrp="1"/>
          </p:cNvSpPr>
          <p:nvPr/>
        </p:nvSpPr>
        <p:spPr>
          <a:xfrm>
            <a:off x="6267450" y="4095750"/>
            <a:ext cx="5467350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      Закон Ле Шапелье был принят во Франции в 1791 году и запрещал:</a:t>
            </a:r>
          </a:p>
        </p:txBody>
      </p:sp>
      <p:sp>
        <p:nvSpPr>
          <p:cNvPr id="11" name="s7-text-61">
            <a:extLst>
              <a:ext uri="{FF2B5EF4-FFF2-40B4-BE49-F238E27FC236}">
                <a16:creationId xmlns:a16="http://schemas.microsoft.com/office/drawing/2014/main" id="{1C0D354E-453C-4DB7-B727-4C2CEACE00E9}"/>
              </a:ext>
            </a:extLst>
          </p:cNvPr>
          <p:cNvSpPr>
            <a:spLocks noGrp="1"/>
          </p:cNvSpPr>
          <p:nvPr/>
        </p:nvSpPr>
        <p:spPr>
          <a:xfrm>
            <a:off x="6486525" y="4867275"/>
            <a:ext cx="524827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Создание рабочих объединений на предприятиях</a:t>
            </a:r>
          </a:p>
        </p:txBody>
      </p:sp>
      <p:sp>
        <p:nvSpPr>
          <p:cNvPr id="12" name="s7-text-62">
            <a:extLst>
              <a:ext uri="{FF2B5EF4-FFF2-40B4-BE49-F238E27FC236}">
                <a16:creationId xmlns:a16="http://schemas.microsoft.com/office/drawing/2014/main" id="{29B181FA-40E9-4D2D-9965-B980CF97CD00}"/>
              </a:ext>
            </a:extLst>
          </p:cNvPr>
          <p:cNvSpPr>
            <a:spLocks noGrp="1"/>
          </p:cNvSpPr>
          <p:nvPr/>
        </p:nvSpPr>
        <p:spPr>
          <a:xfrm>
            <a:off x="6486525" y="5610225"/>
            <a:ext cx="524827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Проведение стачек</a:t>
            </a:r>
          </a:p>
        </p:txBody>
      </p:sp>
      <p:sp>
        <p:nvSpPr>
          <p:cNvPr id="13" name="s7-text-63">
            <a:extLst>
              <a:ext uri="{FF2B5EF4-FFF2-40B4-BE49-F238E27FC236}">
                <a16:creationId xmlns:a16="http://schemas.microsoft.com/office/drawing/2014/main" id="{AC1B4A25-3F7D-4896-882A-9130D4B044A7}"/>
              </a:ext>
            </a:extLst>
          </p:cNvPr>
          <p:cNvSpPr>
            <a:spLocks noGrp="1"/>
          </p:cNvSpPr>
          <p:nvPr/>
        </p:nvSpPr>
        <p:spPr>
          <a:xfrm>
            <a:off x="6486525" y="6000750"/>
            <a:ext cx="524827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Рабочую самоорганизацию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DBBB5DC-2E76-4B72-952B-912DF2A28837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5" name="s7-text-64">
            <a:extLst>
              <a:ext uri="{FF2B5EF4-FFF2-40B4-BE49-F238E27FC236}">
                <a16:creationId xmlns:a16="http://schemas.microsoft.com/office/drawing/2014/main" id="{27F25596-BFCE-4DC1-95DD-705429C6B8E6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39504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8-text-65">
            <a:extLst>
              <a:ext uri="{FF2B5EF4-FFF2-40B4-BE49-F238E27FC236}">
                <a16:creationId xmlns:a16="http://schemas.microsoft.com/office/drawing/2014/main" id="{C61D33D5-EA80-4A35-8E58-FC690092881C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«Социалист на престоле»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EA6406A-2905-489B-A411-CD361670FCC9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8-text-66">
            <a:extLst>
              <a:ext uri="{FF2B5EF4-FFF2-40B4-BE49-F238E27FC236}">
                <a16:creationId xmlns:a16="http://schemas.microsoft.com/office/drawing/2014/main" id="{038DA535-C931-4F12-857E-19A5D37E3950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DFC294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DFC294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DFC294"/>
                </a:solidFill>
                <a:latin typeface="Arial"/>
                <a:ea typeface="Arial"/>
                <a:cs typeface="Arial"/>
              </a:rPr>
              <a:t>Политический режим при Наполеоне III</a:t>
            </a:r>
          </a:p>
        </p:txBody>
      </p:sp>
      <p:sp>
        <p:nvSpPr>
          <p:cNvPr id="4" name="s8-text-67">
            <a:extLst>
              <a:ext uri="{FF2B5EF4-FFF2-40B4-BE49-F238E27FC236}">
                <a16:creationId xmlns:a16="http://schemas.microsoft.com/office/drawing/2014/main" id="{BAB3DCE7-E913-4A49-99DB-64A5042182F7}"/>
              </a:ext>
            </a:extLst>
          </p:cNvPr>
          <p:cNvSpPr>
            <a:spLocks noGrp="1"/>
          </p:cNvSpPr>
          <p:nvPr/>
        </p:nvSpPr>
        <p:spPr>
          <a:xfrm>
            <a:off x="457200" y="1762125"/>
            <a:ext cx="7620000" cy="4337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7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Кризис и реформы конца 1860-х</a:t>
            </a:r>
          </a:p>
        </p:txBody>
      </p:sp>
      <p:sp>
        <p:nvSpPr>
          <p:cNvPr id="5" name="s8-text-68">
            <a:extLst>
              <a:ext uri="{FF2B5EF4-FFF2-40B4-BE49-F238E27FC236}">
                <a16:creationId xmlns:a16="http://schemas.microsoft.com/office/drawing/2014/main" id="{912B0904-C750-428A-ACE6-21AA9521385E}"/>
              </a:ext>
            </a:extLst>
          </p:cNvPr>
          <p:cNvSpPr>
            <a:spLocks noGrp="1"/>
          </p:cNvSpPr>
          <p:nvPr/>
        </p:nvSpPr>
        <p:spPr>
          <a:xfrm>
            <a:off x="457200" y="2428875"/>
            <a:ext cx="7524750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Экономические проблемы:</a:t>
            </a: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замедление развития, рост безработицы, волна стачек.</a:t>
            </a:r>
          </a:p>
        </p:txBody>
      </p:sp>
      <p:sp>
        <p:nvSpPr>
          <p:cNvPr id="6" name="s8-text-69">
            <a:extLst>
              <a:ext uri="{FF2B5EF4-FFF2-40B4-BE49-F238E27FC236}">
                <a16:creationId xmlns:a16="http://schemas.microsoft.com/office/drawing/2014/main" id="{05028337-EB70-4AB7-807A-B836F83F995D}"/>
              </a:ext>
            </a:extLst>
          </p:cNvPr>
          <p:cNvSpPr>
            <a:spLocks noGrp="1"/>
          </p:cNvSpPr>
          <p:nvPr/>
        </p:nvSpPr>
        <p:spPr>
          <a:xfrm>
            <a:off x="457200" y="3400425"/>
            <a:ext cx="7524750" cy="35420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Политические изменения:</a:t>
            </a: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усиление оппозиции.</a:t>
            </a:r>
          </a:p>
        </p:txBody>
      </p:sp>
      <p:sp>
        <p:nvSpPr>
          <p:cNvPr id="7" name="s8-text-70">
            <a:extLst>
              <a:ext uri="{FF2B5EF4-FFF2-40B4-BE49-F238E27FC236}">
                <a16:creationId xmlns:a16="http://schemas.microsoft.com/office/drawing/2014/main" id="{F021A27F-F93A-4803-86A0-E3D5E637CAE9}"/>
              </a:ext>
            </a:extLst>
          </p:cNvPr>
          <p:cNvSpPr>
            <a:spLocks noGrp="1"/>
          </p:cNvSpPr>
          <p:nvPr/>
        </p:nvSpPr>
        <p:spPr>
          <a:xfrm>
            <a:off x="457200" y="4010025"/>
            <a:ext cx="7524750" cy="1074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Либерализация режима:</a:t>
            </a: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восстановление свободы прессы и собраний, расширение полномочий парламента.</a:t>
            </a:r>
          </a:p>
        </p:txBody>
      </p:sp>
      <p:sp>
        <p:nvSpPr>
          <p:cNvPr id="8" name="s8-text-71">
            <a:extLst>
              <a:ext uri="{FF2B5EF4-FFF2-40B4-BE49-F238E27FC236}">
                <a16:creationId xmlns:a16="http://schemas.microsoft.com/office/drawing/2014/main" id="{89C43C39-63BB-484A-82BF-A9C100C0BA3C}"/>
              </a:ext>
            </a:extLst>
          </p:cNvPr>
          <p:cNvSpPr>
            <a:spLocks noGrp="1"/>
          </p:cNvSpPr>
          <p:nvPr/>
        </p:nvSpPr>
        <p:spPr>
          <a:xfrm>
            <a:off x="457200" y="5324475"/>
            <a:ext cx="7524750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Политические реформы:</a:t>
            </a: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включение либералов в правительство, проведение плебисцита 1870 года.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C743F27-4644-49C3-B2C0-D652C307B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32631" y="1847850"/>
            <a:ext cx="2737263" cy="4171950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6F421FE-33D8-4F10-86DC-117F088E1176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11" name="s8-text-72">
            <a:extLst>
              <a:ext uri="{FF2B5EF4-FFF2-40B4-BE49-F238E27FC236}">
                <a16:creationId xmlns:a16="http://schemas.microsoft.com/office/drawing/2014/main" id="{F3F8A144-E199-4209-ABC0-D625811F480D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130960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9-text-73">
            <a:extLst>
              <a:ext uri="{FF2B5EF4-FFF2-40B4-BE49-F238E27FC236}">
                <a16:creationId xmlns:a16="http://schemas.microsoft.com/office/drawing/2014/main" id="{DAE90F58-86CA-4203-9C90-5F1C92EC835D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«Сфинкс на Сене»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941F952-8C40-49D8-A670-A8E036C3736D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9-text-74">
            <a:extLst>
              <a:ext uri="{FF2B5EF4-FFF2-40B4-BE49-F238E27FC236}">
                <a16:creationId xmlns:a16="http://schemas.microsoft.com/office/drawing/2014/main" id="{34A4F550-A770-492F-B001-9FCB4A9B2C1D}"/>
              </a:ext>
            </a:extLst>
          </p:cNvPr>
          <p:cNvSpPr>
            <a:spLocks noGrp="1"/>
          </p:cNvSpPr>
          <p:nvPr/>
        </p:nvSpPr>
        <p:spPr>
          <a:xfrm>
            <a:off x="457200" y="1247775"/>
            <a:ext cx="11277600" cy="7373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32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32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Основная причина падения империи — не внутренние противоречия, а внешнеполитические просчёты Наполеона III.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26BE675-AD39-4655-AEDE-EB0DBDF47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955787" y="2105025"/>
            <a:ext cx="3165251" cy="2238375"/>
          </a:xfrm>
          <a:prstGeom prst="rect">
            <a:avLst/>
          </a:prstGeom>
        </p:spPr>
      </p:pic>
      <p:sp>
        <p:nvSpPr>
          <p:cNvPr id="5" name="s9-text-75">
            <a:extLst>
              <a:ext uri="{FF2B5EF4-FFF2-40B4-BE49-F238E27FC236}">
                <a16:creationId xmlns:a16="http://schemas.microsoft.com/office/drawing/2014/main" id="{D4B98E86-04E4-4781-9794-12835D949377}"/>
              </a:ext>
            </a:extLst>
          </p:cNvPr>
          <p:cNvSpPr>
            <a:spLocks noGrp="1"/>
          </p:cNvSpPr>
          <p:nvPr/>
        </p:nvSpPr>
        <p:spPr>
          <a:xfrm>
            <a:off x="5095875" y="2171700"/>
            <a:ext cx="6638925" cy="3888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Крымская война (1853–1856):</a:t>
            </a:r>
          </a:p>
        </p:txBody>
      </p:sp>
      <p:sp>
        <p:nvSpPr>
          <p:cNvPr id="6" name="s9-text-76">
            <a:extLst>
              <a:ext uri="{FF2B5EF4-FFF2-40B4-BE49-F238E27FC236}">
                <a16:creationId xmlns:a16="http://schemas.microsoft.com/office/drawing/2014/main" id="{9FB2E4BF-AF74-466C-9098-8496E117CF23}"/>
              </a:ext>
            </a:extLst>
          </p:cNvPr>
          <p:cNvSpPr>
            <a:spLocks noGrp="1"/>
          </p:cNvSpPr>
          <p:nvPr/>
        </p:nvSpPr>
        <p:spPr>
          <a:xfrm>
            <a:off x="5095875" y="2686050"/>
            <a:ext cx="663892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Инициатива Наполеона III в развязывании войны.</a:t>
            </a:r>
          </a:p>
        </p:txBody>
      </p:sp>
      <p:sp>
        <p:nvSpPr>
          <p:cNvPr id="7" name="s9-text-77">
            <a:extLst>
              <a:ext uri="{FF2B5EF4-FFF2-40B4-BE49-F238E27FC236}">
                <a16:creationId xmlns:a16="http://schemas.microsoft.com/office/drawing/2014/main" id="{5A643299-6DDD-41E3-A550-6A97C46E09B1}"/>
              </a:ext>
            </a:extLst>
          </p:cNvPr>
          <p:cNvSpPr>
            <a:spLocks noGrp="1"/>
          </p:cNvSpPr>
          <p:nvPr/>
        </p:nvSpPr>
        <p:spPr>
          <a:xfrm>
            <a:off x="5095875" y="3114675"/>
            <a:ext cx="66389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Результат: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восстановление статуса Франции как европейской державы.</a:t>
            </a:r>
          </a:p>
        </p:txBody>
      </p:sp>
      <p:sp>
        <p:nvSpPr>
          <p:cNvPr id="8" name="s9-text-78">
            <a:extLst>
              <a:ext uri="{FF2B5EF4-FFF2-40B4-BE49-F238E27FC236}">
                <a16:creationId xmlns:a16="http://schemas.microsoft.com/office/drawing/2014/main" id="{E795D2D0-4610-42CF-B439-DCDC822D9008}"/>
              </a:ext>
            </a:extLst>
          </p:cNvPr>
          <p:cNvSpPr>
            <a:spLocks noGrp="1"/>
          </p:cNvSpPr>
          <p:nvPr/>
        </p:nvSpPr>
        <p:spPr>
          <a:xfrm>
            <a:off x="5095875" y="3876675"/>
            <a:ext cx="663892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Рост престижа императора.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44EDA86-C1E9-464E-A729-72149889C4CF}"/>
              </a:ext>
            </a:extLst>
          </p:cNvPr>
          <p:cNvSpPr>
            <a:spLocks noGrp="1"/>
          </p:cNvSpPr>
          <p:nvPr/>
        </p:nvSpPr>
        <p:spPr>
          <a:xfrm>
            <a:off x="457200" y="44481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0" name="s9-text-79">
            <a:extLst>
              <a:ext uri="{FF2B5EF4-FFF2-40B4-BE49-F238E27FC236}">
                <a16:creationId xmlns:a16="http://schemas.microsoft.com/office/drawing/2014/main" id="{CB554793-5708-4CC2-B35A-E7691E23E5B2}"/>
              </a:ext>
            </a:extLst>
          </p:cNvPr>
          <p:cNvSpPr>
            <a:spLocks noGrp="1"/>
          </p:cNvSpPr>
          <p:nvPr/>
        </p:nvSpPr>
        <p:spPr>
          <a:xfrm>
            <a:off x="457200" y="4591050"/>
            <a:ext cx="11277600" cy="3776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Итальянский вопрос (1859):</a:t>
            </a:r>
          </a:p>
        </p:txBody>
      </p:sp>
      <p:sp>
        <p:nvSpPr>
          <p:cNvPr id="11" name="s9-text-80">
            <a:extLst>
              <a:ext uri="{FF2B5EF4-FFF2-40B4-BE49-F238E27FC236}">
                <a16:creationId xmlns:a16="http://schemas.microsoft.com/office/drawing/2014/main" id="{80714BFD-D1F1-4E09-9040-F175CB4A16F9}"/>
              </a:ext>
            </a:extLst>
          </p:cNvPr>
          <p:cNvSpPr>
            <a:spLocks noGrp="1"/>
          </p:cNvSpPr>
          <p:nvPr/>
        </p:nvSpPr>
        <p:spPr>
          <a:xfrm>
            <a:off x="457200" y="5133975"/>
            <a:ext cx="1127760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Поддержка объединения Италии в войне против Австрии.</a:t>
            </a:r>
          </a:p>
        </p:txBody>
      </p:sp>
      <p:sp>
        <p:nvSpPr>
          <p:cNvPr id="12" name="s9-text-81">
            <a:extLst>
              <a:ext uri="{FF2B5EF4-FFF2-40B4-BE49-F238E27FC236}">
                <a16:creationId xmlns:a16="http://schemas.microsoft.com/office/drawing/2014/main" id="{49BC9344-6671-468F-8E12-EC294BA0A7A9}"/>
              </a:ext>
            </a:extLst>
          </p:cNvPr>
          <p:cNvSpPr>
            <a:spLocks noGrp="1"/>
          </p:cNvSpPr>
          <p:nvPr/>
        </p:nvSpPr>
        <p:spPr>
          <a:xfrm>
            <a:off x="457200" y="5534025"/>
            <a:ext cx="1127760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Территориальные приобретения:</a:t>
            </a: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Савойя и Ницца.</a:t>
            </a:r>
          </a:p>
        </p:txBody>
      </p:sp>
      <p:sp>
        <p:nvSpPr>
          <p:cNvPr id="13" name="s9-text-82">
            <a:extLst>
              <a:ext uri="{FF2B5EF4-FFF2-40B4-BE49-F238E27FC236}">
                <a16:creationId xmlns:a16="http://schemas.microsoft.com/office/drawing/2014/main" id="{7EFC4EEE-6D39-4877-BCDC-66A8E2633428}"/>
              </a:ext>
            </a:extLst>
          </p:cNvPr>
          <p:cNvSpPr>
            <a:spLocks noGrp="1"/>
          </p:cNvSpPr>
          <p:nvPr/>
        </p:nvSpPr>
        <p:spPr>
          <a:xfrm>
            <a:off x="457200" y="5934075"/>
            <a:ext cx="1127760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Недовольство французских католиков из-за ущемления власти папы римского.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02BFFA3-E932-41E8-8AAD-3C22B4A6F78B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5" name="s9-text-83">
            <a:extLst>
              <a:ext uri="{FF2B5EF4-FFF2-40B4-BE49-F238E27FC236}">
                <a16:creationId xmlns:a16="http://schemas.microsoft.com/office/drawing/2014/main" id="{CBAD9A76-AA53-44B5-A836-CD29BAA290DB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12543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10-text-84">
            <a:extLst>
              <a:ext uri="{FF2B5EF4-FFF2-40B4-BE49-F238E27FC236}">
                <a16:creationId xmlns:a16="http://schemas.microsoft.com/office/drawing/2014/main" id="{ADFB2401-EB89-4345-A10A-490DDA4E2181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«Сфинкс на Сене»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9909917-7302-4A5F-806E-8CFCBA43FB3E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0-text-85">
            <a:extLst>
              <a:ext uri="{FF2B5EF4-FFF2-40B4-BE49-F238E27FC236}">
                <a16:creationId xmlns:a16="http://schemas.microsoft.com/office/drawing/2014/main" id="{946F5658-FE78-40A7-8133-7116AAF64AE9}"/>
              </a:ext>
            </a:extLst>
          </p:cNvPr>
          <p:cNvSpPr>
            <a:spLocks noGrp="1"/>
          </p:cNvSpPr>
          <p:nvPr/>
        </p:nvSpPr>
        <p:spPr>
          <a:xfrm>
            <a:off x="457200" y="1247775"/>
            <a:ext cx="6838950" cy="44494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8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Политика в отношении Германии</a:t>
            </a:r>
          </a:p>
        </p:txBody>
      </p:sp>
      <p:sp>
        <p:nvSpPr>
          <p:cNvPr id="4" name="s10-text-86">
            <a:extLst>
              <a:ext uri="{FF2B5EF4-FFF2-40B4-BE49-F238E27FC236}">
                <a16:creationId xmlns:a16="http://schemas.microsoft.com/office/drawing/2014/main" id="{7EF3B2B7-96EC-423A-8E44-BE880A7C1508}"/>
              </a:ext>
            </a:extLst>
          </p:cNvPr>
          <p:cNvSpPr>
            <a:spLocks noGrp="1"/>
          </p:cNvSpPr>
          <p:nvPr/>
        </p:nvSpPr>
        <p:spPr>
          <a:xfrm>
            <a:off x="457200" y="2009775"/>
            <a:ext cx="6191250" cy="46729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D9B977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000" b="0" i="0">
                <a:solidFill>
                  <a:srgbClr val="D9B977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D9B977"/>
                </a:solidFill>
                <a:latin typeface="Georgia"/>
                <a:ea typeface="Georgia"/>
                <a:cs typeface="Georgia"/>
              </a:rPr>
              <a:t>1866–1867 годы:</a:t>
            </a:r>
          </a:p>
        </p:txBody>
      </p:sp>
      <p:sp>
        <p:nvSpPr>
          <p:cNvPr id="5" name="s10-text-87">
            <a:extLst>
              <a:ext uri="{FF2B5EF4-FFF2-40B4-BE49-F238E27FC236}">
                <a16:creationId xmlns:a16="http://schemas.microsoft.com/office/drawing/2014/main" id="{A8FD80E1-FF38-43B6-B083-7B0DACEF56D7}"/>
              </a:ext>
            </a:extLst>
          </p:cNvPr>
          <p:cNvSpPr>
            <a:spLocks noGrp="1"/>
          </p:cNvSpPr>
          <p:nvPr/>
        </p:nvSpPr>
        <p:spPr>
          <a:xfrm>
            <a:off x="457200" y="2638425"/>
            <a:ext cx="6229350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Бездействие в отношении Австрии и создание Северогерманского союза.</a:t>
            </a:r>
          </a:p>
        </p:txBody>
      </p:sp>
      <p:sp>
        <p:nvSpPr>
          <p:cNvPr id="6" name="s10-text-88">
            <a:extLst>
              <a:ext uri="{FF2B5EF4-FFF2-40B4-BE49-F238E27FC236}">
                <a16:creationId xmlns:a16="http://schemas.microsoft.com/office/drawing/2014/main" id="{712EF91A-2509-4F16-8DA5-4E148403F070}"/>
              </a:ext>
            </a:extLst>
          </p:cNvPr>
          <p:cNvSpPr>
            <a:spLocks noGrp="1"/>
          </p:cNvSpPr>
          <p:nvPr/>
        </p:nvSpPr>
        <p:spPr>
          <a:xfrm>
            <a:off x="457200" y="3581400"/>
            <a:ext cx="6229350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Надежды на территориальные приобретения в Бельгии и Люксембурге.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90E1579-A6BE-48ED-ADA5-63C88C58699B}"/>
              </a:ext>
            </a:extLst>
          </p:cNvPr>
          <p:cNvSpPr>
            <a:spLocks noGrp="1"/>
          </p:cNvSpPr>
          <p:nvPr/>
        </p:nvSpPr>
        <p:spPr>
          <a:xfrm>
            <a:off x="457200" y="4591050"/>
            <a:ext cx="6229350" cy="12383"/>
          </a:xfrm>
          <a:prstGeom prst="rect">
            <a:avLst/>
          </a:prstGeom>
          <a:solidFill>
            <a:srgbClr val="637384"/>
          </a:solidFill>
          <a:ln w="0">
            <a:noFill/>
            <a:prstDash val="solid"/>
          </a:ln>
        </p:spPr>
      </p:sp>
      <p:sp>
        <p:nvSpPr>
          <p:cNvPr id="8" name="s10-text-89">
            <a:extLst>
              <a:ext uri="{FF2B5EF4-FFF2-40B4-BE49-F238E27FC236}">
                <a16:creationId xmlns:a16="http://schemas.microsoft.com/office/drawing/2014/main" id="{F556CFDB-4967-4F58-BD74-66DD45AB340B}"/>
              </a:ext>
            </a:extLst>
          </p:cNvPr>
          <p:cNvSpPr>
            <a:spLocks noGrp="1"/>
          </p:cNvSpPr>
          <p:nvPr/>
        </p:nvSpPr>
        <p:spPr>
          <a:xfrm>
            <a:off x="457200" y="4743450"/>
            <a:ext cx="622935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D9B97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D9B977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D9B977"/>
                </a:solidFill>
                <a:latin typeface="Arial"/>
                <a:ea typeface="Arial"/>
                <a:cs typeface="Arial"/>
              </a:rPr>
              <a:t>Последствия:</a:t>
            </a:r>
          </a:p>
        </p:txBody>
      </p:sp>
      <p:sp>
        <p:nvSpPr>
          <p:cNvPr id="9" name="s10-text-90">
            <a:extLst>
              <a:ext uri="{FF2B5EF4-FFF2-40B4-BE49-F238E27FC236}">
                <a16:creationId xmlns:a16="http://schemas.microsoft.com/office/drawing/2014/main" id="{735C23A8-EC7C-406F-B836-798F30680D2C}"/>
              </a:ext>
            </a:extLst>
          </p:cNvPr>
          <p:cNvSpPr>
            <a:spLocks noGrp="1"/>
          </p:cNvSpPr>
          <p:nvPr/>
        </p:nvSpPr>
        <p:spPr>
          <a:xfrm>
            <a:off x="457200" y="5219700"/>
            <a:ext cx="62293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Возникновение мощного военизированного государства на границах Франции.</a:t>
            </a:r>
          </a:p>
        </p:txBody>
      </p:sp>
      <p:sp>
        <p:nvSpPr>
          <p:cNvPr id="10" name="s10-text-91">
            <a:extLst>
              <a:ext uri="{FF2B5EF4-FFF2-40B4-BE49-F238E27FC236}">
                <a16:creationId xmlns:a16="http://schemas.microsoft.com/office/drawing/2014/main" id="{2D152933-64CB-4A8C-B075-500DE14BD1E9}"/>
              </a:ext>
            </a:extLst>
          </p:cNvPr>
          <p:cNvSpPr>
            <a:spLocks noGrp="1"/>
          </p:cNvSpPr>
          <p:nvPr/>
        </p:nvSpPr>
        <p:spPr>
          <a:xfrm>
            <a:off x="457200" y="6019800"/>
            <a:ext cx="62293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Осознание угрозы для Франции.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8A6E435-B5DC-4653-8F7B-74FD5F07C034}"/>
              </a:ext>
            </a:extLst>
          </p:cNvPr>
          <p:cNvSpPr>
            <a:spLocks noGrp="1"/>
          </p:cNvSpPr>
          <p:nvPr/>
        </p:nvSpPr>
        <p:spPr>
          <a:xfrm>
            <a:off x="7096125" y="1524000"/>
            <a:ext cx="4638675" cy="4457700"/>
          </a:xfrm>
          <a:prstGeom prst="rect">
            <a:avLst/>
          </a:prstGeom>
          <a:solidFill>
            <a:srgbClr val="FFFCF5"/>
          </a:solidFill>
          <a:ln w="0">
            <a:noFill/>
            <a:prstDash val="solid"/>
          </a:ln>
        </p:spPr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0ADC890-1B3D-4626-B0F6-07C00E77D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10425" y="1714507"/>
            <a:ext cx="4410075" cy="408621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3281A68-4928-4B9B-960C-09E6B5F7B782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14" name="s10-text-92">
            <a:extLst>
              <a:ext uri="{FF2B5EF4-FFF2-40B4-BE49-F238E27FC236}">
                <a16:creationId xmlns:a16="http://schemas.microsoft.com/office/drawing/2014/main" id="{8BC94B8E-8C53-4D5D-B011-3066C42B59E3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3242109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11-text-93">
            <a:extLst>
              <a:ext uri="{FF2B5EF4-FFF2-40B4-BE49-F238E27FC236}">
                <a16:creationId xmlns:a16="http://schemas.microsoft.com/office/drawing/2014/main" id="{DECC2105-BE39-48F9-8ED4-2FFA827AC6B9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«Сфинкс на Сене»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035C1EB-2D65-46A6-961A-64C95933E9CE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1-text-94">
            <a:extLst>
              <a:ext uri="{FF2B5EF4-FFF2-40B4-BE49-F238E27FC236}">
                <a16:creationId xmlns:a16="http://schemas.microsoft.com/office/drawing/2014/main" id="{54EFC02B-F6FC-4C5B-8863-2B28E2189EA0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Катастрофа 1870 года</a:t>
            </a:r>
          </a:p>
        </p:txBody>
      </p:sp>
      <p:sp>
        <p:nvSpPr>
          <p:cNvPr id="4" name="s11-text-95">
            <a:extLst>
              <a:ext uri="{FF2B5EF4-FFF2-40B4-BE49-F238E27FC236}">
                <a16:creationId xmlns:a16="http://schemas.microsoft.com/office/drawing/2014/main" id="{17730F0F-7FCD-4816-A62D-F98B0436FCD1}"/>
              </a:ext>
            </a:extLst>
          </p:cNvPr>
          <p:cNvSpPr>
            <a:spLocks noGrp="1"/>
          </p:cNvSpPr>
          <p:nvPr/>
        </p:nvSpPr>
        <p:spPr>
          <a:xfrm>
            <a:off x="457200" y="1762125"/>
            <a:ext cx="5067300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Предпосылки войны:</a:t>
            </a:r>
          </a:p>
        </p:txBody>
      </p:sp>
      <p:sp>
        <p:nvSpPr>
          <p:cNvPr id="5" name="s11-text-96">
            <a:extLst>
              <a:ext uri="{FF2B5EF4-FFF2-40B4-BE49-F238E27FC236}">
                <a16:creationId xmlns:a16="http://schemas.microsoft.com/office/drawing/2014/main" id="{2B344129-CB30-43E4-93FD-59B25BFDFD80}"/>
              </a:ext>
            </a:extLst>
          </p:cNvPr>
          <p:cNvSpPr>
            <a:spLocks noGrp="1"/>
          </p:cNvSpPr>
          <p:nvPr/>
        </p:nvSpPr>
        <p:spPr>
          <a:xfrm>
            <a:off x="457200" y="2276475"/>
            <a:ext cx="5067300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Противостояние с Отто фон Бисмарком.</a:t>
            </a:r>
          </a:p>
        </p:txBody>
      </p:sp>
      <p:sp>
        <p:nvSpPr>
          <p:cNvPr id="6" name="s11-text-97">
            <a:extLst>
              <a:ext uri="{FF2B5EF4-FFF2-40B4-BE49-F238E27FC236}">
                <a16:creationId xmlns:a16="http://schemas.microsoft.com/office/drawing/2014/main" id="{6906A83D-5734-4516-BD24-8417064B0E79}"/>
              </a:ext>
            </a:extLst>
          </p:cNvPr>
          <p:cNvSpPr>
            <a:spLocks noGrp="1"/>
          </p:cNvSpPr>
          <p:nvPr/>
        </p:nvSpPr>
        <p:spPr>
          <a:xfrm>
            <a:off x="457200" y="3124200"/>
            <a:ext cx="5067300" cy="10390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Стремление Наполеона III восстановить престиж через военную победу.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B7CC7EB-F31C-4C5D-B31F-4AE4B8B42C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419934" y="4086225"/>
            <a:ext cx="3141832" cy="2009775"/>
          </a:xfrm>
          <a:prstGeom prst="rect">
            <a:avLst/>
          </a:prstGeom>
        </p:spPr>
      </p:pic>
      <p:sp>
        <p:nvSpPr>
          <p:cNvPr id="8" name="s11-text-98">
            <a:extLst>
              <a:ext uri="{FF2B5EF4-FFF2-40B4-BE49-F238E27FC236}">
                <a16:creationId xmlns:a16="http://schemas.microsoft.com/office/drawing/2014/main" id="{AFF0E437-FC72-4257-8A88-B6DC7561F825}"/>
              </a:ext>
            </a:extLst>
          </p:cNvPr>
          <p:cNvSpPr>
            <a:spLocks noGrp="1"/>
          </p:cNvSpPr>
          <p:nvPr/>
        </p:nvSpPr>
        <p:spPr>
          <a:xfrm>
            <a:off x="5934075" y="1762125"/>
            <a:ext cx="5800725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Ход событий:</a:t>
            </a:r>
          </a:p>
        </p:txBody>
      </p:sp>
      <p:sp>
        <p:nvSpPr>
          <p:cNvPr id="9" name="s11-text-99">
            <a:extLst>
              <a:ext uri="{FF2B5EF4-FFF2-40B4-BE49-F238E27FC236}">
                <a16:creationId xmlns:a16="http://schemas.microsoft.com/office/drawing/2014/main" id="{BC467143-6DBD-49C6-9A46-192FA556D043}"/>
              </a:ext>
            </a:extLst>
          </p:cNvPr>
          <p:cNvSpPr>
            <a:spLocks noGrp="1"/>
          </p:cNvSpPr>
          <p:nvPr/>
        </p:nvSpPr>
        <p:spPr>
          <a:xfrm>
            <a:off x="5934075" y="2200275"/>
            <a:ext cx="58007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Объявление войны Северогерманскому союзу 19 июля 1870 года.</a:t>
            </a:r>
          </a:p>
        </p:txBody>
      </p:sp>
      <p:sp>
        <p:nvSpPr>
          <p:cNvPr id="10" name="s11-text-100">
            <a:extLst>
              <a:ext uri="{FF2B5EF4-FFF2-40B4-BE49-F238E27FC236}">
                <a16:creationId xmlns:a16="http://schemas.microsoft.com/office/drawing/2014/main" id="{0E81EBC4-8B31-44B3-AEE8-F2FA5FD265D1}"/>
              </a:ext>
            </a:extLst>
          </p:cNvPr>
          <p:cNvSpPr>
            <a:spLocks noGrp="1"/>
          </p:cNvSpPr>
          <p:nvPr/>
        </p:nvSpPr>
        <p:spPr>
          <a:xfrm>
            <a:off x="5934075" y="2933700"/>
            <a:ext cx="580072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Поражение французских войск.</a:t>
            </a:r>
          </a:p>
        </p:txBody>
      </p:sp>
      <p:sp>
        <p:nvSpPr>
          <p:cNvPr id="11" name="s11-text-101">
            <a:extLst>
              <a:ext uri="{FF2B5EF4-FFF2-40B4-BE49-F238E27FC236}">
                <a16:creationId xmlns:a16="http://schemas.microsoft.com/office/drawing/2014/main" id="{64BC38B9-514C-4DDE-A21A-9CB93FFF51E8}"/>
              </a:ext>
            </a:extLst>
          </p:cNvPr>
          <p:cNvSpPr>
            <a:spLocks noGrp="1"/>
          </p:cNvSpPr>
          <p:nvPr/>
        </p:nvSpPr>
        <p:spPr>
          <a:xfrm>
            <a:off x="5934075" y="3333750"/>
            <a:ext cx="58007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Решающее сражение под Седаном 2 сентября 1870 года.</a:t>
            </a:r>
          </a:p>
        </p:txBody>
      </p:sp>
      <p:sp>
        <p:nvSpPr>
          <p:cNvPr id="12" name="s11-text-102">
            <a:extLst>
              <a:ext uri="{FF2B5EF4-FFF2-40B4-BE49-F238E27FC236}">
                <a16:creationId xmlns:a16="http://schemas.microsoft.com/office/drawing/2014/main" id="{0F06B23F-9427-4192-B102-72CF13DCC47A}"/>
              </a:ext>
            </a:extLst>
          </p:cNvPr>
          <p:cNvSpPr>
            <a:spLocks noGrp="1"/>
          </p:cNvSpPr>
          <p:nvPr/>
        </p:nvSpPr>
        <p:spPr>
          <a:xfrm>
            <a:off x="5934075" y="4067175"/>
            <a:ext cx="58007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Капитуляция Наполеона III и его отречение от престола.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823B2D2-DE06-4F55-A585-662EDF851E1D}"/>
              </a:ext>
            </a:extLst>
          </p:cNvPr>
          <p:cNvSpPr>
            <a:spLocks noGrp="1"/>
          </p:cNvSpPr>
          <p:nvPr/>
        </p:nvSpPr>
        <p:spPr>
          <a:xfrm>
            <a:off x="5934075" y="4800600"/>
            <a:ext cx="58007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4" name="s11-text-103">
            <a:extLst>
              <a:ext uri="{FF2B5EF4-FFF2-40B4-BE49-F238E27FC236}">
                <a16:creationId xmlns:a16="http://schemas.microsoft.com/office/drawing/2014/main" id="{C6AFB2DB-60A4-4C1E-B347-C00367652B84}"/>
              </a:ext>
            </a:extLst>
          </p:cNvPr>
          <p:cNvSpPr>
            <a:spLocks noGrp="1"/>
          </p:cNvSpPr>
          <p:nvPr/>
        </p:nvSpPr>
        <p:spPr>
          <a:xfrm>
            <a:off x="5934075" y="4933950"/>
            <a:ext cx="580072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Итог</a:t>
            </a:r>
          </a:p>
        </p:txBody>
      </p:sp>
      <p:sp>
        <p:nvSpPr>
          <p:cNvPr id="15" name="s11-text-104">
            <a:extLst>
              <a:ext uri="{FF2B5EF4-FFF2-40B4-BE49-F238E27FC236}">
                <a16:creationId xmlns:a16="http://schemas.microsoft.com/office/drawing/2014/main" id="{9AE72639-C896-4835-801C-C596136E777B}"/>
              </a:ext>
            </a:extLst>
          </p:cNvPr>
          <p:cNvSpPr>
            <a:spLocks noGrp="1"/>
          </p:cNvSpPr>
          <p:nvPr/>
        </p:nvSpPr>
        <p:spPr>
          <a:xfrm>
            <a:off x="5934075" y="5334000"/>
            <a:ext cx="5800725" cy="309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Падение Второй империи во Франции.</a:t>
            </a:r>
          </a:p>
        </p:txBody>
      </p:sp>
      <p:sp>
        <p:nvSpPr>
          <p:cNvPr id="16" name="s11-text-105">
            <a:extLst>
              <a:ext uri="{FF2B5EF4-FFF2-40B4-BE49-F238E27FC236}">
                <a16:creationId xmlns:a16="http://schemas.microsoft.com/office/drawing/2014/main" id="{277E9FF6-2FD0-4605-97DE-7BFF58AC08DC}"/>
              </a:ext>
            </a:extLst>
          </p:cNvPr>
          <p:cNvSpPr>
            <a:spLocks noGrp="1"/>
          </p:cNvSpPr>
          <p:nvPr/>
        </p:nvSpPr>
        <p:spPr>
          <a:xfrm>
            <a:off x="5934075" y="5667375"/>
            <a:ext cx="5800725" cy="309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Начало нового этапа в истории страны.</a:t>
            </a:r>
          </a:p>
        </p:txBody>
      </p:sp>
      <p:sp>
        <p:nvSpPr>
          <p:cNvPr id="17" name="s11-text-106">
            <a:extLst>
              <a:ext uri="{FF2B5EF4-FFF2-40B4-BE49-F238E27FC236}">
                <a16:creationId xmlns:a16="http://schemas.microsoft.com/office/drawing/2014/main" id="{A11E183D-6046-48A0-A262-C3BE2672374C}"/>
              </a:ext>
            </a:extLst>
          </p:cNvPr>
          <p:cNvSpPr>
            <a:spLocks noGrp="1"/>
          </p:cNvSpPr>
          <p:nvPr/>
        </p:nvSpPr>
        <p:spPr>
          <a:xfrm>
            <a:off x="5934075" y="6000750"/>
            <a:ext cx="5800725" cy="309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Крах внешнеполитического курса Наполеона III.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3F5BD5F-23AE-4BFA-BF13-2AC75EC8A9FF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9" name="s11-text-107">
            <a:extLst>
              <a:ext uri="{FF2B5EF4-FFF2-40B4-BE49-F238E27FC236}">
                <a16:creationId xmlns:a16="http://schemas.microsoft.com/office/drawing/2014/main" id="{58623826-B584-4B6D-B328-9EC61B0C8289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978145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12-text-108">
            <a:extLst>
              <a:ext uri="{FF2B5EF4-FFF2-40B4-BE49-F238E27FC236}">
                <a16:creationId xmlns:a16="http://schemas.microsoft.com/office/drawing/2014/main" id="{35D2B111-D212-42B1-885C-EA65EBCB715B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«Штурмующие небо»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84921CE-D3DD-4FF1-B125-9340EB643769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2-text-109">
            <a:extLst>
              <a:ext uri="{FF2B5EF4-FFF2-40B4-BE49-F238E27FC236}">
                <a16:creationId xmlns:a16="http://schemas.microsoft.com/office/drawing/2014/main" id="{547EB6E5-2AB0-483E-9FF9-D00AAFA53E53}"/>
              </a:ext>
            </a:extLst>
          </p:cNvPr>
          <p:cNvSpPr>
            <a:spLocks noGrp="1"/>
          </p:cNvSpPr>
          <p:nvPr/>
        </p:nvSpPr>
        <p:spPr>
          <a:xfrm>
            <a:off x="457200" y="1238250"/>
            <a:ext cx="11277600" cy="4001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Падение Второй империи и Парижская коммуна</a:t>
            </a:r>
          </a:p>
        </p:txBody>
      </p:sp>
      <p:sp>
        <p:nvSpPr>
          <p:cNvPr id="4" name="s12-text-110">
            <a:extLst>
              <a:ext uri="{FF2B5EF4-FFF2-40B4-BE49-F238E27FC236}">
                <a16:creationId xmlns:a16="http://schemas.microsoft.com/office/drawing/2014/main" id="{B1F5C8E2-191B-4C21-9C70-F9B11AE6F08D}"/>
              </a:ext>
            </a:extLst>
          </p:cNvPr>
          <p:cNvSpPr>
            <a:spLocks noGrp="1"/>
          </p:cNvSpPr>
          <p:nvPr/>
        </p:nvSpPr>
        <p:spPr>
          <a:xfrm>
            <a:off x="457200" y="1876425"/>
            <a:ext cx="11277600" cy="76047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4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4 сентября 1870 года</a:t>
            </a:r>
            <a:r>
              <a:rPr sz="24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 — провозглашение республики и создание временного правительства национальной обороны во главе с А. Тьером.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DFD4A8-23C4-4DA0-B1DA-BEA74570F8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94959" y="3095625"/>
            <a:ext cx="4820358" cy="3028950"/>
          </a:xfrm>
          <a:prstGeom prst="rect">
            <a:avLst/>
          </a:prstGeom>
        </p:spPr>
      </p:pic>
      <p:sp>
        <p:nvSpPr>
          <p:cNvPr id="6" name="s12-text-111">
            <a:extLst>
              <a:ext uri="{FF2B5EF4-FFF2-40B4-BE49-F238E27FC236}">
                <a16:creationId xmlns:a16="http://schemas.microsoft.com/office/drawing/2014/main" id="{DAD6C449-A4D7-42E5-8508-D69861837017}"/>
              </a:ext>
            </a:extLst>
          </p:cNvPr>
          <p:cNvSpPr>
            <a:spLocks noGrp="1"/>
          </p:cNvSpPr>
          <p:nvPr/>
        </p:nvSpPr>
        <p:spPr>
          <a:xfrm>
            <a:off x="5924550" y="2857500"/>
            <a:ext cx="5810250" cy="4001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5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Осада Парижа</a:t>
            </a:r>
          </a:p>
        </p:txBody>
      </p:sp>
      <p:sp>
        <p:nvSpPr>
          <p:cNvPr id="7" name="s12-text-112">
            <a:extLst>
              <a:ext uri="{FF2B5EF4-FFF2-40B4-BE49-F238E27FC236}">
                <a16:creationId xmlns:a16="http://schemas.microsoft.com/office/drawing/2014/main" id="{58E1A992-7276-46D7-9104-9C47B448728E}"/>
              </a:ext>
            </a:extLst>
          </p:cNvPr>
          <p:cNvSpPr>
            <a:spLocks noGrp="1"/>
          </p:cNvSpPr>
          <p:nvPr/>
        </p:nvSpPr>
        <p:spPr>
          <a:xfrm>
            <a:off x="5924550" y="3362325"/>
            <a:ext cx="58102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Немецкая блокада:</a:t>
            </a:r>
          </a:p>
        </p:txBody>
      </p:sp>
      <p:sp>
        <p:nvSpPr>
          <p:cNvPr id="8" name="s12-text-113">
            <a:extLst>
              <a:ext uri="{FF2B5EF4-FFF2-40B4-BE49-F238E27FC236}">
                <a16:creationId xmlns:a16="http://schemas.microsoft.com/office/drawing/2014/main" id="{F3908CF7-0303-4834-B0BE-C197BE7FFAFE}"/>
              </a:ext>
            </a:extLst>
          </p:cNvPr>
          <p:cNvSpPr>
            <a:spLocks noGrp="1"/>
          </p:cNvSpPr>
          <p:nvPr/>
        </p:nvSpPr>
        <p:spPr>
          <a:xfrm>
            <a:off x="5924550" y="3771900"/>
            <a:ext cx="581025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Лишение города продовольствия и топлива.</a:t>
            </a:r>
          </a:p>
        </p:txBody>
      </p:sp>
      <p:sp>
        <p:nvSpPr>
          <p:cNvPr id="9" name="s12-text-114">
            <a:extLst>
              <a:ext uri="{FF2B5EF4-FFF2-40B4-BE49-F238E27FC236}">
                <a16:creationId xmlns:a16="http://schemas.microsoft.com/office/drawing/2014/main" id="{A61A20F5-D54B-499B-B775-7D825316BB94}"/>
              </a:ext>
            </a:extLst>
          </p:cNvPr>
          <p:cNvSpPr>
            <a:spLocks noGrp="1"/>
          </p:cNvSpPr>
          <p:nvPr/>
        </p:nvSpPr>
        <p:spPr>
          <a:xfrm>
            <a:off x="5924550" y="4152900"/>
            <a:ext cx="5810250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Голод, вынудивший жителей употреблять в пищу животных из зоопарка.</a:t>
            </a:r>
          </a:p>
        </p:txBody>
      </p:sp>
      <p:sp>
        <p:nvSpPr>
          <p:cNvPr id="10" name="s12-text-115">
            <a:extLst>
              <a:ext uri="{FF2B5EF4-FFF2-40B4-BE49-F238E27FC236}">
                <a16:creationId xmlns:a16="http://schemas.microsoft.com/office/drawing/2014/main" id="{911366E2-9D26-450C-9D54-2F275A4764E7}"/>
              </a:ext>
            </a:extLst>
          </p:cNvPr>
          <p:cNvSpPr>
            <a:spLocks noGrp="1"/>
          </p:cNvSpPr>
          <p:nvPr/>
        </p:nvSpPr>
        <p:spPr>
          <a:xfrm>
            <a:off x="5924550" y="4895850"/>
            <a:ext cx="58102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Версальское перемирие (26 февраля 1871):</a:t>
            </a:r>
          </a:p>
        </p:txBody>
      </p:sp>
      <p:sp>
        <p:nvSpPr>
          <p:cNvPr id="11" name="s12-text-116">
            <a:extLst>
              <a:ext uri="{FF2B5EF4-FFF2-40B4-BE49-F238E27FC236}">
                <a16:creationId xmlns:a16="http://schemas.microsoft.com/office/drawing/2014/main" id="{8067CDE4-8E21-4E4A-A6E0-6E42925CEEB7}"/>
              </a:ext>
            </a:extLst>
          </p:cNvPr>
          <p:cNvSpPr>
            <a:spLocks noGrp="1"/>
          </p:cNvSpPr>
          <p:nvPr/>
        </p:nvSpPr>
        <p:spPr>
          <a:xfrm>
            <a:off x="5924550" y="5276850"/>
            <a:ext cx="581025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Право немцев на оккупацию Парижа.</a:t>
            </a:r>
          </a:p>
        </p:txBody>
      </p:sp>
      <p:sp>
        <p:nvSpPr>
          <p:cNvPr id="12" name="s12-text-117">
            <a:extLst>
              <a:ext uri="{FF2B5EF4-FFF2-40B4-BE49-F238E27FC236}">
                <a16:creationId xmlns:a16="http://schemas.microsoft.com/office/drawing/2014/main" id="{531FDD13-E685-4AB6-9DAA-FA69A6F1A581}"/>
              </a:ext>
            </a:extLst>
          </p:cNvPr>
          <p:cNvSpPr>
            <a:spLocks noGrp="1"/>
          </p:cNvSpPr>
          <p:nvPr/>
        </p:nvSpPr>
        <p:spPr>
          <a:xfrm>
            <a:off x="5924550" y="5657850"/>
            <a:ext cx="5810250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Парад немецких войск на Елисейских полях 1 марта.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225BB2B-348D-4786-ACC8-46277FAB5681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4" name="s12-text-118">
            <a:extLst>
              <a:ext uri="{FF2B5EF4-FFF2-40B4-BE49-F238E27FC236}">
                <a16:creationId xmlns:a16="http://schemas.microsoft.com/office/drawing/2014/main" id="{CEED8C21-AFAC-4D7F-907E-9CC4D1F4A4C1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31778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13-text-119">
            <a:extLst>
              <a:ext uri="{FF2B5EF4-FFF2-40B4-BE49-F238E27FC236}">
                <a16:creationId xmlns:a16="http://schemas.microsoft.com/office/drawing/2014/main" id="{099C6F15-312A-4663-A335-FD8B15D1B78D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«Штурмующие небо»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7D483AA-74EA-478C-9F7C-D918A0EB52AD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3-text-120">
            <a:extLst>
              <a:ext uri="{FF2B5EF4-FFF2-40B4-BE49-F238E27FC236}">
                <a16:creationId xmlns:a16="http://schemas.microsoft.com/office/drawing/2014/main" id="{7E4DB49E-1BE3-42A9-9684-84A8DBE4BB2A}"/>
              </a:ext>
            </a:extLst>
          </p:cNvPr>
          <p:cNvSpPr>
            <a:spLocks noGrp="1"/>
          </p:cNvSpPr>
          <p:nvPr/>
        </p:nvSpPr>
        <p:spPr>
          <a:xfrm>
            <a:off x="457200" y="1295400"/>
            <a:ext cx="5238750" cy="4001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550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Причины восстания</a:t>
            </a:r>
          </a:p>
        </p:txBody>
      </p:sp>
      <p:sp>
        <p:nvSpPr>
          <p:cNvPr id="4" name="s13-text-121">
            <a:extLst>
              <a:ext uri="{FF2B5EF4-FFF2-40B4-BE49-F238E27FC236}">
                <a16:creationId xmlns:a16="http://schemas.microsoft.com/office/drawing/2014/main" id="{E45A14C4-D025-4AA3-BFC9-AE4D710437A5}"/>
              </a:ext>
            </a:extLst>
          </p:cNvPr>
          <p:cNvSpPr>
            <a:spLocks noGrp="1"/>
          </p:cNvSpPr>
          <p:nvPr/>
        </p:nvSpPr>
        <p:spPr>
          <a:xfrm>
            <a:off x="457200" y="1809750"/>
            <a:ext cx="52387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Восприятие действий правительства как измены.</a:t>
            </a:r>
          </a:p>
        </p:txBody>
      </p:sp>
      <p:sp>
        <p:nvSpPr>
          <p:cNvPr id="5" name="s13-text-122">
            <a:extLst>
              <a:ext uri="{FF2B5EF4-FFF2-40B4-BE49-F238E27FC236}">
                <a16:creationId xmlns:a16="http://schemas.microsoft.com/office/drawing/2014/main" id="{70C90E95-E9B3-465B-BC3B-C1630F330E87}"/>
              </a:ext>
            </a:extLst>
          </p:cNvPr>
          <p:cNvSpPr>
            <a:spLocks noGrp="1"/>
          </p:cNvSpPr>
          <p:nvPr/>
        </p:nvSpPr>
        <p:spPr>
          <a:xfrm>
            <a:off x="457200" y="2581275"/>
            <a:ext cx="52387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Отмена отсрочки по долгам и квартплате.</a:t>
            </a:r>
          </a:p>
        </p:txBody>
      </p:sp>
      <p:sp>
        <p:nvSpPr>
          <p:cNvPr id="6" name="s13-text-123">
            <a:extLst>
              <a:ext uri="{FF2B5EF4-FFF2-40B4-BE49-F238E27FC236}">
                <a16:creationId xmlns:a16="http://schemas.microsoft.com/office/drawing/2014/main" id="{3070310D-881A-4194-B8EC-63E7152A3DBA}"/>
              </a:ext>
            </a:extLst>
          </p:cNvPr>
          <p:cNvSpPr>
            <a:spLocks noGrp="1"/>
          </p:cNvSpPr>
          <p:nvPr/>
        </p:nvSpPr>
        <p:spPr>
          <a:xfrm>
            <a:off x="457200" y="3019425"/>
            <a:ext cx="52387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Попытка разоружения национальной гвардии.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AFF0A95-57E7-454B-8920-13E2738FEB42}"/>
              </a:ext>
            </a:extLst>
          </p:cNvPr>
          <p:cNvSpPr>
            <a:spLocks noGrp="1"/>
          </p:cNvSpPr>
          <p:nvPr/>
        </p:nvSpPr>
        <p:spPr>
          <a:xfrm>
            <a:off x="457200" y="3781425"/>
            <a:ext cx="523875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8" name="s13-text-124">
            <a:extLst>
              <a:ext uri="{FF2B5EF4-FFF2-40B4-BE49-F238E27FC236}">
                <a16:creationId xmlns:a16="http://schemas.microsoft.com/office/drawing/2014/main" id="{1DC0B6E7-DDC9-4DC7-98F6-51490C2194A3}"/>
              </a:ext>
            </a:extLst>
          </p:cNvPr>
          <p:cNvSpPr>
            <a:spLocks noGrp="1"/>
          </p:cNvSpPr>
          <p:nvPr/>
        </p:nvSpPr>
        <p:spPr>
          <a:xfrm>
            <a:off x="457200" y="3971925"/>
            <a:ext cx="5238750" cy="3776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Причины восстания</a:t>
            </a:r>
          </a:p>
        </p:txBody>
      </p:sp>
      <p:sp>
        <p:nvSpPr>
          <p:cNvPr id="9" name="s13-text-125">
            <a:extLst>
              <a:ext uri="{FF2B5EF4-FFF2-40B4-BE49-F238E27FC236}">
                <a16:creationId xmlns:a16="http://schemas.microsoft.com/office/drawing/2014/main" id="{2BC4F5C6-D255-4DD7-8879-B46C2C0FD1F5}"/>
              </a:ext>
            </a:extLst>
          </p:cNvPr>
          <p:cNvSpPr>
            <a:spLocks noGrp="1"/>
          </p:cNvSpPr>
          <p:nvPr/>
        </p:nvSpPr>
        <p:spPr>
          <a:xfrm>
            <a:off x="457200" y="4495800"/>
            <a:ext cx="52387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Восприятие действий правительства как измены.</a:t>
            </a:r>
          </a:p>
        </p:txBody>
      </p:sp>
      <p:sp>
        <p:nvSpPr>
          <p:cNvPr id="10" name="s13-text-126">
            <a:extLst>
              <a:ext uri="{FF2B5EF4-FFF2-40B4-BE49-F238E27FC236}">
                <a16:creationId xmlns:a16="http://schemas.microsoft.com/office/drawing/2014/main" id="{A7CE0CC3-58F2-4A4C-8D69-EEA29101DB7C}"/>
              </a:ext>
            </a:extLst>
          </p:cNvPr>
          <p:cNvSpPr>
            <a:spLocks noGrp="1"/>
          </p:cNvSpPr>
          <p:nvPr/>
        </p:nvSpPr>
        <p:spPr>
          <a:xfrm>
            <a:off x="457200" y="5248275"/>
            <a:ext cx="52387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Отмена отсрочки по долгам и квартплате.</a:t>
            </a:r>
          </a:p>
        </p:txBody>
      </p:sp>
      <p:sp>
        <p:nvSpPr>
          <p:cNvPr id="11" name="s13-text-127">
            <a:extLst>
              <a:ext uri="{FF2B5EF4-FFF2-40B4-BE49-F238E27FC236}">
                <a16:creationId xmlns:a16="http://schemas.microsoft.com/office/drawing/2014/main" id="{08CE2773-33B9-4A70-914B-25BB48C12FCD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5238750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Попытка разоружения национальной гвардии.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FDF085-9718-4EFD-AAF9-25A4E2B4C08E}"/>
              </a:ext>
            </a:extLst>
          </p:cNvPr>
          <p:cNvSpPr>
            <a:spLocks noGrp="1"/>
          </p:cNvSpPr>
          <p:nvPr/>
        </p:nvSpPr>
        <p:spPr>
          <a:xfrm>
            <a:off x="6067425" y="1238250"/>
            <a:ext cx="5667375" cy="5048250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sp>
        <p:nvSpPr>
          <p:cNvPr id="13" name="s13-text-128">
            <a:extLst>
              <a:ext uri="{FF2B5EF4-FFF2-40B4-BE49-F238E27FC236}">
                <a16:creationId xmlns:a16="http://schemas.microsoft.com/office/drawing/2014/main" id="{0F20C371-A5BE-45C5-B6CB-EFC4E9793EE1}"/>
              </a:ext>
            </a:extLst>
          </p:cNvPr>
          <p:cNvSpPr>
            <a:spLocks noGrp="1"/>
          </p:cNvSpPr>
          <p:nvPr/>
        </p:nvSpPr>
        <p:spPr>
          <a:xfrm>
            <a:off x="6324600" y="1447800"/>
            <a:ext cx="5153025" cy="37763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Политические силы в Коммуне:</a:t>
            </a:r>
          </a:p>
        </p:txBody>
      </p:sp>
      <p:sp>
        <p:nvSpPr>
          <p:cNvPr id="14" name="s13-text-129">
            <a:extLst>
              <a:ext uri="{FF2B5EF4-FFF2-40B4-BE49-F238E27FC236}">
                <a16:creationId xmlns:a16="http://schemas.microsoft.com/office/drawing/2014/main" id="{39823CC0-2B36-4F3A-9611-7CC0AC9EB97A}"/>
              </a:ext>
            </a:extLst>
          </p:cNvPr>
          <p:cNvSpPr>
            <a:spLocks noGrp="1"/>
          </p:cNvSpPr>
          <p:nvPr/>
        </p:nvSpPr>
        <p:spPr>
          <a:xfrm>
            <a:off x="6324600" y="2152650"/>
            <a:ext cx="5153025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D9B977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D9B977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D9B977"/>
                </a:solidFill>
                <a:latin typeface="Arial"/>
                <a:ea typeface="Arial"/>
                <a:cs typeface="Arial"/>
              </a:rPr>
              <a:t>Парижская коммуна (18 марта 1871)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0CCD435-10E1-4FB7-B8F8-932E921CA624}"/>
              </a:ext>
            </a:extLst>
          </p:cNvPr>
          <p:cNvSpPr>
            <a:spLocks noGrp="1"/>
          </p:cNvSpPr>
          <p:nvPr/>
        </p:nvSpPr>
        <p:spPr>
          <a:xfrm>
            <a:off x="6324600" y="2943225"/>
            <a:ext cx="5153025" cy="12383"/>
          </a:xfrm>
          <a:prstGeom prst="rect">
            <a:avLst/>
          </a:prstGeom>
          <a:solidFill>
            <a:srgbClr val="677A85"/>
          </a:solidFill>
          <a:ln w="0">
            <a:noFill/>
            <a:prstDash val="solid"/>
          </a:ln>
        </p:spPr>
      </p:sp>
      <p:sp>
        <p:nvSpPr>
          <p:cNvPr id="16" name="s13-text-130">
            <a:extLst>
              <a:ext uri="{FF2B5EF4-FFF2-40B4-BE49-F238E27FC236}">
                <a16:creationId xmlns:a16="http://schemas.microsoft.com/office/drawing/2014/main" id="{B10C6E01-2C2A-4A07-AD36-ECE6B44E6274}"/>
              </a:ext>
            </a:extLst>
          </p:cNvPr>
          <p:cNvSpPr>
            <a:spLocks noGrp="1"/>
          </p:cNvSpPr>
          <p:nvPr/>
        </p:nvSpPr>
        <p:spPr>
          <a:xfrm>
            <a:off x="6324600" y="3171825"/>
            <a:ext cx="51530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Бланкисты: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сторонники диктатуры Парижа.</a:t>
            </a:r>
          </a:p>
        </p:txBody>
      </p:sp>
      <p:sp>
        <p:nvSpPr>
          <p:cNvPr id="17" name="s13-text-131">
            <a:extLst>
              <a:ext uri="{FF2B5EF4-FFF2-40B4-BE49-F238E27FC236}">
                <a16:creationId xmlns:a16="http://schemas.microsoft.com/office/drawing/2014/main" id="{8EE3ECCA-65C5-4BA1-A105-52EC7F0AA417}"/>
              </a:ext>
            </a:extLst>
          </p:cNvPr>
          <p:cNvSpPr>
            <a:spLocks noGrp="1"/>
          </p:cNvSpPr>
          <p:nvPr/>
        </p:nvSpPr>
        <p:spPr>
          <a:xfrm>
            <a:off x="6324600" y="3971925"/>
            <a:ext cx="51530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Прудонисты: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сторонники ассоциативного общества.</a:t>
            </a:r>
          </a:p>
        </p:txBody>
      </p:sp>
      <p:sp>
        <p:nvSpPr>
          <p:cNvPr id="18" name="s13-text-132">
            <a:extLst>
              <a:ext uri="{FF2B5EF4-FFF2-40B4-BE49-F238E27FC236}">
                <a16:creationId xmlns:a16="http://schemas.microsoft.com/office/drawing/2014/main" id="{E9F1EEFB-ADF5-426E-90C5-A50CB7E0C435}"/>
              </a:ext>
            </a:extLst>
          </p:cNvPr>
          <p:cNvSpPr>
            <a:spLocks noGrp="1"/>
          </p:cNvSpPr>
          <p:nvPr/>
        </p:nvSpPr>
        <p:spPr>
          <a:xfrm>
            <a:off x="6324600" y="4772025"/>
            <a:ext cx="51530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Неоякобинцы: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последователи идей 1789 года.</a:t>
            </a:r>
          </a:p>
        </p:txBody>
      </p:sp>
      <p:sp>
        <p:nvSpPr>
          <p:cNvPr id="19" name="s13-text-133">
            <a:extLst>
              <a:ext uri="{FF2B5EF4-FFF2-40B4-BE49-F238E27FC236}">
                <a16:creationId xmlns:a16="http://schemas.microsoft.com/office/drawing/2014/main" id="{714C6FD1-F22D-48AC-BAC9-B5E5C6D32B14}"/>
              </a:ext>
            </a:extLst>
          </p:cNvPr>
          <p:cNvSpPr>
            <a:spLocks noGrp="1"/>
          </p:cNvSpPr>
          <p:nvPr/>
        </p:nvSpPr>
        <p:spPr>
          <a:xfrm>
            <a:off x="6324600" y="5581650"/>
            <a:ext cx="515302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Марксисты: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видели в Коммуне опыт диктатуры пролетариата.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C2D86C09-5F01-4F48-AFD4-5C5BA9DD0053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21" name="s13-text-134">
            <a:extLst>
              <a:ext uri="{FF2B5EF4-FFF2-40B4-BE49-F238E27FC236}">
                <a16:creationId xmlns:a16="http://schemas.microsoft.com/office/drawing/2014/main" id="{84866D01-E3C1-4CCF-AF7F-53B2B182FE77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0767482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2F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14-text-135">
            <a:extLst>
              <a:ext uri="{FF2B5EF4-FFF2-40B4-BE49-F238E27FC236}">
                <a16:creationId xmlns:a16="http://schemas.microsoft.com/office/drawing/2014/main" id="{5F0B4F14-6344-41EB-92A8-D85FEC2AE574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«Штурмующие небо»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8A798DB-30A4-473D-B5F0-E4066C47D435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4-text-136">
            <a:extLst>
              <a:ext uri="{FF2B5EF4-FFF2-40B4-BE49-F238E27FC236}">
                <a16:creationId xmlns:a16="http://schemas.microsoft.com/office/drawing/2014/main" id="{D04287D4-9DF9-43CB-AACD-5777AF776C3E}"/>
              </a:ext>
            </a:extLst>
          </p:cNvPr>
          <p:cNvSpPr>
            <a:spLocks noGrp="1"/>
          </p:cNvSpPr>
          <p:nvPr/>
        </p:nvSpPr>
        <p:spPr>
          <a:xfrm>
            <a:off x="457200" y="1371600"/>
            <a:ext cx="3467100" cy="7849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Мероприятия Коммуны:</a:t>
            </a:r>
          </a:p>
        </p:txBody>
      </p:sp>
      <p:sp>
        <p:nvSpPr>
          <p:cNvPr id="4" name="s14-text-137">
            <a:extLst>
              <a:ext uri="{FF2B5EF4-FFF2-40B4-BE49-F238E27FC236}">
                <a16:creationId xmlns:a16="http://schemas.microsoft.com/office/drawing/2014/main" id="{AF6594E3-D393-4351-977F-A2B7A7F952D4}"/>
              </a:ext>
            </a:extLst>
          </p:cNvPr>
          <p:cNvSpPr>
            <a:spLocks noGrp="1"/>
          </p:cNvSpPr>
          <p:nvPr/>
        </p:nvSpPr>
        <p:spPr>
          <a:xfrm>
            <a:off x="457200" y="2295525"/>
            <a:ext cx="335280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Социальные: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выплата жалованья гвардейцам, отсрочка квартплаты.</a:t>
            </a:r>
          </a:p>
        </p:txBody>
      </p:sp>
      <p:sp>
        <p:nvSpPr>
          <p:cNvPr id="5" name="s14-text-138">
            <a:extLst>
              <a:ext uri="{FF2B5EF4-FFF2-40B4-BE49-F238E27FC236}">
                <a16:creationId xmlns:a16="http://schemas.microsoft.com/office/drawing/2014/main" id="{D6E1BECE-A234-438C-9BD9-3109FAF08317}"/>
              </a:ext>
            </a:extLst>
          </p:cNvPr>
          <p:cNvSpPr>
            <a:spLocks noGrp="1"/>
          </p:cNvSpPr>
          <p:nvPr/>
        </p:nvSpPr>
        <p:spPr>
          <a:xfrm>
            <a:off x="457200" y="3457575"/>
            <a:ext cx="3352800" cy="13399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Демократические: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отделение церкви от государства, равноправие женщин.</a:t>
            </a:r>
          </a:p>
        </p:txBody>
      </p:sp>
      <p:sp>
        <p:nvSpPr>
          <p:cNvPr id="6" name="s14-text-139">
            <a:extLst>
              <a:ext uri="{FF2B5EF4-FFF2-40B4-BE49-F238E27FC236}">
                <a16:creationId xmlns:a16="http://schemas.microsoft.com/office/drawing/2014/main" id="{9516C043-FB40-48D6-9A5E-976712FC9719}"/>
              </a:ext>
            </a:extLst>
          </p:cNvPr>
          <p:cNvSpPr>
            <a:spLocks noGrp="1"/>
          </p:cNvSpPr>
          <p:nvPr/>
        </p:nvSpPr>
        <p:spPr>
          <a:xfrm>
            <a:off x="457200" y="4953000"/>
            <a:ext cx="3352800" cy="13399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Социалистические: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передача предприятий в коллективное пользование.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13DB3B7-0F8F-4357-AB32-CF8F52C98D0B}"/>
              </a:ext>
            </a:extLst>
          </p:cNvPr>
          <p:cNvSpPr>
            <a:spLocks noGrp="1"/>
          </p:cNvSpPr>
          <p:nvPr/>
        </p:nvSpPr>
        <p:spPr>
          <a:xfrm>
            <a:off x="4143375" y="1371600"/>
            <a:ext cx="13335" cy="4752975"/>
          </a:xfrm>
          <a:prstGeom prst="rect">
            <a:avLst/>
          </a:prstGeom>
          <a:solidFill>
            <a:srgbClr val="B56D69"/>
          </a:solidFill>
          <a:ln w="0">
            <a:noFill/>
            <a:prstDash val="solid"/>
          </a:ln>
        </p:spPr>
      </p:sp>
      <p:sp>
        <p:nvSpPr>
          <p:cNvPr id="8" name="s14-text-140">
            <a:extLst>
              <a:ext uri="{FF2B5EF4-FFF2-40B4-BE49-F238E27FC236}">
                <a16:creationId xmlns:a16="http://schemas.microsoft.com/office/drawing/2014/main" id="{555DB827-8B20-4CFA-A39A-B3D0B4485999}"/>
              </a:ext>
            </a:extLst>
          </p:cNvPr>
          <p:cNvSpPr>
            <a:spLocks noGrp="1"/>
          </p:cNvSpPr>
          <p:nvPr/>
        </p:nvSpPr>
        <p:spPr>
          <a:xfrm>
            <a:off x="4457700" y="1371600"/>
            <a:ext cx="3181350" cy="7849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Подавление Коммуны</a:t>
            </a:r>
          </a:p>
        </p:txBody>
      </p:sp>
      <p:sp>
        <p:nvSpPr>
          <p:cNvPr id="9" name="s14-text-141">
            <a:extLst>
              <a:ext uri="{FF2B5EF4-FFF2-40B4-BE49-F238E27FC236}">
                <a16:creationId xmlns:a16="http://schemas.microsoft.com/office/drawing/2014/main" id="{B48274C0-1796-4D2D-90BD-AED5A8796372}"/>
              </a:ext>
            </a:extLst>
          </p:cNvPr>
          <p:cNvSpPr>
            <a:spLocks noGrp="1"/>
          </p:cNvSpPr>
          <p:nvPr/>
        </p:nvSpPr>
        <p:spPr>
          <a:xfrm>
            <a:off x="4457700" y="2400300"/>
            <a:ext cx="3181350" cy="78492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E2C898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E2C898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E2C898"/>
                </a:solidFill>
                <a:latin typeface="Georgia"/>
                <a:ea typeface="Georgia"/>
                <a:cs typeface="Georgia"/>
              </a:rPr>
              <a:t>«Кровавая неделя» (21–28 мая 1871):</a:t>
            </a:r>
          </a:p>
        </p:txBody>
      </p:sp>
      <p:sp>
        <p:nvSpPr>
          <p:cNvPr id="10" name="s14-text-142">
            <a:extLst>
              <a:ext uri="{FF2B5EF4-FFF2-40B4-BE49-F238E27FC236}">
                <a16:creationId xmlns:a16="http://schemas.microsoft.com/office/drawing/2014/main" id="{B403C961-AC92-4276-9EEE-B0F4AF3868DF}"/>
              </a:ext>
            </a:extLst>
          </p:cNvPr>
          <p:cNvSpPr>
            <a:spLocks noGrp="1"/>
          </p:cNvSpPr>
          <p:nvPr/>
        </p:nvSpPr>
        <p:spPr>
          <a:xfrm>
            <a:off x="4457700" y="3381375"/>
            <a:ext cx="3181350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Массовые убийства (около 30 тысяч человек).</a:t>
            </a:r>
          </a:p>
        </p:txBody>
      </p:sp>
      <p:sp>
        <p:nvSpPr>
          <p:cNvPr id="11" name="s14-text-143">
            <a:extLst>
              <a:ext uri="{FF2B5EF4-FFF2-40B4-BE49-F238E27FC236}">
                <a16:creationId xmlns:a16="http://schemas.microsoft.com/office/drawing/2014/main" id="{A8E8E146-9770-4F66-B228-52B54E684FD2}"/>
              </a:ext>
            </a:extLst>
          </p:cNvPr>
          <p:cNvSpPr>
            <a:spLocks noGrp="1"/>
          </p:cNvSpPr>
          <p:nvPr/>
        </p:nvSpPr>
        <p:spPr>
          <a:xfrm>
            <a:off x="4457700" y="4552950"/>
            <a:ext cx="3181350" cy="133991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Подавление сопротивления правительственными войсками.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B8F30852-640F-4EDE-A9CD-DB0CBD4BB2BD}"/>
              </a:ext>
            </a:extLst>
          </p:cNvPr>
          <p:cNvSpPr>
            <a:spLocks noGrp="1"/>
          </p:cNvSpPr>
          <p:nvPr/>
        </p:nvSpPr>
        <p:spPr>
          <a:xfrm>
            <a:off x="7886700" y="1371600"/>
            <a:ext cx="13335" cy="4752975"/>
          </a:xfrm>
          <a:prstGeom prst="rect">
            <a:avLst/>
          </a:prstGeom>
          <a:solidFill>
            <a:srgbClr val="B56D69"/>
          </a:solidFill>
          <a:ln w="0">
            <a:noFill/>
            <a:prstDash val="solid"/>
          </a:ln>
        </p:spPr>
      </p:sp>
      <p:sp>
        <p:nvSpPr>
          <p:cNvPr id="13" name="s14-text-144">
            <a:extLst>
              <a:ext uri="{FF2B5EF4-FFF2-40B4-BE49-F238E27FC236}">
                <a16:creationId xmlns:a16="http://schemas.microsoft.com/office/drawing/2014/main" id="{EB55C8F9-A47F-4B26-8BA4-37079BFAE47F}"/>
              </a:ext>
            </a:extLst>
          </p:cNvPr>
          <p:cNvSpPr>
            <a:spLocks noGrp="1"/>
          </p:cNvSpPr>
          <p:nvPr/>
        </p:nvSpPr>
        <p:spPr>
          <a:xfrm>
            <a:off x="8191500" y="1371600"/>
            <a:ext cx="3543300" cy="3888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Завершение войны</a:t>
            </a:r>
          </a:p>
        </p:txBody>
      </p:sp>
      <p:sp>
        <p:nvSpPr>
          <p:cNvPr id="14" name="s14-text-145">
            <a:extLst>
              <a:ext uri="{FF2B5EF4-FFF2-40B4-BE49-F238E27FC236}">
                <a16:creationId xmlns:a16="http://schemas.microsoft.com/office/drawing/2014/main" id="{8D2E576A-20F3-40F9-9C52-9B98B4B30590}"/>
              </a:ext>
            </a:extLst>
          </p:cNvPr>
          <p:cNvSpPr>
            <a:spLocks noGrp="1"/>
          </p:cNvSpPr>
          <p:nvPr/>
        </p:nvSpPr>
        <p:spPr>
          <a:xfrm>
            <a:off x="8191500" y="1809750"/>
            <a:ext cx="3543300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E2C89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E2C898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E2C898"/>
                </a:solidFill>
                <a:latin typeface="Arial"/>
                <a:ea typeface="Arial"/>
                <a:cs typeface="Arial"/>
              </a:rPr>
              <a:t>Франкфуртский мир (10 мая 1871):</a:t>
            </a:r>
          </a:p>
        </p:txBody>
      </p:sp>
      <p:sp>
        <p:nvSpPr>
          <p:cNvPr id="15" name="s14-text-146">
            <a:extLst>
              <a:ext uri="{FF2B5EF4-FFF2-40B4-BE49-F238E27FC236}">
                <a16:creationId xmlns:a16="http://schemas.microsoft.com/office/drawing/2014/main" id="{BBEF80EA-B0E4-4676-AEB3-3E58D2C5652E}"/>
              </a:ext>
            </a:extLst>
          </p:cNvPr>
          <p:cNvSpPr>
            <a:spLocks noGrp="1"/>
          </p:cNvSpPr>
          <p:nvPr/>
        </p:nvSpPr>
        <p:spPr>
          <a:xfrm>
            <a:off x="8191500" y="2600325"/>
            <a:ext cx="3543300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Потеря Эльзаса и Лотарингии.</a:t>
            </a:r>
          </a:p>
        </p:txBody>
      </p:sp>
      <p:sp>
        <p:nvSpPr>
          <p:cNvPr id="16" name="s14-text-147">
            <a:extLst>
              <a:ext uri="{FF2B5EF4-FFF2-40B4-BE49-F238E27FC236}">
                <a16:creationId xmlns:a16="http://schemas.microsoft.com/office/drawing/2014/main" id="{3B8FC76A-9FE1-4988-9179-3B3329BF519D}"/>
              </a:ext>
            </a:extLst>
          </p:cNvPr>
          <p:cNvSpPr>
            <a:spLocks noGrp="1"/>
          </p:cNvSpPr>
          <p:nvPr/>
        </p:nvSpPr>
        <p:spPr>
          <a:xfrm>
            <a:off x="8191500" y="3324225"/>
            <a:ext cx="3543300" cy="9687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Выплата контрибуции в размере 5 миллиардов франков.</a:t>
            </a:r>
          </a:p>
        </p:txBody>
      </p:sp>
      <p:sp>
        <p:nvSpPr>
          <p:cNvPr id="17" name="s14-text-148">
            <a:extLst>
              <a:ext uri="{FF2B5EF4-FFF2-40B4-BE49-F238E27FC236}">
                <a16:creationId xmlns:a16="http://schemas.microsoft.com/office/drawing/2014/main" id="{74AB7DD6-7478-4FEF-AAF2-F879218D4C8A}"/>
              </a:ext>
            </a:extLst>
          </p:cNvPr>
          <p:cNvSpPr>
            <a:spLocks noGrp="1"/>
          </p:cNvSpPr>
          <p:nvPr/>
        </p:nvSpPr>
        <p:spPr>
          <a:xfrm>
            <a:off x="8191500" y="4314825"/>
            <a:ext cx="354330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 i="0">
                <a:solidFill>
                  <a:srgbClr val="E2C898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1" i="0">
                <a:solidFill>
                  <a:srgbClr val="E2C898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E2C898"/>
                </a:solidFill>
                <a:latin typeface="Arial"/>
                <a:ea typeface="Arial"/>
                <a:cs typeface="Arial"/>
              </a:rPr>
              <a:t>Итоги:</a:t>
            </a:r>
          </a:p>
        </p:txBody>
      </p:sp>
      <p:sp>
        <p:nvSpPr>
          <p:cNvPr id="18" name="s14-text-149">
            <a:extLst>
              <a:ext uri="{FF2B5EF4-FFF2-40B4-BE49-F238E27FC236}">
                <a16:creationId xmlns:a16="http://schemas.microsoft.com/office/drawing/2014/main" id="{987F6AEA-6E05-491D-8970-347F58BE448A}"/>
              </a:ext>
            </a:extLst>
          </p:cNvPr>
          <p:cNvSpPr>
            <a:spLocks noGrp="1"/>
          </p:cNvSpPr>
          <p:nvPr/>
        </p:nvSpPr>
        <p:spPr>
          <a:xfrm>
            <a:off x="8191500" y="4733925"/>
            <a:ext cx="3543300" cy="29832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Падение Парижской коммуны.</a:t>
            </a:r>
          </a:p>
        </p:txBody>
      </p:sp>
      <p:sp>
        <p:nvSpPr>
          <p:cNvPr id="19" name="s14-text-150">
            <a:extLst>
              <a:ext uri="{FF2B5EF4-FFF2-40B4-BE49-F238E27FC236}">
                <a16:creationId xmlns:a16="http://schemas.microsoft.com/office/drawing/2014/main" id="{A4D7560E-E709-4B6E-B3E8-1E92A3654679}"/>
              </a:ext>
            </a:extLst>
          </p:cNvPr>
          <p:cNvSpPr>
            <a:spLocks noGrp="1"/>
          </p:cNvSpPr>
          <p:nvPr/>
        </p:nvSpPr>
        <p:spPr>
          <a:xfrm>
            <a:off x="8191500" y="5086350"/>
            <a:ext cx="3543300" cy="5983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Завершение Франко-прусской войны.</a:t>
            </a:r>
          </a:p>
        </p:txBody>
      </p:sp>
      <p:sp>
        <p:nvSpPr>
          <p:cNvPr id="20" name="s14-text-151">
            <a:extLst>
              <a:ext uri="{FF2B5EF4-FFF2-40B4-BE49-F238E27FC236}">
                <a16:creationId xmlns:a16="http://schemas.microsoft.com/office/drawing/2014/main" id="{1FFB560E-2659-4DB2-9566-99779AA2D919}"/>
              </a:ext>
            </a:extLst>
          </p:cNvPr>
          <p:cNvSpPr>
            <a:spLocks noGrp="1"/>
          </p:cNvSpPr>
          <p:nvPr/>
        </p:nvSpPr>
        <p:spPr>
          <a:xfrm>
            <a:off x="8191500" y="5724525"/>
            <a:ext cx="3543300" cy="59836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8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18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Установление Третьей республики во Франции.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DF84373B-9CB4-4FC2-8579-573D8E61F8E4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22" name="s14-text-152">
            <a:extLst>
              <a:ext uri="{FF2B5EF4-FFF2-40B4-BE49-F238E27FC236}">
                <a16:creationId xmlns:a16="http://schemas.microsoft.com/office/drawing/2014/main" id="{E76212F7-A394-4019-AF96-B5B8FBBF2135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501726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15-text-153">
            <a:extLst>
              <a:ext uri="{FF2B5EF4-FFF2-40B4-BE49-F238E27FC236}">
                <a16:creationId xmlns:a16="http://schemas.microsoft.com/office/drawing/2014/main" id="{EB4F6DB6-E827-4B7F-955B-FEABE3B2B367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 Борьба за республику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7D9D551-6649-41BB-AB6D-A5203E29585E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5-text-154">
            <a:extLst>
              <a:ext uri="{FF2B5EF4-FFF2-40B4-BE49-F238E27FC236}">
                <a16:creationId xmlns:a16="http://schemas.microsoft.com/office/drawing/2014/main" id="{07A418D5-DFF1-4714-B67F-638FD2DD8552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Политическая ситуация во Франции после Коммуны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4B1C4E-3A37-474D-B23E-C89E69201A3C}"/>
              </a:ext>
            </a:extLst>
          </p:cNvPr>
          <p:cNvSpPr>
            <a:spLocks noGrp="1"/>
          </p:cNvSpPr>
          <p:nvPr/>
        </p:nvSpPr>
        <p:spPr>
          <a:xfrm>
            <a:off x="457200" y="1828800"/>
            <a:ext cx="5381625" cy="962025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sp>
        <p:nvSpPr>
          <p:cNvPr id="5" name="s15-text-155">
            <a:extLst>
              <a:ext uri="{FF2B5EF4-FFF2-40B4-BE49-F238E27FC236}">
                <a16:creationId xmlns:a16="http://schemas.microsoft.com/office/drawing/2014/main" id="{F6907066-7881-4A71-981F-7E377A2E7D30}"/>
              </a:ext>
            </a:extLst>
          </p:cNvPr>
          <p:cNvSpPr>
            <a:spLocks noGrp="1"/>
          </p:cNvSpPr>
          <p:nvPr/>
        </p:nvSpPr>
        <p:spPr>
          <a:xfrm>
            <a:off x="666750" y="2076450"/>
            <a:ext cx="4962525" cy="5009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Республиканцы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00BC597-134C-4FA5-A8B3-3A9B88093724}"/>
              </a:ext>
            </a:extLst>
          </p:cNvPr>
          <p:cNvSpPr>
            <a:spLocks noGrp="1"/>
          </p:cNvSpPr>
          <p:nvPr/>
        </p:nvSpPr>
        <p:spPr>
          <a:xfrm>
            <a:off x="6124575" y="1828800"/>
            <a:ext cx="5610225" cy="962025"/>
          </a:xfrm>
          <a:prstGeom prst="rect">
            <a:avLst/>
          </a:prstGeom>
          <a:solidFill>
            <a:srgbClr val="214D43"/>
          </a:solidFill>
          <a:ln w="0">
            <a:noFill/>
            <a:prstDash val="solid"/>
          </a:ln>
        </p:spPr>
      </p:sp>
      <p:sp>
        <p:nvSpPr>
          <p:cNvPr id="7" name="s15-text-156">
            <a:extLst>
              <a:ext uri="{FF2B5EF4-FFF2-40B4-BE49-F238E27FC236}">
                <a16:creationId xmlns:a16="http://schemas.microsoft.com/office/drawing/2014/main" id="{67FE7B9C-7BB7-4780-9074-7D9A20FEE49F}"/>
              </a:ext>
            </a:extLst>
          </p:cNvPr>
          <p:cNvSpPr>
            <a:spLocks noGrp="1"/>
          </p:cNvSpPr>
          <p:nvPr/>
        </p:nvSpPr>
        <p:spPr>
          <a:xfrm>
            <a:off x="6353175" y="2076450"/>
            <a:ext cx="5153025" cy="50095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Монархисты</a:t>
            </a:r>
          </a:p>
        </p:txBody>
      </p:sp>
      <p:sp>
        <p:nvSpPr>
          <p:cNvPr id="8" name="s15-text-157">
            <a:extLst>
              <a:ext uri="{FF2B5EF4-FFF2-40B4-BE49-F238E27FC236}">
                <a16:creationId xmlns:a16="http://schemas.microsoft.com/office/drawing/2014/main" id="{BB60D7D8-7CB8-42A5-9E44-DBCB76478DAB}"/>
              </a:ext>
            </a:extLst>
          </p:cNvPr>
          <p:cNvSpPr>
            <a:spLocks noGrp="1"/>
          </p:cNvSpPr>
          <p:nvPr/>
        </p:nvSpPr>
        <p:spPr>
          <a:xfrm>
            <a:off x="971550" y="2924175"/>
            <a:ext cx="10248900" cy="73736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ctr">
              <a:defRPr sz="2325" b="0" i="1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ctr">
              <a:lnSpc>
                <a:spcPct val="105000"/>
              </a:lnSpc>
              <a:buNone/>
              <a:defRPr sz="2325" b="0" i="1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325" b="0" i="1">
                <a:solidFill>
                  <a:srgbClr val="292B2D"/>
                </a:solidFill>
                <a:latin typeface="Arial"/>
                <a:ea typeface="Arial"/>
                <a:cs typeface="Arial"/>
              </a:rPr>
              <a:t>До середины 1880-х годов численность сторонников обеих сторон была примерно равной.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DC8C970-2C0A-490A-9671-2F779EBD354B}"/>
              </a:ext>
            </a:extLst>
          </p:cNvPr>
          <p:cNvSpPr>
            <a:spLocks noGrp="1"/>
          </p:cNvSpPr>
          <p:nvPr/>
        </p:nvSpPr>
        <p:spPr>
          <a:xfrm>
            <a:off x="457200" y="3790950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0" name="s15-text-158">
            <a:extLst>
              <a:ext uri="{FF2B5EF4-FFF2-40B4-BE49-F238E27FC236}">
                <a16:creationId xmlns:a16="http://schemas.microsoft.com/office/drawing/2014/main" id="{763C44A8-08F4-44F4-8DDC-D355406EA5CA}"/>
              </a:ext>
            </a:extLst>
          </p:cNvPr>
          <p:cNvSpPr>
            <a:spLocks noGrp="1"/>
          </p:cNvSpPr>
          <p:nvPr/>
        </p:nvSpPr>
        <p:spPr>
          <a:xfrm>
            <a:off x="457200" y="3943350"/>
            <a:ext cx="5381625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Проблемы монархического движения</a:t>
            </a:r>
          </a:p>
        </p:txBody>
      </p:sp>
      <p:sp>
        <p:nvSpPr>
          <p:cNvPr id="11" name="s15-text-159">
            <a:extLst>
              <a:ext uri="{FF2B5EF4-FFF2-40B4-BE49-F238E27FC236}">
                <a16:creationId xmlns:a16="http://schemas.microsoft.com/office/drawing/2014/main" id="{38951DDB-BCA6-4EC5-B1B2-8A8A5A98F073}"/>
              </a:ext>
            </a:extLst>
          </p:cNvPr>
          <p:cNvSpPr>
            <a:spLocks noGrp="1"/>
          </p:cNvSpPr>
          <p:nvPr/>
        </p:nvSpPr>
        <p:spPr>
          <a:xfrm>
            <a:off x="457200" y="4419600"/>
            <a:ext cx="5381625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Отсутствие единства среди монархистов:</a:t>
            </a:r>
          </a:p>
        </p:txBody>
      </p:sp>
      <p:sp>
        <p:nvSpPr>
          <p:cNvPr id="12" name="s15-text-160">
            <a:extLst>
              <a:ext uri="{FF2B5EF4-FFF2-40B4-BE49-F238E27FC236}">
                <a16:creationId xmlns:a16="http://schemas.microsoft.com/office/drawing/2014/main" id="{DC5465A8-1D6E-4C90-A203-5E72EA2E6337}"/>
              </a:ext>
            </a:extLst>
          </p:cNvPr>
          <p:cNvSpPr>
            <a:spLocks noGrp="1"/>
          </p:cNvSpPr>
          <p:nvPr/>
        </p:nvSpPr>
        <p:spPr>
          <a:xfrm>
            <a:off x="676275" y="5143500"/>
            <a:ext cx="51625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Легитимисты (сторонники Бурбонов)</a:t>
            </a:r>
          </a:p>
        </p:txBody>
      </p:sp>
      <p:sp>
        <p:nvSpPr>
          <p:cNvPr id="13" name="s15-text-161">
            <a:extLst>
              <a:ext uri="{FF2B5EF4-FFF2-40B4-BE49-F238E27FC236}">
                <a16:creationId xmlns:a16="http://schemas.microsoft.com/office/drawing/2014/main" id="{72246BD9-5CC1-4E24-B1A7-8000A21391E4}"/>
              </a:ext>
            </a:extLst>
          </p:cNvPr>
          <p:cNvSpPr>
            <a:spLocks noGrp="1"/>
          </p:cNvSpPr>
          <p:nvPr/>
        </p:nvSpPr>
        <p:spPr>
          <a:xfrm>
            <a:off x="676275" y="5543550"/>
            <a:ext cx="51625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Бонапартисты</a:t>
            </a:r>
          </a:p>
        </p:txBody>
      </p:sp>
      <p:sp>
        <p:nvSpPr>
          <p:cNvPr id="14" name="s15-text-162">
            <a:extLst>
              <a:ext uri="{FF2B5EF4-FFF2-40B4-BE49-F238E27FC236}">
                <a16:creationId xmlns:a16="http://schemas.microsoft.com/office/drawing/2014/main" id="{BE562A5E-3773-4CE5-8B7B-F4F503AD1C8A}"/>
              </a:ext>
            </a:extLst>
          </p:cNvPr>
          <p:cNvSpPr>
            <a:spLocks noGrp="1"/>
          </p:cNvSpPr>
          <p:nvPr/>
        </p:nvSpPr>
        <p:spPr>
          <a:xfrm>
            <a:off x="676275" y="5943600"/>
            <a:ext cx="516255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Орлеанисты</a:t>
            </a:r>
          </a:p>
        </p:txBody>
      </p:sp>
      <p:sp>
        <p:nvSpPr>
          <p:cNvPr id="15" name="s15-text-163">
            <a:extLst>
              <a:ext uri="{FF2B5EF4-FFF2-40B4-BE49-F238E27FC236}">
                <a16:creationId xmlns:a16="http://schemas.microsoft.com/office/drawing/2014/main" id="{34607CB3-5EE5-4706-87D8-37DF3D24E391}"/>
              </a:ext>
            </a:extLst>
          </p:cNvPr>
          <p:cNvSpPr>
            <a:spLocks noGrp="1"/>
          </p:cNvSpPr>
          <p:nvPr/>
        </p:nvSpPr>
        <p:spPr>
          <a:xfrm>
            <a:off x="6124575" y="3943350"/>
            <a:ext cx="5610225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rPr>
              <a:t>Провал кандидатуры графа Шамбора:</a:t>
            </a:r>
          </a:p>
        </p:txBody>
      </p:sp>
      <p:sp>
        <p:nvSpPr>
          <p:cNvPr id="16" name="s15-text-164">
            <a:extLst>
              <a:ext uri="{FF2B5EF4-FFF2-40B4-BE49-F238E27FC236}">
                <a16:creationId xmlns:a16="http://schemas.microsoft.com/office/drawing/2014/main" id="{2FEE3839-94DD-4C1C-B462-B131931AFAD6}"/>
              </a:ext>
            </a:extLst>
          </p:cNvPr>
          <p:cNvSpPr>
            <a:spLocks noGrp="1"/>
          </p:cNvSpPr>
          <p:nvPr/>
        </p:nvSpPr>
        <p:spPr>
          <a:xfrm>
            <a:off x="6334125" y="4429125"/>
            <a:ext cx="5400675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Отказ признать трёхцветный флаг</a:t>
            </a:r>
          </a:p>
        </p:txBody>
      </p:sp>
      <p:sp>
        <p:nvSpPr>
          <p:cNvPr id="17" name="s15-text-165">
            <a:extLst>
              <a:ext uri="{FF2B5EF4-FFF2-40B4-BE49-F238E27FC236}">
                <a16:creationId xmlns:a16="http://schemas.microsoft.com/office/drawing/2014/main" id="{C1EAE45D-7EEF-44E6-9CA8-978A6204C4EE}"/>
              </a:ext>
            </a:extLst>
          </p:cNvPr>
          <p:cNvSpPr>
            <a:spLocks noGrp="1"/>
          </p:cNvSpPr>
          <p:nvPr/>
        </p:nvSpPr>
        <p:spPr>
          <a:xfrm>
            <a:off x="6334125" y="4867275"/>
            <a:ext cx="540067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Отрицание революционных преобразований </a:t>
            </a:r>
          </a:p>
        </p:txBody>
      </p:sp>
      <p:sp>
        <p:nvSpPr>
          <p:cNvPr id="18" name="s15-text-166">
            <a:extLst>
              <a:ext uri="{FF2B5EF4-FFF2-40B4-BE49-F238E27FC236}">
                <a16:creationId xmlns:a16="http://schemas.microsoft.com/office/drawing/2014/main" id="{DA9FA59B-C43F-44DD-977E-267E60364565}"/>
              </a:ext>
            </a:extLst>
          </p:cNvPr>
          <p:cNvSpPr>
            <a:spLocks noGrp="1"/>
          </p:cNvSpPr>
          <p:nvPr/>
        </p:nvSpPr>
        <p:spPr>
          <a:xfrm>
            <a:off x="6334125" y="5638800"/>
            <a:ext cx="5400675" cy="66783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Потеря поддержки даже среди части монархистов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6E387B2E-CD5F-413A-85AF-5175B3AF0982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20" name="s15-text-167">
            <a:extLst>
              <a:ext uri="{FF2B5EF4-FFF2-40B4-BE49-F238E27FC236}">
                <a16:creationId xmlns:a16="http://schemas.microsoft.com/office/drawing/2014/main" id="{3BA53EEB-A3FE-4583-B63B-5C40150709D0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78191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16-text-168">
            <a:extLst>
              <a:ext uri="{FF2B5EF4-FFF2-40B4-BE49-F238E27FC236}">
                <a16:creationId xmlns:a16="http://schemas.microsoft.com/office/drawing/2014/main" id="{0C29AA71-F240-49DF-A0E2-8A714F0526CF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 Борьба за республику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2DDF5EF-5754-48F2-893E-C6319CDB0C72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6-text-169">
            <a:extLst>
              <a:ext uri="{FF2B5EF4-FFF2-40B4-BE49-F238E27FC236}">
                <a16:creationId xmlns:a16="http://schemas.microsoft.com/office/drawing/2014/main" id="{35CC812E-3420-4F89-97A7-584E707FC3DC}"/>
              </a:ext>
            </a:extLst>
          </p:cNvPr>
          <p:cNvSpPr>
            <a:spLocks noGrp="1"/>
          </p:cNvSpPr>
          <p:nvPr/>
        </p:nvSpPr>
        <p:spPr>
          <a:xfrm>
            <a:off x="457200" y="1123950"/>
            <a:ext cx="11277600" cy="34296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1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Конституционные реформы 1875 года</a:t>
            </a:r>
          </a:p>
        </p:txBody>
      </p:sp>
      <p:sp>
        <p:nvSpPr>
          <p:cNvPr id="4" name="s16-text-170">
            <a:extLst>
              <a:ext uri="{FF2B5EF4-FFF2-40B4-BE49-F238E27FC236}">
                <a16:creationId xmlns:a16="http://schemas.microsoft.com/office/drawing/2014/main" id="{E975BFF8-D4D1-45F5-9D63-C749F0B4FA85}"/>
              </a:ext>
            </a:extLst>
          </p:cNvPr>
          <p:cNvSpPr>
            <a:spLocks noGrp="1"/>
          </p:cNvSpPr>
          <p:nvPr/>
        </p:nvSpPr>
        <p:spPr>
          <a:xfrm>
            <a:off x="457200" y="1743075"/>
            <a:ext cx="11277600" cy="71424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1" i="0">
                <a:solidFill>
                  <a:srgbClr val="162D43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162D43"/>
                </a:solidFill>
                <a:latin typeface="Arial"/>
                <a:ea typeface="Arial"/>
                <a:cs typeface="Arial"/>
              </a:rPr>
              <a:t>Принятие Конституции стало результатом сложного компромисса между республиканцами и консерваторами.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A253A12-B00F-444E-8563-4C204F308BC3}"/>
              </a:ext>
            </a:extLst>
          </p:cNvPr>
          <p:cNvSpPr>
            <a:spLocks noGrp="1"/>
          </p:cNvSpPr>
          <p:nvPr/>
        </p:nvSpPr>
        <p:spPr>
          <a:xfrm>
            <a:off x="457200" y="2676525"/>
            <a:ext cx="5448300" cy="2533650"/>
          </a:xfrm>
          <a:prstGeom prst="rect">
            <a:avLst/>
          </a:prstGeom>
          <a:solidFill>
            <a:srgbClr val="E5E9E8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9FAA590-8039-4AF2-B1BE-A1F9DCFD20DD}"/>
              </a:ext>
            </a:extLst>
          </p:cNvPr>
          <p:cNvSpPr>
            <a:spLocks noGrp="1"/>
          </p:cNvSpPr>
          <p:nvPr/>
        </p:nvSpPr>
        <p:spPr>
          <a:xfrm>
            <a:off x="6191250" y="2676525"/>
            <a:ext cx="5543550" cy="2533650"/>
          </a:xfrm>
          <a:prstGeom prst="rect">
            <a:avLst/>
          </a:prstGeom>
          <a:solidFill>
            <a:srgbClr val="E9E2D3"/>
          </a:solidFill>
          <a:ln w="0">
            <a:noFill/>
            <a:prstDash val="solid"/>
          </a:ln>
        </p:spPr>
      </p:sp>
      <p:sp>
        <p:nvSpPr>
          <p:cNvPr id="7" name="s16-text-171">
            <a:extLst>
              <a:ext uri="{FF2B5EF4-FFF2-40B4-BE49-F238E27FC236}">
                <a16:creationId xmlns:a16="http://schemas.microsoft.com/office/drawing/2014/main" id="{70F934A5-0F05-414E-A64E-897E807CC3B9}"/>
              </a:ext>
            </a:extLst>
          </p:cNvPr>
          <p:cNvSpPr>
            <a:spLocks noGrp="1"/>
          </p:cNvSpPr>
          <p:nvPr/>
        </p:nvSpPr>
        <p:spPr>
          <a:xfrm>
            <a:off x="647700" y="2809875"/>
            <a:ext cx="5067300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Республиканские достижения:</a:t>
            </a:r>
          </a:p>
        </p:txBody>
      </p:sp>
      <p:sp>
        <p:nvSpPr>
          <p:cNvPr id="8" name="s16-text-172">
            <a:extLst>
              <a:ext uri="{FF2B5EF4-FFF2-40B4-BE49-F238E27FC236}">
                <a16:creationId xmlns:a16="http://schemas.microsoft.com/office/drawing/2014/main" id="{D0085368-0678-48DC-B360-F596D7303A87}"/>
              </a:ext>
            </a:extLst>
          </p:cNvPr>
          <p:cNvSpPr>
            <a:spLocks noGrp="1"/>
          </p:cNvSpPr>
          <p:nvPr/>
        </p:nvSpPr>
        <p:spPr>
          <a:xfrm>
            <a:off x="647700" y="3333750"/>
            <a:ext cx="5067300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Сохранение всеобщего избирательного права для мужчин</a:t>
            </a:r>
          </a:p>
        </p:txBody>
      </p:sp>
      <p:sp>
        <p:nvSpPr>
          <p:cNvPr id="9" name="s16-text-173">
            <a:extLst>
              <a:ext uri="{FF2B5EF4-FFF2-40B4-BE49-F238E27FC236}">
                <a16:creationId xmlns:a16="http://schemas.microsoft.com/office/drawing/2014/main" id="{069CD1C8-89BC-477C-A3AE-CBB1BA1AE284}"/>
              </a:ext>
            </a:extLst>
          </p:cNvPr>
          <p:cNvSpPr>
            <a:spLocks noGrp="1"/>
          </p:cNvSpPr>
          <p:nvPr/>
        </p:nvSpPr>
        <p:spPr>
          <a:xfrm>
            <a:off x="647700" y="4048125"/>
            <a:ext cx="506730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Прямые выборы в Палату депутатов</a:t>
            </a:r>
          </a:p>
        </p:txBody>
      </p:sp>
      <p:sp>
        <p:nvSpPr>
          <p:cNvPr id="10" name="s16-text-174">
            <a:extLst>
              <a:ext uri="{FF2B5EF4-FFF2-40B4-BE49-F238E27FC236}">
                <a16:creationId xmlns:a16="http://schemas.microsoft.com/office/drawing/2014/main" id="{D357C434-06B0-47BF-AF12-F9952D447B9F}"/>
              </a:ext>
            </a:extLst>
          </p:cNvPr>
          <p:cNvSpPr>
            <a:spLocks noGrp="1"/>
          </p:cNvSpPr>
          <p:nvPr/>
        </p:nvSpPr>
        <p:spPr>
          <a:xfrm>
            <a:off x="647700" y="4457700"/>
            <a:ext cx="5067300" cy="64471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Ответственность правительства перед парламентом</a:t>
            </a:r>
          </a:p>
        </p:txBody>
      </p:sp>
      <p:sp>
        <p:nvSpPr>
          <p:cNvPr id="11" name="s16-text-175">
            <a:extLst>
              <a:ext uri="{FF2B5EF4-FFF2-40B4-BE49-F238E27FC236}">
                <a16:creationId xmlns:a16="http://schemas.microsoft.com/office/drawing/2014/main" id="{45DC6AC9-CD0C-44BC-A768-C8B90F8D3FE6}"/>
              </a:ext>
            </a:extLst>
          </p:cNvPr>
          <p:cNvSpPr>
            <a:spLocks noGrp="1"/>
          </p:cNvSpPr>
          <p:nvPr/>
        </p:nvSpPr>
        <p:spPr>
          <a:xfrm>
            <a:off x="6391275" y="2809875"/>
            <a:ext cx="5143500" cy="366459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214D43"/>
                </a:solidFill>
                <a:latin typeface="Georgia"/>
                <a:ea typeface="Georgia"/>
                <a:cs typeface="Georgia"/>
              </a:rPr>
              <a:t>Консервативные уступки:</a:t>
            </a:r>
          </a:p>
        </p:txBody>
      </p:sp>
      <p:sp>
        <p:nvSpPr>
          <p:cNvPr id="12" name="s16-text-176">
            <a:extLst>
              <a:ext uri="{FF2B5EF4-FFF2-40B4-BE49-F238E27FC236}">
                <a16:creationId xmlns:a16="http://schemas.microsoft.com/office/drawing/2014/main" id="{7B0A9EAF-C884-491D-A6B7-133B7046943D}"/>
              </a:ext>
            </a:extLst>
          </p:cNvPr>
          <p:cNvSpPr>
            <a:spLocks noGrp="1"/>
          </p:cNvSpPr>
          <p:nvPr/>
        </p:nvSpPr>
        <p:spPr>
          <a:xfrm>
            <a:off x="6391275" y="3324225"/>
            <a:ext cx="514350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Расширение полномочий президента</a:t>
            </a:r>
          </a:p>
        </p:txBody>
      </p:sp>
      <p:sp>
        <p:nvSpPr>
          <p:cNvPr id="13" name="s16-text-177">
            <a:extLst>
              <a:ext uri="{FF2B5EF4-FFF2-40B4-BE49-F238E27FC236}">
                <a16:creationId xmlns:a16="http://schemas.microsoft.com/office/drawing/2014/main" id="{00E0240F-B7A4-4A43-8E92-818CB9EC5700}"/>
              </a:ext>
            </a:extLst>
          </p:cNvPr>
          <p:cNvSpPr>
            <a:spLocks noGrp="1"/>
          </p:cNvSpPr>
          <p:nvPr/>
        </p:nvSpPr>
        <p:spPr>
          <a:xfrm>
            <a:off x="6391275" y="3752850"/>
            <a:ext cx="5143500" cy="3206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025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Усиление позиций Сената:</a:t>
            </a:r>
          </a:p>
        </p:txBody>
      </p:sp>
      <p:sp>
        <p:nvSpPr>
          <p:cNvPr id="14" name="s16-text-178">
            <a:extLst>
              <a:ext uri="{FF2B5EF4-FFF2-40B4-BE49-F238E27FC236}">
                <a16:creationId xmlns:a16="http://schemas.microsoft.com/office/drawing/2014/main" id="{BA4C945F-E846-4EFF-A1F3-A2DA8501A406}"/>
              </a:ext>
            </a:extLst>
          </p:cNvPr>
          <p:cNvSpPr>
            <a:spLocks noGrp="1"/>
          </p:cNvSpPr>
          <p:nvPr/>
        </p:nvSpPr>
        <p:spPr>
          <a:xfrm>
            <a:off x="6600825" y="4181475"/>
            <a:ext cx="4933950" cy="309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Косвенные выборы</a:t>
            </a:r>
          </a:p>
        </p:txBody>
      </p:sp>
      <p:sp>
        <p:nvSpPr>
          <p:cNvPr id="15" name="s16-text-179">
            <a:extLst>
              <a:ext uri="{FF2B5EF4-FFF2-40B4-BE49-F238E27FC236}">
                <a16:creationId xmlns:a16="http://schemas.microsoft.com/office/drawing/2014/main" id="{F5A7A40A-C4A1-41BB-912F-C31135F740D7}"/>
              </a:ext>
            </a:extLst>
          </p:cNvPr>
          <p:cNvSpPr>
            <a:spLocks noGrp="1"/>
          </p:cNvSpPr>
          <p:nvPr/>
        </p:nvSpPr>
        <p:spPr>
          <a:xfrm>
            <a:off x="6600825" y="4572000"/>
            <a:ext cx="4933950" cy="30943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Пожизненное членство части сенаторов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015C99F-6A06-40DA-BE75-129626BBA050}"/>
              </a:ext>
            </a:extLst>
          </p:cNvPr>
          <p:cNvSpPr>
            <a:spLocks noGrp="1"/>
          </p:cNvSpPr>
          <p:nvPr/>
        </p:nvSpPr>
        <p:spPr>
          <a:xfrm>
            <a:off x="3181350" y="5181600"/>
            <a:ext cx="58388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7" name="s16-text-180">
            <a:extLst>
              <a:ext uri="{FF2B5EF4-FFF2-40B4-BE49-F238E27FC236}">
                <a16:creationId xmlns:a16="http://schemas.microsoft.com/office/drawing/2014/main" id="{5136921C-091F-4823-8D0F-5D3B357BCC5A}"/>
              </a:ext>
            </a:extLst>
          </p:cNvPr>
          <p:cNvSpPr>
            <a:spLocks noGrp="1"/>
          </p:cNvSpPr>
          <p:nvPr/>
        </p:nvSpPr>
        <p:spPr>
          <a:xfrm>
            <a:off x="457200" y="5276850"/>
            <a:ext cx="2857500" cy="75247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Третья республика:</a:t>
            </a:r>
          </a:p>
        </p:txBody>
      </p:sp>
      <p:sp>
        <p:nvSpPr>
          <p:cNvPr id="18" name="s16-text-181">
            <a:extLst>
              <a:ext uri="{FF2B5EF4-FFF2-40B4-BE49-F238E27FC236}">
                <a16:creationId xmlns:a16="http://schemas.microsoft.com/office/drawing/2014/main" id="{49A86B3B-6EB1-4BA8-8DBD-0AC433600F32}"/>
              </a:ext>
            </a:extLst>
          </p:cNvPr>
          <p:cNvSpPr>
            <a:spLocks noGrp="1"/>
          </p:cNvSpPr>
          <p:nvPr/>
        </p:nvSpPr>
        <p:spPr>
          <a:xfrm>
            <a:off x="3505200" y="5314950"/>
            <a:ext cx="822960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Официальное оформление новой политической системы</a:t>
            </a:r>
          </a:p>
        </p:txBody>
      </p:sp>
      <p:sp>
        <p:nvSpPr>
          <p:cNvPr id="19" name="s16-text-182">
            <a:extLst>
              <a:ext uri="{FF2B5EF4-FFF2-40B4-BE49-F238E27FC236}">
                <a16:creationId xmlns:a16="http://schemas.microsoft.com/office/drawing/2014/main" id="{C669410A-E162-4F30-9A77-D3228E987A17}"/>
              </a:ext>
            </a:extLst>
          </p:cNvPr>
          <p:cNvSpPr>
            <a:spLocks noGrp="1"/>
          </p:cNvSpPr>
          <p:nvPr/>
        </p:nvSpPr>
        <p:spPr>
          <a:xfrm>
            <a:off x="3505200" y="5648325"/>
            <a:ext cx="8229600" cy="33178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1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0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Период существования: 1875–1940 годы</a:t>
            </a:r>
          </a:p>
        </p:txBody>
      </p:sp>
      <p:sp>
        <p:nvSpPr>
          <p:cNvPr id="20" name="s16-text-183">
            <a:extLst>
              <a:ext uri="{FF2B5EF4-FFF2-40B4-BE49-F238E27FC236}">
                <a16:creationId xmlns:a16="http://schemas.microsoft.com/office/drawing/2014/main" id="{891AA99D-D490-41CD-B309-E4EA22BE21A0}"/>
              </a:ext>
            </a:extLst>
          </p:cNvPr>
          <p:cNvSpPr>
            <a:spLocks noGrp="1"/>
          </p:cNvSpPr>
          <p:nvPr/>
        </p:nvSpPr>
        <p:spPr>
          <a:xfrm>
            <a:off x="457200" y="6076950"/>
            <a:ext cx="11277600" cy="28714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800" b="0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800" b="0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1800" b="0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Уникальность принятия конституции: решающий голос за республику был всего один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099D575-D7AE-4AF1-890B-C2E418A70224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22" name="s16-text-184">
            <a:extLst>
              <a:ext uri="{FF2B5EF4-FFF2-40B4-BE49-F238E27FC236}">
                <a16:creationId xmlns:a16="http://schemas.microsoft.com/office/drawing/2014/main" id="{4CDF84F9-7295-42BB-8BD1-DD8B4694AEE4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19777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17-text-185">
            <a:extLst>
              <a:ext uri="{FF2B5EF4-FFF2-40B4-BE49-F238E27FC236}">
                <a16:creationId xmlns:a16="http://schemas.microsoft.com/office/drawing/2014/main" id="{20B510DB-BFB2-4273-8412-8A127125C019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«Ростовщик Европы»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F81CD83-45B7-4D63-8452-3D7B2E6DD552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7-text-186">
            <a:extLst>
              <a:ext uri="{FF2B5EF4-FFF2-40B4-BE49-F238E27FC236}">
                <a16:creationId xmlns:a16="http://schemas.microsoft.com/office/drawing/2014/main" id="{83A3F437-1C99-4EA3-B9FE-9A85D50DA4EE}"/>
              </a:ext>
            </a:extLst>
          </p:cNvPr>
          <p:cNvSpPr>
            <a:spLocks noGrp="1"/>
          </p:cNvSpPr>
          <p:nvPr/>
        </p:nvSpPr>
        <p:spPr>
          <a:xfrm>
            <a:off x="457200" y="1247775"/>
            <a:ext cx="11277600" cy="7616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В начале XX века стабилизация политической обстановки способствовала умеренному экономическому росту Франции.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6091A9-63CB-42BA-BD7E-B3EF1CCBC52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690" b="12690"/>
          <a:stretch>
            <a:fillRect/>
          </a:stretch>
        </p:blipFill>
        <p:spPr>
          <a:xfrm>
            <a:off x="457200" y="2466975"/>
            <a:ext cx="5667375" cy="3390900"/>
          </a:xfrm>
          <a:prstGeom prst="rect">
            <a:avLst/>
          </a:prstGeom>
        </p:spPr>
      </p:pic>
      <p:sp>
        <p:nvSpPr>
          <p:cNvPr id="5" name="s17-text-187">
            <a:extLst>
              <a:ext uri="{FF2B5EF4-FFF2-40B4-BE49-F238E27FC236}">
                <a16:creationId xmlns:a16="http://schemas.microsoft.com/office/drawing/2014/main" id="{E8CC16E8-41C4-455F-A0FE-0241EF474DFF}"/>
              </a:ext>
            </a:extLst>
          </p:cNvPr>
          <p:cNvSpPr>
            <a:spLocks noGrp="1"/>
          </p:cNvSpPr>
          <p:nvPr/>
        </p:nvSpPr>
        <p:spPr>
          <a:xfrm>
            <a:off x="6581775" y="2286000"/>
            <a:ext cx="5153025" cy="143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Основные препятствия — низкая продуктивность мелкого сельского хозяйства и слабый прирост населения.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159D4F-79F9-45A5-AE96-91F8752CD992}"/>
              </a:ext>
            </a:extLst>
          </p:cNvPr>
          <p:cNvSpPr>
            <a:spLocks noGrp="1"/>
          </p:cNvSpPr>
          <p:nvPr/>
        </p:nvSpPr>
        <p:spPr>
          <a:xfrm>
            <a:off x="6581775" y="3857625"/>
            <a:ext cx="51530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7" name="s17-text-188">
            <a:extLst>
              <a:ext uri="{FF2B5EF4-FFF2-40B4-BE49-F238E27FC236}">
                <a16:creationId xmlns:a16="http://schemas.microsoft.com/office/drawing/2014/main" id="{79C5D046-2125-4832-ABD4-A5F9099C6F53}"/>
              </a:ext>
            </a:extLst>
          </p:cNvPr>
          <p:cNvSpPr>
            <a:spLocks noGrp="1"/>
          </p:cNvSpPr>
          <p:nvPr/>
        </p:nvSpPr>
        <p:spPr>
          <a:xfrm>
            <a:off x="6581775" y="4029075"/>
            <a:ext cx="5153025" cy="1074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Франция была ослаблена выплатой контрибуций и потерей залежей руды в Эльзасе и Лотарингии.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FA8F0B3-6ED0-4A31-9E55-E5F19D1D0FEC}"/>
              </a:ext>
            </a:extLst>
          </p:cNvPr>
          <p:cNvSpPr>
            <a:spLocks noGrp="1"/>
          </p:cNvSpPr>
          <p:nvPr/>
        </p:nvSpPr>
        <p:spPr>
          <a:xfrm>
            <a:off x="6581775" y="5219700"/>
            <a:ext cx="5153025" cy="1123950"/>
          </a:xfrm>
          <a:prstGeom prst="rect">
            <a:avLst/>
          </a:prstGeom>
          <a:solidFill>
            <a:srgbClr val="162D43"/>
          </a:solidFill>
          <a:ln w="0">
            <a:noFill/>
            <a:prstDash val="solid"/>
          </a:ln>
        </p:spPr>
      </p:sp>
      <p:sp>
        <p:nvSpPr>
          <p:cNvPr id="9" name="s17-text-189">
            <a:extLst>
              <a:ext uri="{FF2B5EF4-FFF2-40B4-BE49-F238E27FC236}">
                <a16:creationId xmlns:a16="http://schemas.microsoft.com/office/drawing/2014/main" id="{44CF8C4F-6B9D-4F8C-8AE7-1078528B117E}"/>
              </a:ext>
            </a:extLst>
          </p:cNvPr>
          <p:cNvSpPr>
            <a:spLocks noGrp="1"/>
          </p:cNvSpPr>
          <p:nvPr/>
        </p:nvSpPr>
        <p:spPr>
          <a:xfrm>
            <a:off x="6762750" y="5295900"/>
            <a:ext cx="4791075" cy="100387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0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 уровню промышленного развития занимала </a:t>
            </a:r>
            <a:r>
              <a:rPr sz="2100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4-е место</a:t>
            </a:r>
            <a:r>
              <a:rPr sz="210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в мире, уступая Англии, Германии и США.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A7891FC-E629-4C4E-A362-48569AAAF7AD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1" name="s17-text-190">
            <a:extLst>
              <a:ext uri="{FF2B5EF4-FFF2-40B4-BE49-F238E27FC236}">
                <a16:creationId xmlns:a16="http://schemas.microsoft.com/office/drawing/2014/main" id="{BE9EFB91-0E3A-4E2A-8EAF-87F1D4C1BFF9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67088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14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18-text-191">
            <a:extLst>
              <a:ext uri="{FF2B5EF4-FFF2-40B4-BE49-F238E27FC236}">
                <a16:creationId xmlns:a16="http://schemas.microsoft.com/office/drawing/2014/main" id="{E16FCCE6-CEF4-4FE1-954C-D4FEC58F0710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«Ростовщик Европы»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88F4381-505A-4784-859C-2C1653F884AB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3471768-D001-4F6F-84CC-E031CA4DF7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66418" y="1228725"/>
            <a:ext cx="3629639" cy="4991100"/>
          </a:xfrm>
          <a:prstGeom prst="rect">
            <a:avLst/>
          </a:prstGeom>
        </p:spPr>
      </p:pic>
      <p:sp>
        <p:nvSpPr>
          <p:cNvPr id="4" name="s18-text-192">
            <a:extLst>
              <a:ext uri="{FF2B5EF4-FFF2-40B4-BE49-F238E27FC236}">
                <a16:creationId xmlns:a16="http://schemas.microsoft.com/office/drawing/2014/main" id="{73C9FFE6-5C0C-4779-B1B0-A0556807498D}"/>
              </a:ext>
            </a:extLst>
          </p:cNvPr>
          <p:cNvSpPr>
            <a:spLocks noGrp="1"/>
          </p:cNvSpPr>
          <p:nvPr/>
        </p:nvSpPr>
        <p:spPr>
          <a:xfrm>
            <a:off x="4572000" y="1257300"/>
            <a:ext cx="7162800" cy="76168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240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Франция отставала от США и Германии по численности крупных корпораций и монополий.</a:t>
            </a:r>
          </a:p>
        </p:txBody>
      </p:sp>
      <p:sp>
        <p:nvSpPr>
          <p:cNvPr id="5" name="s18-text-193">
            <a:extLst>
              <a:ext uri="{FF2B5EF4-FFF2-40B4-BE49-F238E27FC236}">
                <a16:creationId xmlns:a16="http://schemas.microsoft.com/office/drawing/2014/main" id="{38488A81-E3AD-4BD2-BDF6-65C80BCB3338}"/>
              </a:ext>
            </a:extLst>
          </p:cNvPr>
          <p:cNvSpPr>
            <a:spLocks noGrp="1"/>
          </p:cNvSpPr>
          <p:nvPr/>
        </p:nvSpPr>
        <p:spPr>
          <a:xfrm>
            <a:off x="4572000" y="2581275"/>
            <a:ext cx="7162800" cy="1074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Местные банки предпочитали вкладывать за границу, занимая второе место по экспорту капитала после Великобритании.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0374AE-31AA-4429-820B-E07B11C172DB}"/>
              </a:ext>
            </a:extLst>
          </p:cNvPr>
          <p:cNvSpPr>
            <a:spLocks noGrp="1"/>
          </p:cNvSpPr>
          <p:nvPr/>
        </p:nvSpPr>
        <p:spPr>
          <a:xfrm>
            <a:off x="4572000" y="3876675"/>
            <a:ext cx="7162800" cy="12383"/>
          </a:xfrm>
          <a:prstGeom prst="rect">
            <a:avLst/>
          </a:prstGeom>
          <a:solidFill>
            <a:srgbClr val="80978A"/>
          </a:solidFill>
          <a:ln w="0">
            <a:noFill/>
            <a:prstDash val="solid"/>
          </a:ln>
        </p:spPr>
      </p:sp>
      <p:sp>
        <p:nvSpPr>
          <p:cNvPr id="7" name="s18-text-194">
            <a:extLst>
              <a:ext uri="{FF2B5EF4-FFF2-40B4-BE49-F238E27FC236}">
                <a16:creationId xmlns:a16="http://schemas.microsoft.com/office/drawing/2014/main" id="{C2830757-4600-4C72-8322-18ABB43C7F99}"/>
              </a:ext>
            </a:extLst>
          </p:cNvPr>
          <p:cNvSpPr>
            <a:spLocks noGrp="1"/>
          </p:cNvSpPr>
          <p:nvPr/>
        </p:nvSpPr>
        <p:spPr>
          <a:xfrm>
            <a:off x="4572000" y="4114800"/>
            <a:ext cx="7162800" cy="1074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Франция стала ведущим мировым кредитором, её должниками были почти все страны Европы и Америки, включая Россию.</a:t>
            </a:r>
          </a:p>
        </p:txBody>
      </p:sp>
      <p:sp>
        <p:nvSpPr>
          <p:cNvPr id="8" name="s18-text-195">
            <a:extLst>
              <a:ext uri="{FF2B5EF4-FFF2-40B4-BE49-F238E27FC236}">
                <a16:creationId xmlns:a16="http://schemas.microsoft.com/office/drawing/2014/main" id="{BE251BD8-19E9-4918-BAA0-9043B5430241}"/>
              </a:ext>
            </a:extLst>
          </p:cNvPr>
          <p:cNvSpPr>
            <a:spLocks noGrp="1"/>
          </p:cNvSpPr>
          <p:nvPr/>
        </p:nvSpPr>
        <p:spPr>
          <a:xfrm>
            <a:off x="4572000" y="5429250"/>
            <a:ext cx="7162800" cy="83140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625" b="1" i="0">
                <a:solidFill>
                  <a:srgbClr val="E1C791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625" b="1" i="0">
                <a:solidFill>
                  <a:srgbClr val="E1C791"/>
                </a:solidFill>
                <a:latin typeface="Georgia"/>
                <a:ea typeface="Georgia"/>
                <a:cs typeface="Georgia"/>
              </a:defRPr>
            </a:pPr>
            <a:r>
              <a:rPr sz="2625" b="1" i="0">
                <a:solidFill>
                  <a:srgbClr val="E1C791"/>
                </a:solidFill>
                <a:latin typeface="Georgia"/>
                <a:ea typeface="Georgia"/>
                <a:cs typeface="Georgia"/>
              </a:rPr>
              <a:t>К 1914 году долг России перед Францией составлял 10 млрд франков.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18876BA-E773-4F0F-8D3A-60EB3F63A88D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10" name="s18-text-196">
            <a:extLst>
              <a:ext uri="{FF2B5EF4-FFF2-40B4-BE49-F238E27FC236}">
                <a16:creationId xmlns:a16="http://schemas.microsoft.com/office/drawing/2014/main" id="{F13551EC-924A-426B-947F-6B50023841F4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499098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19-text-197">
            <a:extLst>
              <a:ext uri="{FF2B5EF4-FFF2-40B4-BE49-F238E27FC236}">
                <a16:creationId xmlns:a16="http://schemas.microsoft.com/office/drawing/2014/main" id="{F3695A67-C140-4CD5-8A5B-1C7F59706FC9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Нестабильность и кризисы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827A91-29C4-45A9-B46D-8ECCA5B790D6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19-text-198">
            <a:extLst>
              <a:ext uri="{FF2B5EF4-FFF2-40B4-BE49-F238E27FC236}">
                <a16:creationId xmlns:a16="http://schemas.microsoft.com/office/drawing/2014/main" id="{CF1E900D-F269-465D-A7BD-B5BA72F235F8}"/>
              </a:ext>
            </a:extLst>
          </p:cNvPr>
          <p:cNvSpPr>
            <a:spLocks noGrp="1"/>
          </p:cNvSpPr>
          <p:nvPr/>
        </p:nvSpPr>
        <p:spPr>
          <a:xfrm>
            <a:off x="457200" y="1228725"/>
            <a:ext cx="11277600" cy="738505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2325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Политическая система Франции характеризовалась многопартийностью, где партии представляли скорее парламентские группы, а не массовые организации.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E13E3EB-CC94-4A35-8D65-722D3B639D43}"/>
              </a:ext>
            </a:extLst>
          </p:cNvPr>
          <p:cNvSpPr>
            <a:spLocks noGrp="1"/>
          </p:cNvSpPr>
          <p:nvPr/>
        </p:nvSpPr>
        <p:spPr>
          <a:xfrm>
            <a:off x="457200" y="2438400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5" name="s19-text-199">
            <a:extLst>
              <a:ext uri="{FF2B5EF4-FFF2-40B4-BE49-F238E27FC236}">
                <a16:creationId xmlns:a16="http://schemas.microsoft.com/office/drawing/2014/main" id="{C6D1B4D6-023C-4911-8C5F-8EEB268C30E2}"/>
              </a:ext>
            </a:extLst>
          </p:cNvPr>
          <p:cNvSpPr>
            <a:spLocks noGrp="1"/>
          </p:cNvSpPr>
          <p:nvPr/>
        </p:nvSpPr>
        <p:spPr>
          <a:xfrm>
            <a:off x="457200" y="2676525"/>
            <a:ext cx="5400675" cy="17351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Правительство было ответственным перед парламентом, что приводило к политической нестабильности; с 1870 по 1914 год сменилось несколько десятков правительств.</a:t>
            </a:r>
          </a:p>
        </p:txBody>
      </p:sp>
      <p:sp>
        <p:nvSpPr>
          <p:cNvPr id="6" name="s19-text-200">
            <a:extLst>
              <a:ext uri="{FF2B5EF4-FFF2-40B4-BE49-F238E27FC236}">
                <a16:creationId xmlns:a16="http://schemas.microsoft.com/office/drawing/2014/main" id="{CFF149D9-1535-42FD-8FBF-A2ED932D75A5}"/>
              </a:ext>
            </a:extLst>
          </p:cNvPr>
          <p:cNvSpPr>
            <a:spLocks noGrp="1"/>
          </p:cNvSpPr>
          <p:nvPr/>
        </p:nvSpPr>
        <p:spPr>
          <a:xfrm>
            <a:off x="457200" y="4629150"/>
            <a:ext cx="5400675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Справа против республиканцев выступали монархисты и националисты, использовавшие любые поводы для критики республики.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8B66AE6-2B94-4A73-B605-14CD674F27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571" r="15571"/>
          <a:stretch>
            <a:fillRect/>
          </a:stretch>
        </p:blipFill>
        <p:spPr>
          <a:xfrm>
            <a:off x="9563100" y="2676525"/>
            <a:ext cx="2171700" cy="2314575"/>
          </a:xfrm>
          <a:prstGeom prst="rect">
            <a:avLst/>
          </a:prstGeom>
        </p:spPr>
      </p:pic>
      <p:sp>
        <p:nvSpPr>
          <p:cNvPr id="8" name="s19-text-201">
            <a:extLst>
              <a:ext uri="{FF2B5EF4-FFF2-40B4-BE49-F238E27FC236}">
                <a16:creationId xmlns:a16="http://schemas.microsoft.com/office/drawing/2014/main" id="{28D950D2-E67F-4F2E-94DD-CA7A3042A09A}"/>
              </a:ext>
            </a:extLst>
          </p:cNvPr>
          <p:cNvSpPr>
            <a:spLocks noGrp="1"/>
          </p:cNvSpPr>
          <p:nvPr/>
        </p:nvSpPr>
        <p:spPr>
          <a:xfrm>
            <a:off x="6191250" y="2676525"/>
            <a:ext cx="3114675" cy="218167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Ведущую роль среди политических групп играли республиканцы, делившиеся на умеренных и радикальных, во главе которых стоял Ж. Клемансо.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2FE429-C2F7-4828-9B8B-5A397FA93565}"/>
              </a:ext>
            </a:extLst>
          </p:cNvPr>
          <p:cNvSpPr>
            <a:spLocks noGrp="1"/>
          </p:cNvSpPr>
          <p:nvPr/>
        </p:nvSpPr>
        <p:spPr>
          <a:xfrm>
            <a:off x="6191250" y="5219700"/>
            <a:ext cx="554355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10" name="s19-text-202">
            <a:extLst>
              <a:ext uri="{FF2B5EF4-FFF2-40B4-BE49-F238E27FC236}">
                <a16:creationId xmlns:a16="http://schemas.microsoft.com/office/drawing/2014/main" id="{84850AF6-473C-47F7-9FA8-BD13095D1D94}"/>
              </a:ext>
            </a:extLst>
          </p:cNvPr>
          <p:cNvSpPr>
            <a:spLocks noGrp="1"/>
          </p:cNvSpPr>
          <p:nvPr/>
        </p:nvSpPr>
        <p:spPr>
          <a:xfrm>
            <a:off x="6191250" y="5381625"/>
            <a:ext cx="5543550" cy="968756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025" b="0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025" b="0" i="0">
                <a:solidFill>
                  <a:srgbClr val="922F3A"/>
                </a:solidFill>
                <a:latin typeface="Arial"/>
                <a:ea typeface="Arial"/>
                <a:cs typeface="Arial"/>
              </a:defRPr>
            </a:pPr>
            <a:r>
              <a:rPr sz="2025" b="0" i="0">
                <a:solidFill>
                  <a:srgbClr val="922F3A"/>
                </a:solidFill>
                <a:latin typeface="Arial"/>
                <a:ea typeface="Arial"/>
                <a:cs typeface="Arial"/>
              </a:rPr>
              <a:t>В 1889 году завершился «Буланжистский кризис» мирным путем при помощи русской дипломатии.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9BFDD3-E853-43DB-A696-580F6DF72ECF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2" name="s19-text-203">
            <a:extLst>
              <a:ext uri="{FF2B5EF4-FFF2-40B4-BE49-F238E27FC236}">
                <a16:creationId xmlns:a16="http://schemas.microsoft.com/office/drawing/2014/main" id="{FC057D6B-FE28-46A2-AA90-A41978315B1F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896905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20-text-204">
            <a:extLst>
              <a:ext uri="{FF2B5EF4-FFF2-40B4-BE49-F238E27FC236}">
                <a16:creationId xmlns:a16="http://schemas.microsoft.com/office/drawing/2014/main" id="{1DB72567-0E52-4281-BC19-DBB983B5642F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Нестабильность и кризисы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8441B16-9D90-44B4-8779-6AFE105EF835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3" name="s20-text-205">
            <a:extLst>
              <a:ext uri="{FF2B5EF4-FFF2-40B4-BE49-F238E27FC236}">
                <a16:creationId xmlns:a16="http://schemas.microsoft.com/office/drawing/2014/main" id="{E1E57FF5-B19D-4C5F-8750-C748FA1A87E8}"/>
              </a:ext>
            </a:extLst>
          </p:cNvPr>
          <p:cNvSpPr>
            <a:spLocks noGrp="1"/>
          </p:cNvSpPr>
          <p:nvPr/>
        </p:nvSpPr>
        <p:spPr>
          <a:xfrm>
            <a:off x="457200" y="1143000"/>
            <a:ext cx="161925" cy="27597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7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72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72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4" name="s20-text-206">
            <a:extLst>
              <a:ext uri="{FF2B5EF4-FFF2-40B4-BE49-F238E27FC236}">
                <a16:creationId xmlns:a16="http://schemas.microsoft.com/office/drawing/2014/main" id="{C8CA61A3-3158-4265-AF9F-C0FCD41DB200}"/>
              </a:ext>
            </a:extLst>
          </p:cNvPr>
          <p:cNvSpPr>
            <a:spLocks noGrp="1"/>
          </p:cNvSpPr>
          <p:nvPr/>
        </p:nvSpPr>
        <p:spPr>
          <a:xfrm>
            <a:off x="733425" y="1200150"/>
            <a:ext cx="11001375" cy="1074293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Самым тяжелым кризисом стало «дело Дрейфуса» (1894), когда офицера Генерального штаба обвиняли в шпионаже; противники использовали дело для антисемитской и националистической пропаганды.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9557AB-A319-4760-A877-B9122A19C6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816121"/>
            <a:ext cx="2352675" cy="334030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89C4BF5-DC05-478D-9CC1-882DB4AFF5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3009900" y="3526631"/>
            <a:ext cx="2571750" cy="1928813"/>
          </a:xfrm>
          <a:prstGeom prst="rect">
            <a:avLst/>
          </a:prstGeom>
        </p:spPr>
      </p:pic>
      <p:sp>
        <p:nvSpPr>
          <p:cNvPr id="7" name="s20-text-207">
            <a:extLst>
              <a:ext uri="{FF2B5EF4-FFF2-40B4-BE49-F238E27FC236}">
                <a16:creationId xmlns:a16="http://schemas.microsoft.com/office/drawing/2014/main" id="{77E1ADB1-C722-475B-8431-26BC22D32A33}"/>
              </a:ext>
            </a:extLst>
          </p:cNvPr>
          <p:cNvSpPr>
            <a:spLocks noGrp="1"/>
          </p:cNvSpPr>
          <p:nvPr/>
        </p:nvSpPr>
        <p:spPr>
          <a:xfrm>
            <a:off x="5991225" y="2790825"/>
            <a:ext cx="5743575" cy="143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Ж. Золя в своей статье «Я обвиняю!» поставил под сомнение результаты расследования, что раскололо Францию на два враждебных лагеря.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DE5B3B-ED29-4706-89D3-8322A9737A2B}"/>
              </a:ext>
            </a:extLst>
          </p:cNvPr>
          <p:cNvSpPr>
            <a:spLocks noGrp="1"/>
          </p:cNvSpPr>
          <p:nvPr/>
        </p:nvSpPr>
        <p:spPr>
          <a:xfrm>
            <a:off x="5991225" y="4324350"/>
            <a:ext cx="574357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9" name="s20-text-208">
            <a:extLst>
              <a:ext uri="{FF2B5EF4-FFF2-40B4-BE49-F238E27FC236}">
                <a16:creationId xmlns:a16="http://schemas.microsoft.com/office/drawing/2014/main" id="{6DF5165E-EDDF-4E40-B5DE-7926DA9713D1}"/>
              </a:ext>
            </a:extLst>
          </p:cNvPr>
          <p:cNvSpPr>
            <a:spLocks noGrp="1"/>
          </p:cNvSpPr>
          <p:nvPr/>
        </p:nvSpPr>
        <p:spPr>
          <a:xfrm>
            <a:off x="5991225" y="4524375"/>
            <a:ext cx="5743575" cy="38887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В 1906 году Дрейфус был оправдан.</a:t>
            </a:r>
          </a:p>
        </p:txBody>
      </p:sp>
      <p:sp>
        <p:nvSpPr>
          <p:cNvPr id="10" name="s20-text-209">
            <a:extLst>
              <a:ext uri="{FF2B5EF4-FFF2-40B4-BE49-F238E27FC236}">
                <a16:creationId xmlns:a16="http://schemas.microsoft.com/office/drawing/2014/main" id="{4C1E33BD-51DC-4DD4-93B2-426B5B87F161}"/>
              </a:ext>
            </a:extLst>
          </p:cNvPr>
          <p:cNvSpPr>
            <a:spLocks noGrp="1"/>
          </p:cNvSpPr>
          <p:nvPr/>
        </p:nvSpPr>
        <p:spPr>
          <a:xfrm>
            <a:off x="5991225" y="5238750"/>
            <a:ext cx="5743575" cy="10390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 1905 году было проведено отделение церкви от государства, что вызвало протесты католиков.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8C8943F-3ACF-45CE-AD97-903322C63AF7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2" name="s20-text-210">
            <a:extLst>
              <a:ext uri="{FF2B5EF4-FFF2-40B4-BE49-F238E27FC236}">
                <a16:creationId xmlns:a16="http://schemas.microsoft.com/office/drawing/2014/main" id="{18B4CD67-12F3-4B26-BA27-324935E7BF72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370790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D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21-text-211">
            <a:extLst>
              <a:ext uri="{FF2B5EF4-FFF2-40B4-BE49-F238E27FC236}">
                <a16:creationId xmlns:a16="http://schemas.microsoft.com/office/drawing/2014/main" id="{11525695-0AA9-4CFB-BEC0-3A269932BCAC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F9F4E9"/>
                </a:solidFill>
                <a:latin typeface="Georgia"/>
                <a:ea typeface="Georgia"/>
                <a:cs typeface="Georgia"/>
              </a:rPr>
              <a:t>Рабочий вопрос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5BBE5C-EDA0-474A-9908-38E53493B5E1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B32B5F5-380E-4429-8034-F0627F3DB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2151779"/>
            <a:ext cx="4210050" cy="3211667"/>
          </a:xfrm>
          <a:prstGeom prst="rect">
            <a:avLst/>
          </a:prstGeom>
        </p:spPr>
      </p:pic>
      <p:sp>
        <p:nvSpPr>
          <p:cNvPr id="4" name="s21-text-212">
            <a:extLst>
              <a:ext uri="{FF2B5EF4-FFF2-40B4-BE49-F238E27FC236}">
                <a16:creationId xmlns:a16="http://schemas.microsoft.com/office/drawing/2014/main" id="{FA98F5FC-F270-45CC-9C6B-D7EE4DBE1694}"/>
              </a:ext>
            </a:extLst>
          </p:cNvPr>
          <p:cNvSpPr>
            <a:spLocks noGrp="1"/>
          </p:cNvSpPr>
          <p:nvPr/>
        </p:nvSpPr>
        <p:spPr>
          <a:xfrm>
            <a:off x="5029200" y="1333500"/>
            <a:ext cx="6705600" cy="6910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После разгрома Коммуны в Франции были введены жесткие меры для подавления рабочего движения.</a:t>
            </a:r>
          </a:p>
        </p:txBody>
      </p:sp>
      <p:sp>
        <p:nvSpPr>
          <p:cNvPr id="5" name="s21-text-213">
            <a:extLst>
              <a:ext uri="{FF2B5EF4-FFF2-40B4-BE49-F238E27FC236}">
                <a16:creationId xmlns:a16="http://schemas.microsoft.com/office/drawing/2014/main" id="{4A550A5C-6A9F-4722-B4E3-F56361D1BFD1}"/>
              </a:ext>
            </a:extLst>
          </p:cNvPr>
          <p:cNvSpPr>
            <a:spLocks noGrp="1"/>
          </p:cNvSpPr>
          <p:nvPr/>
        </p:nvSpPr>
        <p:spPr>
          <a:xfrm>
            <a:off x="5029200" y="2514600"/>
            <a:ext cx="6705600" cy="10390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Власти проявляли меньшую готовность к компромиссам по рабочему вопросу по сравнению с Англией; стачки и протесты жестко подавлялись.</a:t>
            </a:r>
          </a:p>
        </p:txBody>
      </p:sp>
      <p:sp>
        <p:nvSpPr>
          <p:cNvPr id="6" name="s21-text-214">
            <a:extLst>
              <a:ext uri="{FF2B5EF4-FFF2-40B4-BE49-F238E27FC236}">
                <a16:creationId xmlns:a16="http://schemas.microsoft.com/office/drawing/2014/main" id="{ED9AE79E-C20B-4030-AAC2-E5372114EE15}"/>
              </a:ext>
            </a:extLst>
          </p:cNvPr>
          <p:cNvSpPr>
            <a:spLocks noGrp="1"/>
          </p:cNvSpPr>
          <p:nvPr/>
        </p:nvSpPr>
        <p:spPr>
          <a:xfrm>
            <a:off x="5029200" y="3695700"/>
            <a:ext cx="6705600" cy="1387094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В 1892 году ограничили рабочий день женщин до 11 часов, а в 1898 году ввели компенсацию за травмы на производстве, но этого было недостаточно.</a:t>
            </a:r>
          </a:p>
        </p:txBody>
      </p:sp>
      <p:sp>
        <p:nvSpPr>
          <p:cNvPr id="7" name="s21-text-215">
            <a:extLst>
              <a:ext uri="{FF2B5EF4-FFF2-40B4-BE49-F238E27FC236}">
                <a16:creationId xmlns:a16="http://schemas.microsoft.com/office/drawing/2014/main" id="{FBEA263D-CC43-4FEE-BD70-D0F16A5B3434}"/>
              </a:ext>
            </a:extLst>
          </p:cNvPr>
          <p:cNvSpPr>
            <a:spLocks noGrp="1"/>
          </p:cNvSpPr>
          <p:nvPr/>
        </p:nvSpPr>
        <p:spPr>
          <a:xfrm>
            <a:off x="5029200" y="5219700"/>
            <a:ext cx="6705600" cy="103905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175" b="0" i="0">
                <a:solidFill>
                  <a:srgbClr val="F9F4E9"/>
                </a:solidFill>
                <a:latin typeface="Arial"/>
                <a:ea typeface="Arial"/>
                <a:cs typeface="Arial"/>
              </a:defRPr>
            </a:pPr>
            <a:r>
              <a:rPr sz="2175" b="1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Рабочее движение было разобщено:</a:t>
            </a:r>
            <a:r>
              <a:rPr sz="2175" b="0" i="0">
                <a:solidFill>
                  <a:srgbClr val="F9F4E9"/>
                </a:solidFill>
                <a:latin typeface="Arial"/>
                <a:ea typeface="Arial"/>
                <a:cs typeface="Arial"/>
              </a:rPr>
              <a:t> интересы выражали социалисты и анархисты, разделявшие революционный и реформистский подходы.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74A907-A2AE-490B-9CC7-5756AC6DE867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6D746C"/>
          </a:solidFill>
          <a:ln w="0">
            <a:noFill/>
            <a:prstDash val="solid"/>
          </a:ln>
        </p:spPr>
      </p:sp>
      <p:sp>
        <p:nvSpPr>
          <p:cNvPr id="9" name="s21-text-216">
            <a:extLst>
              <a:ext uri="{FF2B5EF4-FFF2-40B4-BE49-F238E27FC236}">
                <a16:creationId xmlns:a16="http://schemas.microsoft.com/office/drawing/2014/main" id="{CEDF247C-A60D-459E-AA67-A405C217C0F3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D9D2C3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D9D2C3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4501139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22-text-217">
            <a:extLst>
              <a:ext uri="{FF2B5EF4-FFF2-40B4-BE49-F238E27FC236}">
                <a16:creationId xmlns:a16="http://schemas.microsoft.com/office/drawing/2014/main" id="{9E0454FA-9234-49F2-AECC-533FBC1F5B08}"/>
              </a:ext>
            </a:extLst>
          </p:cNvPr>
          <p:cNvSpPr>
            <a:spLocks noGrp="1"/>
          </p:cNvSpPr>
          <p:nvPr/>
        </p:nvSpPr>
        <p:spPr>
          <a:xfrm>
            <a:off x="457200" y="285750"/>
            <a:ext cx="11277600" cy="534607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62D43"/>
                </a:solidFill>
                <a:latin typeface="Georgia"/>
                <a:ea typeface="Georgia"/>
                <a:cs typeface="Georgia"/>
              </a:rPr>
              <a:t>Рабочий вопрос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DE7CEEB-1206-4D80-A525-25A609879783}"/>
              </a:ext>
            </a:extLst>
          </p:cNvPr>
          <p:cNvSpPr>
            <a:spLocks noGrp="1"/>
          </p:cNvSpPr>
          <p:nvPr/>
        </p:nvSpPr>
        <p:spPr>
          <a:xfrm>
            <a:off x="457200" y="981075"/>
            <a:ext cx="11277600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90FF1EF-3B9A-461D-BCFE-664EE116C5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355795"/>
            <a:ext cx="3895725" cy="2260459"/>
          </a:xfrm>
          <a:prstGeom prst="rect">
            <a:avLst/>
          </a:prstGeom>
        </p:spPr>
      </p:pic>
      <p:sp>
        <p:nvSpPr>
          <p:cNvPr id="4" name="s22-text-218">
            <a:extLst>
              <a:ext uri="{FF2B5EF4-FFF2-40B4-BE49-F238E27FC236}">
                <a16:creationId xmlns:a16="http://schemas.microsoft.com/office/drawing/2014/main" id="{6D692260-7179-4741-81F0-FE3A75E2119C}"/>
              </a:ext>
            </a:extLst>
          </p:cNvPr>
          <p:cNvSpPr>
            <a:spLocks noGrp="1"/>
          </p:cNvSpPr>
          <p:nvPr/>
        </p:nvSpPr>
        <p:spPr>
          <a:xfrm>
            <a:off x="457200" y="3800475"/>
            <a:ext cx="3895725" cy="71532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922F3A"/>
                </a:solidFill>
                <a:latin typeface="Georgia"/>
                <a:ea typeface="Georgia"/>
                <a:cs typeface="Georgia"/>
              </a:defRPr>
            </a:pPr>
            <a:r>
              <a:rPr sz="2250" b="0" i="0">
                <a:solidFill>
                  <a:srgbClr val="922F3A"/>
                </a:solidFill>
                <a:latin typeface="Georgia"/>
                <a:ea typeface="Georgia"/>
                <a:cs typeface="Georgia"/>
              </a:rPr>
              <a:t>В 1908 году был принят закон о пенсиях.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101523-D9CC-43C8-9D70-FCD2692AA1F8}"/>
              </a:ext>
            </a:extLst>
          </p:cNvPr>
          <p:cNvSpPr>
            <a:spLocks noGrp="1"/>
          </p:cNvSpPr>
          <p:nvPr/>
        </p:nvSpPr>
        <p:spPr>
          <a:xfrm>
            <a:off x="457200" y="4572000"/>
            <a:ext cx="3895725" cy="12383"/>
          </a:xfrm>
          <a:prstGeom prst="rect">
            <a:avLst/>
          </a:prstGeom>
          <a:solidFill>
            <a:srgbClr val="AE8B55"/>
          </a:solidFill>
          <a:ln w="0">
            <a:noFill/>
            <a:prstDash val="solid"/>
          </a:ln>
        </p:spPr>
      </p:sp>
      <p:sp>
        <p:nvSpPr>
          <p:cNvPr id="6" name="s22-text-219">
            <a:extLst>
              <a:ext uri="{FF2B5EF4-FFF2-40B4-BE49-F238E27FC236}">
                <a16:creationId xmlns:a16="http://schemas.microsoft.com/office/drawing/2014/main" id="{D254684F-17BD-41F6-AC73-1FA7D8481826}"/>
              </a:ext>
            </a:extLst>
          </p:cNvPr>
          <p:cNvSpPr>
            <a:spLocks noGrp="1"/>
          </p:cNvSpPr>
          <p:nvPr/>
        </p:nvSpPr>
        <p:spPr>
          <a:xfrm>
            <a:off x="457200" y="4743450"/>
            <a:ext cx="3895725" cy="1557592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19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19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Постепенно исчезали физические различия между рабочими и буржуазией, что свидетельствовало о повышении их благосостояния.</a:t>
            </a:r>
          </a:p>
        </p:txBody>
      </p:sp>
      <p:sp>
        <p:nvSpPr>
          <p:cNvPr id="7" name="s22-text-220">
            <a:extLst>
              <a:ext uri="{FF2B5EF4-FFF2-40B4-BE49-F238E27FC236}">
                <a16:creationId xmlns:a16="http://schemas.microsoft.com/office/drawing/2014/main" id="{DCFD19AE-9321-43E4-8AE3-257C7B0A4A0C}"/>
              </a:ext>
            </a:extLst>
          </p:cNvPr>
          <p:cNvSpPr>
            <a:spLocks noGrp="1"/>
          </p:cNvSpPr>
          <p:nvPr/>
        </p:nvSpPr>
        <p:spPr>
          <a:xfrm>
            <a:off x="4800600" y="1333500"/>
            <a:ext cx="6934200" cy="143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Французские профсоюзы были активнее в политике и связаны с анархизмом, выступая за всеобщую стачку и строительство будущего общества через профсоюзы.</a:t>
            </a:r>
          </a:p>
        </p:txBody>
      </p:sp>
      <p:sp>
        <p:nvSpPr>
          <p:cNvPr id="8" name="s22-text-221">
            <a:extLst>
              <a:ext uri="{FF2B5EF4-FFF2-40B4-BE49-F238E27FC236}">
                <a16:creationId xmlns:a16="http://schemas.microsoft.com/office/drawing/2014/main" id="{BBC9EC10-5071-4161-9BF3-B8C72B50DBC3}"/>
              </a:ext>
            </a:extLst>
          </p:cNvPr>
          <p:cNvSpPr>
            <a:spLocks noGrp="1"/>
          </p:cNvSpPr>
          <p:nvPr/>
        </p:nvSpPr>
        <p:spPr>
          <a:xfrm>
            <a:off x="4800600" y="2981325"/>
            <a:ext cx="6934200" cy="143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В 1895 году возникла Всеобщая конфедерация труда (ВКТ), пропагандировавшая анархо-синдикализм и терроризм, включая взрывы и убийство президента С. Карно в 1894 году.</a:t>
            </a:r>
          </a:p>
        </p:txBody>
      </p:sp>
      <p:sp>
        <p:nvSpPr>
          <p:cNvPr id="9" name="s22-text-222">
            <a:extLst>
              <a:ext uri="{FF2B5EF4-FFF2-40B4-BE49-F238E27FC236}">
                <a16:creationId xmlns:a16="http://schemas.microsoft.com/office/drawing/2014/main" id="{58D442B7-283F-4BC7-A54B-3BA52B4165C0}"/>
              </a:ext>
            </a:extLst>
          </p:cNvPr>
          <p:cNvSpPr>
            <a:spLocks noGrp="1"/>
          </p:cNvSpPr>
          <p:nvPr/>
        </p:nvSpPr>
        <p:spPr>
          <a:xfrm>
            <a:off x="4800600" y="4629150"/>
            <a:ext cx="6934200" cy="1434338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l"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defPPr>
          </a:lstStyle>
          <a:p>
            <a:pPr algn="l">
              <a:lnSpc>
                <a:spcPct val="105000"/>
              </a:lnSpc>
              <a:buNone/>
              <a:defRPr sz="2250" b="0" i="0">
                <a:solidFill>
                  <a:srgbClr val="292B2D"/>
                </a:solidFill>
                <a:latin typeface="Arial"/>
                <a:ea typeface="Arial"/>
                <a:cs typeface="Arial"/>
              </a:defRPr>
            </a:pPr>
            <a:r>
              <a:rPr sz="2250" b="1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К 1914 году положение рабочих улучшилось:</a:t>
            </a:r>
            <a:r>
              <a:rPr sz="2250" b="0" i="0">
                <a:solidFill>
                  <a:srgbClr val="292B2D"/>
                </a:solidFill>
                <a:latin typeface="Arial"/>
                <a:ea typeface="Arial"/>
                <a:cs typeface="Arial"/>
              </a:rPr>
              <a:t> заработки выросли в полтора раза, рабочий день сократился до 10 часов на заводах и до 8 часов у шахтеров.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069240-F465-4D2C-A40E-ED82BD430C69}"/>
              </a:ext>
            </a:extLst>
          </p:cNvPr>
          <p:cNvSpPr>
            <a:spLocks noGrp="1"/>
          </p:cNvSpPr>
          <p:nvPr/>
        </p:nvSpPr>
        <p:spPr>
          <a:xfrm>
            <a:off x="457200" y="6438900"/>
            <a:ext cx="11277600" cy="12383"/>
          </a:xfrm>
          <a:prstGeom prst="rect">
            <a:avLst/>
          </a:prstGeom>
          <a:solidFill>
            <a:srgbClr val="C9BAA0"/>
          </a:solidFill>
          <a:ln w="0">
            <a:noFill/>
            <a:prstDash val="solid"/>
          </a:ln>
        </p:spPr>
      </p:sp>
      <p:sp>
        <p:nvSpPr>
          <p:cNvPr id="11" name="s22-text-223">
            <a:extLst>
              <a:ext uri="{FF2B5EF4-FFF2-40B4-BE49-F238E27FC236}">
                <a16:creationId xmlns:a16="http://schemas.microsoft.com/office/drawing/2014/main" id="{BF879F27-00D8-4AD8-A18C-03589556EA1F}"/>
              </a:ext>
            </a:extLst>
          </p:cNvPr>
          <p:cNvSpPr>
            <a:spLocks noGrp="1"/>
          </p:cNvSpPr>
          <p:nvPr/>
        </p:nvSpPr>
        <p:spPr>
          <a:xfrm>
            <a:off x="9525000" y="6543675"/>
            <a:ext cx="2209800" cy="18288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>
            <a:defPPr algn="r"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defPPr>
          </a:lstStyle>
          <a:p>
            <a:pPr algn="r">
              <a:lnSpc>
                <a:spcPct val="105000"/>
              </a:lnSpc>
              <a:buNone/>
              <a:defRPr sz="1100" b="0" i="0">
                <a:solidFill>
                  <a:srgbClr val="69645B"/>
                </a:solidFill>
                <a:latin typeface="Arial"/>
                <a:ea typeface="Arial"/>
                <a:cs typeface="Arial"/>
              </a:defRPr>
            </a:pPr>
            <a:r>
              <a:rPr sz="1100" b="0" i="0">
                <a:solidFill>
                  <a:srgbClr val="69645B"/>
                </a:solidFill>
                <a:latin typeface="Arial"/>
                <a:ea typeface="Arial"/>
                <a:cs typeface="Arial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4789265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1637</Words>
  <Application>Microsoft Office PowerPoint</Application>
  <DocSecurity>0</DocSecurity>
  <PresentationFormat>Широкоэкранный</PresentationFormat>
  <Paragraphs>224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Aptos</vt:lpstr>
      <vt:lpstr>Arial</vt:lpstr>
      <vt:lpstr>Georgia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1</cp:revision>
  <dcterms:created xsi:type="dcterms:W3CDTF">2026-10-08T18:20:16Z</dcterms:created>
  <dcterms:modified xsi:type="dcterms:W3CDTF">2026-10-08T18:39:44Z</dcterms:modified>
</cp:coreProperties>
</file>