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D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B8D0524-14F3-4D05-88E0-A6CD8AF18BF1}"/>
              </a:ext>
            </a:extLst>
          </p:cNvPr>
          <p:cNvSpPr>
            <a:spLocks noGrp="1"/>
          </p:cNvSpPr>
          <p:nvPr/>
        </p:nvSpPr>
        <p:spPr>
          <a:xfrm>
            <a:off x="7315200" y="0"/>
            <a:ext cx="4876800" cy="6858000"/>
          </a:xfrm>
          <a:prstGeom prst="rect">
            <a:avLst/>
          </a:prstGeom>
          <a:solidFill>
            <a:srgbClr val="E6D2B0"/>
          </a:solidFill>
          <a:ln w="0">
            <a:noFill/>
          </a:ln>
        </p:spPr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07CDEDF1-273B-41BE-BE57-D721ECEE817E}"/>
              </a:ext>
            </a:extLst>
          </p:cNvPr>
          <p:cNvSpPr>
            <a:spLocks noGrp="1"/>
          </p:cNvSpPr>
          <p:nvPr/>
        </p:nvSpPr>
        <p:spPr>
          <a:xfrm>
            <a:off x="552450" y="1057275"/>
            <a:ext cx="7334250" cy="1238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6150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6150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ФИНИКИЯ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4CDA58B4-D989-4CA1-B04E-625A159D96D8}"/>
              </a:ext>
            </a:extLst>
          </p:cNvPr>
          <p:cNvSpPr>
            <a:spLocks noGrp="1"/>
          </p:cNvSpPr>
          <p:nvPr/>
        </p:nvSpPr>
        <p:spPr>
          <a:xfrm>
            <a:off x="571500" y="3295650"/>
            <a:ext cx="5524500" cy="2286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9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Как маленькая страна стала</a:t>
            </a:r>
          </a:p>
          <a:p>
            <a:pPr algn="l">
              <a:lnSpc>
                <a:spcPct val="96000"/>
              </a:lnSpc>
              <a:buNone/>
              <a:defRPr sz="29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могущественной и</a:t>
            </a:r>
          </a:p>
          <a:p>
            <a:pPr algn="l">
              <a:lnSpc>
                <a:spcPct val="96000"/>
              </a:lnSpc>
              <a:buNone/>
              <a:defRPr sz="29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прославилась на весь древний</a:t>
            </a:r>
          </a:p>
          <a:p>
            <a:pPr algn="l">
              <a:lnSpc>
                <a:spcPct val="96000"/>
              </a:lnSpc>
              <a:buNone/>
              <a:defRPr sz="29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мир?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7500" y="1420362"/>
            <a:ext cx="5295900" cy="3979176"/>
          </a:xfrm>
          <a:prstGeom prst="rect">
            <a:avLst/>
          </a:prstGeom>
        </p:spPr>
      </p:pic>
      <p:sp>
        <p:nvSpPr>
          <p:cNvPr id="5" name="text-3">
            <a:extLst>
              <a:ext uri="{FF2B5EF4-FFF2-40B4-BE49-F238E27FC236}">
                <a16:creationId xmlns:a16="http://schemas.microsoft.com/office/drawing/2014/main" id="{CF0C56CB-F465-4509-91E0-1184C55CF26A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68369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0">
            <a:extLst>
              <a:ext uri="{FF2B5EF4-FFF2-40B4-BE49-F238E27FC236}">
                <a16:creationId xmlns:a16="http://schemas.microsoft.com/office/drawing/2014/main" id="{B6DC258D-FF7A-4A10-8FEA-3282D3AFC9DB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53F4A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53F4A"/>
                </a:solidFill>
                <a:latin typeface="Georgia"/>
                <a:ea typeface="Georgia"/>
                <a:cs typeface="Georgia"/>
              </a:rPr>
              <a:t>Этапы нашего путешествия: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4072AAE-63D9-4DC4-87E7-CA9F79DDD6EA}"/>
              </a:ext>
            </a:extLst>
          </p:cNvPr>
          <p:cNvSpPr>
            <a:spLocks noGrp="1"/>
          </p:cNvSpPr>
          <p:nvPr/>
        </p:nvSpPr>
        <p:spPr>
          <a:xfrm>
            <a:off x="7877175" y="0"/>
            <a:ext cx="4314825" cy="6286500"/>
          </a:xfrm>
          <a:prstGeom prst="rect">
            <a:avLst/>
          </a:prstGeom>
          <a:solidFill>
            <a:srgbClr val="E0CDB4"/>
          </a:solidFill>
          <a:ln w="0">
            <a:noFill/>
          </a:ln>
        </p:spPr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141D10D8-AA7D-4D06-BD6C-96F105B6A0B5}"/>
              </a:ext>
            </a:extLst>
          </p:cNvPr>
          <p:cNvSpPr>
            <a:spLocks noGrp="1"/>
          </p:cNvSpPr>
          <p:nvPr/>
        </p:nvSpPr>
        <p:spPr>
          <a:xfrm>
            <a:off x="590550" y="1685925"/>
            <a:ext cx="6686550" cy="43891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8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География Финикии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A972DD59-7521-4078-8F3E-59BDCE50B38B}"/>
              </a:ext>
            </a:extLst>
          </p:cNvPr>
          <p:cNvSpPr>
            <a:spLocks noGrp="1"/>
          </p:cNvSpPr>
          <p:nvPr/>
        </p:nvSpPr>
        <p:spPr>
          <a:xfrm>
            <a:off x="590550" y="2334387"/>
            <a:ext cx="6686550" cy="43891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8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Города-государства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4F12CE57-5AEF-4576-9A60-9BB6EF71C1DD}"/>
              </a:ext>
            </a:extLst>
          </p:cNvPr>
          <p:cNvSpPr>
            <a:spLocks noGrp="1"/>
          </p:cNvSpPr>
          <p:nvPr/>
        </p:nvSpPr>
        <p:spPr>
          <a:xfrm>
            <a:off x="590550" y="2982849"/>
            <a:ext cx="6686550" cy="43891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8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Торговля и мореплавание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AA60199F-204B-41F9-980B-87994E71D990}"/>
              </a:ext>
            </a:extLst>
          </p:cNvPr>
          <p:cNvSpPr>
            <a:spLocks noGrp="1"/>
          </p:cNvSpPr>
          <p:nvPr/>
        </p:nvSpPr>
        <p:spPr>
          <a:xfrm>
            <a:off x="590550" y="3631311"/>
            <a:ext cx="6686550" cy="43891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8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Финикийские колонии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8DF1E064-0E4E-43B8-89CC-61EB4BA12AB8}"/>
              </a:ext>
            </a:extLst>
          </p:cNvPr>
          <p:cNvSpPr>
            <a:spLocks noGrp="1"/>
          </p:cNvSpPr>
          <p:nvPr/>
        </p:nvSpPr>
        <p:spPr>
          <a:xfrm>
            <a:off x="590550" y="4279773"/>
            <a:ext cx="6686550" cy="43891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8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Изобретения финикийцев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8C19F71B-A07C-48CA-BA42-288FE16D03EA}"/>
              </a:ext>
            </a:extLst>
          </p:cNvPr>
          <p:cNvSpPr>
            <a:spLocks noGrp="1"/>
          </p:cNvSpPr>
          <p:nvPr/>
        </p:nvSpPr>
        <p:spPr>
          <a:xfrm>
            <a:off x="590550" y="4928235"/>
            <a:ext cx="6686550" cy="43891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8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8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Создание алфавита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rcRect l="2381" r="2381"/>
          <a:stretch>
            <a:fillRect/>
          </a:stretch>
        </p:blipFill>
        <p:spPr>
          <a:xfrm>
            <a:off x="8210550" y="1143000"/>
            <a:ext cx="3333750" cy="4667250"/>
          </a:xfrm>
          <a:prstGeom prst="rect">
            <a:avLst/>
          </a:prstGeom>
        </p:spPr>
      </p:pic>
      <p:sp>
        <p:nvSpPr>
          <p:cNvPr id="10" name="text-8">
            <a:extLst>
              <a:ext uri="{FF2B5EF4-FFF2-40B4-BE49-F238E27FC236}">
                <a16:creationId xmlns:a16="http://schemas.microsoft.com/office/drawing/2014/main" id="{27050DE6-6E07-4181-8646-C31F3FABE930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58976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>
            <a:extLst>
              <a:ext uri="{FF2B5EF4-FFF2-40B4-BE49-F238E27FC236}">
                <a16:creationId xmlns:a16="http://schemas.microsoft.com/office/drawing/2014/main" id="{3B6A0B4B-B69B-4E89-8412-F78D1A699F0B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53F4A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53F4A"/>
                </a:solidFill>
                <a:latin typeface="Georgia"/>
                <a:ea typeface="Georgia"/>
                <a:cs typeface="Georgia"/>
              </a:rPr>
              <a:t>Где находилась Финикия?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9B6762DC-F2B7-4314-B66A-3944BE7E6B02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79274F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79274F"/>
                </a:solidFill>
                <a:latin typeface="Calibri"/>
                <a:ea typeface="Calibri"/>
                <a:cs typeface="Calibri"/>
              </a:rPr>
              <a:t>Местоположение и природа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143750" y="1744431"/>
            <a:ext cx="4514850" cy="4283539"/>
          </a:xfrm>
          <a:prstGeom prst="rect">
            <a:avLst/>
          </a:prstGeom>
        </p:spPr>
      </p:pic>
      <p:sp>
        <p:nvSpPr>
          <p:cNvPr id="4" name="text-2">
            <a:extLst>
              <a:ext uri="{FF2B5EF4-FFF2-40B4-BE49-F238E27FC236}">
                <a16:creationId xmlns:a16="http://schemas.microsoft.com/office/drawing/2014/main" id="{8B0D37E1-E559-4693-91BE-C215C5B44D5C}"/>
              </a:ext>
            </a:extLst>
          </p:cNvPr>
          <p:cNvSpPr>
            <a:spLocks noGrp="1"/>
          </p:cNvSpPr>
          <p:nvPr/>
        </p:nvSpPr>
        <p:spPr>
          <a:xfrm>
            <a:off x="552450" y="1952625"/>
            <a:ext cx="6057900" cy="7703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Узкая полоса земли между морем и</a:t>
            </a:r>
          </a:p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горами.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70A43E14-F0F9-4CD5-9E75-188093410B65}"/>
              </a:ext>
            </a:extLst>
          </p:cNvPr>
          <p:cNvSpPr>
            <a:spLocks noGrp="1"/>
          </p:cNvSpPr>
          <p:nvPr/>
        </p:nvSpPr>
        <p:spPr>
          <a:xfrm>
            <a:off x="552450" y="2961132"/>
            <a:ext cx="6057900" cy="7703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Мало плодородных земель, но удобные</a:t>
            </a:r>
          </a:p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гавани.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454117D4-1471-48C5-B564-1DFB649A8517}"/>
              </a:ext>
            </a:extLst>
          </p:cNvPr>
          <p:cNvSpPr>
            <a:spLocks noGrp="1"/>
          </p:cNvSpPr>
          <p:nvPr/>
        </p:nvSpPr>
        <p:spPr>
          <a:xfrm>
            <a:off x="552450" y="3969639"/>
            <a:ext cx="6057900" cy="3947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Главные города: </a:t>
            </a:r>
            <a:r>
              <a:rPr sz="2550" b="1">
                <a:solidFill>
                  <a:srgbClr val="79274F"/>
                </a:solidFill>
                <a:latin typeface="Calibri"/>
                <a:ea typeface="Calibri"/>
                <a:cs typeface="Calibri"/>
              </a:rPr>
              <a:t>Библ, Тир, Сидон.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25FFDA40-F42D-4B98-8B65-FCD5E21EC1AC}"/>
              </a:ext>
            </a:extLst>
          </p:cNvPr>
          <p:cNvSpPr>
            <a:spLocks noGrp="1"/>
          </p:cNvSpPr>
          <p:nvPr/>
        </p:nvSpPr>
        <p:spPr>
          <a:xfrm>
            <a:off x="552450" y="4602480"/>
            <a:ext cx="6057900" cy="7703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Природа заставила финикийцев искать</a:t>
            </a:r>
          </a:p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богатство в море.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547B417D-C387-43FD-B2D0-05A2C8F4E1E7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73475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D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>
            <a:extLst>
              <a:ext uri="{FF2B5EF4-FFF2-40B4-BE49-F238E27FC236}">
                <a16:creationId xmlns:a16="http://schemas.microsoft.com/office/drawing/2014/main" id="{FDA128B2-7182-4A97-A231-50D3C0C6FFB6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Города-государства Финикии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50FA5AF8-FBF8-457E-AA48-C28C475F3551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Независимые центры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58577" y="1847850"/>
            <a:ext cx="5769471" cy="4057650"/>
          </a:xfrm>
          <a:prstGeom prst="rect">
            <a:avLst/>
          </a:prstGeom>
        </p:spPr>
      </p:pic>
      <p:sp>
        <p:nvSpPr>
          <p:cNvPr id="4" name="text-2">
            <a:extLst>
              <a:ext uri="{FF2B5EF4-FFF2-40B4-BE49-F238E27FC236}">
                <a16:creationId xmlns:a16="http://schemas.microsoft.com/office/drawing/2014/main" id="{C13F606F-EFA2-4F0F-A30D-738A83A34DAA}"/>
              </a:ext>
            </a:extLst>
          </p:cNvPr>
          <p:cNvSpPr>
            <a:spLocks noGrp="1"/>
          </p:cNvSpPr>
          <p:nvPr/>
        </p:nvSpPr>
        <p:spPr>
          <a:xfrm>
            <a:off x="7400925" y="2000250"/>
            <a:ext cx="4171950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Каждый город — отдельное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государство.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6084D810-CB36-430D-B1ED-6B9C2204287D}"/>
              </a:ext>
            </a:extLst>
          </p:cNvPr>
          <p:cNvSpPr>
            <a:spLocks noGrp="1"/>
          </p:cNvSpPr>
          <p:nvPr/>
        </p:nvSpPr>
        <p:spPr>
          <a:xfrm>
            <a:off x="7400925" y="2977134"/>
            <a:ext cx="4171950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Соперничали между собой за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влияние.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60A45A4C-AE95-4A2A-8B51-CE9B01A6B734}"/>
              </a:ext>
            </a:extLst>
          </p:cNvPr>
          <p:cNvSpPr>
            <a:spLocks noGrp="1"/>
          </p:cNvSpPr>
          <p:nvPr/>
        </p:nvSpPr>
        <p:spPr>
          <a:xfrm>
            <a:off x="7400925" y="3954018"/>
            <a:ext cx="4171950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Богатели благодаря морской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торговле.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329C8A93-346A-46F3-A6B8-A6DCCE2DA2D2}"/>
              </a:ext>
            </a:extLst>
          </p:cNvPr>
          <p:cNvSpPr>
            <a:spLocks noGrp="1"/>
          </p:cNvSpPr>
          <p:nvPr/>
        </p:nvSpPr>
        <p:spPr>
          <a:xfrm>
            <a:off x="7400925" y="4930902"/>
            <a:ext cx="4171950" cy="74828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Имели сильный флот для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защиты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23DA6BEA-4806-4DBC-870A-C1A2A4A1D561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96423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>
            <a:extLst>
              <a:ext uri="{FF2B5EF4-FFF2-40B4-BE49-F238E27FC236}">
                <a16:creationId xmlns:a16="http://schemas.microsoft.com/office/drawing/2014/main" id="{F9E5B02F-84D7-45E2-8F45-206773AF5D80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53F4A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53F4A"/>
                </a:solidFill>
                <a:latin typeface="Georgia"/>
                <a:ea typeface="Georgia"/>
                <a:cs typeface="Georgia"/>
              </a:rPr>
              <a:t>Великие мореплаватели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535428A4-77FB-4326-BEBA-677FCC4A1AD7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79274F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79274F"/>
                </a:solidFill>
                <a:latin typeface="Calibri"/>
                <a:ea typeface="Calibri"/>
                <a:cs typeface="Calibri"/>
              </a:rPr>
              <a:t>Покорители морей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657725" y="2135124"/>
            <a:ext cx="6972300" cy="3416427"/>
          </a:xfrm>
          <a:prstGeom prst="rect">
            <a:avLst/>
          </a:prstGeom>
        </p:spPr>
      </p:pic>
      <p:sp>
        <p:nvSpPr>
          <p:cNvPr id="4" name="text-2">
            <a:extLst>
              <a:ext uri="{FF2B5EF4-FFF2-40B4-BE49-F238E27FC236}">
                <a16:creationId xmlns:a16="http://schemas.microsoft.com/office/drawing/2014/main" id="{8EBB1B89-5195-496E-B944-F140B651E356}"/>
              </a:ext>
            </a:extLst>
          </p:cNvPr>
          <p:cNvSpPr>
            <a:spLocks noGrp="1"/>
          </p:cNvSpPr>
          <p:nvPr/>
        </p:nvSpPr>
        <p:spPr>
          <a:xfrm>
            <a:off x="533400" y="1771650"/>
            <a:ext cx="3714750" cy="7040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Проложили пути по всему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Средиземному морю.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D29F907F-55F2-4F4F-A2FA-C99473D18706}"/>
              </a:ext>
            </a:extLst>
          </p:cNvPr>
          <p:cNvSpPr>
            <a:spLocks noGrp="1"/>
          </p:cNvSpPr>
          <p:nvPr/>
        </p:nvSpPr>
        <p:spPr>
          <a:xfrm>
            <a:off x="533400" y="2704338"/>
            <a:ext cx="3714750" cy="104660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Достигли Британских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островов во время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экспедиции за оловом.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F0F46EDA-5AE2-44AC-9C53-5C93744FC83A}"/>
              </a:ext>
            </a:extLst>
          </p:cNvPr>
          <p:cNvSpPr>
            <a:spLocks noGrp="1"/>
          </p:cNvSpPr>
          <p:nvPr/>
        </p:nvSpPr>
        <p:spPr>
          <a:xfrm>
            <a:off x="533400" y="3979545"/>
            <a:ext cx="3714750" cy="7040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Обогнули Африку по приказу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фараона Нехо.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E083B77F-9780-4041-A422-3F6C9A2D0668}"/>
              </a:ext>
            </a:extLst>
          </p:cNvPr>
          <p:cNvSpPr>
            <a:spLocks noGrp="1"/>
          </p:cNvSpPr>
          <p:nvPr/>
        </p:nvSpPr>
        <p:spPr>
          <a:xfrm>
            <a:off x="533400" y="4912233"/>
            <a:ext cx="3714750" cy="7040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32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Плавание вокруг Африки</a:t>
            </a:r>
          </a:p>
          <a:p>
            <a:pPr algn="l">
              <a:lnSpc>
                <a:spcPct val="96000"/>
              </a:lnSpc>
              <a:buNone/>
              <a:defRPr sz="232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длилось 3 года.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D5CD3AF3-17CE-40F6-BBF0-C6B3CF6CB554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43038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>
            <a:extLst>
              <a:ext uri="{FF2B5EF4-FFF2-40B4-BE49-F238E27FC236}">
                <a16:creationId xmlns:a16="http://schemas.microsoft.com/office/drawing/2014/main" id="{5A21FDB3-F576-4392-8656-EFC1E103BDCE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53F4A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53F4A"/>
                </a:solidFill>
                <a:latin typeface="Georgia"/>
                <a:ea typeface="Georgia"/>
                <a:cs typeface="Georgia"/>
              </a:rPr>
              <a:t>Торговля и пиратство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2DA2ABDE-B362-4561-BE37-7DA71A6C3ACC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79274F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79274F"/>
                </a:solidFill>
                <a:latin typeface="Calibri"/>
                <a:ea typeface="Calibri"/>
                <a:cs typeface="Calibri"/>
              </a:rPr>
              <a:t>Купцы и разбойники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81025" y="1924050"/>
            <a:ext cx="6400800" cy="4000500"/>
          </a:xfrm>
          <a:prstGeom prst="rect">
            <a:avLst/>
          </a:prstGeom>
        </p:spPr>
      </p:pic>
      <p:sp>
        <p:nvSpPr>
          <p:cNvPr id="4" name="text-2">
            <a:extLst>
              <a:ext uri="{FF2B5EF4-FFF2-40B4-BE49-F238E27FC236}">
                <a16:creationId xmlns:a16="http://schemas.microsoft.com/office/drawing/2014/main" id="{B3948FC2-9F35-468E-A95D-4E740E7302F2}"/>
              </a:ext>
            </a:extLst>
          </p:cNvPr>
          <p:cNvSpPr>
            <a:spLocks noGrp="1"/>
          </p:cNvSpPr>
          <p:nvPr/>
        </p:nvSpPr>
        <p:spPr>
          <a:xfrm>
            <a:off x="7543800" y="1790700"/>
            <a:ext cx="4114800" cy="72618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Торговали: серебром, оловом,</a:t>
            </a:r>
          </a:p>
          <a:p>
            <a:pPr algn="l">
              <a:lnSpc>
                <a:spcPct val="96000"/>
              </a:lnSpc>
              <a:buNone/>
              <a:defRPr sz="240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стеклом, пурпуром.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45FA0228-E87E-4186-9311-3949700B36EB}"/>
              </a:ext>
            </a:extLst>
          </p:cNvPr>
          <p:cNvSpPr>
            <a:spLocks noGrp="1"/>
          </p:cNvSpPr>
          <p:nvPr/>
        </p:nvSpPr>
        <p:spPr>
          <a:xfrm>
            <a:off x="7543800" y="2735961"/>
            <a:ext cx="4114800" cy="72618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Продавали египетский папирус</a:t>
            </a:r>
          </a:p>
          <a:p>
            <a:pPr algn="l">
              <a:lnSpc>
                <a:spcPct val="96000"/>
              </a:lnSpc>
              <a:buNone/>
              <a:defRPr sz="240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и кедровую древесину.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4F69FCB7-5ECD-4903-BF15-959F4C3B1860}"/>
              </a:ext>
            </a:extLst>
          </p:cNvPr>
          <p:cNvSpPr>
            <a:spLocks noGrp="1"/>
          </p:cNvSpPr>
          <p:nvPr/>
        </p:nvSpPr>
        <p:spPr>
          <a:xfrm>
            <a:off x="7543800" y="3681222"/>
            <a:ext cx="4114800" cy="72618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Занимались пиратством:</a:t>
            </a:r>
          </a:p>
          <a:p>
            <a:pPr algn="l">
              <a:lnSpc>
                <a:spcPct val="96000"/>
              </a:lnSpc>
              <a:buNone/>
              <a:defRPr sz="240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похищали людей в рабство.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48ED0F0E-8154-4FD5-BC5A-A88DD0BB5FB8}"/>
              </a:ext>
            </a:extLst>
          </p:cNvPr>
          <p:cNvSpPr>
            <a:spLocks noGrp="1"/>
          </p:cNvSpPr>
          <p:nvPr/>
        </p:nvSpPr>
        <p:spPr>
          <a:xfrm>
            <a:off x="7543800" y="4626483"/>
            <a:ext cx="4114800" cy="72618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0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Имели дурную славу хитрых и</a:t>
            </a:r>
          </a:p>
          <a:p>
            <a:pPr algn="l">
              <a:lnSpc>
                <a:spcPct val="96000"/>
              </a:lnSpc>
              <a:buNone/>
              <a:defRPr sz="240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40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жестоких мореходов.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2CCC6126-B252-47B6-9224-98BE2F598EE8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50315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0">
            <a:extLst>
              <a:ext uri="{FF2B5EF4-FFF2-40B4-BE49-F238E27FC236}">
                <a16:creationId xmlns:a16="http://schemas.microsoft.com/office/drawing/2014/main" id="{6494BC96-F219-4CFB-8F36-838043E9A8E2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53F4A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53F4A"/>
                </a:solidFill>
                <a:latin typeface="Georgia"/>
                <a:ea typeface="Georgia"/>
                <a:cs typeface="Georgia"/>
              </a:rPr>
              <a:t>Финикийские колонии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AE5E0E41-28B6-41E0-BE4B-770035F19201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79274F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79274F"/>
                </a:solidFill>
                <a:latin typeface="Calibri"/>
                <a:ea typeface="Calibri"/>
                <a:cs typeface="Calibri"/>
              </a:rPr>
              <a:t>Поселения по всему Средиземноморью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C2E8B4E-D5AF-414E-9F7E-6E5B342FA379}"/>
              </a:ext>
            </a:extLst>
          </p:cNvPr>
          <p:cNvSpPr>
            <a:spLocks noGrp="1"/>
          </p:cNvSpPr>
          <p:nvPr/>
        </p:nvSpPr>
        <p:spPr>
          <a:xfrm>
            <a:off x="0" y="4010025"/>
            <a:ext cx="12192000" cy="2305050"/>
          </a:xfrm>
          <a:prstGeom prst="rect">
            <a:avLst/>
          </a:prstGeom>
          <a:solidFill>
            <a:srgbClr val="113D4A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08135" y="1800225"/>
            <a:ext cx="5452605" cy="3857625"/>
          </a:xfrm>
          <a:prstGeom prst="rect">
            <a:avLst/>
          </a:prstGeom>
        </p:spPr>
      </p:pic>
      <p:sp>
        <p:nvSpPr>
          <p:cNvPr id="5" name="text-3">
            <a:extLst>
              <a:ext uri="{FF2B5EF4-FFF2-40B4-BE49-F238E27FC236}">
                <a16:creationId xmlns:a16="http://schemas.microsoft.com/office/drawing/2014/main" id="{EA24222E-09F9-43F0-B6A1-7C8ED36C55A1}"/>
              </a:ext>
            </a:extLst>
          </p:cNvPr>
          <p:cNvSpPr>
            <a:spLocks noGrp="1"/>
          </p:cNvSpPr>
          <p:nvPr/>
        </p:nvSpPr>
        <p:spPr>
          <a:xfrm>
            <a:off x="552450" y="1809750"/>
            <a:ext cx="5000625" cy="6819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Основали колонии в Африке, Испании,</a:t>
            </a:r>
          </a:p>
          <a:p>
            <a:pPr algn="l">
              <a:lnSpc>
                <a:spcPct val="96000"/>
              </a:lnSpc>
              <a:buNone/>
              <a:defRPr sz="22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на островах Средиземного моря.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BE27A84A-0987-4BC2-B1B1-5C5CFC3D168D}"/>
              </a:ext>
            </a:extLst>
          </p:cNvPr>
          <p:cNvSpPr>
            <a:spLocks noGrp="1"/>
          </p:cNvSpPr>
          <p:nvPr/>
        </p:nvSpPr>
        <p:spPr>
          <a:xfrm>
            <a:off x="552450" y="2663190"/>
            <a:ext cx="500062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Самая известная колония — Карфаген.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7CB38BA5-C3B9-47BD-8B2F-1AC6D67E452B}"/>
              </a:ext>
            </a:extLst>
          </p:cNvPr>
          <p:cNvSpPr>
            <a:spLocks noGrp="1"/>
          </p:cNvSpPr>
          <p:nvPr/>
        </p:nvSpPr>
        <p:spPr>
          <a:xfrm>
            <a:off x="552450" y="3185160"/>
            <a:ext cx="5000625" cy="350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2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Колонии служили торговыми базами.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A84451BE-F79F-4203-9490-2AE531FB0047}"/>
              </a:ext>
            </a:extLst>
          </p:cNvPr>
          <p:cNvSpPr>
            <a:spLocks noGrp="1"/>
          </p:cNvSpPr>
          <p:nvPr/>
        </p:nvSpPr>
        <p:spPr>
          <a:xfrm>
            <a:off x="552450" y="4410075"/>
            <a:ext cx="4733925" cy="14954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7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Карфаген позже стал</a:t>
            </a:r>
          </a:p>
          <a:p>
            <a:pPr algn="l">
              <a:lnSpc>
                <a:spcPct val="96000"/>
              </a:lnSpc>
              <a:buNone/>
              <a:defRPr sz="27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могущественным государством.</a:t>
            </a:r>
          </a:p>
        </p:txBody>
      </p:sp>
      <p:sp>
        <p:nvSpPr>
          <p:cNvPr id="9" name="text-7">
            <a:extLst>
              <a:ext uri="{FF2B5EF4-FFF2-40B4-BE49-F238E27FC236}">
                <a16:creationId xmlns:a16="http://schemas.microsoft.com/office/drawing/2014/main" id="{44478CD4-16FB-4DEB-9E2C-4BA2D644090D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80248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>
            <a:extLst>
              <a:ext uri="{FF2B5EF4-FFF2-40B4-BE49-F238E27FC236}">
                <a16:creationId xmlns:a16="http://schemas.microsoft.com/office/drawing/2014/main" id="{B6C49BD3-4E3F-4C40-8929-3003D248C359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53F4A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53F4A"/>
                </a:solidFill>
                <a:latin typeface="Georgia"/>
                <a:ea typeface="Georgia"/>
                <a:cs typeface="Georgia"/>
              </a:rPr>
              <a:t>Корабли финикийцев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8E13ABC4-67EF-4BD4-AD21-74D60C0C50D4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79274F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79274F"/>
                </a:solidFill>
                <a:latin typeface="Calibri"/>
                <a:ea typeface="Calibri"/>
                <a:cs typeface="Calibri"/>
              </a:rPr>
              <a:t>Искусные корабелы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928533" y="2609850"/>
            <a:ext cx="4334933" cy="2438400"/>
          </a:xfrm>
          <a:prstGeom prst="rect">
            <a:avLst/>
          </a:prstGeom>
        </p:spPr>
      </p:pic>
      <p:sp>
        <p:nvSpPr>
          <p:cNvPr id="4" name="text-2">
            <a:extLst>
              <a:ext uri="{FF2B5EF4-FFF2-40B4-BE49-F238E27FC236}">
                <a16:creationId xmlns:a16="http://schemas.microsoft.com/office/drawing/2014/main" id="{A8563B5E-5CFC-4DDB-8165-0514C3F20625}"/>
              </a:ext>
            </a:extLst>
          </p:cNvPr>
          <p:cNvSpPr>
            <a:spLocks noGrp="1"/>
          </p:cNvSpPr>
          <p:nvPr/>
        </p:nvSpPr>
        <p:spPr>
          <a:xfrm>
            <a:off x="542925" y="1809750"/>
            <a:ext cx="4981575" cy="838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Строили прочные парусно-гребные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суда.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28E7156E-4215-413A-A466-D5E92932C821}"/>
              </a:ext>
            </a:extLst>
          </p:cNvPr>
          <p:cNvSpPr>
            <a:spLocks noGrp="1"/>
          </p:cNvSpPr>
          <p:nvPr/>
        </p:nvSpPr>
        <p:spPr>
          <a:xfrm>
            <a:off x="7848600" y="1781175"/>
            <a:ext cx="3752850" cy="1143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1">
                <a:solidFill>
                  <a:srgbClr val="79274F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79274F"/>
                </a:solidFill>
                <a:latin typeface="Calibri"/>
                <a:ea typeface="Calibri"/>
                <a:cs typeface="Calibri"/>
              </a:rPr>
              <a:t>Длина кораблей достигала</a:t>
            </a:r>
          </a:p>
          <a:p>
            <a:pPr algn="l">
              <a:lnSpc>
                <a:spcPct val="96000"/>
              </a:lnSpc>
              <a:buNone/>
              <a:defRPr sz="2475" b="1">
                <a:solidFill>
                  <a:srgbClr val="79274F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79274F"/>
                </a:solidFill>
                <a:latin typeface="Calibri"/>
                <a:ea typeface="Calibri"/>
                <a:cs typeface="Calibri"/>
              </a:rPr>
              <a:t>30 метров.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C666F5B3-E440-47EB-BC04-2DCCD4217586}"/>
              </a:ext>
            </a:extLst>
          </p:cNvPr>
          <p:cNvSpPr>
            <a:spLocks noGrp="1"/>
          </p:cNvSpPr>
          <p:nvPr/>
        </p:nvSpPr>
        <p:spPr>
          <a:xfrm>
            <a:off x="571500" y="5314950"/>
            <a:ext cx="5276850" cy="838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Боевые корабли имели таран для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атаки.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7BD242C7-8D40-4339-9781-30A23957AAAE}"/>
              </a:ext>
            </a:extLst>
          </p:cNvPr>
          <p:cNvSpPr>
            <a:spLocks noGrp="1"/>
          </p:cNvSpPr>
          <p:nvPr/>
        </p:nvSpPr>
        <p:spPr>
          <a:xfrm>
            <a:off x="7162800" y="5314950"/>
            <a:ext cx="4476750" cy="838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47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Корабли выдерживали сильные</a:t>
            </a:r>
          </a:p>
          <a:p>
            <a:pPr algn="l">
              <a:lnSpc>
                <a:spcPct val="96000"/>
              </a:lnSpc>
              <a:buNone/>
              <a:defRPr sz="247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47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штормы.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378740BA-3152-417D-BDD3-D937487F5C61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27945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927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>
            <a:extLst>
              <a:ext uri="{FF2B5EF4-FFF2-40B4-BE49-F238E27FC236}">
                <a16:creationId xmlns:a16="http://schemas.microsoft.com/office/drawing/2014/main" id="{1F463C45-D8A0-4E61-82E7-DF6028CD77D7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Изобретение пурпура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9D02B5CA-3D94-48D4-86ED-CFBD0529E45D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Королевская краска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496050" y="1974194"/>
            <a:ext cx="5153025" cy="3766861"/>
          </a:xfrm>
          <a:prstGeom prst="rect">
            <a:avLst/>
          </a:prstGeom>
        </p:spPr>
      </p:pic>
      <p:sp>
        <p:nvSpPr>
          <p:cNvPr id="4" name="text-2">
            <a:extLst>
              <a:ext uri="{FF2B5EF4-FFF2-40B4-BE49-F238E27FC236}">
                <a16:creationId xmlns:a16="http://schemas.microsoft.com/office/drawing/2014/main" id="{0DB4A158-C18A-4D5E-B28A-76ACD6BCF0B6}"/>
              </a:ext>
            </a:extLst>
          </p:cNvPr>
          <p:cNvSpPr>
            <a:spLocks noGrp="1"/>
          </p:cNvSpPr>
          <p:nvPr/>
        </p:nvSpPr>
        <p:spPr>
          <a:xfrm>
            <a:off x="571500" y="1990725"/>
            <a:ext cx="5267325" cy="4057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Добывали из морских моллюсков.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A0D01F7E-B5AA-43AC-8A6B-E3C9423C0043}"/>
              </a:ext>
            </a:extLst>
          </p:cNvPr>
          <p:cNvSpPr>
            <a:spLocks noGrp="1"/>
          </p:cNvSpPr>
          <p:nvPr/>
        </p:nvSpPr>
        <p:spPr>
          <a:xfrm>
            <a:off x="571500" y="2663190"/>
            <a:ext cx="5267325" cy="4057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Краска не выгорала на солнце.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EDD2521E-4DA3-45BE-8D8E-3EE79DF7F8F1}"/>
              </a:ext>
            </a:extLst>
          </p:cNvPr>
          <p:cNvSpPr>
            <a:spLocks noGrp="1"/>
          </p:cNvSpPr>
          <p:nvPr/>
        </p:nvSpPr>
        <p:spPr>
          <a:xfrm>
            <a:off x="571500" y="3335655"/>
            <a:ext cx="5267325" cy="7924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Пурпурные ткани стоили очень</a:t>
            </a:r>
          </a:p>
          <a:p>
            <a:pPr algn="l">
              <a:lnSpc>
                <a:spcPct val="96000"/>
              </a:lnSpc>
              <a:buNone/>
              <a:defRPr sz="26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дорого.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61E5009A-6AA2-4014-A54D-AF94B8F4973F}"/>
              </a:ext>
            </a:extLst>
          </p:cNvPr>
          <p:cNvSpPr>
            <a:spLocks noGrp="1"/>
          </p:cNvSpPr>
          <p:nvPr/>
        </p:nvSpPr>
        <p:spPr>
          <a:xfrm>
            <a:off x="571500" y="4394835"/>
            <a:ext cx="5267325" cy="4057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Символ богатства и власти.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5C2058A6-5662-45AA-8A0C-BFA0A10FD4C2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55868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0">
            <a:extLst>
              <a:ext uri="{FF2B5EF4-FFF2-40B4-BE49-F238E27FC236}">
                <a16:creationId xmlns:a16="http://schemas.microsoft.com/office/drawing/2014/main" id="{953F9071-D51E-48ED-BCDF-2C9F37BB9598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53F4A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53F4A"/>
                </a:solidFill>
                <a:latin typeface="Georgia"/>
                <a:ea typeface="Georgia"/>
                <a:cs typeface="Georgia"/>
              </a:rPr>
              <a:t>Изобретение стекла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7CD2AF80-BD5D-43A0-900F-9744B02A9F0A}"/>
              </a:ext>
            </a:extLst>
          </p:cNvPr>
          <p:cNvSpPr>
            <a:spLocks noGrp="1"/>
          </p:cNvSpPr>
          <p:nvPr/>
        </p:nvSpPr>
        <p:spPr>
          <a:xfrm>
            <a:off x="552450" y="1000506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79274F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79274F"/>
                </a:solidFill>
                <a:latin typeface="Calibri"/>
                <a:ea typeface="Calibri"/>
                <a:cs typeface="Calibri"/>
              </a:rPr>
              <a:t>Случайное открытие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901E0BD6-1379-4A04-9455-076BF81466FF}"/>
              </a:ext>
            </a:extLst>
          </p:cNvPr>
          <p:cNvSpPr>
            <a:spLocks noGrp="1"/>
          </p:cNvSpPr>
          <p:nvPr/>
        </p:nvSpPr>
        <p:spPr>
          <a:xfrm>
            <a:off x="552450" y="2000250"/>
            <a:ext cx="5476875" cy="7703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Обнаружили, что песок и сода</a:t>
            </a:r>
          </a:p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плавятся в огне.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66B664CE-01E4-4D21-9028-7193BF46967F}"/>
              </a:ext>
            </a:extLst>
          </p:cNvPr>
          <p:cNvSpPr>
            <a:spLocks noGrp="1"/>
          </p:cNvSpPr>
          <p:nvPr/>
        </p:nvSpPr>
        <p:spPr>
          <a:xfrm>
            <a:off x="552450" y="3027807"/>
            <a:ext cx="5476875" cy="3947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Научились делать прозрачное стекло.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CD07C024-4CCE-4129-9F6F-9F7BD8717031}"/>
              </a:ext>
            </a:extLst>
          </p:cNvPr>
          <p:cNvSpPr>
            <a:spLocks noGrp="1"/>
          </p:cNvSpPr>
          <p:nvPr/>
        </p:nvSpPr>
        <p:spPr>
          <a:xfrm>
            <a:off x="552450" y="3679698"/>
            <a:ext cx="5476875" cy="3947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Производили сосуды и украшения.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FFE43262-7515-4FF3-A7AD-588BD2E717F3}"/>
              </a:ext>
            </a:extLst>
          </p:cNvPr>
          <p:cNvSpPr>
            <a:spLocks noGrp="1"/>
          </p:cNvSpPr>
          <p:nvPr/>
        </p:nvSpPr>
        <p:spPr>
          <a:xfrm>
            <a:off x="552450" y="4331589"/>
            <a:ext cx="5476875" cy="3947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Стекло стало ценным товаром.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336921-F731-4A7B-AAF0-0DED8F6BA9C7}"/>
              </a:ext>
            </a:extLst>
          </p:cNvPr>
          <p:cNvSpPr>
            <a:spLocks noGrp="1"/>
          </p:cNvSpPr>
          <p:nvPr/>
        </p:nvSpPr>
        <p:spPr>
          <a:xfrm>
            <a:off x="6686550" y="1666875"/>
            <a:ext cx="4981575" cy="4333875"/>
          </a:xfrm>
          <a:prstGeom prst="rect">
            <a:avLst/>
          </a:prstGeom>
          <a:solidFill>
            <a:srgbClr val="E8D7BE"/>
          </a:solidFill>
          <a:ln w="0">
            <a:noFill/>
          </a:ln>
        </p:spPr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74216" y="1952625"/>
            <a:ext cx="1024893" cy="36099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916506" y="2066925"/>
            <a:ext cx="1645614" cy="17145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315325" y="4159182"/>
            <a:ext cx="2990850" cy="1587636"/>
          </a:xfrm>
          <a:prstGeom prst="rect">
            <a:avLst/>
          </a:prstGeom>
        </p:spPr>
      </p:pic>
      <p:sp>
        <p:nvSpPr>
          <p:cNvPr id="11" name="text-7">
            <a:extLst>
              <a:ext uri="{FF2B5EF4-FFF2-40B4-BE49-F238E27FC236}">
                <a16:creationId xmlns:a16="http://schemas.microsoft.com/office/drawing/2014/main" id="{7B972F0B-30AB-487F-8A0F-8C94439B6315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09303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>
            <a:extLst>
              <a:ext uri="{FF2B5EF4-FFF2-40B4-BE49-F238E27FC236}">
                <a16:creationId xmlns:a16="http://schemas.microsoft.com/office/drawing/2014/main" id="{D9BCEE63-0ED5-4ED5-982F-36B4D11F36A5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48310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150" b="1">
                <a:solidFill>
                  <a:srgbClr val="153F4A"/>
                </a:solidFill>
                <a:latin typeface="Georgia"/>
                <a:ea typeface="Georgia"/>
                <a:cs typeface="Georgia"/>
              </a:defRPr>
            </a:pPr>
            <a:r>
              <a:rPr sz="3150" b="1">
                <a:solidFill>
                  <a:srgbClr val="153F4A"/>
                </a:solidFill>
                <a:latin typeface="Georgia"/>
                <a:ea typeface="Georgia"/>
                <a:cs typeface="Georgia"/>
              </a:rPr>
              <a:t>Важнейшее изобретение — алфавит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7C1E086D-F766-43B9-B303-F297C5A9D0B4}"/>
              </a:ext>
            </a:extLst>
          </p:cNvPr>
          <p:cNvSpPr>
            <a:spLocks noGrp="1"/>
          </p:cNvSpPr>
          <p:nvPr/>
        </p:nvSpPr>
        <p:spPr>
          <a:xfrm>
            <a:off x="552450" y="978408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79274F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79274F"/>
                </a:solidFill>
                <a:latin typeface="Calibri"/>
                <a:ea typeface="Calibri"/>
                <a:cs typeface="Calibri"/>
              </a:rPr>
              <a:t>Письменность, изменившая мир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2122" y="1685925"/>
            <a:ext cx="3203956" cy="4533900"/>
          </a:xfrm>
          <a:prstGeom prst="rect">
            <a:avLst/>
          </a:prstGeom>
        </p:spPr>
      </p:pic>
      <p:sp>
        <p:nvSpPr>
          <p:cNvPr id="4" name="text-2">
            <a:extLst>
              <a:ext uri="{FF2B5EF4-FFF2-40B4-BE49-F238E27FC236}">
                <a16:creationId xmlns:a16="http://schemas.microsoft.com/office/drawing/2014/main" id="{2EE7D532-88B3-4309-9D3A-E5F4310D3A6A}"/>
              </a:ext>
            </a:extLst>
          </p:cNvPr>
          <p:cNvSpPr>
            <a:spLocks noGrp="1"/>
          </p:cNvSpPr>
          <p:nvPr/>
        </p:nvSpPr>
        <p:spPr>
          <a:xfrm>
            <a:off x="4819650" y="1971675"/>
            <a:ext cx="6772275" cy="4057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Создали простую систему из </a:t>
            </a:r>
            <a:r>
              <a:rPr sz="2625" b="1">
                <a:solidFill>
                  <a:srgbClr val="79274F"/>
                </a:solidFill>
                <a:latin typeface="Calibri"/>
                <a:ea typeface="Calibri"/>
                <a:cs typeface="Calibri"/>
              </a:rPr>
              <a:t>22 букв.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1383D85E-65F9-43B1-895F-5E29A4AFF695}"/>
              </a:ext>
            </a:extLst>
          </p:cNvPr>
          <p:cNvSpPr>
            <a:spLocks noGrp="1"/>
          </p:cNvSpPr>
          <p:nvPr/>
        </p:nvSpPr>
        <p:spPr>
          <a:xfrm>
            <a:off x="4819650" y="2672715"/>
            <a:ext cx="6772275" cy="4057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Обозначали только согласные звуки.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34AA2BF9-5EA7-4107-AA98-3EDBCE616052}"/>
              </a:ext>
            </a:extLst>
          </p:cNvPr>
          <p:cNvSpPr>
            <a:spLocks noGrp="1"/>
          </p:cNvSpPr>
          <p:nvPr/>
        </p:nvSpPr>
        <p:spPr>
          <a:xfrm>
            <a:off x="4819650" y="3373755"/>
            <a:ext cx="6772275" cy="4057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Греки добавили гласные и усовершенствовали.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7C4340AE-0EF0-4880-970E-86EA9E5974B7}"/>
              </a:ext>
            </a:extLst>
          </p:cNvPr>
          <p:cNvSpPr>
            <a:spLocks noGrp="1"/>
          </p:cNvSpPr>
          <p:nvPr/>
        </p:nvSpPr>
        <p:spPr>
          <a:xfrm>
            <a:off x="4819650" y="4074795"/>
            <a:ext cx="6772275" cy="7924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Стал основой для многих современных</a:t>
            </a:r>
          </a:p>
          <a:p>
            <a:pPr algn="l">
              <a:lnSpc>
                <a:spcPct val="96000"/>
              </a:lnSpc>
              <a:buNone/>
              <a:defRPr sz="2625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625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алфавитов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8B6A1661-CE7A-4729-9EB8-DC1AD28E292C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50017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D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0">
            <a:extLst>
              <a:ext uri="{FF2B5EF4-FFF2-40B4-BE49-F238E27FC236}">
                <a16:creationId xmlns:a16="http://schemas.microsoft.com/office/drawing/2014/main" id="{9111A338-BBEC-49CF-B441-E9CFFED80A02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47205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075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075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Итоги урока. Ответ на главный вопрос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D526CF0A-40EC-4B98-B85C-8EF33540CC41}"/>
              </a:ext>
            </a:extLst>
          </p:cNvPr>
          <p:cNvSpPr>
            <a:spLocks noGrp="1"/>
          </p:cNvSpPr>
          <p:nvPr/>
        </p:nvSpPr>
        <p:spPr>
          <a:xfrm>
            <a:off x="552450" y="967359"/>
            <a:ext cx="11125200" cy="685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1950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Как маленькая страна стала могущественной?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FFB3595F-9C52-4DDF-B677-31C58E1197F2}"/>
              </a:ext>
            </a:extLst>
          </p:cNvPr>
          <p:cNvSpPr>
            <a:spLocks noGrp="1"/>
          </p:cNvSpPr>
          <p:nvPr/>
        </p:nvSpPr>
        <p:spPr>
          <a:xfrm>
            <a:off x="552450" y="2200275"/>
            <a:ext cx="10953750" cy="5238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625" b="1">
                <a:solidFill>
                  <a:srgbClr val="E5C28D"/>
                </a:solidFill>
                <a:latin typeface="Calibri"/>
                <a:ea typeface="Calibri"/>
                <a:cs typeface="Calibri"/>
              </a:defRPr>
            </a:pPr>
            <a:r>
              <a:rPr sz="2625" b="1">
                <a:solidFill>
                  <a:srgbClr val="E5C28D"/>
                </a:solidFill>
                <a:latin typeface="Calibri"/>
                <a:ea typeface="Calibri"/>
                <a:cs typeface="Calibri"/>
              </a:rPr>
              <a:t>Финикия добилась величия благодаря: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CE444CC4-381D-4985-AEAB-5E2D29C6BC4A}"/>
              </a:ext>
            </a:extLst>
          </p:cNvPr>
          <p:cNvSpPr>
            <a:spLocks noGrp="1"/>
          </p:cNvSpPr>
          <p:nvPr/>
        </p:nvSpPr>
        <p:spPr>
          <a:xfrm>
            <a:off x="561975" y="3095625"/>
            <a:ext cx="5143500" cy="83667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7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Развитию мореплавания и</a:t>
            </a:r>
          </a:p>
          <a:p>
            <a:pPr algn="l">
              <a:lnSpc>
                <a:spcPct val="96000"/>
              </a:lnSpc>
              <a:buNone/>
              <a:defRPr sz="27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торговли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9945E855-07C4-4E6C-81AE-64B2726EAE56}"/>
              </a:ext>
            </a:extLst>
          </p:cNvPr>
          <p:cNvSpPr>
            <a:spLocks noGrp="1"/>
          </p:cNvSpPr>
          <p:nvPr/>
        </p:nvSpPr>
        <p:spPr>
          <a:xfrm>
            <a:off x="561975" y="4313301"/>
            <a:ext cx="5143500" cy="83667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7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Созданию колоний по всему</a:t>
            </a:r>
          </a:p>
          <a:p>
            <a:pPr algn="l">
              <a:lnSpc>
                <a:spcPct val="96000"/>
              </a:lnSpc>
              <a:buNone/>
              <a:defRPr sz="27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Средиземноморью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E66F4F9-5B9E-4E70-928C-AA31B89A5AE4}"/>
              </a:ext>
            </a:extLst>
          </p:cNvPr>
          <p:cNvSpPr>
            <a:spLocks noGrp="1"/>
          </p:cNvSpPr>
          <p:nvPr/>
        </p:nvSpPr>
        <p:spPr>
          <a:xfrm>
            <a:off x="6115050" y="2990850"/>
            <a:ext cx="0" cy="0"/>
          </a:xfrm>
          <a:prstGeom prst="line">
            <a:avLst/>
          </a:prstGeom>
          <a:noFill/>
          <a:ln w="14288">
            <a:solidFill>
              <a:srgbClr val="E5C28D"/>
            </a:solidFill>
          </a:ln>
        </p:spPr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1213EAB3-55E8-4EA0-9E41-D1F0D6FACC0C}"/>
              </a:ext>
            </a:extLst>
          </p:cNvPr>
          <p:cNvSpPr>
            <a:spLocks noGrp="1"/>
          </p:cNvSpPr>
          <p:nvPr/>
        </p:nvSpPr>
        <p:spPr>
          <a:xfrm>
            <a:off x="6762750" y="3095625"/>
            <a:ext cx="4895850" cy="83667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7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Важным изобретениям (пурпур,</a:t>
            </a:r>
          </a:p>
          <a:p>
            <a:pPr algn="l">
              <a:lnSpc>
                <a:spcPct val="96000"/>
              </a:lnSpc>
              <a:buNone/>
              <a:defRPr sz="27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стекло, корабли)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65B7456E-F70D-4DCA-961D-3BAA532E2A69}"/>
              </a:ext>
            </a:extLst>
          </p:cNvPr>
          <p:cNvSpPr>
            <a:spLocks noGrp="1"/>
          </p:cNvSpPr>
          <p:nvPr/>
        </p:nvSpPr>
        <p:spPr>
          <a:xfrm>
            <a:off x="6762750" y="4313301"/>
            <a:ext cx="4895850" cy="83667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7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Созданию алфавита — основы</a:t>
            </a:r>
          </a:p>
          <a:p>
            <a:pPr algn="l">
              <a:lnSpc>
                <a:spcPct val="96000"/>
              </a:lnSpc>
              <a:buNone/>
              <a:defRPr sz="2775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2775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письменности</a:t>
            </a:r>
          </a:p>
        </p:txBody>
      </p:sp>
      <p:sp>
        <p:nvSpPr>
          <p:cNvPr id="9" name="text-8">
            <a:extLst>
              <a:ext uri="{FF2B5EF4-FFF2-40B4-BE49-F238E27FC236}">
                <a16:creationId xmlns:a16="http://schemas.microsoft.com/office/drawing/2014/main" id="{E6C7A3A7-7E16-4E63-B2CC-45AEA9B8CB76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08548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>
            <a:extLst>
              <a:ext uri="{FF2B5EF4-FFF2-40B4-BE49-F238E27FC236}">
                <a16:creationId xmlns:a16="http://schemas.microsoft.com/office/drawing/2014/main" id="{D76FD756-13FC-4E5A-A767-E45722DF8B01}"/>
              </a:ext>
            </a:extLst>
          </p:cNvPr>
          <p:cNvSpPr>
            <a:spLocks noGrp="1"/>
          </p:cNvSpPr>
          <p:nvPr/>
        </p:nvSpPr>
        <p:spPr>
          <a:xfrm>
            <a:off x="533400" y="381000"/>
            <a:ext cx="11125200" cy="50520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300" b="1">
                <a:solidFill>
                  <a:srgbClr val="153F4A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153F4A"/>
                </a:solidFill>
                <a:latin typeface="Georgia"/>
                <a:ea typeface="Georgia"/>
                <a:cs typeface="Georgia"/>
              </a:rPr>
              <a:t>Домашнее задание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820AB9F2-E5A0-45EF-865C-982469B271A7}"/>
              </a:ext>
            </a:extLst>
          </p:cNvPr>
          <p:cNvSpPr>
            <a:spLocks noGrp="1"/>
          </p:cNvSpPr>
          <p:nvPr/>
        </p:nvSpPr>
        <p:spPr>
          <a:xfrm>
            <a:off x="552450" y="1600200"/>
            <a:ext cx="6477000" cy="762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600" b="1">
                <a:solidFill>
                  <a:srgbClr val="79274F"/>
                </a:solidFill>
                <a:latin typeface="Calibri"/>
                <a:ea typeface="Calibri"/>
                <a:cs typeface="Calibri"/>
              </a:defRPr>
            </a:pPr>
            <a:r>
              <a:rPr sz="3600" b="1">
                <a:solidFill>
                  <a:srgbClr val="79274F"/>
                </a:solidFill>
                <a:latin typeface="Calibri"/>
                <a:ea typeface="Calibri"/>
                <a:cs typeface="Calibri"/>
              </a:rPr>
              <a:t>Прочитать § 13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2EB8DE40-6C66-49B8-83BA-AC2C8B148E35}"/>
              </a:ext>
            </a:extLst>
          </p:cNvPr>
          <p:cNvSpPr>
            <a:spLocks noGrp="1"/>
          </p:cNvSpPr>
          <p:nvPr/>
        </p:nvSpPr>
        <p:spPr>
          <a:xfrm>
            <a:off x="571500" y="2571750"/>
            <a:ext cx="5715000" cy="5238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1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1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На выбор: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8B5B4032-8B9E-4727-B38B-935EE76497B6}"/>
              </a:ext>
            </a:extLst>
          </p:cNvPr>
          <p:cNvSpPr>
            <a:spLocks noGrp="1"/>
          </p:cNvSpPr>
          <p:nvPr/>
        </p:nvSpPr>
        <p:spPr>
          <a:xfrm>
            <a:off x="571500" y="3314700"/>
            <a:ext cx="6858000" cy="7703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Творческое: Нарисуй финикийский корабль с</a:t>
            </a:r>
          </a:p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подписями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E5D4D32F-1FD0-411C-B70E-E8BEBA992353}"/>
              </a:ext>
            </a:extLst>
          </p:cNvPr>
          <p:cNvSpPr>
            <a:spLocks noGrp="1"/>
          </p:cNvSpPr>
          <p:nvPr/>
        </p:nvSpPr>
        <p:spPr>
          <a:xfrm>
            <a:off x="571500" y="4418457"/>
            <a:ext cx="6858000" cy="77038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Исследовательское: Рассказ «Один день из</a:t>
            </a:r>
          </a:p>
          <a:p>
            <a:pPr algn="l">
              <a:lnSpc>
                <a:spcPct val="96000"/>
              </a:lnSpc>
              <a:buNone/>
              <a:defRPr sz="2550" b="0">
                <a:solidFill>
                  <a:srgbClr val="153F4A"/>
                </a:solidFill>
                <a:latin typeface="Calibri"/>
                <a:ea typeface="Calibri"/>
                <a:cs typeface="Calibri"/>
              </a:defRPr>
            </a:pPr>
            <a:r>
              <a:rPr sz="2550" b="0">
                <a:solidFill>
                  <a:srgbClr val="153F4A"/>
                </a:solidFill>
                <a:latin typeface="Calibri"/>
                <a:ea typeface="Calibri"/>
                <a:cs typeface="Calibri"/>
              </a:rPr>
              <a:t>жизни финикийского купца»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F79D6B9-36DA-450F-A6BA-D440176CC60C}"/>
              </a:ext>
            </a:extLst>
          </p:cNvPr>
          <p:cNvSpPr>
            <a:spLocks noGrp="1"/>
          </p:cNvSpPr>
          <p:nvPr/>
        </p:nvSpPr>
        <p:spPr>
          <a:xfrm>
            <a:off x="8096250" y="1428750"/>
            <a:ext cx="4095750" cy="4838700"/>
          </a:xfrm>
          <a:prstGeom prst="rect">
            <a:avLst/>
          </a:prstGeom>
          <a:solidFill>
            <a:srgbClr val="113D4A"/>
          </a:solidFill>
          <a:ln w="0">
            <a:noFill/>
          </a:ln>
        </p:spPr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41A9985B-A372-472B-8179-3D8AB4E7C21D}"/>
              </a:ext>
            </a:extLst>
          </p:cNvPr>
          <p:cNvSpPr>
            <a:spLocks noGrp="1"/>
          </p:cNvSpPr>
          <p:nvPr/>
        </p:nvSpPr>
        <p:spPr>
          <a:xfrm>
            <a:off x="8382000" y="2809875"/>
            <a:ext cx="3381375" cy="1962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0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Кто молодцы?</a:t>
            </a:r>
          </a:p>
          <a:p>
            <a:pPr algn="l">
              <a:lnSpc>
                <a:spcPct val="96000"/>
              </a:lnSpc>
              <a:buNone/>
              <a:defRPr sz="30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Мы — молодцы!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E6987749-2F7D-4683-B9EA-D7D3BC2300E8}"/>
              </a:ext>
            </a:extLst>
          </p:cNvPr>
          <p:cNvSpPr>
            <a:spLocks noGrp="1"/>
          </p:cNvSpPr>
          <p:nvPr/>
        </p:nvSpPr>
        <p:spPr>
          <a:xfrm>
            <a:off x="9715500" y="6496050"/>
            <a:ext cx="19812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125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109282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430</Words>
  <Application>Microsoft Office PowerPoint</Application>
  <DocSecurity>0</DocSecurity>
  <PresentationFormat>Широкоэкранный</PresentationFormat>
  <Paragraphs>124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Aptos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2026-10-03T11:42:51Z</dcterms:created>
  <dcterms:modified xsi:type="dcterms:W3CDTF">2026-10-04T12:46:31Z</dcterms:modified>
</cp:coreProperties>
</file>