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DEEDE-D3B8-4971-B928-8CF9C678D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4AB53F-1B24-F611-D85F-42241C3E2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F6C21D-77FD-996F-F812-C84A14769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678678-E277-E2E9-EE54-328372BD7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5219A3-184F-0C96-C181-780EA67C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5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E25E4-CAC0-1E5C-97FE-6D56A16A3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E99E83-2132-B5D4-0813-4F9CD494F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B4FCA9-7BE1-1D42-8FD6-2D1AAC516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43A426-ED4B-BC6F-D50D-FFB3B105F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19C3EE-45C8-B09B-48EC-27DF8E4CB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906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A6A730-8CAC-9DAE-1A1D-0B8BF400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C72A5B-2D9F-65CC-F214-017B868BE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7DC82A-8AF4-E21B-8036-CD6AD3F63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47EEE1-E57F-6726-7E2E-5A82C286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51E1C0-1E94-55FD-F671-507015E44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5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C26EF-CD1D-D1C5-ECAE-FEF0395D6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1826B-C0AA-12F2-643E-8376385ACB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2B365E-F8D0-1F75-FE88-5FCE9003B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3EF9F2-F598-C6B0-EBFD-F5C10D125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9F19C1-5637-8DD6-BAA4-E0941066A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487566-7E1C-7012-4E0C-C1895EF04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654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80766-46E0-8949-AF06-33B61C5AA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EA1562-7DCF-6A59-C973-84607033D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165610-3C39-74AE-1BFE-5223B0539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051670-E274-B075-077E-2EEFD5867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636FCB3-4895-689D-4778-79332FFEB4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0A6BD1-FFD1-8D1C-F011-EB827578F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60A65D-61DF-F761-7E5E-5BBC17BAF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43B005-A700-1AEF-7C7E-7C25B06A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6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9C7F4-256D-65D1-9D90-C6F149B46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15F1A7C-8F3B-6C15-7267-AF0FF609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3128DA-A3CA-C143-3E29-5B4C162F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5CB8FB-DA19-C4F9-C09D-2F93DDB7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965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59A7DB0-42BD-6FC2-255E-8917B3201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5D1D98-4B8B-62D4-DC2A-0FDF482A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FA21FF-8EE5-07FC-7903-9DEDA4C22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83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EF7D1F-F4FD-F44C-F3ED-E631EE642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74F7E4-7AAF-6D14-C3E2-22A60D0CB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666C20-C0C1-7FDE-B987-A2A7AF8E8A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09E0B9-11C1-BC53-9A59-AE7CDBDA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242075-FA14-569D-1BF1-81604263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0F0935-020D-6BE0-758E-8CCE1B7F7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60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8EE32-7B8A-8EA8-5395-49068779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6B5F44-E5A5-75CD-CC01-6C85C81B01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AB9B12-E1F4-360A-7957-DAC2952304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38DFC2-9CF4-C731-A2BC-9EA2CF91E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A17A3F-6471-CCF4-FBFF-DE152339E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6408BB-8DFB-472C-65F8-CED9CEB2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59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2C1D7-5CAA-3E76-DC95-10B45523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6EBE61-371B-6604-9BCD-A0EA3F622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FE395B-8EC5-C11A-9099-175A4B7C1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D1D79D-FC5E-40A3-9CFD-D1072697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15815D-217E-63EE-E8AE-746D4C5CE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0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7AED92-5D41-E1B3-47AB-197EBCE8F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25334C-D16C-92F9-67F6-27113DD703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253D70-9222-2D42-D387-78A74D5B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070895-EB93-AD50-8738-7C21C803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C67998-D361-10B1-5665-73242D1B4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80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BEE34-80E2-203C-58A1-20FB1BCBF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52D7E5-B969-543C-007C-E2655C689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92A7C6-5615-056B-412A-1A9AA1D139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3AEF86-E762-48D3-840D-E3CA70B50D01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959010-0325-029C-B6EB-296F42861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A6065A-9EAE-CC87-C4AD-4DF7B0837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AB7956-DD5E-4FB7-9314-1A4EA5EBD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84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1A98CA8-622C-D2EB-98C9-A1C6BDE88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1168401"/>
            <a:ext cx="5969000" cy="2804097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  <a:spcAft>
                <a:spcPts val="2200"/>
              </a:spcAft>
            </a:pPr>
            <a:r>
              <a:rPr lang="ru-RU" sz="2600" i="1" dirty="0">
                <a:solidFill>
                  <a:srgbClr val="B5422C"/>
                </a:solidFill>
                <a:latin typeface="Palatino Linotype" panose="02040502050505030304" pitchFamily="18" charset="0"/>
              </a:rPr>
              <a:t>Глава VI. Осень Средневековья</a:t>
            </a:r>
            <a:br>
              <a:rPr lang="ru-RU" sz="5800" dirty="0">
                <a:solidFill>
                  <a:srgbClr val="2C4C8C"/>
                </a:solidFill>
                <a:latin typeface="Palatino Linotype" panose="02040502050505030304" pitchFamily="18" charset="0"/>
              </a:rPr>
            </a:br>
            <a:r>
              <a:rPr lang="ru-RU" sz="5800" dirty="0">
                <a:solidFill>
                  <a:srgbClr val="2C4C8C"/>
                </a:solidFill>
                <a:latin typeface="Palatino Linotype" panose="02040502050505030304" pitchFamily="18" charset="0"/>
              </a:rPr>
              <a:t>Европа в </a:t>
            </a:r>
            <a:r>
              <a:rPr lang="ru-RU" sz="5800" dirty="0">
                <a:solidFill>
                  <a:srgbClr val="B5422C"/>
                </a:solidFill>
                <a:latin typeface="Palatino Linotype" panose="02040502050505030304" pitchFamily="18" charset="0"/>
              </a:rPr>
              <a:t>XIV</a:t>
            </a:r>
            <a:r>
              <a:rPr lang="ru-RU" sz="5800" dirty="0">
                <a:solidFill>
                  <a:srgbClr val="2C4C8C"/>
                </a:solidFill>
                <a:latin typeface="Palatino Linotype" panose="02040502050505030304" pitchFamily="18" charset="0"/>
              </a:rPr>
              <a:t> – первой половине </a:t>
            </a:r>
            <a:r>
              <a:rPr lang="ru-RU" sz="5800" dirty="0">
                <a:solidFill>
                  <a:srgbClr val="B5422C"/>
                </a:solidFill>
                <a:latin typeface="Palatino Linotype" panose="02040502050505030304" pitchFamily="18" charset="0"/>
              </a:rPr>
              <a:t>XV в.</a:t>
            </a:r>
          </a:p>
        </p:txBody>
      </p:sp>
      <p:sp>
        <p:nvSpPr>
          <p:cNvPr id="3" name="Top band">
            <a:extLst>
              <a:ext uri="{FF2B5EF4-FFF2-40B4-BE49-F238E27FC236}">
                <a16:creationId xmlns:a16="http://schemas.microsoft.com/office/drawing/2014/main" id="{750B18C7-B8C3-E84A-B4F6-7DCBBFDAB174}"/>
              </a:ext>
            </a:extLst>
          </p:cNvPr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C4C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op band gold">
            <a:extLst>
              <a:ext uri="{FF2B5EF4-FFF2-40B4-BE49-F238E27FC236}">
                <a16:creationId xmlns:a16="http://schemas.microsoft.com/office/drawing/2014/main" id="{152E0723-EBAA-058D-8255-55AFBE10AB1D}"/>
              </a:ext>
            </a:extLst>
          </p:cNvPr>
          <p:cNvSpPr/>
          <p:nvPr/>
        </p:nvSpPr>
        <p:spPr>
          <a:xfrm>
            <a:off x="0" y="152400"/>
            <a:ext cx="12192000" cy="38100"/>
          </a:xfrm>
          <a:prstGeom prst="rect">
            <a:avLst/>
          </a:prstGeom>
          <a:solidFill>
            <a:srgbClr val="B08A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Illuminated band">
            <a:extLst>
              <a:ext uri="{FF2B5EF4-FFF2-40B4-BE49-F238E27FC236}">
                <a16:creationId xmlns:a16="http://schemas.microsoft.com/office/drawing/2014/main" id="{C450E14E-EAE6-3940-0E3E-E37878F02255}"/>
              </a:ext>
            </a:extLst>
          </p:cNvPr>
          <p:cNvGrpSpPr/>
          <p:nvPr/>
        </p:nvGrpSpPr>
        <p:grpSpPr>
          <a:xfrm>
            <a:off x="749300" y="831850"/>
            <a:ext cx="177800" cy="5143500"/>
            <a:chOff x="749300" y="831850"/>
            <a:chExt cx="177800" cy="5143500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7A104B86-C20A-40C4-4880-BAEE627AB29F}"/>
                </a:ext>
              </a:extLst>
            </p:cNvPr>
            <p:cNvCxnSpPr/>
            <p:nvPr/>
          </p:nvCxnSpPr>
          <p:spPr>
            <a:xfrm>
              <a:off x="749300" y="889000"/>
              <a:ext cx="0" cy="5080000"/>
            </a:xfrm>
            <a:prstGeom prst="line">
              <a:avLst/>
            </a:prstGeom>
            <a:ln w="9525">
              <a:solidFill>
                <a:srgbClr val="B08A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389CD889-0600-9906-3F00-3589D5AA3AC1}"/>
                </a:ext>
              </a:extLst>
            </p:cNvPr>
            <p:cNvCxnSpPr/>
            <p:nvPr/>
          </p:nvCxnSpPr>
          <p:spPr>
            <a:xfrm>
              <a:off x="927100" y="889000"/>
              <a:ext cx="0" cy="5080000"/>
            </a:xfrm>
            <a:prstGeom prst="line">
              <a:avLst/>
            </a:prstGeom>
            <a:ln w="9525">
              <a:solidFill>
                <a:srgbClr val="B08A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Ромб 6">
              <a:extLst>
                <a:ext uri="{FF2B5EF4-FFF2-40B4-BE49-F238E27FC236}">
                  <a16:creationId xmlns:a16="http://schemas.microsoft.com/office/drawing/2014/main" id="{881FF011-0FC0-3AE9-E35B-7C5FE5F6F2BD}"/>
                </a:ext>
              </a:extLst>
            </p:cNvPr>
            <p:cNvSpPr/>
            <p:nvPr/>
          </p:nvSpPr>
          <p:spPr>
            <a:xfrm>
              <a:off x="781050" y="8318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097F827B-65B9-FD71-555C-7F3CF79850B2}"/>
                </a:ext>
              </a:extLst>
            </p:cNvPr>
            <p:cNvSpPr/>
            <p:nvPr/>
          </p:nvSpPr>
          <p:spPr>
            <a:xfrm>
              <a:off x="812800" y="10922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омб 8">
              <a:extLst>
                <a:ext uri="{FF2B5EF4-FFF2-40B4-BE49-F238E27FC236}">
                  <a16:creationId xmlns:a16="http://schemas.microsoft.com/office/drawing/2014/main" id="{5F74B21A-8849-16E9-3A97-48567F30DCBD}"/>
                </a:ext>
              </a:extLst>
            </p:cNvPr>
            <p:cNvSpPr/>
            <p:nvPr/>
          </p:nvSpPr>
          <p:spPr>
            <a:xfrm>
              <a:off x="781050" y="12890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85C1AC4-203A-F438-F2B2-82C2085BE1DE}"/>
                </a:ext>
              </a:extLst>
            </p:cNvPr>
            <p:cNvSpPr/>
            <p:nvPr/>
          </p:nvSpPr>
          <p:spPr>
            <a:xfrm>
              <a:off x="812800" y="15494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Ромб 10">
              <a:extLst>
                <a:ext uri="{FF2B5EF4-FFF2-40B4-BE49-F238E27FC236}">
                  <a16:creationId xmlns:a16="http://schemas.microsoft.com/office/drawing/2014/main" id="{C781D77E-CFA5-6E28-E48D-802E0204F228}"/>
                </a:ext>
              </a:extLst>
            </p:cNvPr>
            <p:cNvSpPr/>
            <p:nvPr/>
          </p:nvSpPr>
          <p:spPr>
            <a:xfrm>
              <a:off x="781050" y="17462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049A896D-5065-952B-E54F-DB092485523C}"/>
                </a:ext>
              </a:extLst>
            </p:cNvPr>
            <p:cNvSpPr/>
            <p:nvPr/>
          </p:nvSpPr>
          <p:spPr>
            <a:xfrm>
              <a:off x="812800" y="20066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Ромб 12">
              <a:extLst>
                <a:ext uri="{FF2B5EF4-FFF2-40B4-BE49-F238E27FC236}">
                  <a16:creationId xmlns:a16="http://schemas.microsoft.com/office/drawing/2014/main" id="{70666A82-99B8-A1C6-2396-5F5D5B26B946}"/>
                </a:ext>
              </a:extLst>
            </p:cNvPr>
            <p:cNvSpPr/>
            <p:nvPr/>
          </p:nvSpPr>
          <p:spPr>
            <a:xfrm>
              <a:off x="781050" y="22034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F48F8936-7590-414F-529D-C558C60E8138}"/>
                </a:ext>
              </a:extLst>
            </p:cNvPr>
            <p:cNvSpPr/>
            <p:nvPr/>
          </p:nvSpPr>
          <p:spPr>
            <a:xfrm>
              <a:off x="812800" y="24638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Ромб 14">
              <a:extLst>
                <a:ext uri="{FF2B5EF4-FFF2-40B4-BE49-F238E27FC236}">
                  <a16:creationId xmlns:a16="http://schemas.microsoft.com/office/drawing/2014/main" id="{8FF93B86-986A-ECA9-1E95-5066890309E8}"/>
                </a:ext>
              </a:extLst>
            </p:cNvPr>
            <p:cNvSpPr/>
            <p:nvPr/>
          </p:nvSpPr>
          <p:spPr>
            <a:xfrm>
              <a:off x="781050" y="26606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8C09AAA3-B335-1A99-6B54-31FDDA8CA891}"/>
                </a:ext>
              </a:extLst>
            </p:cNvPr>
            <p:cNvSpPr/>
            <p:nvPr/>
          </p:nvSpPr>
          <p:spPr>
            <a:xfrm>
              <a:off x="812800" y="2921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Ромб 16">
              <a:extLst>
                <a:ext uri="{FF2B5EF4-FFF2-40B4-BE49-F238E27FC236}">
                  <a16:creationId xmlns:a16="http://schemas.microsoft.com/office/drawing/2014/main" id="{D1B499D2-19D0-E3AC-27C8-E5EA9DAEF119}"/>
                </a:ext>
              </a:extLst>
            </p:cNvPr>
            <p:cNvSpPr/>
            <p:nvPr/>
          </p:nvSpPr>
          <p:spPr>
            <a:xfrm>
              <a:off x="781050" y="31178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631065EF-B5E0-3BD9-95C3-B0DBB823260B}"/>
                </a:ext>
              </a:extLst>
            </p:cNvPr>
            <p:cNvSpPr/>
            <p:nvPr/>
          </p:nvSpPr>
          <p:spPr>
            <a:xfrm>
              <a:off x="812800" y="33782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омб 18">
              <a:extLst>
                <a:ext uri="{FF2B5EF4-FFF2-40B4-BE49-F238E27FC236}">
                  <a16:creationId xmlns:a16="http://schemas.microsoft.com/office/drawing/2014/main" id="{971AA65F-480E-FE98-37E4-993010DBC373}"/>
                </a:ext>
              </a:extLst>
            </p:cNvPr>
            <p:cNvSpPr/>
            <p:nvPr/>
          </p:nvSpPr>
          <p:spPr>
            <a:xfrm>
              <a:off x="781050" y="35750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397C86A5-D9D9-3025-0CC9-75DC50467F8C}"/>
                </a:ext>
              </a:extLst>
            </p:cNvPr>
            <p:cNvSpPr/>
            <p:nvPr/>
          </p:nvSpPr>
          <p:spPr>
            <a:xfrm>
              <a:off x="812800" y="38354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омб 20">
              <a:extLst>
                <a:ext uri="{FF2B5EF4-FFF2-40B4-BE49-F238E27FC236}">
                  <a16:creationId xmlns:a16="http://schemas.microsoft.com/office/drawing/2014/main" id="{F1B2B004-BD52-4F1B-9EA7-40D5838F605C}"/>
                </a:ext>
              </a:extLst>
            </p:cNvPr>
            <p:cNvSpPr/>
            <p:nvPr/>
          </p:nvSpPr>
          <p:spPr>
            <a:xfrm>
              <a:off x="781050" y="40322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5B0A2CF7-94DB-ED24-7C15-E9B31BF53B3A}"/>
                </a:ext>
              </a:extLst>
            </p:cNvPr>
            <p:cNvSpPr/>
            <p:nvPr/>
          </p:nvSpPr>
          <p:spPr>
            <a:xfrm>
              <a:off x="812800" y="42926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омб 22">
              <a:extLst>
                <a:ext uri="{FF2B5EF4-FFF2-40B4-BE49-F238E27FC236}">
                  <a16:creationId xmlns:a16="http://schemas.microsoft.com/office/drawing/2014/main" id="{263EAF36-3CBC-0AF9-5E49-14EFDBFA442D}"/>
                </a:ext>
              </a:extLst>
            </p:cNvPr>
            <p:cNvSpPr/>
            <p:nvPr/>
          </p:nvSpPr>
          <p:spPr>
            <a:xfrm>
              <a:off x="781050" y="44894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7A6BD9B3-D4CB-C47A-1398-BBE77EE44284}"/>
                </a:ext>
              </a:extLst>
            </p:cNvPr>
            <p:cNvSpPr/>
            <p:nvPr/>
          </p:nvSpPr>
          <p:spPr>
            <a:xfrm>
              <a:off x="812800" y="47498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омб 24">
              <a:extLst>
                <a:ext uri="{FF2B5EF4-FFF2-40B4-BE49-F238E27FC236}">
                  <a16:creationId xmlns:a16="http://schemas.microsoft.com/office/drawing/2014/main" id="{497E81C7-BBD1-FE66-97A3-2AB4F12BB995}"/>
                </a:ext>
              </a:extLst>
            </p:cNvPr>
            <p:cNvSpPr/>
            <p:nvPr/>
          </p:nvSpPr>
          <p:spPr>
            <a:xfrm>
              <a:off x="781050" y="49466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AABDD5E6-6186-499F-AF9D-5E490242A38E}"/>
                </a:ext>
              </a:extLst>
            </p:cNvPr>
            <p:cNvSpPr/>
            <p:nvPr/>
          </p:nvSpPr>
          <p:spPr>
            <a:xfrm>
              <a:off x="812800" y="5207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омб 26">
              <a:extLst>
                <a:ext uri="{FF2B5EF4-FFF2-40B4-BE49-F238E27FC236}">
                  <a16:creationId xmlns:a16="http://schemas.microsoft.com/office/drawing/2014/main" id="{B2FDE800-9596-5535-135B-A31C0DF43657}"/>
                </a:ext>
              </a:extLst>
            </p:cNvPr>
            <p:cNvSpPr/>
            <p:nvPr/>
          </p:nvSpPr>
          <p:spPr>
            <a:xfrm>
              <a:off x="781050" y="54038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F60193B-2126-7EBB-3EDB-A103DB950BD7}"/>
                </a:ext>
              </a:extLst>
            </p:cNvPr>
            <p:cNvSpPr/>
            <p:nvPr/>
          </p:nvSpPr>
          <p:spPr>
            <a:xfrm>
              <a:off x="812800" y="56642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Ромб 28">
              <a:extLst>
                <a:ext uri="{FF2B5EF4-FFF2-40B4-BE49-F238E27FC236}">
                  <a16:creationId xmlns:a16="http://schemas.microsoft.com/office/drawing/2014/main" id="{692C5145-7ED5-DCF5-626E-160576736FF2}"/>
                </a:ext>
              </a:extLst>
            </p:cNvPr>
            <p:cNvSpPr/>
            <p:nvPr/>
          </p:nvSpPr>
          <p:spPr>
            <a:xfrm>
              <a:off x="781050" y="58610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Tres Riches Heures - October" descr="Братья Лимбург. «Октябрь» из часослова «Великолепный часослов герцога Беррийского», 1412–1416 гг. На заднем плане — Лувр. Музей Конде, Шантийи">
            <a:extLst>
              <a:ext uri="{FF2B5EF4-FFF2-40B4-BE49-F238E27FC236}">
                <a16:creationId xmlns:a16="http://schemas.microsoft.com/office/drawing/2014/main" id="{D1BA8010-54A5-324D-BAC9-758F4CF78BC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558800"/>
            <a:ext cx="3581400" cy="5969000"/>
          </a:xfrm>
          <a:prstGeom prst="roundRect">
            <a:avLst>
              <a:gd name="adj" fmla="val 4000"/>
            </a:avLst>
          </a:prstGeom>
          <a:ln w="19050">
            <a:solidFill>
              <a:srgbClr val="B08A3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33" name="Rule gold">
            <a:extLst>
              <a:ext uri="{FF2B5EF4-FFF2-40B4-BE49-F238E27FC236}">
                <a16:creationId xmlns:a16="http://schemas.microsoft.com/office/drawing/2014/main" id="{C51860EB-04F6-D61A-2E53-67B931D14AAF}"/>
              </a:ext>
            </a:extLst>
          </p:cNvPr>
          <p:cNvCxnSpPr/>
          <p:nvPr/>
        </p:nvCxnSpPr>
        <p:spPr>
          <a:xfrm>
            <a:off x="1270000" y="4201098"/>
            <a:ext cx="4064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Rule red">
            <a:extLst>
              <a:ext uri="{FF2B5EF4-FFF2-40B4-BE49-F238E27FC236}">
                <a16:creationId xmlns:a16="http://schemas.microsoft.com/office/drawing/2014/main" id="{07F0C84A-5732-E493-7DA8-AA1B2988D195}"/>
              </a:ext>
            </a:extLst>
          </p:cNvPr>
          <p:cNvCxnSpPr/>
          <p:nvPr/>
        </p:nvCxnSpPr>
        <p:spPr>
          <a:xfrm>
            <a:off x="1270000" y="4251898"/>
            <a:ext cx="4064000" cy="0"/>
          </a:xfrm>
          <a:prstGeom prst="line">
            <a:avLst/>
          </a:prstGeom>
          <a:ln w="6350">
            <a:solidFill>
              <a:srgbClr val="B542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Subtitle">
            <a:extLst>
              <a:ext uri="{FF2B5EF4-FFF2-40B4-BE49-F238E27FC236}">
                <a16:creationId xmlns:a16="http://schemas.microsoft.com/office/drawing/2014/main" id="{8E3293EB-FA22-D46E-3678-B4DA11986CBD}"/>
              </a:ext>
            </a:extLst>
          </p:cNvPr>
          <p:cNvSpPr txBox="1"/>
          <p:nvPr/>
        </p:nvSpPr>
        <p:spPr>
          <a:xfrm>
            <a:off x="1270000" y="4505899"/>
            <a:ext cx="5969000" cy="79190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</a:pPr>
            <a:r>
              <a:rPr lang="ru-RU" sz="2400" dirty="0">
                <a:solidFill>
                  <a:srgbClr val="5A5360"/>
                </a:solidFill>
                <a:latin typeface="Segoe UI" panose="020B0502040204020203" pitchFamily="34" charset="0"/>
              </a:rPr>
              <a:t>История Средних веков</a:t>
            </a:r>
          </a:p>
          <a:p>
            <a:pPr>
              <a:lnSpc>
                <a:spcPct val="105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B08A38"/>
                </a:solidFill>
                <a:latin typeface="Segoe UI" panose="020B0502040204020203" pitchFamily="34" charset="0"/>
              </a:rPr>
              <a:t>6 класс</a:t>
            </a:r>
          </a:p>
        </p:txBody>
      </p:sp>
      <p:sp>
        <p:nvSpPr>
          <p:cNvPr id="36" name="Signature 100ballnik.com">
            <a:extLst>
              <a:ext uri="{FF2B5EF4-FFF2-40B4-BE49-F238E27FC236}">
                <a16:creationId xmlns:a16="http://schemas.microsoft.com/office/drawing/2014/main" id="{3E2B29C5-903E-0DAB-8BA7-88E0116AEC7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69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9EFEE34-2585-8B59-DBC1-6E003D8A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3810000" cy="66598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600" dirty="0">
                <a:solidFill>
                  <a:srgbClr val="2B2630"/>
                </a:solidFill>
                <a:latin typeface="Palatino Linotype" panose="02040502050505030304" pitchFamily="18" charset="0"/>
              </a:rPr>
              <a:t>План</a:t>
            </a:r>
          </a:p>
        </p:txBody>
      </p:sp>
      <p:cxnSp>
        <p:nvCxnSpPr>
          <p:cNvPr id="3" name="Rule gold">
            <a:extLst>
              <a:ext uri="{FF2B5EF4-FFF2-40B4-BE49-F238E27FC236}">
                <a16:creationId xmlns:a16="http://schemas.microsoft.com/office/drawing/2014/main" id="{8506E4A6-144E-74F4-DF1F-9DA72BFEA32D}"/>
              </a:ext>
            </a:extLst>
          </p:cNvPr>
          <p:cNvCxnSpPr/>
          <p:nvPr/>
        </p:nvCxnSpPr>
        <p:spPr>
          <a:xfrm>
            <a:off x="609600" y="1097788"/>
            <a:ext cx="1905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red">
            <a:extLst>
              <a:ext uri="{FF2B5EF4-FFF2-40B4-BE49-F238E27FC236}">
                <a16:creationId xmlns:a16="http://schemas.microsoft.com/office/drawing/2014/main" id="{B78577E6-5D57-A902-3778-86353B30D2A1}"/>
              </a:ext>
            </a:extLst>
          </p:cNvPr>
          <p:cNvCxnSpPr/>
          <p:nvPr/>
        </p:nvCxnSpPr>
        <p:spPr>
          <a:xfrm>
            <a:off x="609600" y="1148588"/>
            <a:ext cx="1905000" cy="0"/>
          </a:xfrm>
          <a:prstGeom prst="line">
            <a:avLst/>
          </a:prstGeom>
          <a:ln w="6350">
            <a:solidFill>
              <a:srgbClr val="B542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lan row 1">
            <a:extLst>
              <a:ext uri="{FF2B5EF4-FFF2-40B4-BE49-F238E27FC236}">
                <a16:creationId xmlns:a16="http://schemas.microsoft.com/office/drawing/2014/main" id="{4E6FF879-19B1-638D-D952-B40D4450A19B}"/>
              </a:ext>
            </a:extLst>
          </p:cNvPr>
          <p:cNvSpPr/>
          <p:nvPr/>
        </p:nvSpPr>
        <p:spPr>
          <a:xfrm>
            <a:off x="1905000" y="1371600"/>
            <a:ext cx="9677400" cy="939800"/>
          </a:xfrm>
          <a:prstGeom prst="roundRect">
            <a:avLst>
              <a:gd name="adj" fmla="val 12000"/>
            </a:avLst>
          </a:prstGeom>
          <a:solidFill>
            <a:srgbClr val="EFE3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Plan row bar 1">
            <a:extLst>
              <a:ext uri="{FF2B5EF4-FFF2-40B4-BE49-F238E27FC236}">
                <a16:creationId xmlns:a16="http://schemas.microsoft.com/office/drawing/2014/main" id="{BD9002CB-FD39-0B15-2969-DEC23CA8A5FC}"/>
              </a:ext>
            </a:extLst>
          </p:cNvPr>
          <p:cNvSpPr/>
          <p:nvPr/>
        </p:nvSpPr>
        <p:spPr>
          <a:xfrm>
            <a:off x="1905000" y="1371600"/>
            <a:ext cx="76200" cy="939800"/>
          </a:xfrm>
          <a:prstGeom prst="rect">
            <a:avLst/>
          </a:prstGeom>
          <a:solidFill>
            <a:srgbClr val="6B3A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lan miniature 1" descr="Похороны жертв чумы в Турне. Миниатюра Пьерара дю Тьельта к хронике Жиля Ли Мюизи, ок. 1353 г. Королевская библиотека Бельгии">
            <a:extLst>
              <a:ext uri="{FF2B5EF4-FFF2-40B4-BE49-F238E27FC236}">
                <a16:creationId xmlns:a16="http://schemas.microsoft.com/office/drawing/2014/main" id="{B5F937B5-6661-CE43-AF88-F88D010EB0D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7000"/>
            <a:ext cx="1422400" cy="889000"/>
          </a:xfrm>
          <a:prstGeom prst="roundRect">
            <a:avLst>
              <a:gd name="adj" fmla="val 4000"/>
            </a:avLst>
          </a:prstGeom>
          <a:ln w="15875">
            <a:solidFill>
              <a:srgbClr val="6B3A6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Plan item 1">
            <a:extLst>
              <a:ext uri="{FF2B5EF4-FFF2-40B4-BE49-F238E27FC236}">
                <a16:creationId xmlns:a16="http://schemas.microsoft.com/office/drawing/2014/main" id="{DB65EB9C-D68E-B3BB-35E1-9584460C9576}"/>
              </a:ext>
            </a:extLst>
          </p:cNvPr>
          <p:cNvSpPr txBox="1"/>
          <p:nvPr/>
        </p:nvSpPr>
        <p:spPr>
          <a:xfrm>
            <a:off x="2362200" y="1422400"/>
            <a:ext cx="8890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marL="514350" indent="-514350">
              <a:buClr>
                <a:srgbClr val="6B3A62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3200" dirty="0">
                <a:solidFill>
                  <a:srgbClr val="2B2630"/>
                </a:solidFill>
                <a:latin typeface="Palatino Linotype" panose="02040502050505030304" pitchFamily="18" charset="0"/>
              </a:rPr>
              <a:t>Столетие бедствий.</a:t>
            </a:r>
          </a:p>
        </p:txBody>
      </p:sp>
      <p:sp>
        <p:nvSpPr>
          <p:cNvPr id="10" name="Plan row 2">
            <a:extLst>
              <a:ext uri="{FF2B5EF4-FFF2-40B4-BE49-F238E27FC236}">
                <a16:creationId xmlns:a16="http://schemas.microsoft.com/office/drawing/2014/main" id="{F69EA0BC-E310-0D50-E3DB-0CD4C4153091}"/>
              </a:ext>
            </a:extLst>
          </p:cNvPr>
          <p:cNvSpPr/>
          <p:nvPr/>
        </p:nvSpPr>
        <p:spPr>
          <a:xfrm>
            <a:off x="1905000" y="2387600"/>
            <a:ext cx="9677400" cy="939800"/>
          </a:xfrm>
          <a:prstGeom prst="roundRect">
            <a:avLst>
              <a:gd name="adj" fmla="val 12000"/>
            </a:avLst>
          </a:prstGeom>
          <a:solidFill>
            <a:srgbClr val="E3E9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lan row bar 2">
            <a:extLst>
              <a:ext uri="{FF2B5EF4-FFF2-40B4-BE49-F238E27FC236}">
                <a16:creationId xmlns:a16="http://schemas.microsoft.com/office/drawing/2014/main" id="{7549464D-C119-657B-1ABA-20CE49F87D9A}"/>
              </a:ext>
            </a:extLst>
          </p:cNvPr>
          <p:cNvSpPr/>
          <p:nvPr/>
        </p:nvSpPr>
        <p:spPr>
          <a:xfrm>
            <a:off x="1905000" y="2387600"/>
            <a:ext cx="76200" cy="939800"/>
          </a:xfrm>
          <a:prstGeom prst="rect">
            <a:avLst/>
          </a:prstGeom>
          <a:solidFill>
            <a:srgbClr val="2C4C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lan miniature 2" descr="Битва при Креси (1346). Миниатюра из «Хроник» Жана Фруассара, XV в. Национальная библиотека Франции">
            <a:extLst>
              <a:ext uri="{FF2B5EF4-FFF2-40B4-BE49-F238E27FC236}">
                <a16:creationId xmlns:a16="http://schemas.microsoft.com/office/drawing/2014/main" id="{7E3257D3-D4E0-CBDD-CDD3-090C99FF514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13000"/>
            <a:ext cx="1422400" cy="889000"/>
          </a:xfrm>
          <a:prstGeom prst="roundRect">
            <a:avLst>
              <a:gd name="adj" fmla="val 4000"/>
            </a:avLst>
          </a:prstGeom>
          <a:ln w="15875">
            <a:solidFill>
              <a:srgbClr val="2C4C8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Plan item 2">
            <a:extLst>
              <a:ext uri="{FF2B5EF4-FFF2-40B4-BE49-F238E27FC236}">
                <a16:creationId xmlns:a16="http://schemas.microsoft.com/office/drawing/2014/main" id="{337AB7DF-F360-5902-3D1E-AA1816C5EB96}"/>
              </a:ext>
            </a:extLst>
          </p:cNvPr>
          <p:cNvSpPr txBox="1"/>
          <p:nvPr/>
        </p:nvSpPr>
        <p:spPr>
          <a:xfrm>
            <a:off x="2362200" y="2438400"/>
            <a:ext cx="8890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marL="514350" indent="-514350">
              <a:buClr>
                <a:srgbClr val="2C4C8C"/>
              </a:buClr>
              <a:buSzPct val="100000"/>
              <a:buFont typeface="Palatino Linotype" panose="02040502050505030304" pitchFamily="18" charset="0"/>
              <a:buAutoNum type="arabicPeriod" startAt="2"/>
            </a:pPr>
            <a:r>
              <a:rPr lang="ru-RU" sz="3200" dirty="0">
                <a:solidFill>
                  <a:srgbClr val="2B2630"/>
                </a:solidFill>
                <a:latin typeface="Palatino Linotype" panose="02040502050505030304" pitchFamily="18" charset="0"/>
              </a:rPr>
              <a:t>Столетняя война.</a:t>
            </a:r>
          </a:p>
        </p:txBody>
      </p:sp>
      <p:sp>
        <p:nvSpPr>
          <p:cNvPr id="15" name="Plan row 3">
            <a:extLst>
              <a:ext uri="{FF2B5EF4-FFF2-40B4-BE49-F238E27FC236}">
                <a16:creationId xmlns:a16="http://schemas.microsoft.com/office/drawing/2014/main" id="{3A4B768F-5B26-FA75-FFE5-2D2DA49FB0E2}"/>
              </a:ext>
            </a:extLst>
          </p:cNvPr>
          <p:cNvSpPr/>
          <p:nvPr/>
        </p:nvSpPr>
        <p:spPr>
          <a:xfrm>
            <a:off x="1905000" y="3403600"/>
            <a:ext cx="9677400" cy="939800"/>
          </a:xfrm>
          <a:prstGeom prst="roundRect">
            <a:avLst>
              <a:gd name="adj" fmla="val 12000"/>
            </a:avLst>
          </a:prstGeom>
          <a:solidFill>
            <a:srgbClr val="F7E4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lan row bar 3">
            <a:extLst>
              <a:ext uri="{FF2B5EF4-FFF2-40B4-BE49-F238E27FC236}">
                <a16:creationId xmlns:a16="http://schemas.microsoft.com/office/drawing/2014/main" id="{C1CD3854-F811-DFB3-DD0E-AAE100DA54D9}"/>
              </a:ext>
            </a:extLst>
          </p:cNvPr>
          <p:cNvSpPr/>
          <p:nvPr/>
        </p:nvSpPr>
        <p:spPr>
          <a:xfrm>
            <a:off x="1905000" y="3403600"/>
            <a:ext cx="76200" cy="939800"/>
          </a:xfrm>
          <a:prstGeom prst="rect">
            <a:avLst/>
          </a:prstGeom>
          <a:solidFill>
            <a:srgbClr val="B542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lan miniature 3" descr="Разгром Жакерии у Мо (1358). Миниатюра из «Хроник» Жана Фруассара, XV в. Национальная библиотека Франции">
            <a:extLst>
              <a:ext uri="{FF2B5EF4-FFF2-40B4-BE49-F238E27FC236}">
                <a16:creationId xmlns:a16="http://schemas.microsoft.com/office/drawing/2014/main" id="{8888CD87-90D4-E821-35AA-E73398A2385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29000"/>
            <a:ext cx="1422400" cy="889000"/>
          </a:xfrm>
          <a:prstGeom prst="roundRect">
            <a:avLst>
              <a:gd name="adj" fmla="val 4000"/>
            </a:avLst>
          </a:prstGeom>
          <a:ln w="15875">
            <a:solidFill>
              <a:srgbClr val="B542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Plan item 3">
            <a:extLst>
              <a:ext uri="{FF2B5EF4-FFF2-40B4-BE49-F238E27FC236}">
                <a16:creationId xmlns:a16="http://schemas.microsoft.com/office/drawing/2014/main" id="{C1F16001-A292-F040-E8D0-F532E4AF3CA2}"/>
              </a:ext>
            </a:extLst>
          </p:cNvPr>
          <p:cNvSpPr txBox="1"/>
          <p:nvPr/>
        </p:nvSpPr>
        <p:spPr>
          <a:xfrm>
            <a:off x="2362200" y="3454400"/>
            <a:ext cx="8890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marL="514350" indent="-514350">
              <a:buClr>
                <a:srgbClr val="B5422C"/>
              </a:buClr>
              <a:buSzPct val="100000"/>
              <a:buFont typeface="Palatino Linotype" panose="02040502050505030304" pitchFamily="18" charset="0"/>
              <a:buAutoNum type="arabicPeriod" startAt="3"/>
            </a:pPr>
            <a:r>
              <a:rPr lang="ru-RU" sz="3200" dirty="0">
                <a:solidFill>
                  <a:srgbClr val="2B2630"/>
                </a:solidFill>
                <a:latin typeface="Palatino Linotype" panose="02040502050505030304" pitchFamily="18" charset="0"/>
              </a:rPr>
              <a:t>Крестьяне против господ.</a:t>
            </a:r>
          </a:p>
        </p:txBody>
      </p:sp>
      <p:sp>
        <p:nvSpPr>
          <p:cNvPr id="20" name="Plan row 4">
            <a:extLst>
              <a:ext uri="{FF2B5EF4-FFF2-40B4-BE49-F238E27FC236}">
                <a16:creationId xmlns:a16="http://schemas.microsoft.com/office/drawing/2014/main" id="{F9411716-3ED7-E0F6-A066-8E4764F37AEE}"/>
              </a:ext>
            </a:extLst>
          </p:cNvPr>
          <p:cNvSpPr/>
          <p:nvPr/>
        </p:nvSpPr>
        <p:spPr>
          <a:xfrm>
            <a:off x="1905000" y="4419600"/>
            <a:ext cx="9677400" cy="939800"/>
          </a:xfrm>
          <a:prstGeom prst="roundRect">
            <a:avLst>
              <a:gd name="adj" fmla="val 12000"/>
            </a:avLst>
          </a:prstGeom>
          <a:solidFill>
            <a:srgbClr val="E1ED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lan row bar 4">
            <a:extLst>
              <a:ext uri="{FF2B5EF4-FFF2-40B4-BE49-F238E27FC236}">
                <a16:creationId xmlns:a16="http://schemas.microsoft.com/office/drawing/2014/main" id="{4758E9D5-E014-5FFD-FB2F-C88FF56542B4}"/>
              </a:ext>
            </a:extLst>
          </p:cNvPr>
          <p:cNvSpPr/>
          <p:nvPr/>
        </p:nvSpPr>
        <p:spPr>
          <a:xfrm>
            <a:off x="1905000" y="4419600"/>
            <a:ext cx="76200" cy="939800"/>
          </a:xfrm>
          <a:prstGeom prst="rect">
            <a:avLst/>
          </a:prstGeom>
          <a:solidFill>
            <a:srgbClr val="3B6B4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lan miniature 4" descr="Ян Жижка во главе гуситов. Йенский кодекс, ок. 1500 г. Библиотека Национального музея, Прага">
            <a:extLst>
              <a:ext uri="{FF2B5EF4-FFF2-40B4-BE49-F238E27FC236}">
                <a16:creationId xmlns:a16="http://schemas.microsoft.com/office/drawing/2014/main" id="{C92F7E59-1AD1-6072-67BB-898FC988519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45000"/>
            <a:ext cx="1422400" cy="889000"/>
          </a:xfrm>
          <a:prstGeom prst="roundRect">
            <a:avLst>
              <a:gd name="adj" fmla="val 4000"/>
            </a:avLst>
          </a:prstGeom>
          <a:ln w="15875">
            <a:solidFill>
              <a:srgbClr val="3B6B4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4" name="Plan item 4">
            <a:extLst>
              <a:ext uri="{FF2B5EF4-FFF2-40B4-BE49-F238E27FC236}">
                <a16:creationId xmlns:a16="http://schemas.microsoft.com/office/drawing/2014/main" id="{63DA5783-124D-4489-FB21-05783984CB15}"/>
              </a:ext>
            </a:extLst>
          </p:cNvPr>
          <p:cNvSpPr txBox="1"/>
          <p:nvPr/>
        </p:nvSpPr>
        <p:spPr>
          <a:xfrm>
            <a:off x="2362200" y="4470400"/>
            <a:ext cx="8890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marL="514350" indent="-514350">
              <a:buClr>
                <a:srgbClr val="3B6B4B"/>
              </a:buClr>
              <a:buSzPct val="100000"/>
              <a:buFont typeface="Palatino Linotype" panose="02040502050505030304" pitchFamily="18" charset="0"/>
              <a:buAutoNum type="arabicPeriod" startAt="4"/>
            </a:pPr>
            <a:r>
              <a:rPr lang="ru-RU" sz="3200" dirty="0">
                <a:solidFill>
                  <a:srgbClr val="2B2630"/>
                </a:solidFill>
                <a:latin typeface="Palatino Linotype" panose="02040502050505030304" pitchFamily="18" charset="0"/>
              </a:rPr>
              <a:t>Гуситские войны.</a:t>
            </a:r>
          </a:p>
        </p:txBody>
      </p:sp>
      <p:sp>
        <p:nvSpPr>
          <p:cNvPr id="25" name="Plan row 5">
            <a:extLst>
              <a:ext uri="{FF2B5EF4-FFF2-40B4-BE49-F238E27FC236}">
                <a16:creationId xmlns:a16="http://schemas.microsoft.com/office/drawing/2014/main" id="{C1C442CE-A3D8-A7FE-4EBC-A3058928D6FB}"/>
              </a:ext>
            </a:extLst>
          </p:cNvPr>
          <p:cNvSpPr/>
          <p:nvPr/>
        </p:nvSpPr>
        <p:spPr>
          <a:xfrm>
            <a:off x="1905000" y="5435600"/>
            <a:ext cx="9677400" cy="939800"/>
          </a:xfrm>
          <a:prstGeom prst="roundRect">
            <a:avLst>
              <a:gd name="adj" fmla="val 12000"/>
            </a:avLst>
          </a:prstGeom>
          <a:solidFill>
            <a:srgbClr val="F5E1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Plan row bar 5">
            <a:extLst>
              <a:ext uri="{FF2B5EF4-FFF2-40B4-BE49-F238E27FC236}">
                <a16:creationId xmlns:a16="http://schemas.microsoft.com/office/drawing/2014/main" id="{078D494B-C23F-F5A4-29D0-98A3548ED11F}"/>
              </a:ext>
            </a:extLst>
          </p:cNvPr>
          <p:cNvSpPr/>
          <p:nvPr/>
        </p:nvSpPr>
        <p:spPr>
          <a:xfrm>
            <a:off x="1905000" y="5435600"/>
            <a:ext cx="76200" cy="939800"/>
          </a:xfrm>
          <a:prstGeom prst="rect">
            <a:avLst/>
          </a:prstGeom>
          <a:solidFill>
            <a:srgbClr val="9E2B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lan miniature 5" descr="Ян Матейко. Битва при Грюнвальде (1878). Национальный музей, Варшава">
            <a:extLst>
              <a:ext uri="{FF2B5EF4-FFF2-40B4-BE49-F238E27FC236}">
                <a16:creationId xmlns:a16="http://schemas.microsoft.com/office/drawing/2014/main" id="{EA999269-9491-95DA-FB34-B9D4EB5691E6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61000"/>
            <a:ext cx="1422400" cy="889000"/>
          </a:xfrm>
          <a:prstGeom prst="roundRect">
            <a:avLst>
              <a:gd name="adj" fmla="val 4000"/>
            </a:avLst>
          </a:prstGeom>
          <a:ln w="15875">
            <a:solidFill>
              <a:srgbClr val="9E2B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9" name="Plan item 5">
            <a:extLst>
              <a:ext uri="{FF2B5EF4-FFF2-40B4-BE49-F238E27FC236}">
                <a16:creationId xmlns:a16="http://schemas.microsoft.com/office/drawing/2014/main" id="{D1337860-D43A-480E-0EE4-C6A4A990FE9B}"/>
              </a:ext>
            </a:extLst>
          </p:cNvPr>
          <p:cNvSpPr txBox="1"/>
          <p:nvPr/>
        </p:nvSpPr>
        <p:spPr>
          <a:xfrm>
            <a:off x="2362200" y="5486400"/>
            <a:ext cx="8890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marL="514350" indent="-514350">
              <a:buClr>
                <a:srgbClr val="9E2B3E"/>
              </a:buClr>
              <a:buSzPct val="100000"/>
              <a:buFont typeface="Palatino Linotype" panose="02040502050505030304" pitchFamily="18" charset="0"/>
              <a:buAutoNum type="arabicPeriod" startAt="5"/>
            </a:pPr>
            <a:r>
              <a:rPr lang="ru-RU" sz="3200" dirty="0">
                <a:solidFill>
                  <a:srgbClr val="2B2630"/>
                </a:solidFill>
                <a:latin typeface="Palatino Linotype" panose="02040502050505030304" pitchFamily="18" charset="0"/>
              </a:rPr>
              <a:t>Польша </a:t>
            </a:r>
            <a:r>
              <a:rPr lang="ru-RU" sz="3200">
                <a:solidFill>
                  <a:srgbClr val="2B2630"/>
                </a:solidFill>
                <a:latin typeface="Palatino Linotype" panose="02040502050505030304" pitchFamily="18" charset="0"/>
              </a:rPr>
              <a:t>в XIV-XV вв</a:t>
            </a:r>
            <a:r>
              <a:rPr lang="ru-RU" sz="3200" dirty="0">
                <a:solidFill>
                  <a:srgbClr val="2B2630"/>
                </a:solidFill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0EBA05FA-F401-4C57-74BA-F4400045726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26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EC240BA-ED68-260E-1F73-201AF31BB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6B3A62"/>
                </a:solidFill>
                <a:latin typeface="Palatino Linotype" panose="02040502050505030304" pitchFamily="18" charset="0"/>
              </a:rPr>
              <a:t>Столетие бедствий</a:t>
            </a:r>
          </a:p>
        </p:txBody>
      </p:sp>
      <p:cxnSp>
        <p:nvCxnSpPr>
          <p:cNvPr id="3" name="Rule gold">
            <a:extLst>
              <a:ext uri="{FF2B5EF4-FFF2-40B4-BE49-F238E27FC236}">
                <a16:creationId xmlns:a16="http://schemas.microsoft.com/office/drawing/2014/main" id="{66CB234A-580E-3600-8A14-F247622F2F00}"/>
              </a:ext>
            </a:extLst>
          </p:cNvPr>
          <p:cNvCxnSpPr/>
          <p:nvPr/>
        </p:nvCxnSpPr>
        <p:spPr>
          <a:xfrm>
            <a:off x="609600" y="985520"/>
            <a:ext cx="1905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red">
            <a:extLst>
              <a:ext uri="{FF2B5EF4-FFF2-40B4-BE49-F238E27FC236}">
                <a16:creationId xmlns:a16="http://schemas.microsoft.com/office/drawing/2014/main" id="{A4A68C92-5841-79A0-688A-1D0100668F56}"/>
              </a:ext>
            </a:extLst>
          </p:cNvPr>
          <p:cNvCxnSpPr/>
          <p:nvPr/>
        </p:nvCxnSpPr>
        <p:spPr>
          <a:xfrm>
            <a:off x="609600" y="1036320"/>
            <a:ext cx="1905000" cy="0"/>
          </a:xfrm>
          <a:prstGeom prst="line">
            <a:avLst/>
          </a:prstGeom>
          <a:ln w="6350">
            <a:solidFill>
              <a:srgbClr val="6B3A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eatures">
            <a:extLst>
              <a:ext uri="{FF2B5EF4-FFF2-40B4-BE49-F238E27FC236}">
                <a16:creationId xmlns:a16="http://schemas.microsoft.com/office/drawing/2014/main" id="{A93AA706-0FA8-0805-4E77-DAAD85FFDC27}"/>
              </a:ext>
            </a:extLst>
          </p:cNvPr>
          <p:cNvSpPr txBox="1"/>
          <p:nvPr/>
        </p:nvSpPr>
        <p:spPr>
          <a:xfrm>
            <a:off x="609600" y="1219200"/>
            <a:ext cx="5080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B08A38"/>
                </a:solidFill>
                <a:latin typeface="Palatino Linotype" panose="02040502050505030304" pitchFamily="18" charset="0"/>
              </a:rPr>
              <a:t>Особенности</a:t>
            </a:r>
          </a:p>
        </p:txBody>
      </p:sp>
      <p:sp>
        <p:nvSpPr>
          <p:cNvPr id="6" name="Famine 1 card">
            <a:extLst>
              <a:ext uri="{FF2B5EF4-FFF2-40B4-BE49-F238E27FC236}">
                <a16:creationId xmlns:a16="http://schemas.microsoft.com/office/drawing/2014/main" id="{CC7BBD7C-79B6-3BA0-A1D0-29659464F8F5}"/>
              </a:ext>
            </a:extLst>
          </p:cNvPr>
          <p:cNvSpPr/>
          <p:nvPr/>
        </p:nvSpPr>
        <p:spPr>
          <a:xfrm>
            <a:off x="609600" y="1778000"/>
            <a:ext cx="1524000" cy="640080"/>
          </a:xfrm>
          <a:prstGeom prst="roundRect">
            <a:avLst>
              <a:gd name="adj" fmla="val 6000"/>
            </a:avLst>
          </a:prstGeom>
          <a:solidFill>
            <a:srgbClr val="EFE3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amine 1">
            <a:extLst>
              <a:ext uri="{FF2B5EF4-FFF2-40B4-BE49-F238E27FC236}">
                <a16:creationId xmlns:a16="http://schemas.microsoft.com/office/drawing/2014/main" id="{A145A5FC-87E3-E5D2-FF1B-686F3CE43F3A}"/>
              </a:ext>
            </a:extLst>
          </p:cNvPr>
          <p:cNvSpPr txBox="1"/>
          <p:nvPr/>
        </p:nvSpPr>
        <p:spPr>
          <a:xfrm>
            <a:off x="787400" y="1930400"/>
            <a:ext cx="1168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6B3A62"/>
                </a:solidFill>
                <a:latin typeface="Palatino Linotype" panose="02040502050505030304" pitchFamily="18" charset="0"/>
              </a:rPr>
              <a:t>Голод</a:t>
            </a:r>
          </a:p>
        </p:txBody>
      </p:sp>
      <p:sp>
        <p:nvSpPr>
          <p:cNvPr id="8" name="Arrow (source character)">
            <a:extLst>
              <a:ext uri="{FF2B5EF4-FFF2-40B4-BE49-F238E27FC236}">
                <a16:creationId xmlns:a16="http://schemas.microsoft.com/office/drawing/2014/main" id="{09F6F71A-385F-629B-177D-2EFD5858681E}"/>
              </a:ext>
            </a:extLst>
          </p:cNvPr>
          <p:cNvSpPr txBox="1"/>
          <p:nvPr/>
        </p:nvSpPr>
        <p:spPr>
          <a:xfrm>
            <a:off x="2184400" y="1778000"/>
            <a:ext cx="381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>
                <a:solidFill>
                  <a:srgbClr val="6B3A62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endParaRPr lang="ru-RU" sz="2600" dirty="0">
              <a:solidFill>
                <a:srgbClr val="6B3A62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Famine 2 card">
            <a:extLst>
              <a:ext uri="{FF2B5EF4-FFF2-40B4-BE49-F238E27FC236}">
                <a16:creationId xmlns:a16="http://schemas.microsoft.com/office/drawing/2014/main" id="{04352F30-134E-A591-24D8-C99E777E21AD}"/>
              </a:ext>
            </a:extLst>
          </p:cNvPr>
          <p:cNvSpPr/>
          <p:nvPr/>
        </p:nvSpPr>
        <p:spPr>
          <a:xfrm>
            <a:off x="2616200" y="1778000"/>
            <a:ext cx="1905000" cy="640080"/>
          </a:xfrm>
          <a:prstGeom prst="roundRect">
            <a:avLst>
              <a:gd name="adj" fmla="val 6000"/>
            </a:avLst>
          </a:prstGeom>
          <a:solidFill>
            <a:srgbClr val="EFE3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amine 2">
            <a:extLst>
              <a:ext uri="{FF2B5EF4-FFF2-40B4-BE49-F238E27FC236}">
                <a16:creationId xmlns:a16="http://schemas.microsoft.com/office/drawing/2014/main" id="{F79D1882-E52D-64CB-837E-CCE1F01D30E1}"/>
              </a:ext>
            </a:extLst>
          </p:cNvPr>
          <p:cNvSpPr txBox="1"/>
          <p:nvPr/>
        </p:nvSpPr>
        <p:spPr>
          <a:xfrm>
            <a:off x="2794000" y="1930400"/>
            <a:ext cx="1549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630"/>
                </a:solidFill>
                <a:latin typeface="Segoe UI" panose="020B0502040204020203" pitchFamily="34" charset="0"/>
              </a:rPr>
              <a:t>неурожаи</a:t>
            </a:r>
          </a:p>
        </p:txBody>
      </p:sp>
      <p:sp>
        <p:nvSpPr>
          <p:cNvPr id="11" name="Arrow (source character)">
            <a:extLst>
              <a:ext uri="{FF2B5EF4-FFF2-40B4-BE49-F238E27FC236}">
                <a16:creationId xmlns:a16="http://schemas.microsoft.com/office/drawing/2014/main" id="{0253CAC9-615A-FC40-4F47-436FAF6D85C5}"/>
              </a:ext>
            </a:extLst>
          </p:cNvPr>
          <p:cNvSpPr txBox="1"/>
          <p:nvPr/>
        </p:nvSpPr>
        <p:spPr>
          <a:xfrm>
            <a:off x="4572000" y="1778000"/>
            <a:ext cx="381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>
                <a:solidFill>
                  <a:srgbClr val="6B3A62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endParaRPr lang="ru-RU" sz="2600" dirty="0">
              <a:solidFill>
                <a:srgbClr val="6B3A62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Famine 3 card">
            <a:extLst>
              <a:ext uri="{FF2B5EF4-FFF2-40B4-BE49-F238E27FC236}">
                <a16:creationId xmlns:a16="http://schemas.microsoft.com/office/drawing/2014/main" id="{D04CDCA6-97D0-7D61-36AB-55B73291BE2B}"/>
              </a:ext>
            </a:extLst>
          </p:cNvPr>
          <p:cNvSpPr/>
          <p:nvPr/>
        </p:nvSpPr>
        <p:spPr>
          <a:xfrm>
            <a:off x="5003800" y="1778000"/>
            <a:ext cx="6350000" cy="640080"/>
          </a:xfrm>
          <a:prstGeom prst="roundRect">
            <a:avLst>
              <a:gd name="adj" fmla="val 6000"/>
            </a:avLst>
          </a:prstGeom>
          <a:solidFill>
            <a:srgbClr val="EFE3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amine 3">
            <a:extLst>
              <a:ext uri="{FF2B5EF4-FFF2-40B4-BE49-F238E27FC236}">
                <a16:creationId xmlns:a16="http://schemas.microsoft.com/office/drawing/2014/main" id="{B2156866-E185-AFE0-7B48-1A5BB2677156}"/>
              </a:ext>
            </a:extLst>
          </p:cNvPr>
          <p:cNvSpPr txBox="1"/>
          <p:nvPr/>
        </p:nvSpPr>
        <p:spPr>
          <a:xfrm>
            <a:off x="5181600" y="1930400"/>
            <a:ext cx="5994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630"/>
                </a:solidFill>
                <a:latin typeface="Segoe UI" panose="020B0502040204020203" pitchFamily="34" charset="0"/>
              </a:rPr>
              <a:t>климат стал более холодным и влажным;</a:t>
            </a:r>
          </a:p>
        </p:txBody>
      </p:sp>
      <p:pic>
        <p:nvPicPr>
          <p:cNvPr id="15" name="Tournai burial miniature" descr="Жители Турне хоронят жертв «Чёрной смерти». Миниатюра Пьерара дю Тьельта к «Хронике» Жиля Ли Мюизи, ок. 1353 г. Королевская библиотека Бельгии, Брюссель">
            <a:extLst>
              <a:ext uri="{FF2B5EF4-FFF2-40B4-BE49-F238E27FC236}">
                <a16:creationId xmlns:a16="http://schemas.microsoft.com/office/drawing/2014/main" id="{1FA15106-E033-3F52-BBB8-4F5FFF667AF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20930"/>
            <a:ext cx="4648200" cy="2800540"/>
          </a:xfrm>
          <a:prstGeom prst="roundRect">
            <a:avLst>
              <a:gd name="adj" fmla="val 4000"/>
            </a:avLst>
          </a:prstGeom>
          <a:ln w="15875">
            <a:solidFill>
              <a:srgbClr val="B08A3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Plague 1 card">
            <a:extLst>
              <a:ext uri="{FF2B5EF4-FFF2-40B4-BE49-F238E27FC236}">
                <a16:creationId xmlns:a16="http://schemas.microsoft.com/office/drawing/2014/main" id="{99632C8D-7686-C869-9B93-32C60F88EB68}"/>
              </a:ext>
            </a:extLst>
          </p:cNvPr>
          <p:cNvSpPr/>
          <p:nvPr/>
        </p:nvSpPr>
        <p:spPr>
          <a:xfrm>
            <a:off x="5486400" y="2616200"/>
            <a:ext cx="6096000" cy="838200"/>
          </a:xfrm>
          <a:prstGeom prst="roundRect">
            <a:avLst>
              <a:gd name="adj" fmla="val 6000"/>
            </a:avLst>
          </a:prstGeom>
          <a:solidFill>
            <a:srgbClr val="EFE3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lague 1">
            <a:extLst>
              <a:ext uri="{FF2B5EF4-FFF2-40B4-BE49-F238E27FC236}">
                <a16:creationId xmlns:a16="http://schemas.microsoft.com/office/drawing/2014/main" id="{63C28AC1-134C-3518-35FA-AD29FCDB4CCD}"/>
              </a:ext>
            </a:extLst>
          </p:cNvPr>
          <p:cNvSpPr txBox="1"/>
          <p:nvPr/>
        </p:nvSpPr>
        <p:spPr>
          <a:xfrm>
            <a:off x="5702300" y="2730500"/>
            <a:ext cx="57404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6B3A62"/>
                </a:solidFill>
                <a:latin typeface="Palatino Linotype" panose="02040502050505030304" pitchFamily="18" charset="0"/>
              </a:rPr>
              <a:t>1346-1353 гг.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 – эпидемия чумы </a:t>
            </a:r>
            <a:r>
              <a:rPr lang="ru-RU" sz="2000" b="1" dirty="0">
                <a:solidFill>
                  <a:srgbClr val="6B3A62"/>
                </a:solidFill>
                <a:latin typeface="Segoe UI" panose="020B0502040204020203" pitchFamily="34" charset="0"/>
              </a:rPr>
              <a:t>(«Чёрная смерть»)</a:t>
            </a:r>
          </a:p>
        </p:txBody>
      </p:sp>
      <p:sp>
        <p:nvSpPr>
          <p:cNvPr id="18" name="Plague 1 bar">
            <a:extLst>
              <a:ext uri="{FF2B5EF4-FFF2-40B4-BE49-F238E27FC236}">
                <a16:creationId xmlns:a16="http://schemas.microsoft.com/office/drawing/2014/main" id="{39F17C06-7173-2575-75B8-52849E98365D}"/>
              </a:ext>
            </a:extLst>
          </p:cNvPr>
          <p:cNvSpPr/>
          <p:nvPr/>
        </p:nvSpPr>
        <p:spPr>
          <a:xfrm>
            <a:off x="5588000" y="2743200"/>
            <a:ext cx="50800" cy="584200"/>
          </a:xfrm>
          <a:prstGeom prst="rect">
            <a:avLst/>
          </a:prstGeom>
          <a:solidFill>
            <a:srgbClr val="6B3A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rrow (source character)">
            <a:extLst>
              <a:ext uri="{FF2B5EF4-FFF2-40B4-BE49-F238E27FC236}">
                <a16:creationId xmlns:a16="http://schemas.microsoft.com/office/drawing/2014/main" id="{D2771BFA-7543-71ED-BE47-AA1BCAFC9420}"/>
              </a:ext>
            </a:extLst>
          </p:cNvPr>
          <p:cNvSpPr txBox="1"/>
          <p:nvPr/>
        </p:nvSpPr>
        <p:spPr>
          <a:xfrm rot="5400000">
            <a:off x="8331200" y="3540760"/>
            <a:ext cx="5080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>
                <a:solidFill>
                  <a:srgbClr val="6B3A62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endParaRPr lang="ru-RU" dirty="0">
              <a:solidFill>
                <a:srgbClr val="6B3A62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Plague 2 card">
            <a:extLst>
              <a:ext uri="{FF2B5EF4-FFF2-40B4-BE49-F238E27FC236}">
                <a16:creationId xmlns:a16="http://schemas.microsoft.com/office/drawing/2014/main" id="{7DD1E2EA-949E-A526-FA59-0FA8443FCE58}"/>
              </a:ext>
            </a:extLst>
          </p:cNvPr>
          <p:cNvSpPr/>
          <p:nvPr/>
        </p:nvSpPr>
        <p:spPr>
          <a:xfrm>
            <a:off x="5486400" y="3794760"/>
            <a:ext cx="6096000" cy="533400"/>
          </a:xfrm>
          <a:prstGeom prst="roundRect">
            <a:avLst>
              <a:gd name="adj" fmla="val 6000"/>
            </a:avLst>
          </a:prstGeom>
          <a:solidFill>
            <a:srgbClr val="EFE3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lague 2">
            <a:extLst>
              <a:ext uri="{FF2B5EF4-FFF2-40B4-BE49-F238E27FC236}">
                <a16:creationId xmlns:a16="http://schemas.microsoft.com/office/drawing/2014/main" id="{9C5F342F-6168-2F55-0587-A1C82993975B}"/>
              </a:ext>
            </a:extLst>
          </p:cNvPr>
          <p:cNvSpPr txBox="1"/>
          <p:nvPr/>
        </p:nvSpPr>
        <p:spPr>
          <a:xfrm>
            <a:off x="5702300" y="3909060"/>
            <a:ext cx="5740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переносчик болезни – крысы</a:t>
            </a:r>
          </a:p>
        </p:txBody>
      </p:sp>
      <p:sp>
        <p:nvSpPr>
          <p:cNvPr id="22" name="Plague 2 bar">
            <a:extLst>
              <a:ext uri="{FF2B5EF4-FFF2-40B4-BE49-F238E27FC236}">
                <a16:creationId xmlns:a16="http://schemas.microsoft.com/office/drawing/2014/main" id="{1AE1E581-6010-9E0F-8C41-B5DA0F5B9528}"/>
              </a:ext>
            </a:extLst>
          </p:cNvPr>
          <p:cNvSpPr/>
          <p:nvPr/>
        </p:nvSpPr>
        <p:spPr>
          <a:xfrm>
            <a:off x="5588000" y="3921760"/>
            <a:ext cx="50800" cy="279400"/>
          </a:xfrm>
          <a:prstGeom prst="rect">
            <a:avLst/>
          </a:prstGeom>
          <a:solidFill>
            <a:srgbClr val="6B3A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Arrow (source character)">
            <a:extLst>
              <a:ext uri="{FF2B5EF4-FFF2-40B4-BE49-F238E27FC236}">
                <a16:creationId xmlns:a16="http://schemas.microsoft.com/office/drawing/2014/main" id="{EF4BF89C-DEAA-65EF-5F69-213FEC504FD0}"/>
              </a:ext>
            </a:extLst>
          </p:cNvPr>
          <p:cNvSpPr txBox="1"/>
          <p:nvPr/>
        </p:nvSpPr>
        <p:spPr>
          <a:xfrm rot="5400000">
            <a:off x="8331200" y="4353560"/>
            <a:ext cx="5080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>
                <a:solidFill>
                  <a:srgbClr val="6B3A62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endParaRPr lang="ru-RU" dirty="0">
              <a:solidFill>
                <a:srgbClr val="6B3A62"/>
              </a:solidFill>
              <a:latin typeface="Segoe UI" panose="020B0502040204020203" pitchFamily="34" charset="0"/>
            </a:endParaRPr>
          </a:p>
        </p:txBody>
      </p:sp>
      <p:sp>
        <p:nvSpPr>
          <p:cNvPr id="24" name="Plague 3 card">
            <a:extLst>
              <a:ext uri="{FF2B5EF4-FFF2-40B4-BE49-F238E27FC236}">
                <a16:creationId xmlns:a16="http://schemas.microsoft.com/office/drawing/2014/main" id="{A64A3EC2-326C-C0B3-64E6-EF1FC427C27C}"/>
              </a:ext>
            </a:extLst>
          </p:cNvPr>
          <p:cNvSpPr/>
          <p:nvPr/>
        </p:nvSpPr>
        <p:spPr>
          <a:xfrm>
            <a:off x="5486400" y="4607560"/>
            <a:ext cx="6096000" cy="533400"/>
          </a:xfrm>
          <a:prstGeom prst="roundRect">
            <a:avLst>
              <a:gd name="adj" fmla="val 6000"/>
            </a:avLst>
          </a:prstGeom>
          <a:solidFill>
            <a:srgbClr val="EFE3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Plague 3">
            <a:extLst>
              <a:ext uri="{FF2B5EF4-FFF2-40B4-BE49-F238E27FC236}">
                <a16:creationId xmlns:a16="http://schemas.microsoft.com/office/drawing/2014/main" id="{4EC39C5E-632E-B969-B45E-ABDCB038B420}"/>
              </a:ext>
            </a:extLst>
          </p:cNvPr>
          <p:cNvSpPr txBox="1"/>
          <p:nvPr/>
        </p:nvSpPr>
        <p:spPr>
          <a:xfrm>
            <a:off x="5702300" y="4721860"/>
            <a:ext cx="5740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погибла </a:t>
            </a:r>
            <a:r>
              <a:rPr lang="ru-RU" sz="2800" b="1" dirty="0">
                <a:solidFill>
                  <a:srgbClr val="B5422C"/>
                </a:solidFill>
                <a:latin typeface="Palatino Linotype" panose="02040502050505030304" pitchFamily="18" charset="0"/>
              </a:rPr>
              <a:t>1/3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 часть населения Европы</a:t>
            </a:r>
          </a:p>
        </p:txBody>
      </p:sp>
      <p:sp>
        <p:nvSpPr>
          <p:cNvPr id="26" name="Plague 3 bar">
            <a:extLst>
              <a:ext uri="{FF2B5EF4-FFF2-40B4-BE49-F238E27FC236}">
                <a16:creationId xmlns:a16="http://schemas.microsoft.com/office/drawing/2014/main" id="{5767DD6A-88F4-DA99-AD95-499DED62B202}"/>
              </a:ext>
            </a:extLst>
          </p:cNvPr>
          <p:cNvSpPr/>
          <p:nvPr/>
        </p:nvSpPr>
        <p:spPr>
          <a:xfrm>
            <a:off x="5588000" y="4734560"/>
            <a:ext cx="50800" cy="279400"/>
          </a:xfrm>
          <a:prstGeom prst="rect">
            <a:avLst/>
          </a:prstGeom>
          <a:solidFill>
            <a:srgbClr val="6B3A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Arrow (source character)">
            <a:extLst>
              <a:ext uri="{FF2B5EF4-FFF2-40B4-BE49-F238E27FC236}">
                <a16:creationId xmlns:a16="http://schemas.microsoft.com/office/drawing/2014/main" id="{322CDE4F-6114-CFB3-F219-C121DFE4E939}"/>
              </a:ext>
            </a:extLst>
          </p:cNvPr>
          <p:cNvSpPr txBox="1"/>
          <p:nvPr/>
        </p:nvSpPr>
        <p:spPr>
          <a:xfrm rot="5400000">
            <a:off x="8331200" y="5288280"/>
            <a:ext cx="5080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>
                <a:solidFill>
                  <a:srgbClr val="6B3A62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endParaRPr lang="ru-RU" dirty="0">
              <a:solidFill>
                <a:srgbClr val="6B3A62"/>
              </a:solidFill>
              <a:latin typeface="Segoe UI" panose="020B0502040204020203" pitchFamily="34" charset="0"/>
            </a:endParaRPr>
          </a:p>
        </p:txBody>
      </p:sp>
      <p:sp>
        <p:nvSpPr>
          <p:cNvPr id="28" name="Plague 4 card">
            <a:extLst>
              <a:ext uri="{FF2B5EF4-FFF2-40B4-BE49-F238E27FC236}">
                <a16:creationId xmlns:a16="http://schemas.microsoft.com/office/drawing/2014/main" id="{336E5B84-C84C-E003-2A4C-EA23150BC04B}"/>
              </a:ext>
            </a:extLst>
          </p:cNvPr>
          <p:cNvSpPr/>
          <p:nvPr/>
        </p:nvSpPr>
        <p:spPr>
          <a:xfrm>
            <a:off x="5486400" y="5542280"/>
            <a:ext cx="6096000" cy="533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6B3A6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Plague 4">
            <a:extLst>
              <a:ext uri="{FF2B5EF4-FFF2-40B4-BE49-F238E27FC236}">
                <a16:creationId xmlns:a16="http://schemas.microsoft.com/office/drawing/2014/main" id="{EBA79AD7-8D67-A938-C611-A1FDEE4ABBAD}"/>
              </a:ext>
            </a:extLst>
          </p:cNvPr>
          <p:cNvSpPr txBox="1"/>
          <p:nvPr/>
        </p:nvSpPr>
        <p:spPr>
          <a:xfrm>
            <a:off x="5626100" y="5656580"/>
            <a:ext cx="5816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i="1" dirty="0">
                <a:solidFill>
                  <a:srgbClr val="2B2630"/>
                </a:solidFill>
                <a:latin typeface="Segoe UI" panose="020B0502040204020203" pitchFamily="34" charset="0"/>
              </a:rPr>
              <a:t>считали её гневом Божием и обвиняли евреев.</a:t>
            </a:r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35B2E4EC-F1FB-720D-281D-34964FCFAA8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344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BCCB55-A494-8C53-8AC3-D7D92A57E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112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2C4C8C"/>
                </a:solidFill>
                <a:latin typeface="Palatino Linotype" panose="02040502050505030304" pitchFamily="18" charset="0"/>
              </a:rPr>
              <a:t>Столетняя война</a:t>
            </a:r>
          </a:p>
        </p:txBody>
      </p:sp>
      <p:cxnSp>
        <p:nvCxnSpPr>
          <p:cNvPr id="3" name="Rule gold">
            <a:extLst>
              <a:ext uri="{FF2B5EF4-FFF2-40B4-BE49-F238E27FC236}">
                <a16:creationId xmlns:a16="http://schemas.microsoft.com/office/drawing/2014/main" id="{03989742-E84C-9D90-7E28-CF2B7FE5E90D}"/>
              </a:ext>
            </a:extLst>
          </p:cNvPr>
          <p:cNvCxnSpPr/>
          <p:nvPr/>
        </p:nvCxnSpPr>
        <p:spPr>
          <a:xfrm>
            <a:off x="609600" y="985520"/>
            <a:ext cx="1905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red">
            <a:extLst>
              <a:ext uri="{FF2B5EF4-FFF2-40B4-BE49-F238E27FC236}">
                <a16:creationId xmlns:a16="http://schemas.microsoft.com/office/drawing/2014/main" id="{7A9FC124-7AC8-1579-84DF-2CC7D7911C3F}"/>
              </a:ext>
            </a:extLst>
          </p:cNvPr>
          <p:cNvCxnSpPr/>
          <p:nvPr/>
        </p:nvCxnSpPr>
        <p:spPr>
          <a:xfrm>
            <a:off x="609600" y="1036320"/>
            <a:ext cx="1905000" cy="0"/>
          </a:xfrm>
          <a:prstGeom prst="line">
            <a:avLst/>
          </a:prstGeom>
          <a:ln w="6350">
            <a:solidFill>
              <a:srgbClr val="2C4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Hundred Years War map mount">
            <a:extLst>
              <a:ext uri="{FF2B5EF4-FFF2-40B4-BE49-F238E27FC236}">
                <a16:creationId xmlns:a16="http://schemas.microsoft.com/office/drawing/2014/main" id="{786FC186-B373-C211-D3AF-BB7FB2172511}"/>
              </a:ext>
            </a:extLst>
          </p:cNvPr>
          <p:cNvSpPr/>
          <p:nvPr/>
        </p:nvSpPr>
        <p:spPr>
          <a:xfrm>
            <a:off x="7874000" y="330200"/>
            <a:ext cx="4013200" cy="571076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C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undred Years War map" descr="Столетняя война (1337–1453). Карта из школьного атласа: владения Англии и Франции, походы и сражения">
            <a:extLst>
              <a:ext uri="{FF2B5EF4-FFF2-40B4-BE49-F238E27FC236}">
                <a16:creationId xmlns:a16="http://schemas.microsoft.com/office/drawing/2014/main" id="{AA123D0B-AD00-21C3-B06F-7F5C48E0D3B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600" y="431800"/>
            <a:ext cx="3810000" cy="5507567"/>
          </a:xfrm>
          <a:prstGeom prst="rect">
            <a:avLst/>
          </a:prstGeom>
        </p:spPr>
      </p:pic>
      <p:sp>
        <p:nvSpPr>
          <p:cNvPr id="8" name="Date">
            <a:extLst>
              <a:ext uri="{FF2B5EF4-FFF2-40B4-BE49-F238E27FC236}">
                <a16:creationId xmlns:a16="http://schemas.microsoft.com/office/drawing/2014/main" id="{E06CDBE7-0221-418C-E8C5-8B4106CE2906}"/>
              </a:ext>
            </a:extLst>
          </p:cNvPr>
          <p:cNvSpPr txBox="1"/>
          <p:nvPr/>
        </p:nvSpPr>
        <p:spPr>
          <a:xfrm>
            <a:off x="609600" y="1168400"/>
            <a:ext cx="69596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C4C8C"/>
                </a:solidFill>
                <a:latin typeface="Segoe UI" panose="020B0502040204020203" pitchFamily="34" charset="0"/>
              </a:rPr>
              <a:t>Дата:</a:t>
            </a:r>
            <a:r>
              <a:rPr lang="ru-RU" sz="2400" dirty="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4000" dirty="0">
                <a:solidFill>
                  <a:srgbClr val="2C4C8C"/>
                </a:solidFill>
                <a:latin typeface="Palatino Linotype" panose="02040502050505030304" pitchFamily="18" charset="0"/>
              </a:rPr>
              <a:t>1337-1453 гг.</a:t>
            </a:r>
          </a:p>
        </p:txBody>
      </p:sp>
      <p:sp>
        <p:nvSpPr>
          <p:cNvPr id="9" name="Participants">
            <a:extLst>
              <a:ext uri="{FF2B5EF4-FFF2-40B4-BE49-F238E27FC236}">
                <a16:creationId xmlns:a16="http://schemas.microsoft.com/office/drawing/2014/main" id="{0EB45D5A-BCF0-31FA-1D8F-D7DA6C8A5B5C}"/>
              </a:ext>
            </a:extLst>
          </p:cNvPr>
          <p:cNvSpPr txBox="1"/>
          <p:nvPr/>
        </p:nvSpPr>
        <p:spPr>
          <a:xfrm>
            <a:off x="609600" y="1854200"/>
            <a:ext cx="69596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C4C8C"/>
                </a:solidFill>
                <a:latin typeface="Segoe UI" panose="020B0502040204020203" pitchFamily="34" charset="0"/>
              </a:rPr>
              <a:t>Участники:</a:t>
            </a:r>
            <a:r>
              <a:rPr lang="ru-RU" sz="2400" dirty="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400" b="1" dirty="0">
                <a:solidFill>
                  <a:srgbClr val="B5422C"/>
                </a:solidFill>
                <a:latin typeface="Segoe UI" panose="020B0502040204020203" pitchFamily="34" charset="0"/>
              </a:rPr>
              <a:t>Англия</a:t>
            </a:r>
            <a:r>
              <a:rPr lang="ru-RU" sz="2400" dirty="0">
                <a:solidFill>
                  <a:srgbClr val="2B2630"/>
                </a:solidFill>
                <a:latin typeface="Segoe UI" panose="020B0502040204020203" pitchFamily="34" charset="0"/>
              </a:rPr>
              <a:t>, </a:t>
            </a:r>
            <a:r>
              <a:rPr lang="ru-RU" sz="2400" b="1" dirty="0">
                <a:solidFill>
                  <a:srgbClr val="2C4C8C"/>
                </a:solidFill>
                <a:latin typeface="Segoe UI" panose="020B0502040204020203" pitchFamily="34" charset="0"/>
              </a:rPr>
              <a:t>Франция</a:t>
            </a:r>
            <a:r>
              <a:rPr lang="ru-RU" sz="2400" dirty="0">
                <a:solidFill>
                  <a:srgbClr val="2B2630"/>
                </a:solidFill>
                <a:latin typeface="Segoe UI" panose="020B0502040204020203" pitchFamily="34" charset="0"/>
              </a:rPr>
              <a:t>;</a:t>
            </a:r>
          </a:p>
        </p:txBody>
      </p:sp>
      <p:sp>
        <p:nvSpPr>
          <p:cNvPr id="10" name="Causes">
            <a:extLst>
              <a:ext uri="{FF2B5EF4-FFF2-40B4-BE49-F238E27FC236}">
                <a16:creationId xmlns:a16="http://schemas.microsoft.com/office/drawing/2014/main" id="{391312FE-5A52-1133-1400-577B2944337F}"/>
              </a:ext>
            </a:extLst>
          </p:cNvPr>
          <p:cNvSpPr txBox="1"/>
          <p:nvPr/>
        </p:nvSpPr>
        <p:spPr>
          <a:xfrm>
            <a:off x="609600" y="2397760"/>
            <a:ext cx="381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B08A38"/>
                </a:solidFill>
                <a:latin typeface="Palatino Linotype" panose="02040502050505030304" pitchFamily="18" charset="0"/>
              </a:rPr>
              <a:t>Причины:</a:t>
            </a:r>
          </a:p>
        </p:txBody>
      </p:sp>
      <p:sp>
        <p:nvSpPr>
          <p:cNvPr id="11" name="Cause 1 card">
            <a:extLst>
              <a:ext uri="{FF2B5EF4-FFF2-40B4-BE49-F238E27FC236}">
                <a16:creationId xmlns:a16="http://schemas.microsoft.com/office/drawing/2014/main" id="{D0254946-EFBB-19A8-AEF9-17A764F09B75}"/>
              </a:ext>
            </a:extLst>
          </p:cNvPr>
          <p:cNvSpPr/>
          <p:nvPr/>
        </p:nvSpPr>
        <p:spPr>
          <a:xfrm>
            <a:off x="609600" y="2926080"/>
            <a:ext cx="3429000" cy="1676400"/>
          </a:xfrm>
          <a:prstGeom prst="roundRect">
            <a:avLst>
              <a:gd name="adj" fmla="val 6000"/>
            </a:avLst>
          </a:prstGeom>
          <a:solidFill>
            <a:srgbClr val="E3E9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ause 1">
            <a:extLst>
              <a:ext uri="{FF2B5EF4-FFF2-40B4-BE49-F238E27FC236}">
                <a16:creationId xmlns:a16="http://schemas.microsoft.com/office/drawing/2014/main" id="{70416326-6B08-2A1D-A737-A4EC9D7C16A4}"/>
              </a:ext>
            </a:extLst>
          </p:cNvPr>
          <p:cNvSpPr txBox="1"/>
          <p:nvPr/>
        </p:nvSpPr>
        <p:spPr>
          <a:xfrm>
            <a:off x="838200" y="3053080"/>
            <a:ext cx="3048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2C4C8C"/>
                </a:solidFill>
                <a:latin typeface="Segoe UI" panose="020B0502040204020203" pitchFamily="34" charset="0"/>
              </a:rPr>
              <a:t>Пресечение династии Валуа во </a:t>
            </a:r>
            <a:r>
              <a:rPr lang="ru-RU" sz="2000" b="1">
                <a:solidFill>
                  <a:srgbClr val="2C4C8C"/>
                </a:solidFill>
                <a:latin typeface="Segoe UI" panose="020B0502040204020203" pitchFamily="34" charset="0"/>
              </a:rPr>
              <a:t>Франции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>
                <a:solidFill>
                  <a:srgbClr val="2C4C8C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на французский престол претендовал и король Англии;</a:t>
            </a:r>
          </a:p>
        </p:txBody>
      </p:sp>
      <p:sp>
        <p:nvSpPr>
          <p:cNvPr id="13" name="Cause 1 bar">
            <a:extLst>
              <a:ext uri="{FF2B5EF4-FFF2-40B4-BE49-F238E27FC236}">
                <a16:creationId xmlns:a16="http://schemas.microsoft.com/office/drawing/2014/main" id="{2152FB4D-6E65-C1C6-1ADC-7878EDED74B1}"/>
              </a:ext>
            </a:extLst>
          </p:cNvPr>
          <p:cNvSpPr/>
          <p:nvPr/>
        </p:nvSpPr>
        <p:spPr>
          <a:xfrm>
            <a:off x="711200" y="3053080"/>
            <a:ext cx="50800" cy="1524000"/>
          </a:xfrm>
          <a:prstGeom prst="rect">
            <a:avLst/>
          </a:prstGeom>
          <a:solidFill>
            <a:srgbClr val="2C4C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use 2 card">
            <a:extLst>
              <a:ext uri="{FF2B5EF4-FFF2-40B4-BE49-F238E27FC236}">
                <a16:creationId xmlns:a16="http://schemas.microsoft.com/office/drawing/2014/main" id="{E4C82A5E-C226-2FFC-B25F-8D4A15F6DCDF}"/>
              </a:ext>
            </a:extLst>
          </p:cNvPr>
          <p:cNvSpPr/>
          <p:nvPr/>
        </p:nvSpPr>
        <p:spPr>
          <a:xfrm>
            <a:off x="4140200" y="2926080"/>
            <a:ext cx="3429000" cy="1676400"/>
          </a:xfrm>
          <a:prstGeom prst="roundRect">
            <a:avLst>
              <a:gd name="adj" fmla="val 6000"/>
            </a:avLst>
          </a:prstGeom>
          <a:solidFill>
            <a:srgbClr val="F5EC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ause 2">
            <a:extLst>
              <a:ext uri="{FF2B5EF4-FFF2-40B4-BE49-F238E27FC236}">
                <a16:creationId xmlns:a16="http://schemas.microsoft.com/office/drawing/2014/main" id="{2E3242E8-8ADD-3A0C-E3AB-78C811C2820B}"/>
              </a:ext>
            </a:extLst>
          </p:cNvPr>
          <p:cNvSpPr txBox="1"/>
          <p:nvPr/>
        </p:nvSpPr>
        <p:spPr>
          <a:xfrm>
            <a:off x="4368800" y="3053080"/>
            <a:ext cx="3048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B5422C"/>
                </a:solidFill>
                <a:latin typeface="Segoe UI" panose="020B0502040204020203" pitchFamily="34" charset="0"/>
              </a:rPr>
              <a:t>Англия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 хотела увеличить свои территории во Франции;</a:t>
            </a:r>
          </a:p>
        </p:txBody>
      </p:sp>
      <p:sp>
        <p:nvSpPr>
          <p:cNvPr id="16" name="Cause 2 bar">
            <a:extLst>
              <a:ext uri="{FF2B5EF4-FFF2-40B4-BE49-F238E27FC236}">
                <a16:creationId xmlns:a16="http://schemas.microsoft.com/office/drawing/2014/main" id="{A18CDDFE-5B94-BFEB-0BC2-62632C0D394C}"/>
              </a:ext>
            </a:extLst>
          </p:cNvPr>
          <p:cNvSpPr/>
          <p:nvPr/>
        </p:nvSpPr>
        <p:spPr>
          <a:xfrm>
            <a:off x="4241800" y="3053080"/>
            <a:ext cx="50800" cy="914400"/>
          </a:xfrm>
          <a:prstGeom prst="rect">
            <a:avLst/>
          </a:prstGeom>
          <a:solidFill>
            <a:srgbClr val="B08A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ause 3 card">
            <a:extLst>
              <a:ext uri="{FF2B5EF4-FFF2-40B4-BE49-F238E27FC236}">
                <a16:creationId xmlns:a16="http://schemas.microsoft.com/office/drawing/2014/main" id="{76ECA1B1-C1A3-CB3C-ABCB-14EB4E2A9E2A}"/>
              </a:ext>
            </a:extLst>
          </p:cNvPr>
          <p:cNvSpPr/>
          <p:nvPr/>
        </p:nvSpPr>
        <p:spPr>
          <a:xfrm>
            <a:off x="609600" y="4856480"/>
            <a:ext cx="3429000" cy="1066800"/>
          </a:xfrm>
          <a:prstGeom prst="roundRect">
            <a:avLst>
              <a:gd name="adj" fmla="val 6000"/>
            </a:avLst>
          </a:prstGeom>
          <a:solidFill>
            <a:srgbClr val="F5EC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ause 3">
            <a:extLst>
              <a:ext uri="{FF2B5EF4-FFF2-40B4-BE49-F238E27FC236}">
                <a16:creationId xmlns:a16="http://schemas.microsoft.com/office/drawing/2014/main" id="{EA34CA62-C36C-180C-B1A9-132B1DF9F230}"/>
              </a:ext>
            </a:extLst>
          </p:cNvPr>
          <p:cNvSpPr txBox="1"/>
          <p:nvPr/>
        </p:nvSpPr>
        <p:spPr>
          <a:xfrm>
            <a:off x="838200" y="4983480"/>
            <a:ext cx="3048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2C4C8C"/>
                </a:solidFill>
                <a:latin typeface="Segoe UI" panose="020B0502040204020203" pitchFamily="34" charset="0"/>
              </a:rPr>
              <a:t>Франция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 хотела вытеснить англичан со своих территорий;</a:t>
            </a:r>
          </a:p>
        </p:txBody>
      </p:sp>
      <p:sp>
        <p:nvSpPr>
          <p:cNvPr id="19" name="Cause 3 bar">
            <a:extLst>
              <a:ext uri="{FF2B5EF4-FFF2-40B4-BE49-F238E27FC236}">
                <a16:creationId xmlns:a16="http://schemas.microsoft.com/office/drawing/2014/main" id="{AD9C3671-A617-BD34-B84D-1A3AAD087915}"/>
              </a:ext>
            </a:extLst>
          </p:cNvPr>
          <p:cNvSpPr/>
          <p:nvPr/>
        </p:nvSpPr>
        <p:spPr>
          <a:xfrm>
            <a:off x="711200" y="4983480"/>
            <a:ext cx="50800" cy="914400"/>
          </a:xfrm>
          <a:prstGeom prst="rect">
            <a:avLst/>
          </a:prstGeom>
          <a:solidFill>
            <a:srgbClr val="B08A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Cause 4 card">
            <a:extLst>
              <a:ext uri="{FF2B5EF4-FFF2-40B4-BE49-F238E27FC236}">
                <a16:creationId xmlns:a16="http://schemas.microsoft.com/office/drawing/2014/main" id="{D8D6364A-A343-9B6F-FB6B-25CEF3DF987D}"/>
              </a:ext>
            </a:extLst>
          </p:cNvPr>
          <p:cNvSpPr/>
          <p:nvPr/>
        </p:nvSpPr>
        <p:spPr>
          <a:xfrm>
            <a:off x="4140200" y="4856480"/>
            <a:ext cx="3429000" cy="1066800"/>
          </a:xfrm>
          <a:prstGeom prst="roundRect">
            <a:avLst>
              <a:gd name="adj" fmla="val 6000"/>
            </a:avLst>
          </a:prstGeom>
          <a:solidFill>
            <a:srgbClr val="E3E9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ause 4">
            <a:extLst>
              <a:ext uri="{FF2B5EF4-FFF2-40B4-BE49-F238E27FC236}">
                <a16:creationId xmlns:a16="http://schemas.microsoft.com/office/drawing/2014/main" id="{A320495A-3763-CFDA-7FA3-A34BE9EB4618}"/>
              </a:ext>
            </a:extLst>
          </p:cNvPr>
          <p:cNvSpPr txBox="1"/>
          <p:nvPr/>
        </p:nvSpPr>
        <p:spPr>
          <a:xfrm>
            <a:off x="4368800" y="4983480"/>
            <a:ext cx="3048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Рыцари хотели </a:t>
            </a:r>
            <a:r>
              <a:rPr lang="ru-RU" sz="2000" b="1" dirty="0">
                <a:solidFill>
                  <a:srgbClr val="B08A38"/>
                </a:solidFill>
                <a:latin typeface="Segoe UI" panose="020B0502040204020203" pitchFamily="34" charset="0"/>
              </a:rPr>
              <a:t>славы и богатств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2" name="Cause 4 bar">
            <a:extLst>
              <a:ext uri="{FF2B5EF4-FFF2-40B4-BE49-F238E27FC236}">
                <a16:creationId xmlns:a16="http://schemas.microsoft.com/office/drawing/2014/main" id="{A5AE0D45-DCCE-8E18-C7D0-8112D2FE707A}"/>
              </a:ext>
            </a:extLst>
          </p:cNvPr>
          <p:cNvSpPr/>
          <p:nvPr/>
        </p:nvSpPr>
        <p:spPr>
          <a:xfrm>
            <a:off x="4241800" y="4983480"/>
            <a:ext cx="50800" cy="609600"/>
          </a:xfrm>
          <a:prstGeom prst="rect">
            <a:avLst/>
          </a:prstGeom>
          <a:solidFill>
            <a:srgbClr val="2C4C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AC6D67B5-21AC-9854-DDA6-F9A51FFB028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410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A23A582-8DC6-8475-0274-60FFBF08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112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2C4C8C"/>
                </a:solidFill>
                <a:latin typeface="Palatino Linotype" panose="02040502050505030304" pitchFamily="18" charset="0"/>
              </a:rPr>
              <a:t>Столетняя война</a:t>
            </a:r>
          </a:p>
        </p:txBody>
      </p:sp>
      <p:cxnSp>
        <p:nvCxnSpPr>
          <p:cNvPr id="3" name="Rule gold">
            <a:extLst>
              <a:ext uri="{FF2B5EF4-FFF2-40B4-BE49-F238E27FC236}">
                <a16:creationId xmlns:a16="http://schemas.microsoft.com/office/drawing/2014/main" id="{92AB7FC3-1305-C1AA-3B48-7080CA720377}"/>
              </a:ext>
            </a:extLst>
          </p:cNvPr>
          <p:cNvCxnSpPr/>
          <p:nvPr/>
        </p:nvCxnSpPr>
        <p:spPr>
          <a:xfrm>
            <a:off x="609600" y="985520"/>
            <a:ext cx="1905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red">
            <a:extLst>
              <a:ext uri="{FF2B5EF4-FFF2-40B4-BE49-F238E27FC236}">
                <a16:creationId xmlns:a16="http://schemas.microsoft.com/office/drawing/2014/main" id="{AB400E99-2509-E2CA-A218-4CE332887D7B}"/>
              </a:ext>
            </a:extLst>
          </p:cNvPr>
          <p:cNvCxnSpPr/>
          <p:nvPr/>
        </p:nvCxnSpPr>
        <p:spPr>
          <a:xfrm>
            <a:off x="609600" y="1036320"/>
            <a:ext cx="1905000" cy="0"/>
          </a:xfrm>
          <a:prstGeom prst="line">
            <a:avLst/>
          </a:prstGeom>
          <a:ln w="6350">
            <a:solidFill>
              <a:srgbClr val="2C4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vents">
            <a:extLst>
              <a:ext uri="{FF2B5EF4-FFF2-40B4-BE49-F238E27FC236}">
                <a16:creationId xmlns:a16="http://schemas.microsoft.com/office/drawing/2014/main" id="{75041468-8E32-76B0-25DC-A08D81BF410E}"/>
              </a:ext>
            </a:extLst>
          </p:cNvPr>
          <p:cNvSpPr txBox="1"/>
          <p:nvPr/>
        </p:nvSpPr>
        <p:spPr>
          <a:xfrm>
            <a:off x="609600" y="1143000"/>
            <a:ext cx="381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B08A38"/>
                </a:solidFill>
                <a:latin typeface="Palatino Linotype" panose="02040502050505030304" pitchFamily="18" charset="0"/>
              </a:rPr>
              <a:t>События:</a:t>
            </a:r>
          </a:p>
        </p:txBody>
      </p:sp>
      <p:cxnSp>
        <p:nvCxnSpPr>
          <p:cNvPr id="6" name="Timeline axis">
            <a:extLst>
              <a:ext uri="{FF2B5EF4-FFF2-40B4-BE49-F238E27FC236}">
                <a16:creationId xmlns:a16="http://schemas.microsoft.com/office/drawing/2014/main" id="{49ED5E7B-D8F3-6658-D2B4-7493D088E061}"/>
              </a:ext>
            </a:extLst>
          </p:cNvPr>
          <p:cNvCxnSpPr/>
          <p:nvPr/>
        </p:nvCxnSpPr>
        <p:spPr>
          <a:xfrm>
            <a:off x="1625600" y="1722120"/>
            <a:ext cx="0" cy="3510280"/>
          </a:xfrm>
          <a:prstGeom prst="line">
            <a:avLst/>
          </a:prstGeom>
          <a:ln w="15875">
            <a:solidFill>
              <a:srgbClr val="D9CC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vent date 1">
            <a:extLst>
              <a:ext uri="{FF2B5EF4-FFF2-40B4-BE49-F238E27FC236}">
                <a16:creationId xmlns:a16="http://schemas.microsoft.com/office/drawing/2014/main" id="{76E9FB78-8B85-AE6C-BD99-1657A5E72351}"/>
              </a:ext>
            </a:extLst>
          </p:cNvPr>
          <p:cNvSpPr txBox="1"/>
          <p:nvPr/>
        </p:nvSpPr>
        <p:spPr>
          <a:xfrm>
            <a:off x="508000" y="1671320"/>
            <a:ext cx="101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400" b="1" dirty="0">
                <a:solidFill>
                  <a:srgbClr val="2C4C8C"/>
                </a:solidFill>
                <a:latin typeface="Palatino Linotype" panose="02040502050505030304" pitchFamily="18" charset="0"/>
              </a:rPr>
              <a:t>1346 г.</a:t>
            </a:r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D6F5E579-B5B2-8A7C-6D8B-BD227E59E456}"/>
              </a:ext>
            </a:extLst>
          </p:cNvPr>
          <p:cNvSpPr/>
          <p:nvPr/>
        </p:nvSpPr>
        <p:spPr>
          <a:xfrm>
            <a:off x="1555750" y="1753870"/>
            <a:ext cx="139700" cy="139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C4C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vent 1">
            <a:extLst>
              <a:ext uri="{FF2B5EF4-FFF2-40B4-BE49-F238E27FC236}">
                <a16:creationId xmlns:a16="http://schemas.microsoft.com/office/drawing/2014/main" id="{F982876A-8140-A302-3B6E-ED2851781C29}"/>
              </a:ext>
            </a:extLst>
          </p:cNvPr>
          <p:cNvSpPr txBox="1"/>
          <p:nvPr/>
        </p:nvSpPr>
        <p:spPr>
          <a:xfrm>
            <a:off x="1828800" y="1684020"/>
            <a:ext cx="5791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– битва при </a:t>
            </a:r>
            <a:r>
              <a:rPr lang="ru-RU" sz="2000" err="1">
                <a:solidFill>
                  <a:srgbClr val="2B2630"/>
                </a:solidFill>
                <a:latin typeface="Segoe UI" panose="020B0502040204020203" pitchFamily="34" charset="0"/>
              </a:rPr>
              <a:t>Креси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>
                <a:solidFill>
                  <a:srgbClr val="2C4C8C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победа Англии;</a:t>
            </a:r>
          </a:p>
        </p:txBody>
      </p:sp>
      <p:sp>
        <p:nvSpPr>
          <p:cNvPr id="10" name="Event date 2">
            <a:extLst>
              <a:ext uri="{FF2B5EF4-FFF2-40B4-BE49-F238E27FC236}">
                <a16:creationId xmlns:a16="http://schemas.microsoft.com/office/drawing/2014/main" id="{06065ADB-D484-1DB0-16FC-116F38619DC5}"/>
              </a:ext>
            </a:extLst>
          </p:cNvPr>
          <p:cNvSpPr txBox="1"/>
          <p:nvPr/>
        </p:nvSpPr>
        <p:spPr>
          <a:xfrm>
            <a:off x="508000" y="2151380"/>
            <a:ext cx="101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400" b="1" dirty="0">
                <a:solidFill>
                  <a:srgbClr val="2C4C8C"/>
                </a:solidFill>
                <a:latin typeface="Palatino Linotype" panose="02040502050505030304" pitchFamily="18" charset="0"/>
              </a:rPr>
              <a:t>1356 г.</a:t>
            </a:r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90521858-65F0-273C-D568-69A4491E95E0}"/>
              </a:ext>
            </a:extLst>
          </p:cNvPr>
          <p:cNvSpPr/>
          <p:nvPr/>
        </p:nvSpPr>
        <p:spPr>
          <a:xfrm>
            <a:off x="1555750" y="2233930"/>
            <a:ext cx="139700" cy="139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C4C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vent 2">
            <a:extLst>
              <a:ext uri="{FF2B5EF4-FFF2-40B4-BE49-F238E27FC236}">
                <a16:creationId xmlns:a16="http://schemas.microsoft.com/office/drawing/2014/main" id="{C45CE784-B10D-0EDF-A241-6B088E8BFB8B}"/>
              </a:ext>
            </a:extLst>
          </p:cNvPr>
          <p:cNvSpPr txBox="1"/>
          <p:nvPr/>
        </p:nvSpPr>
        <p:spPr>
          <a:xfrm>
            <a:off x="1828800" y="2164080"/>
            <a:ext cx="5791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– битва при 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Пуатье </a:t>
            </a:r>
            <a:r>
              <a:rPr lang="ru-RU" sz="2000">
                <a:solidFill>
                  <a:srgbClr val="2C4C8C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победа Англии (в плен попал французский король);</a:t>
            </a:r>
          </a:p>
        </p:txBody>
      </p:sp>
      <p:sp>
        <p:nvSpPr>
          <p:cNvPr id="13" name="Event date 3">
            <a:extLst>
              <a:ext uri="{FF2B5EF4-FFF2-40B4-BE49-F238E27FC236}">
                <a16:creationId xmlns:a16="http://schemas.microsoft.com/office/drawing/2014/main" id="{F5BB9DC5-90D1-0F51-EA8F-A516C68F3764}"/>
              </a:ext>
            </a:extLst>
          </p:cNvPr>
          <p:cNvSpPr txBox="1"/>
          <p:nvPr/>
        </p:nvSpPr>
        <p:spPr>
          <a:xfrm>
            <a:off x="508000" y="2887980"/>
            <a:ext cx="101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400" b="1" dirty="0">
                <a:solidFill>
                  <a:srgbClr val="2C4C8C"/>
                </a:solidFill>
                <a:latin typeface="Palatino Linotype" panose="02040502050505030304" pitchFamily="18" charset="0"/>
              </a:rPr>
              <a:t>1360 г.</a:t>
            </a:r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211F2DE7-6A39-ED84-4A74-38244885804E}"/>
              </a:ext>
            </a:extLst>
          </p:cNvPr>
          <p:cNvSpPr/>
          <p:nvPr/>
        </p:nvSpPr>
        <p:spPr>
          <a:xfrm>
            <a:off x="1555750" y="2970530"/>
            <a:ext cx="139700" cy="139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C4C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vent 3">
            <a:extLst>
              <a:ext uri="{FF2B5EF4-FFF2-40B4-BE49-F238E27FC236}">
                <a16:creationId xmlns:a16="http://schemas.microsoft.com/office/drawing/2014/main" id="{8DB916FD-5A8D-54D4-209A-2A56A5853E8D}"/>
              </a:ext>
            </a:extLst>
          </p:cNvPr>
          <p:cNvSpPr txBox="1"/>
          <p:nvPr/>
        </p:nvSpPr>
        <p:spPr>
          <a:xfrm>
            <a:off x="1828800" y="2900680"/>
            <a:ext cx="5791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– договор в </a:t>
            </a:r>
            <a:r>
              <a:rPr lang="ru-RU" sz="2000" err="1">
                <a:solidFill>
                  <a:srgbClr val="2B2630"/>
                </a:solidFill>
                <a:latin typeface="Segoe UI" panose="020B0502040204020203" pitchFamily="34" charset="0"/>
              </a:rPr>
              <a:t>Бретиньи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>
                <a:solidFill>
                  <a:srgbClr val="2C4C8C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Англия получила территории на юго-западе и вокруг Кале;</a:t>
            </a:r>
          </a:p>
        </p:txBody>
      </p:sp>
      <p:sp>
        <p:nvSpPr>
          <p:cNvPr id="16" name="Event date 4">
            <a:extLst>
              <a:ext uri="{FF2B5EF4-FFF2-40B4-BE49-F238E27FC236}">
                <a16:creationId xmlns:a16="http://schemas.microsoft.com/office/drawing/2014/main" id="{1CBCECBB-30A7-2D14-5563-6AC3B9C12D23}"/>
              </a:ext>
            </a:extLst>
          </p:cNvPr>
          <p:cNvSpPr txBox="1"/>
          <p:nvPr/>
        </p:nvSpPr>
        <p:spPr>
          <a:xfrm>
            <a:off x="508000" y="3624580"/>
            <a:ext cx="101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400" b="1" dirty="0">
                <a:solidFill>
                  <a:srgbClr val="2C4C8C"/>
                </a:solidFill>
                <a:latin typeface="Palatino Linotype" panose="02040502050505030304" pitchFamily="18" charset="0"/>
              </a:rPr>
              <a:t>1415 г.</a:t>
            </a:r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76CB309F-D15B-FD62-7F1C-FF9244880D48}"/>
              </a:ext>
            </a:extLst>
          </p:cNvPr>
          <p:cNvSpPr/>
          <p:nvPr/>
        </p:nvSpPr>
        <p:spPr>
          <a:xfrm>
            <a:off x="1555750" y="3707130"/>
            <a:ext cx="139700" cy="139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C4C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vent 4">
            <a:extLst>
              <a:ext uri="{FF2B5EF4-FFF2-40B4-BE49-F238E27FC236}">
                <a16:creationId xmlns:a16="http://schemas.microsoft.com/office/drawing/2014/main" id="{8AD2740C-A607-899D-3F0C-FD1DF023BC5A}"/>
              </a:ext>
            </a:extLst>
          </p:cNvPr>
          <p:cNvSpPr txBox="1"/>
          <p:nvPr/>
        </p:nvSpPr>
        <p:spPr>
          <a:xfrm>
            <a:off x="1828800" y="3637280"/>
            <a:ext cx="5791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– битва при </a:t>
            </a:r>
            <a:r>
              <a:rPr lang="ru-RU" sz="2000" err="1">
                <a:solidFill>
                  <a:srgbClr val="2B2630"/>
                </a:solidFill>
                <a:latin typeface="Segoe UI" panose="020B0502040204020203" pitchFamily="34" charset="0"/>
              </a:rPr>
              <a:t>Азенкуре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>
                <a:solidFill>
                  <a:srgbClr val="2C4C8C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победа Англии и союз с герцогом Бургундским;</a:t>
            </a:r>
          </a:p>
        </p:txBody>
      </p:sp>
      <p:sp>
        <p:nvSpPr>
          <p:cNvPr id="19" name="Event date 5">
            <a:extLst>
              <a:ext uri="{FF2B5EF4-FFF2-40B4-BE49-F238E27FC236}">
                <a16:creationId xmlns:a16="http://schemas.microsoft.com/office/drawing/2014/main" id="{3E1F9279-84C1-7E66-402A-1CDB8B298FB2}"/>
              </a:ext>
            </a:extLst>
          </p:cNvPr>
          <p:cNvSpPr txBox="1"/>
          <p:nvPr/>
        </p:nvSpPr>
        <p:spPr>
          <a:xfrm>
            <a:off x="508000" y="4361180"/>
            <a:ext cx="101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400" b="1" dirty="0">
                <a:solidFill>
                  <a:srgbClr val="B5422C"/>
                </a:solidFill>
                <a:latin typeface="Palatino Linotype" panose="02040502050505030304" pitchFamily="18" charset="0"/>
              </a:rPr>
              <a:t>1428 г.</a:t>
            </a:r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4F2D8961-2BA9-F188-4981-83834AA114A1}"/>
              </a:ext>
            </a:extLst>
          </p:cNvPr>
          <p:cNvSpPr/>
          <p:nvPr/>
        </p:nvSpPr>
        <p:spPr>
          <a:xfrm>
            <a:off x="1555750" y="4443730"/>
            <a:ext cx="139700" cy="139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B542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vent 5">
            <a:extLst>
              <a:ext uri="{FF2B5EF4-FFF2-40B4-BE49-F238E27FC236}">
                <a16:creationId xmlns:a16="http://schemas.microsoft.com/office/drawing/2014/main" id="{4FF86551-804E-8976-A870-3487DB8E5ACD}"/>
              </a:ext>
            </a:extLst>
          </p:cNvPr>
          <p:cNvSpPr txBox="1"/>
          <p:nvPr/>
        </p:nvSpPr>
        <p:spPr>
          <a:xfrm>
            <a:off x="1828800" y="4373880"/>
            <a:ext cx="5791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– осада города Орлеан 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англичанами </a:t>
            </a:r>
            <a:r>
              <a:rPr lang="ru-RU" sz="2000">
                <a:solidFill>
                  <a:srgbClr val="B5422C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снятие осады в 1429 г. с помощью Жанны д’Арк;</a:t>
            </a:r>
          </a:p>
        </p:txBody>
      </p:sp>
      <p:sp>
        <p:nvSpPr>
          <p:cNvPr id="22" name="Event date 6">
            <a:extLst>
              <a:ext uri="{FF2B5EF4-FFF2-40B4-BE49-F238E27FC236}">
                <a16:creationId xmlns:a16="http://schemas.microsoft.com/office/drawing/2014/main" id="{B3A1AEAC-265A-5E4A-1F39-FBBE0F50C558}"/>
              </a:ext>
            </a:extLst>
          </p:cNvPr>
          <p:cNvSpPr txBox="1"/>
          <p:nvPr/>
        </p:nvSpPr>
        <p:spPr>
          <a:xfrm>
            <a:off x="508000" y="5097780"/>
            <a:ext cx="101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400" b="1" dirty="0">
                <a:solidFill>
                  <a:srgbClr val="B5422C"/>
                </a:solidFill>
                <a:latin typeface="Palatino Linotype" panose="02040502050505030304" pitchFamily="18" charset="0"/>
              </a:rPr>
              <a:t>1453 г.</a:t>
            </a:r>
          </a:p>
        </p:txBody>
      </p:sp>
      <p:sp>
        <p:nvSpPr>
          <p:cNvPr id="23" name="Marker">
            <a:extLst>
              <a:ext uri="{FF2B5EF4-FFF2-40B4-BE49-F238E27FC236}">
                <a16:creationId xmlns:a16="http://schemas.microsoft.com/office/drawing/2014/main" id="{4E36861A-BBA5-F420-1568-6530E4EC136E}"/>
              </a:ext>
            </a:extLst>
          </p:cNvPr>
          <p:cNvSpPr/>
          <p:nvPr/>
        </p:nvSpPr>
        <p:spPr>
          <a:xfrm>
            <a:off x="1555750" y="5180330"/>
            <a:ext cx="139700" cy="139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B542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Event 6">
            <a:extLst>
              <a:ext uri="{FF2B5EF4-FFF2-40B4-BE49-F238E27FC236}">
                <a16:creationId xmlns:a16="http://schemas.microsoft.com/office/drawing/2014/main" id="{B634C5DF-50F7-78E8-6724-2433D5FB7D96}"/>
              </a:ext>
            </a:extLst>
          </p:cNvPr>
          <p:cNvSpPr txBox="1"/>
          <p:nvPr/>
        </p:nvSpPr>
        <p:spPr>
          <a:xfrm>
            <a:off x="1828800" y="5110480"/>
            <a:ext cx="5791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– англичане удерживали только территорию Кале.</a:t>
            </a:r>
          </a:p>
        </p:txBody>
      </p:sp>
      <p:sp>
        <p:nvSpPr>
          <p:cNvPr id="25" name="Results card">
            <a:extLst>
              <a:ext uri="{FF2B5EF4-FFF2-40B4-BE49-F238E27FC236}">
                <a16:creationId xmlns:a16="http://schemas.microsoft.com/office/drawing/2014/main" id="{331E1EEE-3C1D-0729-0EFD-C405FF486859}"/>
              </a:ext>
            </a:extLst>
          </p:cNvPr>
          <p:cNvSpPr/>
          <p:nvPr/>
        </p:nvSpPr>
        <p:spPr>
          <a:xfrm>
            <a:off x="8026400" y="4038600"/>
            <a:ext cx="3657600" cy="1737360"/>
          </a:xfrm>
          <a:prstGeom prst="roundRect">
            <a:avLst>
              <a:gd name="adj" fmla="val 6000"/>
            </a:avLst>
          </a:prstGeom>
          <a:solidFill>
            <a:srgbClr val="F5EC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Results">
            <a:extLst>
              <a:ext uri="{FF2B5EF4-FFF2-40B4-BE49-F238E27FC236}">
                <a16:creationId xmlns:a16="http://schemas.microsoft.com/office/drawing/2014/main" id="{03095EC9-9C76-1A68-8688-13F5495DE2CC}"/>
              </a:ext>
            </a:extLst>
          </p:cNvPr>
          <p:cNvSpPr txBox="1"/>
          <p:nvPr/>
        </p:nvSpPr>
        <p:spPr>
          <a:xfrm>
            <a:off x="8280400" y="4191000"/>
            <a:ext cx="3225800" cy="1432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i="1" dirty="0">
                <a:solidFill>
                  <a:srgbClr val="B08A38"/>
                </a:solidFill>
                <a:latin typeface="Palatino Linotype" panose="02040502050505030304" pitchFamily="18" charset="0"/>
              </a:rPr>
              <a:t>Итоги:</a:t>
            </a:r>
          </a:p>
          <a:p>
            <a:pPr marL="304800" indent="-304800">
              <a:spcAft>
                <a:spcPts val="600"/>
              </a:spcAft>
              <a:buClr>
                <a:srgbClr val="B08A38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Победа Франции;</a:t>
            </a:r>
          </a:p>
          <a:p>
            <a:pPr marL="304800" indent="-304800">
              <a:spcAft>
                <a:spcPts val="600"/>
              </a:spcAft>
              <a:buClr>
                <a:srgbClr val="B08A38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Появление нового вида вооружения.</a:t>
            </a:r>
          </a:p>
        </p:txBody>
      </p:sp>
      <p:sp>
        <p:nvSpPr>
          <p:cNvPr id="27" name="Results bar">
            <a:extLst>
              <a:ext uri="{FF2B5EF4-FFF2-40B4-BE49-F238E27FC236}">
                <a16:creationId xmlns:a16="http://schemas.microsoft.com/office/drawing/2014/main" id="{A9F409CA-160C-A3F3-9E75-5E5FB0C87C40}"/>
              </a:ext>
            </a:extLst>
          </p:cNvPr>
          <p:cNvSpPr/>
          <p:nvPr/>
        </p:nvSpPr>
        <p:spPr>
          <a:xfrm>
            <a:off x="8128000" y="4165600"/>
            <a:ext cx="50800" cy="1483360"/>
          </a:xfrm>
          <a:prstGeom prst="rect">
            <a:avLst/>
          </a:prstGeom>
          <a:solidFill>
            <a:srgbClr val="B08A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Crecy miniature" descr="Битва при Креси (1346). Миниатюра из «Хроник» Жана Фруассара, XV в. Национальная библиотека Франции">
            <a:extLst>
              <a:ext uri="{FF2B5EF4-FFF2-40B4-BE49-F238E27FC236}">
                <a16:creationId xmlns:a16="http://schemas.microsoft.com/office/drawing/2014/main" id="{346197A4-5F16-C4BD-17A1-D5F2E7AE0F3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457200"/>
            <a:ext cx="3657600" cy="3213100"/>
          </a:xfrm>
          <a:prstGeom prst="roundRect">
            <a:avLst>
              <a:gd name="adj" fmla="val 4000"/>
            </a:avLst>
          </a:prstGeom>
          <a:ln w="15875">
            <a:solidFill>
              <a:srgbClr val="2C4C8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D7FBF288-E1E6-5633-1C8B-81B2D59B9B2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5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435C50-0313-62AB-FA6E-7A058C70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B5422C"/>
                </a:solidFill>
                <a:latin typeface="Palatino Linotype" panose="02040502050505030304" pitchFamily="18" charset="0"/>
              </a:rPr>
              <a:t>Крестьяне против господ</a:t>
            </a:r>
          </a:p>
        </p:txBody>
      </p:sp>
      <p:cxnSp>
        <p:nvCxnSpPr>
          <p:cNvPr id="3" name="Rule gold">
            <a:extLst>
              <a:ext uri="{FF2B5EF4-FFF2-40B4-BE49-F238E27FC236}">
                <a16:creationId xmlns:a16="http://schemas.microsoft.com/office/drawing/2014/main" id="{82B4732B-CF7C-6CDF-BDFF-BBFC1E5C1261}"/>
              </a:ext>
            </a:extLst>
          </p:cNvPr>
          <p:cNvCxnSpPr/>
          <p:nvPr/>
        </p:nvCxnSpPr>
        <p:spPr>
          <a:xfrm>
            <a:off x="609600" y="985520"/>
            <a:ext cx="1905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red">
            <a:extLst>
              <a:ext uri="{FF2B5EF4-FFF2-40B4-BE49-F238E27FC236}">
                <a16:creationId xmlns:a16="http://schemas.microsoft.com/office/drawing/2014/main" id="{AB7E3C2B-5705-D7BD-5F90-69EF8B9346D4}"/>
              </a:ext>
            </a:extLst>
          </p:cNvPr>
          <p:cNvCxnSpPr/>
          <p:nvPr/>
        </p:nvCxnSpPr>
        <p:spPr>
          <a:xfrm>
            <a:off x="609600" y="1036320"/>
            <a:ext cx="1905000" cy="0"/>
          </a:xfrm>
          <a:prstGeom prst="line">
            <a:avLst/>
          </a:prstGeom>
          <a:ln w="6350">
            <a:solidFill>
              <a:srgbClr val="B542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lumn 1">
            <a:extLst>
              <a:ext uri="{FF2B5EF4-FFF2-40B4-BE49-F238E27FC236}">
                <a16:creationId xmlns:a16="http://schemas.microsoft.com/office/drawing/2014/main" id="{5A68F4C8-97C0-8D8D-029E-E4B74EF91863}"/>
              </a:ext>
            </a:extLst>
          </p:cNvPr>
          <p:cNvSpPr/>
          <p:nvPr/>
        </p:nvSpPr>
        <p:spPr>
          <a:xfrm>
            <a:off x="609600" y="1168400"/>
            <a:ext cx="3556000" cy="5232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C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lumn bar 1">
            <a:extLst>
              <a:ext uri="{FF2B5EF4-FFF2-40B4-BE49-F238E27FC236}">
                <a16:creationId xmlns:a16="http://schemas.microsoft.com/office/drawing/2014/main" id="{B5C9050E-8C82-5186-8887-8D9248F61002}"/>
              </a:ext>
            </a:extLst>
          </p:cNvPr>
          <p:cNvSpPr/>
          <p:nvPr/>
        </p:nvSpPr>
        <p:spPr>
          <a:xfrm>
            <a:off x="609600" y="1168400"/>
            <a:ext cx="3556000" cy="76200"/>
          </a:xfrm>
          <a:prstGeom prst="rect">
            <a:avLst/>
          </a:prstGeom>
          <a:solidFill>
            <a:srgbClr val="2C4C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Revolt picture 1" descr="Разгром Жакерии у Мо (1358). Миниатюра из «Хроник» Жана Фруассара, XV в. Национальная библиотека Франции">
            <a:extLst>
              <a:ext uri="{FF2B5EF4-FFF2-40B4-BE49-F238E27FC236}">
                <a16:creationId xmlns:a16="http://schemas.microsoft.com/office/drawing/2014/main" id="{F57FCC80-29A4-CF1B-3677-964BF4D112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893" y="1320800"/>
            <a:ext cx="2333413" cy="2032000"/>
          </a:xfrm>
          <a:prstGeom prst="roundRect">
            <a:avLst>
              <a:gd name="adj" fmla="val 4000"/>
            </a:avLst>
          </a:prstGeom>
          <a:ln w="12700">
            <a:solidFill>
              <a:srgbClr val="2C4C8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Revolt name 1">
            <a:extLst>
              <a:ext uri="{FF2B5EF4-FFF2-40B4-BE49-F238E27FC236}">
                <a16:creationId xmlns:a16="http://schemas.microsoft.com/office/drawing/2014/main" id="{FFB1009E-5401-A5F3-F725-2CCD1623419E}"/>
              </a:ext>
            </a:extLst>
          </p:cNvPr>
          <p:cNvSpPr txBox="1"/>
          <p:nvPr/>
        </p:nvSpPr>
        <p:spPr>
          <a:xfrm>
            <a:off x="762000" y="3454400"/>
            <a:ext cx="3251200" cy="6659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300" b="1" dirty="0">
                <a:solidFill>
                  <a:srgbClr val="2C4C8C"/>
                </a:solidFill>
                <a:latin typeface="Palatino Linotype" panose="02040502050505030304" pitchFamily="18" charset="0"/>
              </a:rPr>
              <a:t>Восстание Жакерия (Франция)</a:t>
            </a:r>
          </a:p>
        </p:txBody>
      </p:sp>
      <p:sp>
        <p:nvSpPr>
          <p:cNvPr id="10" name="Revolt year 1">
            <a:extLst>
              <a:ext uri="{FF2B5EF4-FFF2-40B4-BE49-F238E27FC236}">
                <a16:creationId xmlns:a16="http://schemas.microsoft.com/office/drawing/2014/main" id="{D4D7CAAB-2A8F-6D66-98AD-82BAC0295439}"/>
              </a:ext>
            </a:extLst>
          </p:cNvPr>
          <p:cNvSpPr txBox="1"/>
          <p:nvPr/>
        </p:nvSpPr>
        <p:spPr>
          <a:xfrm>
            <a:off x="762000" y="4145788"/>
            <a:ext cx="32512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dirty="0">
                <a:solidFill>
                  <a:srgbClr val="2B2630"/>
                </a:solidFill>
                <a:latin typeface="Palatino Linotype" panose="02040502050505030304" pitchFamily="18" charset="0"/>
              </a:rPr>
              <a:t>1358 г.</a:t>
            </a:r>
          </a:p>
        </p:txBody>
      </p:sp>
      <p:sp>
        <p:nvSpPr>
          <p:cNvPr id="11" name="Revolt aim 1">
            <a:extLst>
              <a:ext uri="{FF2B5EF4-FFF2-40B4-BE49-F238E27FC236}">
                <a16:creationId xmlns:a16="http://schemas.microsoft.com/office/drawing/2014/main" id="{105C5201-8F33-7416-3708-5F30E5026BCA}"/>
              </a:ext>
            </a:extLst>
          </p:cNvPr>
          <p:cNvSpPr txBox="1"/>
          <p:nvPr/>
        </p:nvSpPr>
        <p:spPr>
          <a:xfrm>
            <a:off x="762000" y="4623308"/>
            <a:ext cx="32512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Крестьяне восстали против господ</a:t>
            </a:r>
          </a:p>
        </p:txBody>
      </p:sp>
      <p:sp>
        <p:nvSpPr>
          <p:cNvPr id="12" name="Outcome seal 1">
            <a:extLst>
              <a:ext uri="{FF2B5EF4-FFF2-40B4-BE49-F238E27FC236}">
                <a16:creationId xmlns:a16="http://schemas.microsoft.com/office/drawing/2014/main" id="{D2ED6FF8-0519-45AF-5F6F-02250DE0213F}"/>
              </a:ext>
            </a:extLst>
          </p:cNvPr>
          <p:cNvSpPr/>
          <p:nvPr/>
        </p:nvSpPr>
        <p:spPr>
          <a:xfrm>
            <a:off x="990600" y="5740400"/>
            <a:ext cx="2794000" cy="508000"/>
          </a:xfrm>
          <a:prstGeom prst="roundRect">
            <a:avLst>
              <a:gd name="adj" fmla="val 50000"/>
            </a:avLst>
          </a:prstGeom>
          <a:solidFill>
            <a:srgbClr val="E3E9F4"/>
          </a:solidFill>
          <a:ln w="12700">
            <a:solidFill>
              <a:srgbClr val="2C4C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volt outcome 1">
            <a:extLst>
              <a:ext uri="{FF2B5EF4-FFF2-40B4-BE49-F238E27FC236}">
                <a16:creationId xmlns:a16="http://schemas.microsoft.com/office/drawing/2014/main" id="{91C86115-2AD8-6837-2618-247B23963276}"/>
              </a:ext>
            </a:extLst>
          </p:cNvPr>
          <p:cNvSpPr txBox="1"/>
          <p:nvPr/>
        </p:nvSpPr>
        <p:spPr>
          <a:xfrm>
            <a:off x="1041400" y="5791200"/>
            <a:ext cx="26924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b="1" dirty="0">
                <a:solidFill>
                  <a:srgbClr val="2C4C8C"/>
                </a:solidFill>
                <a:latin typeface="Segoe UI" panose="020B0502040204020203" pitchFamily="34" charset="0"/>
              </a:rPr>
              <a:t>Крестьяне проиграли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6FFF8DD6-9A01-D145-33A7-7EB009661745}"/>
              </a:ext>
            </a:extLst>
          </p:cNvPr>
          <p:cNvSpPr/>
          <p:nvPr/>
        </p:nvSpPr>
        <p:spPr>
          <a:xfrm>
            <a:off x="4318000" y="1168400"/>
            <a:ext cx="3556000" cy="5232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C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lumn bar 2">
            <a:extLst>
              <a:ext uri="{FF2B5EF4-FFF2-40B4-BE49-F238E27FC236}">
                <a16:creationId xmlns:a16="http://schemas.microsoft.com/office/drawing/2014/main" id="{D1E76027-F1D1-4E8E-94B8-19E97BF1EC45}"/>
              </a:ext>
            </a:extLst>
          </p:cNvPr>
          <p:cNvSpPr/>
          <p:nvPr/>
        </p:nvSpPr>
        <p:spPr>
          <a:xfrm>
            <a:off x="4318000" y="1168400"/>
            <a:ext cx="3556000" cy="76200"/>
          </a:xfrm>
          <a:prstGeom prst="rect">
            <a:avLst/>
          </a:prstGeom>
          <a:solidFill>
            <a:srgbClr val="B542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Revolt picture 2" descr="Гибель Уота Тайлера (1381). Миниатюра из «Хроник» Жана Фруассара, ок. 1475–1483 гг. Британская библиотека">
            <a:extLst>
              <a:ext uri="{FF2B5EF4-FFF2-40B4-BE49-F238E27FC236}">
                <a16:creationId xmlns:a16="http://schemas.microsoft.com/office/drawing/2014/main" id="{4A7E58C9-A9FC-755D-F7DB-E7F3CC0DEA6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107" y="1320800"/>
            <a:ext cx="2441787" cy="2032000"/>
          </a:xfrm>
          <a:prstGeom prst="roundRect">
            <a:avLst>
              <a:gd name="adj" fmla="val 4000"/>
            </a:avLst>
          </a:prstGeom>
          <a:ln w="12700">
            <a:solidFill>
              <a:srgbClr val="B542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Revolt name 2">
            <a:extLst>
              <a:ext uri="{FF2B5EF4-FFF2-40B4-BE49-F238E27FC236}">
                <a16:creationId xmlns:a16="http://schemas.microsoft.com/office/drawing/2014/main" id="{79045613-5DC6-7024-FD19-F703BC6355A0}"/>
              </a:ext>
            </a:extLst>
          </p:cNvPr>
          <p:cNvSpPr txBox="1"/>
          <p:nvPr/>
        </p:nvSpPr>
        <p:spPr>
          <a:xfrm>
            <a:off x="4470400" y="3454400"/>
            <a:ext cx="3251200" cy="6659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300" b="1" dirty="0">
                <a:solidFill>
                  <a:srgbClr val="B5422C"/>
                </a:solidFill>
                <a:latin typeface="Palatino Linotype" panose="02040502050505030304" pitchFamily="18" charset="0"/>
              </a:rPr>
              <a:t>Восстание </a:t>
            </a:r>
            <a:r>
              <a:rPr lang="ru-RU" sz="2300" b="1" dirty="0" err="1">
                <a:solidFill>
                  <a:srgbClr val="B5422C"/>
                </a:solidFill>
                <a:latin typeface="Palatino Linotype" panose="02040502050505030304" pitchFamily="18" charset="0"/>
              </a:rPr>
              <a:t>Уота</a:t>
            </a:r>
            <a:r>
              <a:rPr lang="ru-RU" sz="2300" b="1" dirty="0">
                <a:solidFill>
                  <a:srgbClr val="B5422C"/>
                </a:solidFill>
                <a:latin typeface="Palatino Linotype" panose="02040502050505030304" pitchFamily="18" charset="0"/>
              </a:rPr>
              <a:t> Тайлера (Англия)</a:t>
            </a:r>
          </a:p>
        </p:txBody>
      </p:sp>
      <p:sp>
        <p:nvSpPr>
          <p:cNvPr id="19" name="Revolt year 2">
            <a:extLst>
              <a:ext uri="{FF2B5EF4-FFF2-40B4-BE49-F238E27FC236}">
                <a16:creationId xmlns:a16="http://schemas.microsoft.com/office/drawing/2014/main" id="{10B2CC7E-E8A5-5920-5E65-45C76B5222EC}"/>
              </a:ext>
            </a:extLst>
          </p:cNvPr>
          <p:cNvSpPr txBox="1"/>
          <p:nvPr/>
        </p:nvSpPr>
        <p:spPr>
          <a:xfrm>
            <a:off x="4470400" y="4145788"/>
            <a:ext cx="32512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dirty="0">
                <a:solidFill>
                  <a:srgbClr val="2B2630"/>
                </a:solidFill>
                <a:latin typeface="Palatino Linotype" panose="02040502050505030304" pitchFamily="18" charset="0"/>
              </a:rPr>
              <a:t>1381 г.</a:t>
            </a:r>
          </a:p>
        </p:txBody>
      </p:sp>
      <p:sp>
        <p:nvSpPr>
          <p:cNvPr id="20" name="Revolt aim 2">
            <a:extLst>
              <a:ext uri="{FF2B5EF4-FFF2-40B4-BE49-F238E27FC236}">
                <a16:creationId xmlns:a16="http://schemas.microsoft.com/office/drawing/2014/main" id="{4B20E352-4554-A485-7D35-A91BE1BE40DC}"/>
              </a:ext>
            </a:extLst>
          </p:cNvPr>
          <p:cNvSpPr txBox="1"/>
          <p:nvPr/>
        </p:nvSpPr>
        <p:spPr>
          <a:xfrm>
            <a:off x="4470400" y="4623308"/>
            <a:ext cx="32512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Против введения новых налогов, за увеличение прав и свобод</a:t>
            </a:r>
          </a:p>
        </p:txBody>
      </p:sp>
      <p:sp>
        <p:nvSpPr>
          <p:cNvPr id="21" name="Outcome seal 2">
            <a:extLst>
              <a:ext uri="{FF2B5EF4-FFF2-40B4-BE49-F238E27FC236}">
                <a16:creationId xmlns:a16="http://schemas.microsoft.com/office/drawing/2014/main" id="{04C6928C-C3DD-9C7B-3DAD-F7F3C89E41A7}"/>
              </a:ext>
            </a:extLst>
          </p:cNvPr>
          <p:cNvSpPr/>
          <p:nvPr/>
        </p:nvSpPr>
        <p:spPr>
          <a:xfrm>
            <a:off x="4699000" y="5740400"/>
            <a:ext cx="2794000" cy="508000"/>
          </a:xfrm>
          <a:prstGeom prst="roundRect">
            <a:avLst>
              <a:gd name="adj" fmla="val 50000"/>
            </a:avLst>
          </a:prstGeom>
          <a:solidFill>
            <a:srgbClr val="F7E4DC"/>
          </a:solidFill>
          <a:ln w="12700">
            <a:solidFill>
              <a:srgbClr val="B542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volt outcome 2">
            <a:extLst>
              <a:ext uri="{FF2B5EF4-FFF2-40B4-BE49-F238E27FC236}">
                <a16:creationId xmlns:a16="http://schemas.microsoft.com/office/drawing/2014/main" id="{AD2C4C45-1529-0CDB-70DA-A81E8737926A}"/>
              </a:ext>
            </a:extLst>
          </p:cNvPr>
          <p:cNvSpPr txBox="1"/>
          <p:nvPr/>
        </p:nvSpPr>
        <p:spPr>
          <a:xfrm>
            <a:off x="4749800" y="5791200"/>
            <a:ext cx="26924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b="1" dirty="0">
                <a:solidFill>
                  <a:srgbClr val="B5422C"/>
                </a:solidFill>
                <a:latin typeface="Segoe UI" panose="020B0502040204020203" pitchFamily="34" charset="0"/>
              </a:rPr>
              <a:t>Крестьяне проиграли</a:t>
            </a:r>
          </a:p>
        </p:txBody>
      </p:sp>
      <p:sp>
        <p:nvSpPr>
          <p:cNvPr id="23" name="Column 3">
            <a:extLst>
              <a:ext uri="{FF2B5EF4-FFF2-40B4-BE49-F238E27FC236}">
                <a16:creationId xmlns:a16="http://schemas.microsoft.com/office/drawing/2014/main" id="{A7945767-4EA1-B03B-6F39-F25ED6C480AD}"/>
              </a:ext>
            </a:extLst>
          </p:cNvPr>
          <p:cNvSpPr/>
          <p:nvPr/>
        </p:nvSpPr>
        <p:spPr>
          <a:xfrm>
            <a:off x="8026400" y="1168400"/>
            <a:ext cx="3556000" cy="5232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C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Column bar 3">
            <a:extLst>
              <a:ext uri="{FF2B5EF4-FFF2-40B4-BE49-F238E27FC236}">
                <a16:creationId xmlns:a16="http://schemas.microsoft.com/office/drawing/2014/main" id="{E040BAB6-BDB7-7737-0F3F-4E7D083E79BE}"/>
              </a:ext>
            </a:extLst>
          </p:cNvPr>
          <p:cNvSpPr/>
          <p:nvPr/>
        </p:nvSpPr>
        <p:spPr>
          <a:xfrm>
            <a:off x="8026400" y="1168400"/>
            <a:ext cx="3556000" cy="76200"/>
          </a:xfrm>
          <a:prstGeom prst="rect">
            <a:avLst/>
          </a:prstGeom>
          <a:solidFill>
            <a:srgbClr val="3B6B4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Revolt picture 3" descr="Джузеппе Лоренцо Гаттери. Восстание чомпи (1877). Городской музей, Триест — картина XIX в.">
            <a:extLst>
              <a:ext uri="{FF2B5EF4-FFF2-40B4-BE49-F238E27FC236}">
                <a16:creationId xmlns:a16="http://schemas.microsoft.com/office/drawing/2014/main" id="{C20E27BB-71B8-6D02-9482-867DE1D8DD7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645" y="1320800"/>
            <a:ext cx="3105509" cy="2032000"/>
          </a:xfrm>
          <a:prstGeom prst="roundRect">
            <a:avLst>
              <a:gd name="adj" fmla="val 4000"/>
            </a:avLst>
          </a:prstGeom>
          <a:ln w="12700">
            <a:solidFill>
              <a:srgbClr val="3B6B4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7" name="Revolt name 3">
            <a:extLst>
              <a:ext uri="{FF2B5EF4-FFF2-40B4-BE49-F238E27FC236}">
                <a16:creationId xmlns:a16="http://schemas.microsoft.com/office/drawing/2014/main" id="{E5C93A84-7033-B2D9-A589-A5F74224EC24}"/>
              </a:ext>
            </a:extLst>
          </p:cNvPr>
          <p:cNvSpPr txBox="1"/>
          <p:nvPr/>
        </p:nvSpPr>
        <p:spPr>
          <a:xfrm>
            <a:off x="8178800" y="3454400"/>
            <a:ext cx="3251200" cy="6659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300" b="1" dirty="0">
                <a:solidFill>
                  <a:srgbClr val="3B6B4B"/>
                </a:solidFill>
                <a:latin typeface="Palatino Linotype" panose="02040502050505030304" pitchFamily="18" charset="0"/>
              </a:rPr>
              <a:t>Восстание во Флоренции</a:t>
            </a:r>
          </a:p>
        </p:txBody>
      </p:sp>
      <p:sp>
        <p:nvSpPr>
          <p:cNvPr id="28" name="Revolt year 3">
            <a:extLst>
              <a:ext uri="{FF2B5EF4-FFF2-40B4-BE49-F238E27FC236}">
                <a16:creationId xmlns:a16="http://schemas.microsoft.com/office/drawing/2014/main" id="{83C4448F-9B3A-8C22-577F-A3D155C553D1}"/>
              </a:ext>
            </a:extLst>
          </p:cNvPr>
          <p:cNvSpPr txBox="1"/>
          <p:nvPr/>
        </p:nvSpPr>
        <p:spPr>
          <a:xfrm>
            <a:off x="8178800" y="4145788"/>
            <a:ext cx="32512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dirty="0">
                <a:solidFill>
                  <a:srgbClr val="2B2630"/>
                </a:solidFill>
                <a:latin typeface="Palatino Linotype" panose="02040502050505030304" pitchFamily="18" charset="0"/>
              </a:rPr>
              <a:t>1378 г.</a:t>
            </a:r>
          </a:p>
        </p:txBody>
      </p:sp>
      <p:sp>
        <p:nvSpPr>
          <p:cNvPr id="29" name="Revolt aim 3">
            <a:extLst>
              <a:ext uri="{FF2B5EF4-FFF2-40B4-BE49-F238E27FC236}">
                <a16:creationId xmlns:a16="http://schemas.microsoft.com/office/drawing/2014/main" id="{870A3CCD-81E0-1189-BDD9-AA737D54ADF3}"/>
              </a:ext>
            </a:extLst>
          </p:cNvPr>
          <p:cNvSpPr txBox="1"/>
          <p:nvPr/>
        </p:nvSpPr>
        <p:spPr>
          <a:xfrm>
            <a:off x="8178800" y="4623308"/>
            <a:ext cx="32512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Рабочие требовали ограничить власть цехов и повысить заработную плату</a:t>
            </a:r>
          </a:p>
        </p:txBody>
      </p:sp>
      <p:sp>
        <p:nvSpPr>
          <p:cNvPr id="30" name="Outcome seal 3">
            <a:extLst>
              <a:ext uri="{FF2B5EF4-FFF2-40B4-BE49-F238E27FC236}">
                <a16:creationId xmlns:a16="http://schemas.microsoft.com/office/drawing/2014/main" id="{169A7AB8-BFC1-209A-943C-D1C9FDB92515}"/>
              </a:ext>
            </a:extLst>
          </p:cNvPr>
          <p:cNvSpPr/>
          <p:nvPr/>
        </p:nvSpPr>
        <p:spPr>
          <a:xfrm>
            <a:off x="8407400" y="5740400"/>
            <a:ext cx="2794000" cy="508000"/>
          </a:xfrm>
          <a:prstGeom prst="roundRect">
            <a:avLst>
              <a:gd name="adj" fmla="val 50000"/>
            </a:avLst>
          </a:prstGeom>
          <a:solidFill>
            <a:srgbClr val="E1EDE4"/>
          </a:solidFill>
          <a:ln w="12700">
            <a:solidFill>
              <a:srgbClr val="3B6B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Revolt outcome 3">
            <a:extLst>
              <a:ext uri="{FF2B5EF4-FFF2-40B4-BE49-F238E27FC236}">
                <a16:creationId xmlns:a16="http://schemas.microsoft.com/office/drawing/2014/main" id="{D501681E-1B06-3EB4-19C2-7394A0716004}"/>
              </a:ext>
            </a:extLst>
          </p:cNvPr>
          <p:cNvSpPr txBox="1"/>
          <p:nvPr/>
        </p:nvSpPr>
        <p:spPr>
          <a:xfrm>
            <a:off x="8458200" y="5791200"/>
            <a:ext cx="26924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b="1" dirty="0">
                <a:solidFill>
                  <a:srgbClr val="3B6B4B"/>
                </a:solidFill>
                <a:latin typeface="Segoe UI" panose="020B0502040204020203" pitchFamily="34" charset="0"/>
              </a:rPr>
              <a:t>Подавлено</a:t>
            </a:r>
          </a:p>
        </p:txBody>
      </p:sp>
      <p:sp>
        <p:nvSpPr>
          <p:cNvPr id="32" name="Signature 100ballnik.com">
            <a:extLst>
              <a:ext uri="{FF2B5EF4-FFF2-40B4-BE49-F238E27FC236}">
                <a16:creationId xmlns:a16="http://schemas.microsoft.com/office/drawing/2014/main" id="{071801A6-AB1C-2D3B-4537-41037079854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921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BBE713-02DB-D1F5-E832-9214446E4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0" y="635000"/>
            <a:ext cx="88900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dirty="0">
                <a:solidFill>
                  <a:srgbClr val="2C4C8C"/>
                </a:solidFill>
                <a:latin typeface="Palatino Linotype" panose="02040502050505030304" pitchFamily="18" charset="0"/>
              </a:rPr>
              <a:t>Домашнее задание</a:t>
            </a:r>
          </a:p>
        </p:txBody>
      </p:sp>
      <p:grpSp>
        <p:nvGrpSpPr>
          <p:cNvPr id="28" name="Illuminated band">
            <a:extLst>
              <a:ext uri="{FF2B5EF4-FFF2-40B4-BE49-F238E27FC236}">
                <a16:creationId xmlns:a16="http://schemas.microsoft.com/office/drawing/2014/main" id="{331033D3-9BD0-975D-54F1-0E09F79375CE}"/>
              </a:ext>
            </a:extLst>
          </p:cNvPr>
          <p:cNvGrpSpPr/>
          <p:nvPr/>
        </p:nvGrpSpPr>
        <p:grpSpPr>
          <a:xfrm>
            <a:off x="1130300" y="755650"/>
            <a:ext cx="177800" cy="5289550"/>
            <a:chOff x="1130300" y="755650"/>
            <a:chExt cx="177800" cy="528955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56ED2A81-68B1-5FB5-D1FE-A8AE27113B78}"/>
                </a:ext>
              </a:extLst>
            </p:cNvPr>
            <p:cNvCxnSpPr/>
            <p:nvPr/>
          </p:nvCxnSpPr>
          <p:spPr>
            <a:xfrm>
              <a:off x="1130300" y="812800"/>
              <a:ext cx="0" cy="5232400"/>
            </a:xfrm>
            <a:prstGeom prst="line">
              <a:avLst/>
            </a:prstGeom>
            <a:ln w="9525">
              <a:solidFill>
                <a:srgbClr val="B08A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2A0DDA5B-77E7-9875-F7D8-50604A9C55B0}"/>
                </a:ext>
              </a:extLst>
            </p:cNvPr>
            <p:cNvCxnSpPr/>
            <p:nvPr/>
          </p:nvCxnSpPr>
          <p:spPr>
            <a:xfrm>
              <a:off x="1308100" y="812800"/>
              <a:ext cx="0" cy="5232400"/>
            </a:xfrm>
            <a:prstGeom prst="line">
              <a:avLst/>
            </a:prstGeom>
            <a:ln w="9525">
              <a:solidFill>
                <a:srgbClr val="B08A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Ромб 4">
              <a:extLst>
                <a:ext uri="{FF2B5EF4-FFF2-40B4-BE49-F238E27FC236}">
                  <a16:creationId xmlns:a16="http://schemas.microsoft.com/office/drawing/2014/main" id="{EAA09781-D973-0796-D321-53AD47AA5745}"/>
                </a:ext>
              </a:extLst>
            </p:cNvPr>
            <p:cNvSpPr/>
            <p:nvPr/>
          </p:nvSpPr>
          <p:spPr>
            <a:xfrm>
              <a:off x="1162050" y="7556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2E1C85B1-EECC-C33F-EC2D-6EB3C1EFA9E9}"/>
                </a:ext>
              </a:extLst>
            </p:cNvPr>
            <p:cNvSpPr/>
            <p:nvPr/>
          </p:nvSpPr>
          <p:spPr>
            <a:xfrm>
              <a:off x="1193800" y="1016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Ромб 6">
              <a:extLst>
                <a:ext uri="{FF2B5EF4-FFF2-40B4-BE49-F238E27FC236}">
                  <a16:creationId xmlns:a16="http://schemas.microsoft.com/office/drawing/2014/main" id="{CA4FD67A-9D12-29F0-4A90-C386EAAF4677}"/>
                </a:ext>
              </a:extLst>
            </p:cNvPr>
            <p:cNvSpPr/>
            <p:nvPr/>
          </p:nvSpPr>
          <p:spPr>
            <a:xfrm>
              <a:off x="1162050" y="12128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DBEE609-A3FB-1107-09A2-C15FEA5A31A1}"/>
                </a:ext>
              </a:extLst>
            </p:cNvPr>
            <p:cNvSpPr/>
            <p:nvPr/>
          </p:nvSpPr>
          <p:spPr>
            <a:xfrm>
              <a:off x="1193800" y="14732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омб 8">
              <a:extLst>
                <a:ext uri="{FF2B5EF4-FFF2-40B4-BE49-F238E27FC236}">
                  <a16:creationId xmlns:a16="http://schemas.microsoft.com/office/drawing/2014/main" id="{E866A131-A891-98F2-3DD5-1620A59C6D61}"/>
                </a:ext>
              </a:extLst>
            </p:cNvPr>
            <p:cNvSpPr/>
            <p:nvPr/>
          </p:nvSpPr>
          <p:spPr>
            <a:xfrm>
              <a:off x="1162050" y="16700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771EB4B9-FF56-CA4B-AA61-634890E0D3E6}"/>
                </a:ext>
              </a:extLst>
            </p:cNvPr>
            <p:cNvSpPr/>
            <p:nvPr/>
          </p:nvSpPr>
          <p:spPr>
            <a:xfrm>
              <a:off x="1193800" y="19304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Ромб 10">
              <a:extLst>
                <a:ext uri="{FF2B5EF4-FFF2-40B4-BE49-F238E27FC236}">
                  <a16:creationId xmlns:a16="http://schemas.microsoft.com/office/drawing/2014/main" id="{01E0789E-5F4E-7167-F927-6B41D4AC4D67}"/>
                </a:ext>
              </a:extLst>
            </p:cNvPr>
            <p:cNvSpPr/>
            <p:nvPr/>
          </p:nvSpPr>
          <p:spPr>
            <a:xfrm>
              <a:off x="1162050" y="21272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38AB681-700E-D5D2-4045-5121A746E2E7}"/>
                </a:ext>
              </a:extLst>
            </p:cNvPr>
            <p:cNvSpPr/>
            <p:nvPr/>
          </p:nvSpPr>
          <p:spPr>
            <a:xfrm>
              <a:off x="1193800" y="23876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Ромб 12">
              <a:extLst>
                <a:ext uri="{FF2B5EF4-FFF2-40B4-BE49-F238E27FC236}">
                  <a16:creationId xmlns:a16="http://schemas.microsoft.com/office/drawing/2014/main" id="{A89CF8BA-5802-3FE7-79CD-04AA7F822F76}"/>
                </a:ext>
              </a:extLst>
            </p:cNvPr>
            <p:cNvSpPr/>
            <p:nvPr/>
          </p:nvSpPr>
          <p:spPr>
            <a:xfrm>
              <a:off x="1162050" y="25844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1760C485-D33D-ED41-9D19-D92B224BB937}"/>
                </a:ext>
              </a:extLst>
            </p:cNvPr>
            <p:cNvSpPr/>
            <p:nvPr/>
          </p:nvSpPr>
          <p:spPr>
            <a:xfrm>
              <a:off x="1193800" y="28448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Ромб 14">
              <a:extLst>
                <a:ext uri="{FF2B5EF4-FFF2-40B4-BE49-F238E27FC236}">
                  <a16:creationId xmlns:a16="http://schemas.microsoft.com/office/drawing/2014/main" id="{C1F713BF-B9D4-0CC0-F39D-119B1DF7969A}"/>
                </a:ext>
              </a:extLst>
            </p:cNvPr>
            <p:cNvSpPr/>
            <p:nvPr/>
          </p:nvSpPr>
          <p:spPr>
            <a:xfrm>
              <a:off x="1162050" y="30416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FBC1358A-53B4-DE6A-85A9-4B177674FE92}"/>
                </a:ext>
              </a:extLst>
            </p:cNvPr>
            <p:cNvSpPr/>
            <p:nvPr/>
          </p:nvSpPr>
          <p:spPr>
            <a:xfrm>
              <a:off x="1193800" y="3302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Ромб 16">
              <a:extLst>
                <a:ext uri="{FF2B5EF4-FFF2-40B4-BE49-F238E27FC236}">
                  <a16:creationId xmlns:a16="http://schemas.microsoft.com/office/drawing/2014/main" id="{2FDCFE3B-1758-82B2-300F-A7C15BF3A2DF}"/>
                </a:ext>
              </a:extLst>
            </p:cNvPr>
            <p:cNvSpPr/>
            <p:nvPr/>
          </p:nvSpPr>
          <p:spPr>
            <a:xfrm>
              <a:off x="1162050" y="34988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438BEBCA-A8E2-C080-A594-29BEEFC1F3EE}"/>
                </a:ext>
              </a:extLst>
            </p:cNvPr>
            <p:cNvSpPr/>
            <p:nvPr/>
          </p:nvSpPr>
          <p:spPr>
            <a:xfrm>
              <a:off x="1193800" y="37592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омб 18">
              <a:extLst>
                <a:ext uri="{FF2B5EF4-FFF2-40B4-BE49-F238E27FC236}">
                  <a16:creationId xmlns:a16="http://schemas.microsoft.com/office/drawing/2014/main" id="{BE9B14D2-7886-5C4A-573C-A7DA969F116E}"/>
                </a:ext>
              </a:extLst>
            </p:cNvPr>
            <p:cNvSpPr/>
            <p:nvPr/>
          </p:nvSpPr>
          <p:spPr>
            <a:xfrm>
              <a:off x="1162050" y="39560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DACB97B5-526F-0A7D-CD87-FD147692BE76}"/>
                </a:ext>
              </a:extLst>
            </p:cNvPr>
            <p:cNvSpPr/>
            <p:nvPr/>
          </p:nvSpPr>
          <p:spPr>
            <a:xfrm>
              <a:off x="1193800" y="42164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омб 20">
              <a:extLst>
                <a:ext uri="{FF2B5EF4-FFF2-40B4-BE49-F238E27FC236}">
                  <a16:creationId xmlns:a16="http://schemas.microsoft.com/office/drawing/2014/main" id="{7CD14619-638F-08D3-66D0-501EB353601D}"/>
                </a:ext>
              </a:extLst>
            </p:cNvPr>
            <p:cNvSpPr/>
            <p:nvPr/>
          </p:nvSpPr>
          <p:spPr>
            <a:xfrm>
              <a:off x="1162050" y="44132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2A328C08-172A-1D5A-A836-B361526F89A0}"/>
                </a:ext>
              </a:extLst>
            </p:cNvPr>
            <p:cNvSpPr/>
            <p:nvPr/>
          </p:nvSpPr>
          <p:spPr>
            <a:xfrm>
              <a:off x="1193800" y="46736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омб 22">
              <a:extLst>
                <a:ext uri="{FF2B5EF4-FFF2-40B4-BE49-F238E27FC236}">
                  <a16:creationId xmlns:a16="http://schemas.microsoft.com/office/drawing/2014/main" id="{AE466156-9CE2-2653-F48C-AC3115ED7131}"/>
                </a:ext>
              </a:extLst>
            </p:cNvPr>
            <p:cNvSpPr/>
            <p:nvPr/>
          </p:nvSpPr>
          <p:spPr>
            <a:xfrm>
              <a:off x="1162050" y="4870450"/>
              <a:ext cx="114300" cy="114300"/>
            </a:xfrm>
            <a:prstGeom prst="diamond">
              <a:avLst/>
            </a:prstGeom>
            <a:solidFill>
              <a:srgbClr val="2C4C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8BEE7782-B67E-B943-70C6-8A8810DA6CD6}"/>
                </a:ext>
              </a:extLst>
            </p:cNvPr>
            <p:cNvSpPr/>
            <p:nvPr/>
          </p:nvSpPr>
          <p:spPr>
            <a:xfrm>
              <a:off x="1193800" y="51308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омб 24">
              <a:extLst>
                <a:ext uri="{FF2B5EF4-FFF2-40B4-BE49-F238E27FC236}">
                  <a16:creationId xmlns:a16="http://schemas.microsoft.com/office/drawing/2014/main" id="{20511BB5-786B-51A7-3234-DD47BCA88A0C}"/>
                </a:ext>
              </a:extLst>
            </p:cNvPr>
            <p:cNvSpPr/>
            <p:nvPr/>
          </p:nvSpPr>
          <p:spPr>
            <a:xfrm>
              <a:off x="1162050" y="5327650"/>
              <a:ext cx="114300" cy="114300"/>
            </a:xfrm>
            <a:prstGeom prst="diamond">
              <a:avLst/>
            </a:prstGeom>
            <a:solidFill>
              <a:srgbClr val="B5422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01901F7F-3D55-1DEA-90CA-D13790EAE2DC}"/>
                </a:ext>
              </a:extLst>
            </p:cNvPr>
            <p:cNvSpPr/>
            <p:nvPr/>
          </p:nvSpPr>
          <p:spPr>
            <a:xfrm>
              <a:off x="1193800" y="5588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омб 26">
              <a:extLst>
                <a:ext uri="{FF2B5EF4-FFF2-40B4-BE49-F238E27FC236}">
                  <a16:creationId xmlns:a16="http://schemas.microsoft.com/office/drawing/2014/main" id="{0A4A7096-52E4-E1DD-7180-D73EC5F44715}"/>
                </a:ext>
              </a:extLst>
            </p:cNvPr>
            <p:cNvSpPr/>
            <p:nvPr/>
          </p:nvSpPr>
          <p:spPr>
            <a:xfrm>
              <a:off x="1162050" y="57848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9" name="Rule gold">
            <a:extLst>
              <a:ext uri="{FF2B5EF4-FFF2-40B4-BE49-F238E27FC236}">
                <a16:creationId xmlns:a16="http://schemas.microsoft.com/office/drawing/2014/main" id="{185CF0BC-07C1-BEE2-1647-E21CFD32A888}"/>
              </a:ext>
            </a:extLst>
          </p:cNvPr>
          <p:cNvCxnSpPr/>
          <p:nvPr/>
        </p:nvCxnSpPr>
        <p:spPr>
          <a:xfrm>
            <a:off x="1778000" y="1370076"/>
            <a:ext cx="2794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ule red">
            <a:extLst>
              <a:ext uri="{FF2B5EF4-FFF2-40B4-BE49-F238E27FC236}">
                <a16:creationId xmlns:a16="http://schemas.microsoft.com/office/drawing/2014/main" id="{21E43F11-25BF-1826-061D-97CCB51BD86D}"/>
              </a:ext>
            </a:extLst>
          </p:cNvPr>
          <p:cNvCxnSpPr/>
          <p:nvPr/>
        </p:nvCxnSpPr>
        <p:spPr>
          <a:xfrm>
            <a:off x="1778000" y="1420876"/>
            <a:ext cx="2794000" cy="0"/>
          </a:xfrm>
          <a:prstGeom prst="line">
            <a:avLst/>
          </a:prstGeom>
          <a:ln w="6350">
            <a:solidFill>
              <a:srgbClr val="B542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Homework leaf">
            <a:extLst>
              <a:ext uri="{FF2B5EF4-FFF2-40B4-BE49-F238E27FC236}">
                <a16:creationId xmlns:a16="http://schemas.microsoft.com/office/drawing/2014/main" id="{E564E933-01E4-716A-5C37-46B49D6B2D9A}"/>
              </a:ext>
            </a:extLst>
          </p:cNvPr>
          <p:cNvSpPr/>
          <p:nvPr/>
        </p:nvSpPr>
        <p:spPr>
          <a:xfrm>
            <a:off x="1778000" y="1905000"/>
            <a:ext cx="9804400" cy="4191000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9CC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Homework">
            <a:extLst>
              <a:ext uri="{FF2B5EF4-FFF2-40B4-BE49-F238E27FC236}">
                <a16:creationId xmlns:a16="http://schemas.microsoft.com/office/drawing/2014/main" id="{552BD629-B236-C44C-4F36-38FF4CE2F040}"/>
              </a:ext>
            </a:extLst>
          </p:cNvPr>
          <p:cNvSpPr txBox="1"/>
          <p:nvPr/>
        </p:nvSpPr>
        <p:spPr>
          <a:xfrm>
            <a:off x="2184400" y="2260600"/>
            <a:ext cx="9042400" cy="26659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08000" indent="-508000">
              <a:lnSpc>
                <a:spcPct val="105000"/>
              </a:lnSpc>
              <a:spcAft>
                <a:spcPts val="1800"/>
              </a:spcAft>
              <a:buClr>
                <a:srgbClr val="B5422C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800" b="1" dirty="0">
                <a:solidFill>
                  <a:srgbClr val="2C4C8C"/>
                </a:solidFill>
                <a:latin typeface="Segoe UI" panose="020B0502040204020203" pitchFamily="34" charset="0"/>
              </a:rPr>
              <a:t>Пар. 21-22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 читать;</a:t>
            </a:r>
          </a:p>
          <a:p>
            <a:pPr marL="508000" indent="-508000">
              <a:lnSpc>
                <a:spcPct val="105000"/>
              </a:lnSpc>
              <a:spcAft>
                <a:spcPts val="1800"/>
              </a:spcAft>
              <a:buClr>
                <a:srgbClr val="B5422C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800" b="1" dirty="0">
                <a:solidFill>
                  <a:srgbClr val="2C4C8C"/>
                </a:solidFill>
                <a:latin typeface="Segoe UI" panose="020B0502040204020203" pitchFamily="34" charset="0"/>
              </a:rPr>
              <a:t>Стр. 196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rgbClr val="2C4C8C"/>
                </a:solidFill>
                <a:latin typeface="Segoe UI" panose="020B0502040204020203" pitchFamily="34" charset="0"/>
              </a:rPr>
              <a:t>«Работаем с источником»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 читаем и отвечаем на вопросы после него;</a:t>
            </a:r>
          </a:p>
          <a:p>
            <a:pPr marL="508000" indent="-508000">
              <a:lnSpc>
                <a:spcPct val="105000"/>
              </a:lnSpc>
              <a:spcAft>
                <a:spcPts val="1800"/>
              </a:spcAft>
              <a:buClr>
                <a:srgbClr val="B5422C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800" b="1" dirty="0">
                <a:solidFill>
                  <a:srgbClr val="2B2630"/>
                </a:solidFill>
                <a:latin typeface="Segoe UI" panose="020B0502040204020203" pitchFamily="34" charset="0"/>
              </a:rPr>
              <a:t>3 факта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 об </a:t>
            </a:r>
            <a:r>
              <a:rPr lang="ru-RU" sz="2800" b="1" dirty="0">
                <a:solidFill>
                  <a:srgbClr val="B5422C"/>
                </a:solidFill>
                <a:latin typeface="Segoe UI" panose="020B0502040204020203" pitchFamily="34" charset="0"/>
              </a:rPr>
              <a:t>Эдуарде III, Генрихе V, Карле VII, Жанне д’Арк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33" name="Signature 100ballnik.com">
            <a:extLst>
              <a:ext uri="{FF2B5EF4-FFF2-40B4-BE49-F238E27FC236}">
                <a16:creationId xmlns:a16="http://schemas.microsoft.com/office/drawing/2014/main" id="{AA4F9C93-60D0-D86E-8276-6CFD9EEA4FC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06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E22365D-87F5-14E2-E392-C0358E3D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112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3B6B4B"/>
                </a:solidFill>
                <a:latin typeface="Palatino Linotype" panose="02040502050505030304" pitchFamily="18" charset="0"/>
              </a:rPr>
              <a:t>Гуситские войны</a:t>
            </a:r>
          </a:p>
        </p:txBody>
      </p:sp>
      <p:cxnSp>
        <p:nvCxnSpPr>
          <p:cNvPr id="3" name="Rule gold">
            <a:extLst>
              <a:ext uri="{FF2B5EF4-FFF2-40B4-BE49-F238E27FC236}">
                <a16:creationId xmlns:a16="http://schemas.microsoft.com/office/drawing/2014/main" id="{32B87CD8-B23C-8668-FE35-1BE920535A63}"/>
              </a:ext>
            </a:extLst>
          </p:cNvPr>
          <p:cNvCxnSpPr/>
          <p:nvPr/>
        </p:nvCxnSpPr>
        <p:spPr>
          <a:xfrm>
            <a:off x="609600" y="985520"/>
            <a:ext cx="1905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red">
            <a:extLst>
              <a:ext uri="{FF2B5EF4-FFF2-40B4-BE49-F238E27FC236}">
                <a16:creationId xmlns:a16="http://schemas.microsoft.com/office/drawing/2014/main" id="{27FA0D77-D15E-4D06-9B9D-CB5A3A4ED368}"/>
              </a:ext>
            </a:extLst>
          </p:cNvPr>
          <p:cNvCxnSpPr/>
          <p:nvPr/>
        </p:nvCxnSpPr>
        <p:spPr>
          <a:xfrm>
            <a:off x="609600" y="1036320"/>
            <a:ext cx="1905000" cy="0"/>
          </a:xfrm>
          <a:prstGeom prst="line">
            <a:avLst/>
          </a:prstGeom>
          <a:ln w="6350">
            <a:solidFill>
              <a:srgbClr val="3B6B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Hussite wars map mount">
            <a:extLst>
              <a:ext uri="{FF2B5EF4-FFF2-40B4-BE49-F238E27FC236}">
                <a16:creationId xmlns:a16="http://schemas.microsoft.com/office/drawing/2014/main" id="{6B48D50C-4FB0-7D8F-7469-BAE29003B55E}"/>
              </a:ext>
            </a:extLst>
          </p:cNvPr>
          <p:cNvSpPr/>
          <p:nvPr/>
        </p:nvSpPr>
        <p:spPr>
          <a:xfrm>
            <a:off x="8407400" y="330200"/>
            <a:ext cx="3479800" cy="532780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C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ussite wars map" descr="Гуситские войны (1419–1434). Карта из школьного атласа: центры гуситского движения, крестовые походы против гуситов, походы таборитов">
            <a:extLst>
              <a:ext uri="{FF2B5EF4-FFF2-40B4-BE49-F238E27FC236}">
                <a16:creationId xmlns:a16="http://schemas.microsoft.com/office/drawing/2014/main" id="{9F13FEE1-0C2B-AE55-9B3B-260F07451ED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0" y="431800"/>
            <a:ext cx="3276600" cy="5124602"/>
          </a:xfrm>
          <a:prstGeom prst="rect">
            <a:avLst/>
          </a:prstGeom>
        </p:spPr>
      </p:pic>
      <p:sp>
        <p:nvSpPr>
          <p:cNvPr id="8" name="Date">
            <a:extLst>
              <a:ext uri="{FF2B5EF4-FFF2-40B4-BE49-F238E27FC236}">
                <a16:creationId xmlns:a16="http://schemas.microsoft.com/office/drawing/2014/main" id="{1A71DBCE-78C1-599B-DA2D-0FFE7DEC57A7}"/>
              </a:ext>
            </a:extLst>
          </p:cNvPr>
          <p:cNvSpPr txBox="1"/>
          <p:nvPr/>
        </p:nvSpPr>
        <p:spPr>
          <a:xfrm>
            <a:off x="609600" y="1143000"/>
            <a:ext cx="7620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3B6B4B"/>
                </a:solidFill>
                <a:latin typeface="Segoe UI" panose="020B0502040204020203" pitchFamily="34" charset="0"/>
              </a:rPr>
              <a:t>Дата:</a:t>
            </a:r>
            <a:r>
              <a:rPr lang="ru-RU" sz="2200" dirty="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3000" dirty="0">
                <a:solidFill>
                  <a:srgbClr val="3B6B4B"/>
                </a:solidFill>
                <a:latin typeface="Palatino Linotype" panose="02040502050505030304" pitchFamily="18" charset="0"/>
              </a:rPr>
              <a:t>1419-1434 гг.</a:t>
            </a:r>
          </a:p>
        </p:txBody>
      </p:sp>
      <p:sp>
        <p:nvSpPr>
          <p:cNvPr id="9" name="Participants">
            <a:extLst>
              <a:ext uri="{FF2B5EF4-FFF2-40B4-BE49-F238E27FC236}">
                <a16:creationId xmlns:a16="http://schemas.microsoft.com/office/drawing/2014/main" id="{64C907B4-A6DF-27D5-3F9F-D5C06A4F6521}"/>
              </a:ext>
            </a:extLst>
          </p:cNvPr>
          <p:cNvSpPr txBox="1"/>
          <p:nvPr/>
        </p:nvSpPr>
        <p:spPr>
          <a:xfrm>
            <a:off x="609600" y="1625600"/>
            <a:ext cx="7620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3B6B4B"/>
                </a:solidFill>
                <a:latin typeface="Segoe UI" panose="020B0502040204020203" pitchFamily="34" charset="0"/>
              </a:rPr>
              <a:t>Участники:</a:t>
            </a: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 крестьяне, горожане, </a:t>
            </a:r>
            <a:r>
              <a:rPr lang="ru-RU" sz="2100" b="1" dirty="0">
                <a:solidFill>
                  <a:srgbClr val="3B6B4B"/>
                </a:solidFill>
                <a:latin typeface="Segoe UI" panose="020B0502040204020203" pitchFamily="34" charset="0"/>
              </a:rPr>
              <a:t>гуситы</a:t>
            </a: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, </a:t>
            </a:r>
            <a:r>
              <a:rPr lang="ru-RU" sz="2100" b="1" dirty="0">
                <a:solidFill>
                  <a:srgbClr val="B5422C"/>
                </a:solidFill>
                <a:latin typeface="Segoe UI" panose="020B0502040204020203" pitchFamily="34" charset="0"/>
              </a:rPr>
              <a:t>табориты</a:t>
            </a: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0" name="Hussite causes card">
            <a:extLst>
              <a:ext uri="{FF2B5EF4-FFF2-40B4-BE49-F238E27FC236}">
                <a16:creationId xmlns:a16="http://schemas.microsoft.com/office/drawing/2014/main" id="{CAD53700-CB12-A290-5060-2AE2E5955EFC}"/>
              </a:ext>
            </a:extLst>
          </p:cNvPr>
          <p:cNvSpPr/>
          <p:nvPr/>
        </p:nvSpPr>
        <p:spPr>
          <a:xfrm>
            <a:off x="609600" y="2072640"/>
            <a:ext cx="3759200" cy="3378200"/>
          </a:xfrm>
          <a:prstGeom prst="roundRect">
            <a:avLst>
              <a:gd name="adj" fmla="val 6000"/>
            </a:avLst>
          </a:prstGeom>
          <a:solidFill>
            <a:srgbClr val="E1ED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Hussite causes">
            <a:extLst>
              <a:ext uri="{FF2B5EF4-FFF2-40B4-BE49-F238E27FC236}">
                <a16:creationId xmlns:a16="http://schemas.microsoft.com/office/drawing/2014/main" id="{003DBD10-EB58-75A1-6394-C27BA823524A}"/>
              </a:ext>
            </a:extLst>
          </p:cNvPr>
          <p:cNvSpPr txBox="1"/>
          <p:nvPr/>
        </p:nvSpPr>
        <p:spPr>
          <a:xfrm>
            <a:off x="838200" y="2199640"/>
            <a:ext cx="33782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i="1" dirty="0">
                <a:solidFill>
                  <a:srgbClr val="3B6B4B"/>
                </a:solidFill>
                <a:latin typeface="Palatino Linotype" panose="02040502050505030304" pitchFamily="18" charset="0"/>
              </a:rPr>
              <a:t>Причины:</a:t>
            </a:r>
          </a:p>
          <a:p>
            <a:pPr marL="304800" indent="-304800">
              <a:spcAft>
                <a:spcPts val="600"/>
              </a:spcAft>
              <a:buClr>
                <a:srgbClr val="3B6B4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Недовольство </a:t>
            </a:r>
            <a:r>
              <a:rPr lang="ru-RU" sz="1900">
                <a:solidFill>
                  <a:srgbClr val="2B2630"/>
                </a:solidFill>
                <a:latin typeface="Segoe UI" panose="020B0502040204020203" pitchFamily="34" charset="0"/>
              </a:rPr>
              <a:t>Церковью </a:t>
            </a:r>
            <a:r>
              <a:rPr lang="ru-RU" sz="1900">
                <a:solidFill>
                  <a:srgbClr val="3B6B4B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19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ей принадлежала 1/3 земель страны, пороки духовенства;</a:t>
            </a:r>
          </a:p>
          <a:p>
            <a:pPr marL="304800" indent="-304800">
              <a:spcAft>
                <a:spcPts val="600"/>
              </a:spcAft>
              <a:buClr>
                <a:srgbClr val="3B6B4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b="1" dirty="0">
                <a:solidFill>
                  <a:srgbClr val="B5422C"/>
                </a:solidFill>
                <a:latin typeface="Segoe UI" panose="020B0502040204020203" pitchFamily="34" charset="0"/>
              </a:rPr>
              <a:t>1415 г.</a:t>
            </a: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 – </a:t>
            </a:r>
            <a:r>
              <a:rPr lang="ru-RU" sz="1900" b="1" dirty="0">
                <a:solidFill>
                  <a:srgbClr val="B5422C"/>
                </a:solidFill>
                <a:latin typeface="Segoe UI" panose="020B0502040204020203" pitchFamily="34" charset="0"/>
              </a:rPr>
              <a:t>казнь Яна Гуса</a:t>
            </a: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 (возглавлял движение против Церкви);</a:t>
            </a:r>
          </a:p>
          <a:p>
            <a:pPr marL="304800" indent="-304800">
              <a:spcAft>
                <a:spcPts val="600"/>
              </a:spcAft>
              <a:buClr>
                <a:srgbClr val="3B6B4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Приход к власти короля в Чехии, который участвовал в расправе над Я. Гусом.</a:t>
            </a:r>
          </a:p>
        </p:txBody>
      </p:sp>
      <p:sp>
        <p:nvSpPr>
          <p:cNvPr id="12" name="Hussite causes bar">
            <a:extLst>
              <a:ext uri="{FF2B5EF4-FFF2-40B4-BE49-F238E27FC236}">
                <a16:creationId xmlns:a16="http://schemas.microsoft.com/office/drawing/2014/main" id="{687C0155-F0DA-E45D-CAAC-BAA5F4111245}"/>
              </a:ext>
            </a:extLst>
          </p:cNvPr>
          <p:cNvSpPr/>
          <p:nvPr/>
        </p:nvSpPr>
        <p:spPr>
          <a:xfrm>
            <a:off x="711200" y="2199640"/>
            <a:ext cx="50800" cy="3124200"/>
          </a:xfrm>
          <a:prstGeom prst="rect">
            <a:avLst/>
          </a:prstGeom>
          <a:solidFill>
            <a:srgbClr val="3B6B4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ussite events card">
            <a:extLst>
              <a:ext uri="{FF2B5EF4-FFF2-40B4-BE49-F238E27FC236}">
                <a16:creationId xmlns:a16="http://schemas.microsoft.com/office/drawing/2014/main" id="{C2D1C0A4-B5C3-4BC2-C42E-1FD3AAE8BBBA}"/>
              </a:ext>
            </a:extLst>
          </p:cNvPr>
          <p:cNvSpPr/>
          <p:nvPr/>
        </p:nvSpPr>
        <p:spPr>
          <a:xfrm>
            <a:off x="4572000" y="2072640"/>
            <a:ext cx="3632200" cy="1854200"/>
          </a:xfrm>
          <a:prstGeom prst="roundRect">
            <a:avLst>
              <a:gd name="adj" fmla="val 6000"/>
            </a:avLst>
          </a:prstGeom>
          <a:solidFill>
            <a:srgbClr val="F5EC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Hussite events">
            <a:extLst>
              <a:ext uri="{FF2B5EF4-FFF2-40B4-BE49-F238E27FC236}">
                <a16:creationId xmlns:a16="http://schemas.microsoft.com/office/drawing/2014/main" id="{C1841892-0162-1E20-09B4-3DA1B23B9530}"/>
              </a:ext>
            </a:extLst>
          </p:cNvPr>
          <p:cNvSpPr txBox="1"/>
          <p:nvPr/>
        </p:nvSpPr>
        <p:spPr>
          <a:xfrm>
            <a:off x="4800600" y="2199640"/>
            <a:ext cx="32512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i="1" dirty="0">
                <a:solidFill>
                  <a:srgbClr val="B08A38"/>
                </a:solidFill>
                <a:latin typeface="Palatino Linotype" panose="02040502050505030304" pitchFamily="18" charset="0"/>
              </a:rPr>
              <a:t>События:</a:t>
            </a:r>
          </a:p>
          <a:p>
            <a:pPr marL="304800" indent="-304800">
              <a:spcAft>
                <a:spcPts val="600"/>
              </a:spcAft>
              <a:buClr>
                <a:srgbClr val="B08A38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b="1" dirty="0">
                <a:solidFill>
                  <a:srgbClr val="3B6B4B"/>
                </a:solidFill>
                <a:latin typeface="Segoe UI" panose="020B0502040204020203" pitchFamily="34" charset="0"/>
              </a:rPr>
              <a:t>1419 г.</a:t>
            </a: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 – начало гуситских войн;</a:t>
            </a:r>
          </a:p>
          <a:p>
            <a:pPr marL="304800" indent="-304800">
              <a:spcAft>
                <a:spcPts val="600"/>
              </a:spcAft>
              <a:buClr>
                <a:srgbClr val="B08A38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b="1" dirty="0">
                <a:solidFill>
                  <a:srgbClr val="3B6B4B"/>
                </a:solidFill>
                <a:latin typeface="Segoe UI" panose="020B0502040204020203" pitchFamily="34" charset="0"/>
              </a:rPr>
              <a:t>1420 г.</a:t>
            </a: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 – битва под </a:t>
            </a:r>
            <a:r>
              <a:rPr lang="ru-RU" sz="1900">
                <a:solidFill>
                  <a:srgbClr val="2B2630"/>
                </a:solidFill>
                <a:latin typeface="Segoe UI" panose="020B0502040204020203" pitchFamily="34" charset="0"/>
              </a:rPr>
              <a:t>Прагой </a:t>
            </a:r>
            <a:r>
              <a:rPr lang="ru-RU" sz="1900">
                <a:solidFill>
                  <a:srgbClr val="B08A38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19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1900" b="1" dirty="0">
                <a:solidFill>
                  <a:srgbClr val="B5422C"/>
                </a:solidFill>
                <a:latin typeface="Segoe UI" panose="020B0502040204020203" pitchFamily="34" charset="0"/>
              </a:rPr>
              <a:t>победа таборитов</a:t>
            </a: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;</a:t>
            </a:r>
          </a:p>
        </p:txBody>
      </p:sp>
      <p:sp>
        <p:nvSpPr>
          <p:cNvPr id="15" name="Hussite events bar">
            <a:extLst>
              <a:ext uri="{FF2B5EF4-FFF2-40B4-BE49-F238E27FC236}">
                <a16:creationId xmlns:a16="http://schemas.microsoft.com/office/drawing/2014/main" id="{E88CE79F-12DA-7E73-497F-05157849AD8A}"/>
              </a:ext>
            </a:extLst>
          </p:cNvPr>
          <p:cNvSpPr/>
          <p:nvPr/>
        </p:nvSpPr>
        <p:spPr>
          <a:xfrm>
            <a:off x="4673600" y="2199640"/>
            <a:ext cx="50800" cy="1600200"/>
          </a:xfrm>
          <a:prstGeom prst="rect">
            <a:avLst/>
          </a:prstGeom>
          <a:solidFill>
            <a:srgbClr val="B08A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Hussite results card">
            <a:extLst>
              <a:ext uri="{FF2B5EF4-FFF2-40B4-BE49-F238E27FC236}">
                <a16:creationId xmlns:a16="http://schemas.microsoft.com/office/drawing/2014/main" id="{BC74F31F-3260-FE8D-03CC-8430B6E4560F}"/>
              </a:ext>
            </a:extLst>
          </p:cNvPr>
          <p:cNvSpPr/>
          <p:nvPr/>
        </p:nvSpPr>
        <p:spPr>
          <a:xfrm>
            <a:off x="4572000" y="4419600"/>
            <a:ext cx="3632200" cy="1854200"/>
          </a:xfrm>
          <a:prstGeom prst="roundRect">
            <a:avLst>
              <a:gd name="adj" fmla="val 6000"/>
            </a:avLst>
          </a:prstGeom>
          <a:solidFill>
            <a:srgbClr val="F7E4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Hussite results">
            <a:extLst>
              <a:ext uri="{FF2B5EF4-FFF2-40B4-BE49-F238E27FC236}">
                <a16:creationId xmlns:a16="http://schemas.microsoft.com/office/drawing/2014/main" id="{1E80AE19-5B5F-191E-784F-F536737D830B}"/>
              </a:ext>
            </a:extLst>
          </p:cNvPr>
          <p:cNvSpPr txBox="1"/>
          <p:nvPr/>
        </p:nvSpPr>
        <p:spPr>
          <a:xfrm>
            <a:off x="4800600" y="4546600"/>
            <a:ext cx="32512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i="1" dirty="0">
                <a:solidFill>
                  <a:srgbClr val="B5422C"/>
                </a:solidFill>
                <a:latin typeface="Palatino Linotype" panose="02040502050505030304" pitchFamily="18" charset="0"/>
              </a:rPr>
              <a:t>Итоги:</a:t>
            </a:r>
          </a:p>
          <a:p>
            <a:pPr marL="304800" indent="-304800">
              <a:spcAft>
                <a:spcPts val="600"/>
              </a:spcAft>
              <a:buClr>
                <a:srgbClr val="B5422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b="1" dirty="0">
                <a:solidFill>
                  <a:srgbClr val="3B6B4B"/>
                </a:solidFill>
                <a:latin typeface="Segoe UI" panose="020B0502040204020203" pitchFamily="34" charset="0"/>
              </a:rPr>
              <a:t>1434 г.</a:t>
            </a:r>
            <a:r>
              <a:rPr lang="ru-RU" sz="1900" dirty="0">
                <a:solidFill>
                  <a:srgbClr val="2B2630"/>
                </a:solidFill>
                <a:latin typeface="Segoe UI" panose="020B0502040204020203" pitchFamily="34" charset="0"/>
              </a:rPr>
              <a:t> – договор гуситов с Церковью против таборитов;</a:t>
            </a:r>
          </a:p>
          <a:p>
            <a:pPr marL="304800" indent="-304800">
              <a:spcAft>
                <a:spcPts val="600"/>
              </a:spcAft>
              <a:buClr>
                <a:srgbClr val="B5422C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b="1" dirty="0">
                <a:solidFill>
                  <a:srgbClr val="B5422C"/>
                </a:solidFill>
                <a:latin typeface="Segoe UI" panose="020B0502040204020203" pitchFamily="34" charset="0"/>
              </a:rPr>
              <a:t>Восстание подавлено.</a:t>
            </a:r>
          </a:p>
        </p:txBody>
      </p:sp>
      <p:sp>
        <p:nvSpPr>
          <p:cNvPr id="18" name="Hussite results bar">
            <a:extLst>
              <a:ext uri="{FF2B5EF4-FFF2-40B4-BE49-F238E27FC236}">
                <a16:creationId xmlns:a16="http://schemas.microsoft.com/office/drawing/2014/main" id="{071FE726-FFFF-CAED-621A-9D3C77555A17}"/>
              </a:ext>
            </a:extLst>
          </p:cNvPr>
          <p:cNvSpPr/>
          <p:nvPr/>
        </p:nvSpPr>
        <p:spPr>
          <a:xfrm>
            <a:off x="4673600" y="4546600"/>
            <a:ext cx="50800" cy="1600200"/>
          </a:xfrm>
          <a:prstGeom prst="rect">
            <a:avLst/>
          </a:prstGeom>
          <a:solidFill>
            <a:srgbClr val="B542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Arrow">
            <a:extLst>
              <a:ext uri="{FF2B5EF4-FFF2-40B4-BE49-F238E27FC236}">
                <a16:creationId xmlns:a16="http://schemas.microsoft.com/office/drawing/2014/main" id="{0F0E0BE9-A2CE-D693-E1CC-E7EA859738EA}"/>
              </a:ext>
            </a:extLst>
          </p:cNvPr>
          <p:cNvCxnSpPr/>
          <p:nvPr/>
        </p:nvCxnSpPr>
        <p:spPr>
          <a:xfrm>
            <a:off x="6388100" y="4203700"/>
            <a:ext cx="0" cy="190500"/>
          </a:xfrm>
          <a:prstGeom prst="line">
            <a:avLst/>
          </a:prstGeom>
          <a:ln w="19050">
            <a:solidFill>
              <a:srgbClr val="B08A3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7485C367-F606-96BA-9091-1AFBC3E88E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61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E7B3917-4739-5C41-73AA-C982CAF6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9E2B3E"/>
                </a:solidFill>
                <a:latin typeface="Palatino Linotype" panose="02040502050505030304" pitchFamily="18" charset="0"/>
              </a:rPr>
              <a:t>Средневековье – период всеобщей истории</a:t>
            </a:r>
          </a:p>
        </p:txBody>
      </p:sp>
      <p:cxnSp>
        <p:nvCxnSpPr>
          <p:cNvPr id="3" name="Rule gold">
            <a:extLst>
              <a:ext uri="{FF2B5EF4-FFF2-40B4-BE49-F238E27FC236}">
                <a16:creationId xmlns:a16="http://schemas.microsoft.com/office/drawing/2014/main" id="{C6C44891-BACD-11F5-DA73-BC08D0AFB0D9}"/>
              </a:ext>
            </a:extLst>
          </p:cNvPr>
          <p:cNvCxnSpPr/>
          <p:nvPr/>
        </p:nvCxnSpPr>
        <p:spPr>
          <a:xfrm>
            <a:off x="609600" y="931164"/>
            <a:ext cx="1905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red">
            <a:extLst>
              <a:ext uri="{FF2B5EF4-FFF2-40B4-BE49-F238E27FC236}">
                <a16:creationId xmlns:a16="http://schemas.microsoft.com/office/drawing/2014/main" id="{4BA608CD-3DDB-85D5-F2C8-D66C1FCA4866}"/>
              </a:ext>
            </a:extLst>
          </p:cNvPr>
          <p:cNvCxnSpPr/>
          <p:nvPr/>
        </p:nvCxnSpPr>
        <p:spPr>
          <a:xfrm>
            <a:off x="609600" y="981964"/>
            <a:ext cx="1905000" cy="0"/>
          </a:xfrm>
          <a:prstGeom prst="line">
            <a:avLst/>
          </a:prstGeom>
          <a:ln w="6350">
            <a:solidFill>
              <a:srgbClr val="9E2B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eatures">
            <a:extLst>
              <a:ext uri="{FF2B5EF4-FFF2-40B4-BE49-F238E27FC236}">
                <a16:creationId xmlns:a16="http://schemas.microsoft.com/office/drawing/2014/main" id="{007E85AA-6D69-E07B-811E-67AA4FDD5B52}"/>
              </a:ext>
            </a:extLst>
          </p:cNvPr>
          <p:cNvSpPr txBox="1"/>
          <p:nvPr/>
        </p:nvSpPr>
        <p:spPr>
          <a:xfrm>
            <a:off x="609600" y="1092200"/>
            <a:ext cx="5080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B08A38"/>
                </a:solidFill>
                <a:latin typeface="Palatino Linotype" panose="02040502050505030304" pitchFamily="18" charset="0"/>
              </a:rPr>
              <a:t>Особенности</a:t>
            </a:r>
          </a:p>
        </p:txBody>
      </p:sp>
      <p:pic>
        <p:nvPicPr>
          <p:cNvPr id="7" name="Casimir III portrait" descr="Ян Матейко. Казимир III Великий. Из серии «Портреты королей и князей польских», 1890-е гг. (почтовая открытка)">
            <a:extLst>
              <a:ext uri="{FF2B5EF4-FFF2-40B4-BE49-F238E27FC236}">
                <a16:creationId xmlns:a16="http://schemas.microsoft.com/office/drawing/2014/main" id="{447D664D-156E-8826-C37F-32446B4DA10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625600"/>
            <a:ext cx="1473200" cy="1879600"/>
          </a:xfrm>
          <a:prstGeom prst="ellipse">
            <a:avLst/>
          </a:prstGeom>
          <a:ln w="15875">
            <a:solidFill>
              <a:srgbClr val="B08A3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Casimir III portrait ring">
            <a:extLst>
              <a:ext uri="{FF2B5EF4-FFF2-40B4-BE49-F238E27FC236}">
                <a16:creationId xmlns:a16="http://schemas.microsoft.com/office/drawing/2014/main" id="{7BD1A4A1-6A27-0C71-C5CA-F58444655584}"/>
              </a:ext>
            </a:extLst>
          </p:cNvPr>
          <p:cNvSpPr/>
          <p:nvPr/>
        </p:nvSpPr>
        <p:spPr>
          <a:xfrm>
            <a:off x="647700" y="1562100"/>
            <a:ext cx="1600200" cy="2006600"/>
          </a:xfrm>
          <a:prstGeom prst="ellipse">
            <a:avLst/>
          </a:prstGeom>
          <a:noFill/>
          <a:ln w="9525" cap="flat" cmpd="sng" algn="ctr">
            <a:solidFill>
              <a:srgbClr val="B08A38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asimir">
            <a:extLst>
              <a:ext uri="{FF2B5EF4-FFF2-40B4-BE49-F238E27FC236}">
                <a16:creationId xmlns:a16="http://schemas.microsoft.com/office/drawing/2014/main" id="{43C6339C-7585-DD07-6075-D160DE93E3E9}"/>
              </a:ext>
            </a:extLst>
          </p:cNvPr>
          <p:cNvSpPr txBox="1"/>
          <p:nvPr/>
        </p:nvSpPr>
        <p:spPr>
          <a:xfrm>
            <a:off x="2489200" y="1600200"/>
            <a:ext cx="53340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9E2B3E"/>
                </a:solidFill>
                <a:latin typeface="Palatino Linotype" panose="02040502050505030304" pitchFamily="18" charset="0"/>
              </a:rPr>
              <a:t>Казимир III Великий</a:t>
            </a: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100" b="1" dirty="0">
                <a:solidFill>
                  <a:srgbClr val="9E2B3E"/>
                </a:solidFill>
                <a:latin typeface="Segoe UI" panose="020B0502040204020203" pitchFamily="34" charset="0"/>
              </a:rPr>
              <a:t>(1333-1370</a:t>
            </a:r>
            <a:r>
              <a:rPr lang="ru-RU" sz="2100" b="1">
                <a:solidFill>
                  <a:srgbClr val="9E2B3E"/>
                </a:solidFill>
                <a:latin typeface="Segoe UI" panose="020B0502040204020203" pitchFamily="34" charset="0"/>
              </a:rPr>
              <a:t>)</a:t>
            </a:r>
            <a:r>
              <a:rPr lang="ru-RU" sz="21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100">
                <a:solidFill>
                  <a:srgbClr val="9E2B3E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1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политика объединения </a:t>
            </a:r>
            <a:r>
              <a:rPr lang="ru-RU" sz="2100">
                <a:solidFill>
                  <a:srgbClr val="2B2630"/>
                </a:solidFill>
                <a:latin typeface="Segoe UI" panose="020B0502040204020203" pitchFamily="34" charset="0"/>
              </a:rPr>
              <a:t>страны </a:t>
            </a:r>
            <a:r>
              <a:rPr lang="ru-RU" sz="2100">
                <a:solidFill>
                  <a:srgbClr val="9E2B3E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1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100" dirty="0">
                <a:solidFill>
                  <a:srgbClr val="2B2630"/>
                </a:solidFill>
                <a:latin typeface="Segoe UI" panose="020B0502040204020203" pitchFamily="34" charset="0"/>
              </a:rPr>
              <a:t>упорядочил законы, укрепил власть, веротерпимость;</a:t>
            </a:r>
          </a:p>
        </p:txBody>
      </p:sp>
      <p:sp>
        <p:nvSpPr>
          <p:cNvPr id="10" name="Poland map mount">
            <a:extLst>
              <a:ext uri="{FF2B5EF4-FFF2-40B4-BE49-F238E27FC236}">
                <a16:creationId xmlns:a16="http://schemas.microsoft.com/office/drawing/2014/main" id="{E24623BA-2487-AB97-9C4A-22BA0EC4696A}"/>
              </a:ext>
            </a:extLst>
          </p:cNvPr>
          <p:cNvSpPr/>
          <p:nvPr/>
        </p:nvSpPr>
        <p:spPr>
          <a:xfrm>
            <a:off x="8026400" y="1041400"/>
            <a:ext cx="3860800" cy="219517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CA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oland map" descr="Польша и Великое княжество Литовское в XIV–XV вв. Карта из школьного атласа">
            <a:extLst>
              <a:ext uri="{FF2B5EF4-FFF2-40B4-BE49-F238E27FC236}">
                <a16:creationId xmlns:a16="http://schemas.microsoft.com/office/drawing/2014/main" id="{B828C7B6-DD71-9154-8EE4-F931E04A26E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143000"/>
            <a:ext cx="3657600" cy="1991972"/>
          </a:xfrm>
          <a:prstGeom prst="rect">
            <a:avLst/>
          </a:prstGeom>
        </p:spPr>
      </p:pic>
      <p:sp>
        <p:nvSpPr>
          <p:cNvPr id="13" name="Krewo card">
            <a:extLst>
              <a:ext uri="{FF2B5EF4-FFF2-40B4-BE49-F238E27FC236}">
                <a16:creationId xmlns:a16="http://schemas.microsoft.com/office/drawing/2014/main" id="{3FCEF018-7CE7-6C05-6427-580B9C22B55E}"/>
              </a:ext>
            </a:extLst>
          </p:cNvPr>
          <p:cNvSpPr/>
          <p:nvPr/>
        </p:nvSpPr>
        <p:spPr>
          <a:xfrm>
            <a:off x="8026400" y="3338172"/>
            <a:ext cx="3860800" cy="1168400"/>
          </a:xfrm>
          <a:prstGeom prst="roundRect">
            <a:avLst>
              <a:gd name="adj" fmla="val 6000"/>
            </a:avLst>
          </a:prstGeom>
          <a:solidFill>
            <a:srgbClr val="F5E1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Krewo">
            <a:extLst>
              <a:ext uri="{FF2B5EF4-FFF2-40B4-BE49-F238E27FC236}">
                <a16:creationId xmlns:a16="http://schemas.microsoft.com/office/drawing/2014/main" id="{AD689AE6-AA15-FD9A-5113-401914BB9D15}"/>
              </a:ext>
            </a:extLst>
          </p:cNvPr>
          <p:cNvSpPr txBox="1"/>
          <p:nvPr/>
        </p:nvSpPr>
        <p:spPr>
          <a:xfrm>
            <a:off x="8255000" y="3465172"/>
            <a:ext cx="34798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9E2B3E"/>
                </a:solidFill>
                <a:latin typeface="Segoe UI" panose="020B0502040204020203" pitchFamily="34" charset="0"/>
              </a:rPr>
              <a:t>1385 г. – </a:t>
            </a:r>
            <a:r>
              <a:rPr lang="ru-RU" sz="2000" b="1" dirty="0" err="1">
                <a:solidFill>
                  <a:srgbClr val="9E2B3E"/>
                </a:solidFill>
                <a:latin typeface="Segoe UI" panose="020B0502040204020203" pitchFamily="34" charset="0"/>
              </a:rPr>
              <a:t>Кревская</a:t>
            </a:r>
            <a:r>
              <a:rPr lang="ru-RU" sz="2000" b="1" dirty="0">
                <a:solidFill>
                  <a:srgbClr val="9E2B3E"/>
                </a:solidFill>
                <a:latin typeface="Segoe UI" panose="020B0502040204020203" pitchFamily="34" charset="0"/>
              </a:rPr>
              <a:t> </a:t>
            </a:r>
            <a:r>
              <a:rPr lang="ru-RU" sz="2000" b="1">
                <a:solidFill>
                  <a:srgbClr val="9E2B3E"/>
                </a:solidFill>
                <a:latin typeface="Segoe UI" panose="020B0502040204020203" pitchFamily="34" charset="0"/>
              </a:rPr>
              <a:t>уния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>
                <a:solidFill>
                  <a:srgbClr val="9E2B3E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союз с Литвой против Тевтонского ордена;</a:t>
            </a:r>
          </a:p>
        </p:txBody>
      </p:sp>
      <p:sp>
        <p:nvSpPr>
          <p:cNvPr id="15" name="Krewo bar">
            <a:extLst>
              <a:ext uri="{FF2B5EF4-FFF2-40B4-BE49-F238E27FC236}">
                <a16:creationId xmlns:a16="http://schemas.microsoft.com/office/drawing/2014/main" id="{1DA5EC44-0BA7-DE6A-AAB4-400399AFC364}"/>
              </a:ext>
            </a:extLst>
          </p:cNvPr>
          <p:cNvSpPr/>
          <p:nvPr/>
        </p:nvSpPr>
        <p:spPr>
          <a:xfrm>
            <a:off x="8128000" y="3465172"/>
            <a:ext cx="50800" cy="914400"/>
          </a:xfrm>
          <a:prstGeom prst="rect">
            <a:avLst/>
          </a:prstGeom>
          <a:solidFill>
            <a:srgbClr val="9E2B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Matejko Grunwald" descr="Ян Матейко. Битва при Грюнвальде (1878). Национальный музей, Варшава — картина XIX в.">
            <a:extLst>
              <a:ext uri="{FF2B5EF4-FFF2-40B4-BE49-F238E27FC236}">
                <a16:creationId xmlns:a16="http://schemas.microsoft.com/office/drawing/2014/main" id="{64149B24-9F12-104C-E701-A1BA9D18C09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0"/>
            <a:ext cx="6004429" cy="2590800"/>
          </a:xfrm>
          <a:prstGeom prst="roundRect">
            <a:avLst>
              <a:gd name="adj" fmla="val 4000"/>
            </a:avLst>
          </a:prstGeom>
          <a:ln w="15875">
            <a:solidFill>
              <a:srgbClr val="B08A3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Grunwald card">
            <a:extLst>
              <a:ext uri="{FF2B5EF4-FFF2-40B4-BE49-F238E27FC236}">
                <a16:creationId xmlns:a16="http://schemas.microsoft.com/office/drawing/2014/main" id="{C413DD8E-64B1-2EFE-4586-8026CEB5FFB9}"/>
              </a:ext>
            </a:extLst>
          </p:cNvPr>
          <p:cNvSpPr/>
          <p:nvPr/>
        </p:nvSpPr>
        <p:spPr>
          <a:xfrm>
            <a:off x="8026400" y="4658972"/>
            <a:ext cx="3860800" cy="1168400"/>
          </a:xfrm>
          <a:prstGeom prst="roundRect">
            <a:avLst>
              <a:gd name="adj" fmla="val 6000"/>
            </a:avLst>
          </a:prstGeom>
          <a:solidFill>
            <a:srgbClr val="F5EC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runwald">
            <a:extLst>
              <a:ext uri="{FF2B5EF4-FFF2-40B4-BE49-F238E27FC236}">
                <a16:creationId xmlns:a16="http://schemas.microsoft.com/office/drawing/2014/main" id="{67C27EC3-52EB-4004-9D7D-73CD332F8840}"/>
              </a:ext>
            </a:extLst>
          </p:cNvPr>
          <p:cNvSpPr txBox="1"/>
          <p:nvPr/>
        </p:nvSpPr>
        <p:spPr>
          <a:xfrm>
            <a:off x="8255000" y="4785972"/>
            <a:ext cx="34798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B08A38"/>
                </a:solidFill>
                <a:latin typeface="Segoe UI" panose="020B0502040204020203" pitchFamily="34" charset="0"/>
              </a:rPr>
              <a:t>1410 г. – битва при </a:t>
            </a:r>
            <a:r>
              <a:rPr lang="ru-RU" sz="2000" b="1">
                <a:solidFill>
                  <a:srgbClr val="B08A38"/>
                </a:solidFill>
                <a:latin typeface="Segoe UI" panose="020B0502040204020203" pitchFamily="34" charset="0"/>
              </a:rPr>
              <a:t>Грюнвальде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>
                <a:solidFill>
                  <a:srgbClr val="B08A38"/>
                </a:solidFill>
                <a:latin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ru-RU" sz="200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2B2630"/>
                </a:solidFill>
                <a:latin typeface="Segoe UI" panose="020B0502040204020203" pitchFamily="34" charset="0"/>
              </a:rPr>
              <a:t>победа над орденом.</a:t>
            </a:r>
          </a:p>
        </p:txBody>
      </p:sp>
      <p:sp>
        <p:nvSpPr>
          <p:cNvPr id="20" name="Grunwald bar">
            <a:extLst>
              <a:ext uri="{FF2B5EF4-FFF2-40B4-BE49-F238E27FC236}">
                <a16:creationId xmlns:a16="http://schemas.microsoft.com/office/drawing/2014/main" id="{49266A65-2D60-2918-A663-A1B36BE138EA}"/>
              </a:ext>
            </a:extLst>
          </p:cNvPr>
          <p:cNvSpPr/>
          <p:nvPr/>
        </p:nvSpPr>
        <p:spPr>
          <a:xfrm>
            <a:off x="8128000" y="4785972"/>
            <a:ext cx="50800" cy="914400"/>
          </a:xfrm>
          <a:prstGeom prst="rect">
            <a:avLst/>
          </a:prstGeom>
          <a:solidFill>
            <a:srgbClr val="B08A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F21FCE57-BD0C-BC89-FB96-5D063D0B4C0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104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2A3F25-EA27-AF1C-6494-1CB13E4EC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35000"/>
            <a:ext cx="88900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dirty="0">
                <a:solidFill>
                  <a:srgbClr val="3B6B4B"/>
                </a:solidFill>
                <a:latin typeface="Palatino Linotype" panose="02040502050505030304" pitchFamily="18" charset="0"/>
              </a:rPr>
              <a:t>Домашнее задание</a:t>
            </a:r>
          </a:p>
        </p:txBody>
      </p:sp>
      <p:grpSp>
        <p:nvGrpSpPr>
          <p:cNvPr id="28" name="Illuminated band">
            <a:extLst>
              <a:ext uri="{FF2B5EF4-FFF2-40B4-BE49-F238E27FC236}">
                <a16:creationId xmlns:a16="http://schemas.microsoft.com/office/drawing/2014/main" id="{A44CDC3D-E56B-4D1A-BE7E-2863C53255FA}"/>
              </a:ext>
            </a:extLst>
          </p:cNvPr>
          <p:cNvGrpSpPr/>
          <p:nvPr/>
        </p:nvGrpSpPr>
        <p:grpSpPr>
          <a:xfrm>
            <a:off x="10883900" y="755650"/>
            <a:ext cx="177800" cy="5289550"/>
            <a:chOff x="10883900" y="755650"/>
            <a:chExt cx="177800" cy="528955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5F009519-B36D-944F-67BD-AC2A15BB2FFF}"/>
                </a:ext>
              </a:extLst>
            </p:cNvPr>
            <p:cNvCxnSpPr/>
            <p:nvPr/>
          </p:nvCxnSpPr>
          <p:spPr>
            <a:xfrm>
              <a:off x="10883900" y="812800"/>
              <a:ext cx="0" cy="5232400"/>
            </a:xfrm>
            <a:prstGeom prst="line">
              <a:avLst/>
            </a:prstGeom>
            <a:ln w="9525">
              <a:solidFill>
                <a:srgbClr val="B08A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D1097812-5EB9-74D6-1681-25E4C513B7EE}"/>
                </a:ext>
              </a:extLst>
            </p:cNvPr>
            <p:cNvCxnSpPr/>
            <p:nvPr/>
          </p:nvCxnSpPr>
          <p:spPr>
            <a:xfrm>
              <a:off x="11061700" y="812800"/>
              <a:ext cx="0" cy="5232400"/>
            </a:xfrm>
            <a:prstGeom prst="line">
              <a:avLst/>
            </a:prstGeom>
            <a:ln w="9525">
              <a:solidFill>
                <a:srgbClr val="B08A3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Ромб 4">
              <a:extLst>
                <a:ext uri="{FF2B5EF4-FFF2-40B4-BE49-F238E27FC236}">
                  <a16:creationId xmlns:a16="http://schemas.microsoft.com/office/drawing/2014/main" id="{55156C95-C3B5-34B1-8C9B-25D781F1ADB3}"/>
                </a:ext>
              </a:extLst>
            </p:cNvPr>
            <p:cNvSpPr/>
            <p:nvPr/>
          </p:nvSpPr>
          <p:spPr>
            <a:xfrm>
              <a:off x="10915650" y="755650"/>
              <a:ext cx="114300" cy="114300"/>
            </a:xfrm>
            <a:prstGeom prst="diamond">
              <a:avLst/>
            </a:prstGeom>
            <a:solidFill>
              <a:srgbClr val="3B6B4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C631A07A-DC24-302B-A77B-B2E64EAEE3C7}"/>
                </a:ext>
              </a:extLst>
            </p:cNvPr>
            <p:cNvSpPr/>
            <p:nvPr/>
          </p:nvSpPr>
          <p:spPr>
            <a:xfrm>
              <a:off x="10947400" y="1016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Ромб 6">
              <a:extLst>
                <a:ext uri="{FF2B5EF4-FFF2-40B4-BE49-F238E27FC236}">
                  <a16:creationId xmlns:a16="http://schemas.microsoft.com/office/drawing/2014/main" id="{1A67DCB3-5849-8FFC-7901-09559A9453B3}"/>
                </a:ext>
              </a:extLst>
            </p:cNvPr>
            <p:cNvSpPr/>
            <p:nvPr/>
          </p:nvSpPr>
          <p:spPr>
            <a:xfrm>
              <a:off x="10915650" y="1212850"/>
              <a:ext cx="114300" cy="114300"/>
            </a:xfrm>
            <a:prstGeom prst="diamond">
              <a:avLst/>
            </a:prstGeom>
            <a:solidFill>
              <a:srgbClr val="9E2B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3ADD8778-9A85-E466-B516-76A06520CCCC}"/>
                </a:ext>
              </a:extLst>
            </p:cNvPr>
            <p:cNvSpPr/>
            <p:nvPr/>
          </p:nvSpPr>
          <p:spPr>
            <a:xfrm>
              <a:off x="10947400" y="14732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Ромб 8">
              <a:extLst>
                <a:ext uri="{FF2B5EF4-FFF2-40B4-BE49-F238E27FC236}">
                  <a16:creationId xmlns:a16="http://schemas.microsoft.com/office/drawing/2014/main" id="{6F939C23-3AD9-1D30-BEC6-555A41AAE228}"/>
                </a:ext>
              </a:extLst>
            </p:cNvPr>
            <p:cNvSpPr/>
            <p:nvPr/>
          </p:nvSpPr>
          <p:spPr>
            <a:xfrm>
              <a:off x="10915650" y="16700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D127EF91-6970-CD5A-2899-63429EC7F835}"/>
                </a:ext>
              </a:extLst>
            </p:cNvPr>
            <p:cNvSpPr/>
            <p:nvPr/>
          </p:nvSpPr>
          <p:spPr>
            <a:xfrm>
              <a:off x="10947400" y="19304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Ромб 10">
              <a:extLst>
                <a:ext uri="{FF2B5EF4-FFF2-40B4-BE49-F238E27FC236}">
                  <a16:creationId xmlns:a16="http://schemas.microsoft.com/office/drawing/2014/main" id="{BB671E4A-B863-50A5-E755-594BEF17CBCB}"/>
                </a:ext>
              </a:extLst>
            </p:cNvPr>
            <p:cNvSpPr/>
            <p:nvPr/>
          </p:nvSpPr>
          <p:spPr>
            <a:xfrm>
              <a:off x="10915650" y="2127250"/>
              <a:ext cx="114300" cy="114300"/>
            </a:xfrm>
            <a:prstGeom prst="diamond">
              <a:avLst/>
            </a:prstGeom>
            <a:solidFill>
              <a:srgbClr val="3B6B4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ECF2D64E-11A0-ABB3-6D7A-E8B5DC75B681}"/>
                </a:ext>
              </a:extLst>
            </p:cNvPr>
            <p:cNvSpPr/>
            <p:nvPr/>
          </p:nvSpPr>
          <p:spPr>
            <a:xfrm>
              <a:off x="10947400" y="23876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Ромб 12">
              <a:extLst>
                <a:ext uri="{FF2B5EF4-FFF2-40B4-BE49-F238E27FC236}">
                  <a16:creationId xmlns:a16="http://schemas.microsoft.com/office/drawing/2014/main" id="{65F4504A-2882-8B07-F96E-3BB75C50606A}"/>
                </a:ext>
              </a:extLst>
            </p:cNvPr>
            <p:cNvSpPr/>
            <p:nvPr/>
          </p:nvSpPr>
          <p:spPr>
            <a:xfrm>
              <a:off x="10915650" y="2584450"/>
              <a:ext cx="114300" cy="114300"/>
            </a:xfrm>
            <a:prstGeom prst="diamond">
              <a:avLst/>
            </a:prstGeom>
            <a:solidFill>
              <a:srgbClr val="9E2B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0CC1E33-29B3-2028-548A-8FF3173415B8}"/>
                </a:ext>
              </a:extLst>
            </p:cNvPr>
            <p:cNvSpPr/>
            <p:nvPr/>
          </p:nvSpPr>
          <p:spPr>
            <a:xfrm>
              <a:off x="10947400" y="28448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Ромб 14">
              <a:extLst>
                <a:ext uri="{FF2B5EF4-FFF2-40B4-BE49-F238E27FC236}">
                  <a16:creationId xmlns:a16="http://schemas.microsoft.com/office/drawing/2014/main" id="{483A48CF-F8D1-D523-2E43-9BE95670E362}"/>
                </a:ext>
              </a:extLst>
            </p:cNvPr>
            <p:cNvSpPr/>
            <p:nvPr/>
          </p:nvSpPr>
          <p:spPr>
            <a:xfrm>
              <a:off x="10915650" y="30416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D714BC29-8B80-FD5A-09B2-CA71F5D7B68B}"/>
                </a:ext>
              </a:extLst>
            </p:cNvPr>
            <p:cNvSpPr/>
            <p:nvPr/>
          </p:nvSpPr>
          <p:spPr>
            <a:xfrm>
              <a:off x="10947400" y="3302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Ромб 16">
              <a:extLst>
                <a:ext uri="{FF2B5EF4-FFF2-40B4-BE49-F238E27FC236}">
                  <a16:creationId xmlns:a16="http://schemas.microsoft.com/office/drawing/2014/main" id="{D4D04D95-3C63-1A87-9D5E-A9DE321390B4}"/>
                </a:ext>
              </a:extLst>
            </p:cNvPr>
            <p:cNvSpPr/>
            <p:nvPr/>
          </p:nvSpPr>
          <p:spPr>
            <a:xfrm>
              <a:off x="10915650" y="3498850"/>
              <a:ext cx="114300" cy="114300"/>
            </a:xfrm>
            <a:prstGeom prst="diamond">
              <a:avLst/>
            </a:prstGeom>
            <a:solidFill>
              <a:srgbClr val="3B6B4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FC32D681-1373-E1CA-F10D-CD4356037497}"/>
                </a:ext>
              </a:extLst>
            </p:cNvPr>
            <p:cNvSpPr/>
            <p:nvPr/>
          </p:nvSpPr>
          <p:spPr>
            <a:xfrm>
              <a:off x="10947400" y="37592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омб 18">
              <a:extLst>
                <a:ext uri="{FF2B5EF4-FFF2-40B4-BE49-F238E27FC236}">
                  <a16:creationId xmlns:a16="http://schemas.microsoft.com/office/drawing/2014/main" id="{3C4C98A0-E445-D5C3-DFFF-0B4D76BCC83F}"/>
                </a:ext>
              </a:extLst>
            </p:cNvPr>
            <p:cNvSpPr/>
            <p:nvPr/>
          </p:nvSpPr>
          <p:spPr>
            <a:xfrm>
              <a:off x="10915650" y="3956050"/>
              <a:ext cx="114300" cy="114300"/>
            </a:xfrm>
            <a:prstGeom prst="diamond">
              <a:avLst/>
            </a:prstGeom>
            <a:solidFill>
              <a:srgbClr val="9E2B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4252B21-7116-2D66-E4E7-4BE73F4AA06F}"/>
                </a:ext>
              </a:extLst>
            </p:cNvPr>
            <p:cNvSpPr/>
            <p:nvPr/>
          </p:nvSpPr>
          <p:spPr>
            <a:xfrm>
              <a:off x="10947400" y="42164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омб 20">
              <a:extLst>
                <a:ext uri="{FF2B5EF4-FFF2-40B4-BE49-F238E27FC236}">
                  <a16:creationId xmlns:a16="http://schemas.microsoft.com/office/drawing/2014/main" id="{D02738F4-DD9F-D3AF-13DC-3603633696BD}"/>
                </a:ext>
              </a:extLst>
            </p:cNvPr>
            <p:cNvSpPr/>
            <p:nvPr/>
          </p:nvSpPr>
          <p:spPr>
            <a:xfrm>
              <a:off x="10915650" y="44132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E6BC2C6E-5E26-DAAD-E5A8-D55E00A2F819}"/>
                </a:ext>
              </a:extLst>
            </p:cNvPr>
            <p:cNvSpPr/>
            <p:nvPr/>
          </p:nvSpPr>
          <p:spPr>
            <a:xfrm>
              <a:off x="10947400" y="46736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Ромб 22">
              <a:extLst>
                <a:ext uri="{FF2B5EF4-FFF2-40B4-BE49-F238E27FC236}">
                  <a16:creationId xmlns:a16="http://schemas.microsoft.com/office/drawing/2014/main" id="{5AE0DD5D-ADE2-68F0-0AF2-0619F7FEBF0D}"/>
                </a:ext>
              </a:extLst>
            </p:cNvPr>
            <p:cNvSpPr/>
            <p:nvPr/>
          </p:nvSpPr>
          <p:spPr>
            <a:xfrm>
              <a:off x="10915650" y="4870450"/>
              <a:ext cx="114300" cy="114300"/>
            </a:xfrm>
            <a:prstGeom prst="diamond">
              <a:avLst/>
            </a:prstGeom>
            <a:solidFill>
              <a:srgbClr val="3B6B4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D7204EEF-C9F4-59C5-6649-4083785482E5}"/>
                </a:ext>
              </a:extLst>
            </p:cNvPr>
            <p:cNvSpPr/>
            <p:nvPr/>
          </p:nvSpPr>
          <p:spPr>
            <a:xfrm>
              <a:off x="10947400" y="51308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омб 24">
              <a:extLst>
                <a:ext uri="{FF2B5EF4-FFF2-40B4-BE49-F238E27FC236}">
                  <a16:creationId xmlns:a16="http://schemas.microsoft.com/office/drawing/2014/main" id="{49AD27C4-4601-E494-2193-701EF0546575}"/>
                </a:ext>
              </a:extLst>
            </p:cNvPr>
            <p:cNvSpPr/>
            <p:nvPr/>
          </p:nvSpPr>
          <p:spPr>
            <a:xfrm>
              <a:off x="10915650" y="5327650"/>
              <a:ext cx="114300" cy="114300"/>
            </a:xfrm>
            <a:prstGeom prst="diamond">
              <a:avLst/>
            </a:prstGeom>
            <a:solidFill>
              <a:srgbClr val="9E2B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4D01102C-CF6C-9172-7F82-BBFBA8A6EBB6}"/>
                </a:ext>
              </a:extLst>
            </p:cNvPr>
            <p:cNvSpPr/>
            <p:nvPr/>
          </p:nvSpPr>
          <p:spPr>
            <a:xfrm>
              <a:off x="10947400" y="5588000"/>
              <a:ext cx="50800" cy="50800"/>
            </a:xfrm>
            <a:prstGeom prst="ellipse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омб 26">
              <a:extLst>
                <a:ext uri="{FF2B5EF4-FFF2-40B4-BE49-F238E27FC236}">
                  <a16:creationId xmlns:a16="http://schemas.microsoft.com/office/drawing/2014/main" id="{DF935234-468E-88B9-F5C5-B9ED85411A7B}"/>
                </a:ext>
              </a:extLst>
            </p:cNvPr>
            <p:cNvSpPr/>
            <p:nvPr/>
          </p:nvSpPr>
          <p:spPr>
            <a:xfrm>
              <a:off x="10915650" y="5784850"/>
              <a:ext cx="114300" cy="114300"/>
            </a:xfrm>
            <a:prstGeom prst="diamond">
              <a:avLst/>
            </a:prstGeom>
            <a:solidFill>
              <a:srgbClr val="B08A38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9" name="Rule gold">
            <a:extLst>
              <a:ext uri="{FF2B5EF4-FFF2-40B4-BE49-F238E27FC236}">
                <a16:creationId xmlns:a16="http://schemas.microsoft.com/office/drawing/2014/main" id="{FB9BE265-AB95-7D83-2FF0-1F7F212DCFB6}"/>
              </a:ext>
            </a:extLst>
          </p:cNvPr>
          <p:cNvCxnSpPr/>
          <p:nvPr/>
        </p:nvCxnSpPr>
        <p:spPr>
          <a:xfrm>
            <a:off x="609600" y="1370076"/>
            <a:ext cx="2794000" cy="0"/>
          </a:xfrm>
          <a:prstGeom prst="line">
            <a:avLst/>
          </a:prstGeom>
          <a:ln w="15875">
            <a:solidFill>
              <a:srgbClr val="B08A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ule red">
            <a:extLst>
              <a:ext uri="{FF2B5EF4-FFF2-40B4-BE49-F238E27FC236}">
                <a16:creationId xmlns:a16="http://schemas.microsoft.com/office/drawing/2014/main" id="{7ABEA38E-6D88-0352-B95E-BFAE74C83CDC}"/>
              </a:ext>
            </a:extLst>
          </p:cNvPr>
          <p:cNvCxnSpPr/>
          <p:nvPr/>
        </p:nvCxnSpPr>
        <p:spPr>
          <a:xfrm>
            <a:off x="609600" y="1420876"/>
            <a:ext cx="2794000" cy="0"/>
          </a:xfrm>
          <a:prstGeom prst="line">
            <a:avLst/>
          </a:prstGeom>
          <a:ln w="6350">
            <a:solidFill>
              <a:srgbClr val="3B6B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Homework leaf">
            <a:extLst>
              <a:ext uri="{FF2B5EF4-FFF2-40B4-BE49-F238E27FC236}">
                <a16:creationId xmlns:a16="http://schemas.microsoft.com/office/drawing/2014/main" id="{870C7A67-3B31-846E-3DC0-3F0452F26B29}"/>
              </a:ext>
            </a:extLst>
          </p:cNvPr>
          <p:cNvSpPr/>
          <p:nvPr/>
        </p:nvSpPr>
        <p:spPr>
          <a:xfrm>
            <a:off x="609600" y="1905000"/>
            <a:ext cx="9804400" cy="4191000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9CC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Homework">
            <a:extLst>
              <a:ext uri="{FF2B5EF4-FFF2-40B4-BE49-F238E27FC236}">
                <a16:creationId xmlns:a16="http://schemas.microsoft.com/office/drawing/2014/main" id="{BDEF6765-176A-0471-00A5-B3C6AB8B2FC2}"/>
              </a:ext>
            </a:extLst>
          </p:cNvPr>
          <p:cNvSpPr txBox="1"/>
          <p:nvPr/>
        </p:nvSpPr>
        <p:spPr>
          <a:xfrm>
            <a:off x="1016000" y="2260600"/>
            <a:ext cx="9042400" cy="221792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508000" indent="-508000">
              <a:lnSpc>
                <a:spcPct val="105000"/>
              </a:lnSpc>
              <a:spcAft>
                <a:spcPts val="1800"/>
              </a:spcAft>
              <a:buClr>
                <a:srgbClr val="3B6B4B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800" b="1" dirty="0">
                <a:solidFill>
                  <a:srgbClr val="3B6B4B"/>
                </a:solidFill>
                <a:latin typeface="Segoe UI" panose="020B0502040204020203" pitchFamily="34" charset="0"/>
              </a:rPr>
              <a:t>Пар. 21-22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 читать;</a:t>
            </a:r>
          </a:p>
          <a:p>
            <a:pPr marL="508000" indent="-508000">
              <a:lnSpc>
                <a:spcPct val="105000"/>
              </a:lnSpc>
              <a:spcAft>
                <a:spcPts val="1800"/>
              </a:spcAft>
              <a:buClr>
                <a:srgbClr val="3B6B4B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800" b="1" dirty="0">
                <a:solidFill>
                  <a:srgbClr val="3B6B4B"/>
                </a:solidFill>
                <a:latin typeface="Segoe UI" panose="020B0502040204020203" pitchFamily="34" charset="0"/>
              </a:rPr>
              <a:t>Стр. 195-196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rgbClr val="3B6B4B"/>
                </a:solidFill>
                <a:latin typeface="Segoe UI" panose="020B0502040204020203" pitchFamily="34" charset="0"/>
              </a:rPr>
              <a:t>ВЗ № 6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;</a:t>
            </a:r>
          </a:p>
          <a:p>
            <a:pPr marL="508000" indent="-508000">
              <a:lnSpc>
                <a:spcPct val="105000"/>
              </a:lnSpc>
              <a:spcAft>
                <a:spcPts val="1800"/>
              </a:spcAft>
              <a:buClr>
                <a:srgbClr val="3B6B4B"/>
              </a:buClr>
              <a:buSzPct val="100000"/>
              <a:buFont typeface="Palatino Linotype" panose="02040502050505030304" pitchFamily="18" charset="0"/>
              <a:buAutoNum type="arabicPeriod"/>
            </a:pPr>
            <a:r>
              <a:rPr lang="ru-RU" sz="2800" b="1" dirty="0">
                <a:solidFill>
                  <a:srgbClr val="2B2630"/>
                </a:solidFill>
                <a:latin typeface="Segoe UI" panose="020B0502040204020203" pitchFamily="34" charset="0"/>
              </a:rPr>
              <a:t>3 факта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 об </a:t>
            </a:r>
            <a:r>
              <a:rPr lang="ru-RU" sz="2800" b="1" dirty="0">
                <a:solidFill>
                  <a:srgbClr val="9E2B3E"/>
                </a:solidFill>
                <a:latin typeface="Segoe UI" panose="020B0502040204020203" pitchFamily="34" charset="0"/>
              </a:rPr>
              <a:t>Яне Гусе, Яне Жижка, Казимире III Великом</a:t>
            </a:r>
            <a:r>
              <a:rPr lang="ru-RU" sz="2800" dirty="0">
                <a:solidFill>
                  <a:srgbClr val="2B263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33" name="Signature 100ballnik.com">
            <a:extLst>
              <a:ext uri="{FF2B5EF4-FFF2-40B4-BE49-F238E27FC236}">
                <a16:creationId xmlns:a16="http://schemas.microsoft.com/office/drawing/2014/main" id="{F49F0213-5126-C966-5F8C-4EFCCD9062B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1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1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795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630"/>
      </a:dk1>
      <a:lt1>
        <a:srgbClr val="FFFFFF"/>
      </a:lt1>
      <a:dk2>
        <a:srgbClr val="5A5360"/>
      </a:dk2>
      <a:lt2>
        <a:srgbClr val="F5ECD6"/>
      </a:lt2>
      <a:accent1>
        <a:srgbClr val="B5422C"/>
      </a:accent1>
      <a:accent2>
        <a:srgbClr val="2C4C8C"/>
      </a:accent2>
      <a:accent3>
        <a:srgbClr val="B08A38"/>
      </a:accent3>
      <a:accent4>
        <a:srgbClr val="3B6B4B"/>
      </a:accent4>
      <a:accent5>
        <a:srgbClr val="6B3A62"/>
      </a:accent5>
      <a:accent6>
        <a:srgbClr val="9E2B3E"/>
      </a:accent6>
      <a:hlink>
        <a:srgbClr val="467886"/>
      </a:hlink>
      <a:folHlink>
        <a:srgbClr val="96607D"/>
      </a:folHlink>
    </a:clrScheme>
    <a:fontScheme name="Стандартная">
      <a:majorFont>
        <a:latin typeface="Palatino Linotyp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Произвольный</PresentationFormat>
  <Paragraphs>97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Palatino Linotype</vt:lpstr>
      <vt:lpstr>Segoe UI</vt:lpstr>
      <vt:lpstr>Тема Office</vt:lpstr>
      <vt:lpstr>Глава VI. Осень Средневековья Европа в XIV – первой половине XV в.</vt:lpstr>
      <vt:lpstr>План</vt:lpstr>
      <vt:lpstr>Столетие бедствий</vt:lpstr>
      <vt:lpstr>Столетняя война</vt:lpstr>
      <vt:lpstr>Столетняя война</vt:lpstr>
      <vt:lpstr>Крестьяне против господ</vt:lpstr>
      <vt:lpstr>Домашнее задание</vt:lpstr>
      <vt:lpstr>Гуситские войны</vt:lpstr>
      <vt:lpstr>Средневековье – период всеобщей истории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Европа в XIV – первой половине XV в.</dc:title>
  <dc:creator>100ballnik.com</dc:creator>
  <cp:lastModifiedBy>Mendal</cp:lastModifiedBy>
  <cp:revision>1</cp:revision>
  <dcterms:created xsi:type="dcterms:W3CDTF">2026-10-23T21:04:41Z</dcterms:created>
  <dcterms:modified xsi:type="dcterms:W3CDTF">2026-10-23T21:04:41Z</dcterms:modified>
</cp:coreProperties>
</file>