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12000-8CBA-7768-29F5-9D56B5447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2ED153-F495-FEF7-E967-80BBCA657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3CD84F-4605-83BD-2B8D-1C6A69D1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00ECFC-81A3-44F7-87F1-0CBE15B0E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535DAF-7343-BDE0-D5A4-6F03657A1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88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D63D19-9429-C6FA-8AAB-290F67CDF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5B47B4-2DC2-8322-09D1-13BA7D86C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379D37-33BD-FDB2-FC9F-5723F7510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1CE36-D0D1-0D4E-4506-4B57B5903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315194-F0F4-331E-98E7-267A47D87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7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F4B89-2A48-EF17-0A72-E34B3A086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9F3596-AD68-55AE-4320-8F4084F29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80A4B5-7780-772A-C9DF-38E9B1017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439F94-95F7-C0B9-F558-5D9079F67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CFCF35-9059-E331-C16E-7A316DCC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60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C0753-1AAE-3B29-6A35-2CBF09E4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5482D8-4D47-56EA-C5B8-4737A21B4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4DDC47-D537-4ACC-DDAA-ECD6D0361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CA18E5-AEF4-05D3-F7CF-13A9E7560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A88C65-0757-8A10-24A5-4342846A2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0E1E2F-FFFE-FE43-0F6B-2C9A1794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80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14FE7-E989-F459-D316-D481977CF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F64E51-5709-ABED-ABC6-FC13E17AD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3DE614F-07E5-4114-E059-401739CDF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E15205-A9F3-7082-BCC6-8AEE9C1F17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A8F27E-CAD6-FCC5-B308-3347DEE37A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2210A3A-8E5E-BFEA-2E5B-EC129DBDA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1D963EC-E143-F137-18DC-9EFB07EA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FA2442E-C471-313D-F972-AEBDB6706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338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4F1E09-A577-70AC-6B86-C178FE8DC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68F39E-9DB6-82AE-2F8A-710F3C265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417C97-A347-7E6B-208A-52606FD28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02BA99-663D-2746-8A07-155AB5995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001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AE7307-B696-3EC5-1C71-4599C29A1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856223A-C708-82E2-0E47-21014B7F9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E95238-9235-DB5B-EA1E-5C7F85A12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021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3503C1-7347-40FE-894F-4B3DF2E24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04DAED-A10B-0CBB-1CD5-287433753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4B530D-2E99-5ED9-ADDD-3DF9F30D6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E6CBE7-F30B-05F1-245E-7F8FCF2FD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58D2EB-3AB0-0E43-174E-58489805C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0D5373-F7D8-491F-DA21-EC3023677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472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CD484-A3F5-0623-C2BC-4C39DD5A5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C812A2-ED60-09E7-AA82-597F79DD3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635C6B-BA8F-FC64-E479-181C1190F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089288-8C1C-6558-D037-F4FB48C3B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621F6A-6756-3DDB-2612-67ACB4508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D4BA1F-69B7-E077-70A3-A686A7C55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759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830C7-3B06-FA32-F9B5-4BE78214F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A22DF1-FDF9-FDB1-6935-77BB1DD63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943AFC-A97D-68ED-1052-BEE290D3A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2C48E7-1E8B-8F52-6DE7-8E9AC25BD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CD6D8B-DF20-D726-0D42-E44B5475A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140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A474347-959A-53A6-ACC6-2D9D07B0F9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85D480-F965-DD01-06E6-3F9F29B63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C199BA-6690-BD79-3BA8-8D09BCA83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2DB33C-EEA1-E381-EAC4-D242F13B5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0D1C01-AA4D-6987-C542-FCBC1E9FA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52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AA1BA3-C273-BB4D-7C96-93F4B532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57E9D6-B897-F678-D3DF-5BBDA905A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808812-6314-5EAA-4734-92255E958C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874FE3-89B2-40C6-9259-795F7B8A54C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65CD02-40F8-30E3-B0DC-24D328847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CB74FC-E891-4A60-C1D4-7BFE91B0E4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96729A-F72C-41FB-8FDC-B793BB3594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765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p band">
            <a:extLst>
              <a:ext uri="{FF2B5EF4-FFF2-40B4-BE49-F238E27FC236}">
                <a16:creationId xmlns:a16="http://schemas.microsoft.com/office/drawing/2014/main" id="{9443AE6E-6B14-CF92-2D9A-63DE2CFD8ADB}"/>
              </a:ext>
            </a:extLst>
          </p:cNvPr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B13A2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op rule">
            <a:extLst>
              <a:ext uri="{FF2B5EF4-FFF2-40B4-BE49-F238E27FC236}">
                <a16:creationId xmlns:a16="http://schemas.microsoft.com/office/drawing/2014/main" id="{BBBABEBC-BF20-2E45-E190-3745D42B11B4}"/>
              </a:ext>
            </a:extLst>
          </p:cNvPr>
          <p:cNvSpPr/>
          <p:nvPr/>
        </p:nvSpPr>
        <p:spPr>
          <a:xfrm>
            <a:off x="0" y="127000"/>
            <a:ext cx="12192000" cy="25400"/>
          </a:xfrm>
          <a:prstGeom prst="rect">
            <a:avLst/>
          </a:prstGeom>
          <a:solidFill>
            <a:srgbClr val="A98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Cover Florence" descr="Вид Флоренции. Раскрашенная гравюра на дереве из «Нюрнбергской хроники» Х. Шеделя, 1493">
            <a:extLst>
              <a:ext uri="{FF2B5EF4-FFF2-40B4-BE49-F238E27FC236}">
                <a16:creationId xmlns:a16="http://schemas.microsoft.com/office/drawing/2014/main" id="{AE563078-FA7D-E655-B346-20CD1E57F4E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8800"/>
            <a:ext cx="5486400" cy="5791200"/>
          </a:xfrm>
          <a:prstGeom prst="round2SameRect">
            <a:avLst>
              <a:gd name="adj1" fmla="val 50000"/>
              <a:gd name="adj2" fmla="val 0"/>
            </a:avLst>
          </a:prstGeom>
          <a:ln w="19050">
            <a:solidFill>
              <a:srgbClr val="A9832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Cover title">
            <a:extLst>
              <a:ext uri="{FF2B5EF4-FFF2-40B4-BE49-F238E27FC236}">
                <a16:creationId xmlns:a16="http://schemas.microsoft.com/office/drawing/2014/main" id="{015C5448-618B-15A7-7A11-48B650D8CC3E}"/>
              </a:ext>
            </a:extLst>
          </p:cNvPr>
          <p:cNvSpPr txBox="1"/>
          <p:nvPr/>
        </p:nvSpPr>
        <p:spPr>
          <a:xfrm>
            <a:off x="711200" y="1524000"/>
            <a:ext cx="5080000" cy="277977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7600" dirty="0">
                <a:solidFill>
                  <a:srgbClr val="B13A25"/>
                </a:solidFill>
                <a:latin typeface="Georgia" panose="02040502050405020303" pitchFamily="18" charset="0"/>
              </a:rPr>
              <a:t>Е</a:t>
            </a:r>
            <a:r>
              <a:rPr lang="ru-RU" sz="5800" dirty="0">
                <a:solidFill>
                  <a:srgbClr val="2A2420"/>
                </a:solidFill>
                <a:latin typeface="Georgia" panose="02040502050405020303" pitchFamily="18" charset="0"/>
              </a:rPr>
              <a:t>вропа на пороге </a:t>
            </a:r>
            <a:r>
              <a:rPr lang="ru-RU" sz="5800" dirty="0">
                <a:solidFill>
                  <a:srgbClr val="1F4A86"/>
                </a:solidFill>
                <a:latin typeface="Georgia" panose="02040502050405020303" pitchFamily="18" charset="0"/>
              </a:rPr>
              <a:t>Нового времени</a:t>
            </a:r>
          </a:p>
        </p:txBody>
      </p:sp>
      <p:sp>
        <p:nvSpPr>
          <p:cNvPr id="8" name="Rule lozenge">
            <a:extLst>
              <a:ext uri="{FF2B5EF4-FFF2-40B4-BE49-F238E27FC236}">
                <a16:creationId xmlns:a16="http://schemas.microsoft.com/office/drawing/2014/main" id="{52BBFC5D-7FED-5547-AC30-AB465233507B}"/>
              </a:ext>
            </a:extLst>
          </p:cNvPr>
          <p:cNvSpPr/>
          <p:nvPr/>
        </p:nvSpPr>
        <p:spPr>
          <a:xfrm>
            <a:off x="711200" y="4583176"/>
            <a:ext cx="114300" cy="114300"/>
          </a:xfrm>
          <a:prstGeom prst="diamond">
            <a:avLst/>
          </a:prstGeom>
          <a:solidFill>
            <a:srgbClr val="B13A2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Rule">
            <a:extLst>
              <a:ext uri="{FF2B5EF4-FFF2-40B4-BE49-F238E27FC236}">
                <a16:creationId xmlns:a16="http://schemas.microsoft.com/office/drawing/2014/main" id="{985CB703-EF34-E13D-DDDC-2F08BBCB0903}"/>
              </a:ext>
            </a:extLst>
          </p:cNvPr>
          <p:cNvCxnSpPr/>
          <p:nvPr/>
        </p:nvCxnSpPr>
        <p:spPr>
          <a:xfrm>
            <a:off x="939800" y="4640326"/>
            <a:ext cx="3886200" cy="0"/>
          </a:xfrm>
          <a:prstGeom prst="line">
            <a:avLst/>
          </a:prstGeom>
          <a:ln w="15875">
            <a:solidFill>
              <a:srgbClr val="A983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62A8F672-6F45-DC44-3D41-58E6AD26C25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022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57D5AB8-774E-3B4C-217D-896EAC9C7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71120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2A2420"/>
                </a:solidFill>
                <a:latin typeface="Georgia" panose="02040502050405020303" pitchFamily="18" charset="0"/>
              </a:rPr>
              <a:t>Разные пути к торжеству королевской власти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3BE53F77-ACA5-EDB7-41FB-2556B909B71B}"/>
              </a:ext>
            </a:extLst>
          </p:cNvPr>
          <p:cNvSpPr/>
          <p:nvPr/>
        </p:nvSpPr>
        <p:spPr>
          <a:xfrm>
            <a:off x="609600" y="1441704"/>
            <a:ext cx="114300" cy="114300"/>
          </a:xfrm>
          <a:prstGeom prst="diamond">
            <a:avLst/>
          </a:prstGeom>
          <a:solidFill>
            <a:srgbClr val="B13A2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0995C549-00E5-BC91-F170-23269D8E48B0}"/>
              </a:ext>
            </a:extLst>
          </p:cNvPr>
          <p:cNvCxnSpPr/>
          <p:nvPr/>
        </p:nvCxnSpPr>
        <p:spPr>
          <a:xfrm>
            <a:off x="812800" y="1498854"/>
            <a:ext cx="20828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utumn">
            <a:extLst>
              <a:ext uri="{FF2B5EF4-FFF2-40B4-BE49-F238E27FC236}">
                <a16:creationId xmlns:a16="http://schemas.microsoft.com/office/drawing/2014/main" id="{32DFEBD9-2876-4F2C-01CA-3742CE608ED1}"/>
              </a:ext>
            </a:extLst>
          </p:cNvPr>
          <p:cNvSpPr txBox="1"/>
          <p:nvPr/>
        </p:nvSpPr>
        <p:spPr>
          <a:xfrm>
            <a:off x="609600" y="1695704"/>
            <a:ext cx="7112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i="1" dirty="0">
                <a:solidFill>
                  <a:srgbClr val="B13A25"/>
                </a:solidFill>
                <a:latin typeface="Georgia" panose="02040502050405020303" pitchFamily="18" charset="0"/>
              </a:rPr>
              <a:t>«Осень Средневековья» </a:t>
            </a:r>
            <a:r>
              <a:rPr lang="ru-RU" sz="3000" i="1">
                <a:solidFill>
                  <a:srgbClr val="B13A25"/>
                </a:solidFill>
                <a:latin typeface="Georgia" panose="02040502050405020303" pitchFamily="18" charset="0"/>
              </a:rPr>
              <a:t>- XIV-XV вв</a:t>
            </a:r>
            <a:r>
              <a:rPr lang="ru-RU" sz="3000" i="1" dirty="0">
                <a:solidFill>
                  <a:srgbClr val="B13A25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Autumn text">
            <a:extLst>
              <a:ext uri="{FF2B5EF4-FFF2-40B4-BE49-F238E27FC236}">
                <a16:creationId xmlns:a16="http://schemas.microsoft.com/office/drawing/2014/main" id="{7D3F4A06-F0AB-DCA8-46A7-3470A11C4148}"/>
              </a:ext>
            </a:extLst>
          </p:cNvPr>
          <p:cNvSpPr txBox="1"/>
          <p:nvPr/>
        </p:nvSpPr>
        <p:spPr>
          <a:xfrm>
            <a:off x="609600" y="2330704"/>
            <a:ext cx="7112000" cy="25365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lnSpc>
                <a:spcPct val="105000"/>
              </a:lnSpc>
              <a:spcAft>
                <a:spcPts val="1200"/>
              </a:spcAft>
              <a:buClr>
                <a:srgbClr val="A9832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Это эпоха в странах Западной Европы, которая характеризуется изменениями в разных сферах жизни общества: </a:t>
            </a:r>
            <a:r>
              <a:rPr lang="ru-RU" sz="2500" b="1" dirty="0">
                <a:solidFill>
                  <a:srgbClr val="1F4A86"/>
                </a:solidFill>
                <a:latin typeface="Calibri" panose="020F0502020204030204" pitchFamily="34" charset="0"/>
              </a:rPr>
              <a:t>экономике, политике, социуме и культуре.</a:t>
            </a:r>
          </a:p>
          <a:p>
            <a:pPr marL="304800" indent="-304800">
              <a:lnSpc>
                <a:spcPct val="105000"/>
              </a:lnSpc>
              <a:spcAft>
                <a:spcPts val="1200"/>
              </a:spcAft>
              <a:buClr>
                <a:srgbClr val="A9832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Эти процессы свидетельствовали о переходе </a:t>
            </a:r>
            <a:r>
              <a:rPr lang="ru-RU" sz="2500" b="1" dirty="0">
                <a:solidFill>
                  <a:srgbClr val="B13A25"/>
                </a:solidFill>
                <a:latin typeface="Calibri" panose="020F0502020204030204" pitchFamily="34" charset="0"/>
              </a:rPr>
              <a:t>от Средневековья к Новому времени.</a:t>
            </a:r>
          </a:p>
        </p:txBody>
      </p:sp>
      <p:pic>
        <p:nvPicPr>
          <p:cNvPr id="8" name="Tres Riches Heures" descr="Братья Лимбург. «Октябрь». Миниатюра из «Великолепного часослова герцога Беррийского», 1412–1416. Музей Конде, Шантийи">
            <a:extLst>
              <a:ext uri="{FF2B5EF4-FFF2-40B4-BE49-F238E27FC236}">
                <a16:creationId xmlns:a16="http://schemas.microsoft.com/office/drawing/2014/main" id="{54C6340C-4E82-AF0A-3CAD-B083118851F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81000"/>
            <a:ext cx="3454400" cy="5969000"/>
          </a:xfrm>
          <a:prstGeom prst="roundRect">
            <a:avLst>
              <a:gd name="adj" fmla="val 4000"/>
            </a:avLst>
          </a:prstGeom>
          <a:ln w="15875">
            <a:solidFill>
              <a:srgbClr val="A9832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9FBF8D82-C58F-6359-3E03-677F585FBB7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3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rm card">
            <a:extLst>
              <a:ext uri="{FF2B5EF4-FFF2-40B4-BE49-F238E27FC236}">
                <a16:creationId xmlns:a16="http://schemas.microsoft.com/office/drawing/2014/main" id="{281CEE2A-9745-57FC-C6E8-946F226B0DDC}"/>
              </a:ext>
            </a:extLst>
          </p:cNvPr>
          <p:cNvSpPr/>
          <p:nvPr/>
        </p:nvSpPr>
        <p:spPr>
          <a:xfrm>
            <a:off x="609600" y="762001"/>
            <a:ext cx="6858000" cy="3314891"/>
          </a:xfrm>
          <a:prstGeom prst="roundRect">
            <a:avLst>
              <a:gd name="adj" fmla="val 4000"/>
            </a:avLst>
          </a:prstGeom>
          <a:solidFill>
            <a:srgbClr val="F5ED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rm bar">
            <a:extLst>
              <a:ext uri="{FF2B5EF4-FFF2-40B4-BE49-F238E27FC236}">
                <a16:creationId xmlns:a16="http://schemas.microsoft.com/office/drawing/2014/main" id="{39FB8B99-35EF-7387-F626-404C7F01C86D}"/>
              </a:ext>
            </a:extLst>
          </p:cNvPr>
          <p:cNvSpPr/>
          <p:nvPr/>
        </p:nvSpPr>
        <p:spPr>
          <a:xfrm>
            <a:off x="609600" y="762001"/>
            <a:ext cx="76200" cy="3314891"/>
          </a:xfrm>
          <a:prstGeom prst="rect">
            <a:avLst/>
          </a:prstGeom>
          <a:solidFill>
            <a:srgbClr val="A98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Huizinga text">
            <a:extLst>
              <a:ext uri="{FF2B5EF4-FFF2-40B4-BE49-F238E27FC236}">
                <a16:creationId xmlns:a16="http://schemas.microsoft.com/office/drawing/2014/main" id="{3598766B-7DB3-E4ED-58D3-D88F4A3B2FBD}"/>
              </a:ext>
            </a:extLst>
          </p:cNvPr>
          <p:cNvSpPr txBox="1"/>
          <p:nvPr/>
        </p:nvSpPr>
        <p:spPr>
          <a:xfrm>
            <a:off x="990600" y="1066800"/>
            <a:ext cx="6197600" cy="270529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4800" dirty="0">
                <a:solidFill>
                  <a:srgbClr val="B13A25"/>
                </a:solidFill>
                <a:latin typeface="Georgia" panose="02040502050405020303" pitchFamily="18" charset="0"/>
              </a:rPr>
              <a:t>Т</a:t>
            </a:r>
            <a:r>
              <a:rPr lang="ru-RU" sz="2800" dirty="0">
                <a:solidFill>
                  <a:srgbClr val="2A2420"/>
                </a:solidFill>
                <a:latin typeface="Calibri" panose="020F0502020204030204" pitchFamily="34" charset="0"/>
              </a:rPr>
              <a:t>ермин впервые использовал культуролог </a:t>
            </a:r>
            <a:r>
              <a:rPr lang="ru-RU" sz="2800" b="1" dirty="0">
                <a:solidFill>
                  <a:srgbClr val="B13A25"/>
                </a:solidFill>
                <a:latin typeface="Calibri" panose="020F0502020204030204" pitchFamily="34" charset="0"/>
              </a:rPr>
              <a:t>Йохан </a:t>
            </a:r>
            <a:r>
              <a:rPr lang="ru-RU" sz="2800" b="1" dirty="0" err="1">
                <a:solidFill>
                  <a:srgbClr val="B13A25"/>
                </a:solidFill>
                <a:latin typeface="Calibri" panose="020F0502020204030204" pitchFamily="34" charset="0"/>
              </a:rPr>
              <a:t>Хейзинга</a:t>
            </a:r>
            <a:r>
              <a:rPr lang="ru-RU" sz="2800" dirty="0">
                <a:solidFill>
                  <a:srgbClr val="2A2420"/>
                </a:solidFill>
                <a:latin typeface="Calibri" panose="020F0502020204030204" pitchFamily="34" charset="0"/>
              </a:rPr>
              <a:t>, он описывает эпоху как период </a:t>
            </a:r>
            <a:r>
              <a:rPr lang="ru-RU" sz="2800" b="1" dirty="0">
                <a:solidFill>
                  <a:srgbClr val="1F4A86"/>
                </a:solidFill>
                <a:latin typeface="Calibri" panose="020F0502020204030204" pitchFamily="34" charset="0"/>
              </a:rPr>
              <a:t>упадка феодальных отношений, схоластики и религиозных взглядов.</a:t>
            </a:r>
          </a:p>
        </p:txBody>
      </p:sp>
      <p:pic>
        <p:nvPicPr>
          <p:cNvPr id="7" name="Huizinga photo" descr="Йохан Хейзинга (1872–1945), нидерландский историк культуры. Фотография">
            <a:extLst>
              <a:ext uri="{FF2B5EF4-FFF2-40B4-BE49-F238E27FC236}">
                <a16:creationId xmlns:a16="http://schemas.microsoft.com/office/drawing/2014/main" id="{210811F0-0344-98D2-2633-1A78F57D9CF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812800"/>
            <a:ext cx="3302000" cy="4191000"/>
          </a:xfrm>
          <a:prstGeom prst="ellipse">
            <a:avLst/>
          </a:prstGeom>
          <a:ln w="15875">
            <a:solidFill>
              <a:srgbClr val="A9832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Huizinga photo ring">
            <a:extLst>
              <a:ext uri="{FF2B5EF4-FFF2-40B4-BE49-F238E27FC236}">
                <a16:creationId xmlns:a16="http://schemas.microsoft.com/office/drawing/2014/main" id="{E54F788F-1C4F-C831-4318-89363AD940F2}"/>
              </a:ext>
            </a:extLst>
          </p:cNvPr>
          <p:cNvSpPr/>
          <p:nvPr/>
        </p:nvSpPr>
        <p:spPr>
          <a:xfrm>
            <a:off x="8051800" y="736600"/>
            <a:ext cx="3454400" cy="4343400"/>
          </a:xfrm>
          <a:prstGeom prst="ellipse">
            <a:avLst/>
          </a:prstGeom>
          <a:noFill/>
          <a:ln w="9525" cap="flat" cmpd="sng" algn="ctr">
            <a:solidFill>
              <a:srgbClr val="A9832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D0C36B01-A3A5-5263-5DBF-EE0445A9E55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272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ingdoms text">
            <a:extLst>
              <a:ext uri="{FF2B5EF4-FFF2-40B4-BE49-F238E27FC236}">
                <a16:creationId xmlns:a16="http://schemas.microsoft.com/office/drawing/2014/main" id="{E7060482-467B-1133-1A99-22B9A38DDABA}"/>
              </a:ext>
            </a:extLst>
          </p:cNvPr>
          <p:cNvSpPr txBox="1"/>
          <p:nvPr/>
        </p:nvSpPr>
        <p:spPr>
          <a:xfrm>
            <a:off x="609600" y="304800"/>
            <a:ext cx="10972800" cy="131451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2800" dirty="0">
                <a:solidFill>
                  <a:srgbClr val="2A2420"/>
                </a:solidFill>
                <a:latin typeface="Georgia" panose="02040502050405020303" pitchFamily="18" charset="0"/>
              </a:rPr>
              <a:t>Во </a:t>
            </a:r>
            <a:r>
              <a:rPr lang="ru-RU" sz="2800" b="1" dirty="0">
                <a:solidFill>
                  <a:srgbClr val="1F4A86"/>
                </a:solidFill>
                <a:latin typeface="Georgia" panose="02040502050405020303" pitchFamily="18" charset="0"/>
              </a:rPr>
              <a:t>Франции</a:t>
            </a:r>
            <a:r>
              <a:rPr lang="ru-RU" sz="2800" dirty="0">
                <a:solidFill>
                  <a:srgbClr val="2A2420"/>
                </a:solidFill>
                <a:latin typeface="Georgia" panose="02040502050405020303" pitchFamily="18" charset="0"/>
              </a:rPr>
              <a:t>, </a:t>
            </a:r>
            <a:r>
              <a:rPr lang="ru-RU" sz="2800" b="1" dirty="0">
                <a:solidFill>
                  <a:srgbClr val="A3243A"/>
                </a:solidFill>
                <a:latin typeface="Georgia" panose="02040502050405020303" pitchFamily="18" charset="0"/>
              </a:rPr>
              <a:t>Англии</a:t>
            </a:r>
            <a:r>
              <a:rPr lang="ru-RU" sz="2800" dirty="0">
                <a:solidFill>
                  <a:srgbClr val="2A2420"/>
                </a:solidFill>
                <a:latin typeface="Georgia" panose="02040502050405020303" pitchFamily="18" charset="0"/>
              </a:rPr>
              <a:t> и </a:t>
            </a:r>
            <a:r>
              <a:rPr lang="ru-RU" sz="2800" b="1" dirty="0">
                <a:solidFill>
                  <a:srgbClr val="A8501F"/>
                </a:solidFill>
                <a:latin typeface="Georgia" panose="02040502050405020303" pitchFamily="18" charset="0"/>
              </a:rPr>
              <a:t>Испании</a:t>
            </a:r>
            <a:r>
              <a:rPr lang="ru-RU" sz="2800" dirty="0">
                <a:solidFill>
                  <a:srgbClr val="2A2420"/>
                </a:solidFill>
                <a:latin typeface="Georgia" panose="02040502050405020303" pitchFamily="18" charset="0"/>
              </a:rPr>
              <a:t> правители смогли сломить сопротивление знати, завершить объединение этих стран и </a:t>
            </a:r>
            <a:r>
              <a:rPr lang="ru-RU" sz="2800" dirty="0">
                <a:solidFill>
                  <a:srgbClr val="B13A25"/>
                </a:solidFill>
                <a:latin typeface="Georgia" panose="02040502050405020303" pitchFamily="18" charset="0"/>
              </a:rPr>
              <a:t>укрепить личную власть.</a:t>
            </a:r>
          </a:p>
        </p:txBody>
      </p:sp>
      <p:sp>
        <p:nvSpPr>
          <p:cNvPr id="4" name="Europe map mount">
            <a:extLst>
              <a:ext uri="{FF2B5EF4-FFF2-40B4-BE49-F238E27FC236}">
                <a16:creationId xmlns:a16="http://schemas.microsoft.com/office/drawing/2014/main" id="{CD5F784A-ADFC-D6D0-8291-6D6DBCC52FA5}"/>
              </a:ext>
            </a:extLst>
          </p:cNvPr>
          <p:cNvSpPr/>
          <p:nvPr/>
        </p:nvSpPr>
        <p:spPr>
          <a:xfrm>
            <a:off x="3025909" y="1797114"/>
            <a:ext cx="6140183" cy="465448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B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Europe map" descr="Карта Европы в XVI–XVII вв. (учебная карта из исходной презентации)">
            <a:extLst>
              <a:ext uri="{FF2B5EF4-FFF2-40B4-BE49-F238E27FC236}">
                <a16:creationId xmlns:a16="http://schemas.microsoft.com/office/drawing/2014/main" id="{1DFF2B70-2904-B0BC-F2B7-CBC6200E914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509" y="1898714"/>
            <a:ext cx="5936983" cy="4451286"/>
          </a:xfrm>
          <a:prstGeom prst="rect">
            <a:avLst/>
          </a:prstGeom>
        </p:spPr>
      </p:pic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CF438977-049E-DDF6-C703-8B552B01957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19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4CD4601-4620-8435-1F76-228611CE5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1F4A86"/>
                </a:solidFill>
                <a:latin typeface="Georgia" panose="02040502050405020303" pitchFamily="18" charset="0"/>
              </a:rPr>
              <a:t>Объединение Франции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F5592454-4B42-3D3A-99AC-3650D617BE5A}"/>
              </a:ext>
            </a:extLst>
          </p:cNvPr>
          <p:cNvSpPr/>
          <p:nvPr/>
        </p:nvSpPr>
        <p:spPr>
          <a:xfrm>
            <a:off x="609600" y="960120"/>
            <a:ext cx="114300" cy="114300"/>
          </a:xfrm>
          <a:prstGeom prst="diamond">
            <a:avLst/>
          </a:prstGeom>
          <a:solidFill>
            <a:srgbClr val="A98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667A7E76-3029-21E0-B806-2BC1B5FF00EF}"/>
              </a:ext>
            </a:extLst>
          </p:cNvPr>
          <p:cNvCxnSpPr/>
          <p:nvPr/>
        </p:nvCxnSpPr>
        <p:spPr>
          <a:xfrm>
            <a:off x="812800" y="1017270"/>
            <a:ext cx="20828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ngs card">
            <a:extLst>
              <a:ext uri="{FF2B5EF4-FFF2-40B4-BE49-F238E27FC236}">
                <a16:creationId xmlns:a16="http://schemas.microsoft.com/office/drawing/2014/main" id="{26B41EAC-3EC4-AB5F-3996-47B633B72324}"/>
              </a:ext>
            </a:extLst>
          </p:cNvPr>
          <p:cNvSpPr/>
          <p:nvPr/>
        </p:nvSpPr>
        <p:spPr>
          <a:xfrm>
            <a:off x="609600" y="1320800"/>
            <a:ext cx="6350000" cy="1148080"/>
          </a:xfrm>
          <a:prstGeom prst="roundRect">
            <a:avLst>
              <a:gd name="adj" fmla="val 6000"/>
            </a:avLst>
          </a:prstGeom>
          <a:solidFill>
            <a:srgbClr val="E0E8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Kings">
            <a:extLst>
              <a:ext uri="{FF2B5EF4-FFF2-40B4-BE49-F238E27FC236}">
                <a16:creationId xmlns:a16="http://schemas.microsoft.com/office/drawing/2014/main" id="{F963F092-214A-8F12-4830-ECD05F832472}"/>
              </a:ext>
            </a:extLst>
          </p:cNvPr>
          <p:cNvSpPr txBox="1"/>
          <p:nvPr/>
        </p:nvSpPr>
        <p:spPr>
          <a:xfrm>
            <a:off x="889000" y="1498600"/>
            <a:ext cx="58674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Короли стремились </a:t>
            </a:r>
            <a:r>
              <a:rPr lang="ru-RU" sz="2600" b="1" dirty="0">
                <a:solidFill>
                  <a:srgbClr val="1F4A86"/>
                </a:solidFill>
                <a:latin typeface="Calibri" panose="020F0502020204030204" pitchFamily="34" charset="0"/>
              </a:rPr>
              <a:t>подчинить вассалов и объединить страну</a:t>
            </a:r>
          </a:p>
        </p:txBody>
      </p:sp>
      <p:sp>
        <p:nvSpPr>
          <p:cNvPr id="7" name="Kings bar">
            <a:extLst>
              <a:ext uri="{FF2B5EF4-FFF2-40B4-BE49-F238E27FC236}">
                <a16:creationId xmlns:a16="http://schemas.microsoft.com/office/drawing/2014/main" id="{E70CBA1D-363F-3E39-679F-8182EC9276C9}"/>
              </a:ext>
            </a:extLst>
          </p:cNvPr>
          <p:cNvSpPr/>
          <p:nvPr/>
        </p:nvSpPr>
        <p:spPr>
          <a:xfrm>
            <a:off x="711200" y="1447800"/>
            <a:ext cx="50800" cy="894080"/>
          </a:xfrm>
          <a:prstGeom prst="rect">
            <a:avLst/>
          </a:prstGeom>
          <a:solidFill>
            <a:srgbClr val="1F4A8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uis card">
            <a:extLst>
              <a:ext uri="{FF2B5EF4-FFF2-40B4-BE49-F238E27FC236}">
                <a16:creationId xmlns:a16="http://schemas.microsoft.com/office/drawing/2014/main" id="{725C85D4-70D0-28B6-3842-9EF7E4DB6263}"/>
              </a:ext>
            </a:extLst>
          </p:cNvPr>
          <p:cNvSpPr/>
          <p:nvPr/>
        </p:nvSpPr>
        <p:spPr>
          <a:xfrm>
            <a:off x="609600" y="2545080"/>
            <a:ext cx="6350000" cy="1940560"/>
          </a:xfrm>
          <a:prstGeom prst="roundRect">
            <a:avLst>
              <a:gd name="adj" fmla="val 6000"/>
            </a:avLst>
          </a:prstGeom>
          <a:solidFill>
            <a:srgbClr val="F0E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uis">
            <a:extLst>
              <a:ext uri="{FF2B5EF4-FFF2-40B4-BE49-F238E27FC236}">
                <a16:creationId xmlns:a16="http://schemas.microsoft.com/office/drawing/2014/main" id="{2C589C1C-9CCF-1A69-8C31-EEDC38E6A17A}"/>
              </a:ext>
            </a:extLst>
          </p:cNvPr>
          <p:cNvSpPr txBox="1"/>
          <p:nvPr/>
        </p:nvSpPr>
        <p:spPr>
          <a:xfrm>
            <a:off x="889000" y="2722880"/>
            <a:ext cx="5867400" cy="1584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1F4A86"/>
                </a:solidFill>
                <a:latin typeface="Georgia" panose="02040502050405020303" pitchFamily="18" charset="0"/>
              </a:rPr>
              <a:t>Людовик XI (1461-1483)</a:t>
            </a: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 воевал со знатью, в частности с герцогом Бургундии </a:t>
            </a:r>
            <a:r>
              <a:rPr lang="ru-RU" sz="2600" b="1" dirty="0">
                <a:solidFill>
                  <a:srgbClr val="6B2F55"/>
                </a:solidFill>
                <a:latin typeface="Georgia" panose="02040502050405020303" pitchFamily="18" charset="0"/>
              </a:rPr>
              <a:t>Карлом Смелым</a:t>
            </a: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, который хотел независимости от короля</a:t>
            </a:r>
          </a:p>
        </p:txBody>
      </p:sp>
      <p:sp>
        <p:nvSpPr>
          <p:cNvPr id="10" name="Louis bar">
            <a:extLst>
              <a:ext uri="{FF2B5EF4-FFF2-40B4-BE49-F238E27FC236}">
                <a16:creationId xmlns:a16="http://schemas.microsoft.com/office/drawing/2014/main" id="{84057BF2-0B4B-74F6-7434-DAE6D5B4B236}"/>
              </a:ext>
            </a:extLst>
          </p:cNvPr>
          <p:cNvSpPr/>
          <p:nvPr/>
        </p:nvSpPr>
        <p:spPr>
          <a:xfrm>
            <a:off x="711200" y="2672080"/>
            <a:ext cx="50800" cy="1686560"/>
          </a:xfrm>
          <a:prstGeom prst="rect">
            <a:avLst/>
          </a:prstGeom>
          <a:solidFill>
            <a:srgbClr val="6B2F5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Order of St Michael" descr="Людовик XI председательствует на собрании ордена Святого Михаила. Миниатюра мастерской Жана Фуке, 1470. Национальная библиотека Франции">
            <a:extLst>
              <a:ext uri="{FF2B5EF4-FFF2-40B4-BE49-F238E27FC236}">
                <a16:creationId xmlns:a16="http://schemas.microsoft.com/office/drawing/2014/main" id="{076D6508-E7D4-D7A3-DCD2-C3D4A3E133A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00" y="1320800"/>
            <a:ext cx="4241800" cy="5029200"/>
          </a:xfrm>
          <a:prstGeom prst="roundRect">
            <a:avLst>
              <a:gd name="adj" fmla="val 4000"/>
            </a:avLst>
          </a:prstGeom>
          <a:ln w="15875">
            <a:solidFill>
              <a:srgbClr val="1F4A8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B9014B86-7D34-7808-D61C-79709CA796E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509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nce panel">
            <a:extLst>
              <a:ext uri="{FF2B5EF4-FFF2-40B4-BE49-F238E27FC236}">
                <a16:creationId xmlns:a16="http://schemas.microsoft.com/office/drawing/2014/main" id="{6EC62015-C35A-8DFA-37FC-4807B395FD52}"/>
              </a:ext>
            </a:extLst>
          </p:cNvPr>
          <p:cNvSpPr/>
          <p:nvPr/>
        </p:nvSpPr>
        <p:spPr>
          <a:xfrm>
            <a:off x="508000" y="381000"/>
            <a:ext cx="5461000" cy="6045200"/>
          </a:xfrm>
          <a:prstGeom prst="roundRect">
            <a:avLst>
              <a:gd name="adj" fmla="val 4000"/>
            </a:avLst>
          </a:prstGeom>
          <a:solidFill>
            <a:srgbClr val="E0E8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Burgundy panel">
            <a:extLst>
              <a:ext uri="{FF2B5EF4-FFF2-40B4-BE49-F238E27FC236}">
                <a16:creationId xmlns:a16="http://schemas.microsoft.com/office/drawing/2014/main" id="{412B6AFA-4C52-0A5A-5F2F-D71CBC84270D}"/>
              </a:ext>
            </a:extLst>
          </p:cNvPr>
          <p:cNvSpPr/>
          <p:nvPr/>
        </p:nvSpPr>
        <p:spPr>
          <a:xfrm>
            <a:off x="6223000" y="381000"/>
            <a:ext cx="5461000" cy="6045200"/>
          </a:xfrm>
          <a:prstGeom prst="roundRect">
            <a:avLst>
              <a:gd name="adj" fmla="val 4000"/>
            </a:avLst>
          </a:prstGeom>
          <a:solidFill>
            <a:srgbClr val="F0E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Louis XI" descr="Людовик XI, король Франции. Портрет XV в. (копия)">
            <a:extLst>
              <a:ext uri="{FF2B5EF4-FFF2-40B4-BE49-F238E27FC236}">
                <a16:creationId xmlns:a16="http://schemas.microsoft.com/office/drawing/2014/main" id="{FDE85F47-90F3-FFF2-5169-D3A2B0F05D6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711200"/>
            <a:ext cx="3556000" cy="4445000"/>
          </a:xfrm>
          <a:prstGeom prst="ellipse">
            <a:avLst/>
          </a:prstGeom>
          <a:ln w="15875">
            <a:solidFill>
              <a:srgbClr val="1F4A8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Louis XI ring">
            <a:extLst>
              <a:ext uri="{FF2B5EF4-FFF2-40B4-BE49-F238E27FC236}">
                <a16:creationId xmlns:a16="http://schemas.microsoft.com/office/drawing/2014/main" id="{A765B214-7C7C-A28E-C7A2-10385107E0D9}"/>
              </a:ext>
            </a:extLst>
          </p:cNvPr>
          <p:cNvSpPr/>
          <p:nvPr/>
        </p:nvSpPr>
        <p:spPr>
          <a:xfrm>
            <a:off x="1384300" y="635000"/>
            <a:ext cx="3708400" cy="4597400"/>
          </a:xfrm>
          <a:prstGeom prst="ellipse">
            <a:avLst/>
          </a:prstGeom>
          <a:noFill/>
          <a:ln w="9525" cap="flat" cmpd="sng" algn="ctr">
            <a:solidFill>
              <a:srgbClr val="1F4A8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Charles the Bold" descr="Рогир ван дер Вейден. Карл Смелый, герцог Бургундский, ок. 1460. Картинная галерея, Берлин">
            <a:extLst>
              <a:ext uri="{FF2B5EF4-FFF2-40B4-BE49-F238E27FC236}">
                <a16:creationId xmlns:a16="http://schemas.microsoft.com/office/drawing/2014/main" id="{7E43ECF8-4905-3081-1B86-053C3C4C80E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711200"/>
            <a:ext cx="3556000" cy="4445000"/>
          </a:xfrm>
          <a:prstGeom prst="ellipse">
            <a:avLst/>
          </a:prstGeom>
          <a:ln w="15875">
            <a:solidFill>
              <a:srgbClr val="6B2F5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Charles the Bold ring">
            <a:extLst>
              <a:ext uri="{FF2B5EF4-FFF2-40B4-BE49-F238E27FC236}">
                <a16:creationId xmlns:a16="http://schemas.microsoft.com/office/drawing/2014/main" id="{608B4B0A-35D6-BB9D-F845-93E362131295}"/>
              </a:ext>
            </a:extLst>
          </p:cNvPr>
          <p:cNvSpPr/>
          <p:nvPr/>
        </p:nvSpPr>
        <p:spPr>
          <a:xfrm>
            <a:off x="7099300" y="635000"/>
            <a:ext cx="3708400" cy="4597400"/>
          </a:xfrm>
          <a:prstGeom prst="ellipse">
            <a:avLst/>
          </a:prstGeom>
          <a:noFill/>
          <a:ln w="9525" cap="flat" cmpd="sng" algn="ctr">
            <a:solidFill>
              <a:srgbClr val="6B2F55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ouis plate card">
            <a:extLst>
              <a:ext uri="{FF2B5EF4-FFF2-40B4-BE49-F238E27FC236}">
                <a16:creationId xmlns:a16="http://schemas.microsoft.com/office/drawing/2014/main" id="{E524F960-357A-0B37-6C56-32D47331FE63}"/>
              </a:ext>
            </a:extLst>
          </p:cNvPr>
          <p:cNvSpPr/>
          <p:nvPr/>
        </p:nvSpPr>
        <p:spPr>
          <a:xfrm>
            <a:off x="1016000" y="5461000"/>
            <a:ext cx="4445000" cy="944880"/>
          </a:xfrm>
          <a:prstGeom prst="roundRect">
            <a:avLst>
              <a:gd name="adj" fmla="val 30000"/>
            </a:avLst>
          </a:prstGeom>
          <a:solidFill>
            <a:srgbClr val="FFFDF7"/>
          </a:solidFill>
          <a:ln w="12700">
            <a:solidFill>
              <a:srgbClr val="1F4A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Louis plate">
            <a:extLst>
              <a:ext uri="{FF2B5EF4-FFF2-40B4-BE49-F238E27FC236}">
                <a16:creationId xmlns:a16="http://schemas.microsoft.com/office/drawing/2014/main" id="{32FAB8D8-E166-104E-C440-EFF249591D87}"/>
              </a:ext>
            </a:extLst>
          </p:cNvPr>
          <p:cNvSpPr txBox="1"/>
          <p:nvPr/>
        </p:nvSpPr>
        <p:spPr>
          <a:xfrm>
            <a:off x="1117600" y="5537200"/>
            <a:ext cx="42418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>
                <a:solidFill>
                  <a:srgbClr val="1F4A86"/>
                </a:solidFill>
                <a:latin typeface="Georgia" panose="02040502050405020303" pitchFamily="18" charset="0"/>
              </a:rPr>
              <a:t>Людовик XI Благоразумный</a:t>
            </a:r>
            <a:endParaRPr lang="ru-RU" sz="2600" dirty="0">
              <a:solidFill>
                <a:srgbClr val="1F4A86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Charles plate card">
            <a:extLst>
              <a:ext uri="{FF2B5EF4-FFF2-40B4-BE49-F238E27FC236}">
                <a16:creationId xmlns:a16="http://schemas.microsoft.com/office/drawing/2014/main" id="{1A580A11-135F-6E80-40CD-A99D9F361A56}"/>
              </a:ext>
            </a:extLst>
          </p:cNvPr>
          <p:cNvSpPr/>
          <p:nvPr/>
        </p:nvSpPr>
        <p:spPr>
          <a:xfrm>
            <a:off x="6731000" y="5461000"/>
            <a:ext cx="4445000" cy="548640"/>
          </a:xfrm>
          <a:prstGeom prst="roundRect">
            <a:avLst>
              <a:gd name="adj" fmla="val 30000"/>
            </a:avLst>
          </a:prstGeom>
          <a:solidFill>
            <a:srgbClr val="FFFDF7"/>
          </a:solidFill>
          <a:ln w="12700">
            <a:solidFill>
              <a:srgbClr val="6B2F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harles plate">
            <a:extLst>
              <a:ext uri="{FF2B5EF4-FFF2-40B4-BE49-F238E27FC236}">
                <a16:creationId xmlns:a16="http://schemas.microsoft.com/office/drawing/2014/main" id="{8F0CF582-6DA1-A91C-0F84-2F3253CB989E}"/>
              </a:ext>
            </a:extLst>
          </p:cNvPr>
          <p:cNvSpPr txBox="1"/>
          <p:nvPr/>
        </p:nvSpPr>
        <p:spPr>
          <a:xfrm>
            <a:off x="6832600" y="5537200"/>
            <a:ext cx="42418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6B2F55"/>
                </a:solidFill>
                <a:latin typeface="Georgia" panose="02040502050405020303" pitchFamily="18" charset="0"/>
              </a:rPr>
              <a:t>Карл Смелый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00903DF3-81D1-BF13-97F4-6EE08EE3E08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139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nce map mount">
            <a:extLst>
              <a:ext uri="{FF2B5EF4-FFF2-40B4-BE49-F238E27FC236}">
                <a16:creationId xmlns:a16="http://schemas.microsoft.com/office/drawing/2014/main" id="{76D75CDE-80E3-9AE1-E9ED-BBC94EABEC5C}"/>
              </a:ext>
            </a:extLst>
          </p:cNvPr>
          <p:cNvSpPr/>
          <p:nvPr/>
        </p:nvSpPr>
        <p:spPr>
          <a:xfrm>
            <a:off x="508000" y="1202267"/>
            <a:ext cx="5588000" cy="440266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B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France map" descr="Объединение Франции в XV в. (учебная карта из исходной презентации)">
            <a:extLst>
              <a:ext uri="{FF2B5EF4-FFF2-40B4-BE49-F238E27FC236}">
                <a16:creationId xmlns:a16="http://schemas.microsoft.com/office/drawing/2014/main" id="{7F8E01CA-974D-BF6A-8111-69E79D012A0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03867"/>
            <a:ext cx="5384800" cy="4199467"/>
          </a:xfrm>
          <a:prstGeom prst="rect">
            <a:avLst/>
          </a:prstGeom>
        </p:spPr>
      </p:pic>
      <p:sp>
        <p:nvSpPr>
          <p:cNvPr id="6" name="Nancy text">
            <a:extLst>
              <a:ext uri="{FF2B5EF4-FFF2-40B4-BE49-F238E27FC236}">
                <a16:creationId xmlns:a16="http://schemas.microsoft.com/office/drawing/2014/main" id="{85929D15-9C4D-6806-81C5-B63803690BC3}"/>
              </a:ext>
            </a:extLst>
          </p:cNvPr>
          <p:cNvSpPr txBox="1"/>
          <p:nvPr/>
        </p:nvSpPr>
        <p:spPr>
          <a:xfrm>
            <a:off x="6502400" y="431800"/>
            <a:ext cx="5080000" cy="419214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  <a:spcAft>
                <a:spcPts val="1000"/>
              </a:spcAft>
            </a:pPr>
            <a:r>
              <a:rPr lang="ru-RU" sz="3000" b="1" dirty="0">
                <a:solidFill>
                  <a:srgbClr val="B13A25"/>
                </a:solidFill>
                <a:latin typeface="Georgia" panose="02040502050405020303" pitchFamily="18" charset="0"/>
              </a:rPr>
              <a:t>1477 г.</a:t>
            </a:r>
            <a:r>
              <a:rPr lang="ru-RU" sz="2400" dirty="0">
                <a:solidFill>
                  <a:srgbClr val="2A2420"/>
                </a:solidFill>
                <a:latin typeface="Calibri" panose="020F0502020204030204" pitchFamily="34" charset="0"/>
              </a:rPr>
              <a:t> - </a:t>
            </a:r>
            <a:r>
              <a:rPr lang="ru-RU" sz="2400" b="1" dirty="0">
                <a:solidFill>
                  <a:srgbClr val="B13A25"/>
                </a:solidFill>
                <a:latin typeface="Calibri" panose="020F0502020204030204" pitchFamily="34" charset="0"/>
              </a:rPr>
              <a:t>битва при Нанси</a:t>
            </a:r>
            <a:r>
              <a:rPr lang="ru-RU" sz="2400" dirty="0">
                <a:solidFill>
                  <a:srgbClr val="2A2420"/>
                </a:solidFill>
                <a:latin typeface="Calibri" panose="020F0502020204030204" pitchFamily="34" charset="0"/>
              </a:rPr>
              <a:t>, войско Карла было разбито, а сам он погиб.</a:t>
            </a:r>
          </a:p>
          <a:p>
            <a:pPr>
              <a:lnSpc>
                <a:spcPct val="102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2A2420"/>
                </a:solidFill>
                <a:latin typeface="Calibri" panose="020F0502020204030204" pitchFamily="34" charset="0"/>
              </a:rPr>
              <a:t>Земли Карла Смелого были поделены:</a:t>
            </a:r>
          </a:p>
          <a:p>
            <a:pPr marL="304800" indent="-304800">
              <a:lnSpc>
                <a:spcPct val="102000"/>
              </a:lnSpc>
              <a:spcAft>
                <a:spcPts val="1000"/>
              </a:spcAft>
              <a:buClr>
                <a:srgbClr val="A9832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400" dirty="0">
                <a:solidFill>
                  <a:srgbClr val="2A2420"/>
                </a:solidFill>
                <a:latin typeface="Calibri" panose="020F0502020204030204" pitchFamily="34" charset="0"/>
              </a:rPr>
              <a:t>герцогство Бургундия, города на реке Сомме отошли </a:t>
            </a:r>
            <a:r>
              <a:rPr lang="ru-RU" sz="2400" b="1" dirty="0">
                <a:solidFill>
                  <a:srgbClr val="1F4A86"/>
                </a:solidFill>
                <a:latin typeface="Calibri" panose="020F0502020204030204" pitchFamily="34" charset="0"/>
              </a:rPr>
              <a:t>к королю Франции;</a:t>
            </a:r>
          </a:p>
          <a:p>
            <a:pPr marL="304800" indent="-304800">
              <a:lnSpc>
                <a:spcPct val="102000"/>
              </a:lnSpc>
              <a:spcAft>
                <a:spcPts val="1000"/>
              </a:spcAft>
              <a:buClr>
                <a:srgbClr val="A9832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400" dirty="0">
                <a:solidFill>
                  <a:srgbClr val="2A2420"/>
                </a:solidFill>
                <a:latin typeface="Calibri" panose="020F0502020204030204" pitchFamily="34" charset="0"/>
              </a:rPr>
              <a:t>Нидерланды, а позднее и графство Бургундия (запад Германии) оказались </a:t>
            </a:r>
            <a:r>
              <a:rPr lang="ru-RU" sz="2400" b="1" dirty="0">
                <a:solidFill>
                  <a:srgbClr val="A9832F"/>
                </a:solidFill>
                <a:latin typeface="Calibri" panose="020F0502020204030204" pitchFamily="34" charset="0"/>
              </a:rPr>
              <a:t>в руках Габсбургов.</a:t>
            </a:r>
          </a:p>
        </p:txBody>
      </p:sp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F3910478-EB00-AA07-C33E-099DDFA5319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22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F2756FE-E302-7D53-3B17-4797A4270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1005840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600" dirty="0">
                <a:solidFill>
                  <a:srgbClr val="2A2420"/>
                </a:solidFill>
                <a:latin typeface="Georgia" panose="02040502050405020303" pitchFamily="18" charset="0"/>
              </a:rPr>
              <a:t>Объединение Англии. Война Алой и Белой розы</a:t>
            </a:r>
            <a:br>
              <a:rPr lang="ru-RU" sz="3600" dirty="0">
                <a:solidFill>
                  <a:srgbClr val="2A2420"/>
                </a:solidFill>
                <a:latin typeface="Georgia" panose="02040502050405020303" pitchFamily="18" charset="0"/>
              </a:rPr>
            </a:br>
            <a:r>
              <a:rPr lang="ru-RU" sz="3000" dirty="0">
                <a:solidFill>
                  <a:srgbClr val="A3243A"/>
                </a:solidFill>
                <a:latin typeface="Georgia" panose="02040502050405020303" pitchFamily="18" charset="0"/>
              </a:rPr>
              <a:t>( 1455 – 1485 гг.)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5B4F8709-4BAE-1047-F478-E01C62C8EE49}"/>
              </a:ext>
            </a:extLst>
          </p:cNvPr>
          <p:cNvCxnSpPr/>
          <p:nvPr/>
        </p:nvCxnSpPr>
        <p:spPr>
          <a:xfrm>
            <a:off x="4953000" y="1437640"/>
            <a:ext cx="22860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C4A290BF-875A-2D82-6263-AAEDD3EC5121}"/>
              </a:ext>
            </a:extLst>
          </p:cNvPr>
          <p:cNvSpPr/>
          <p:nvPr/>
        </p:nvSpPr>
        <p:spPr>
          <a:xfrm>
            <a:off x="6038850" y="1380490"/>
            <a:ext cx="114300" cy="114300"/>
          </a:xfrm>
          <a:prstGeom prst="diamond">
            <a:avLst/>
          </a:prstGeom>
          <a:solidFill>
            <a:srgbClr val="A324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ancaster panel">
            <a:extLst>
              <a:ext uri="{FF2B5EF4-FFF2-40B4-BE49-F238E27FC236}">
                <a16:creationId xmlns:a16="http://schemas.microsoft.com/office/drawing/2014/main" id="{AEA8A7ED-6E45-345D-E969-4F022D0DA48B}"/>
              </a:ext>
            </a:extLst>
          </p:cNvPr>
          <p:cNvSpPr/>
          <p:nvPr/>
        </p:nvSpPr>
        <p:spPr>
          <a:xfrm>
            <a:off x="1524000" y="1691640"/>
            <a:ext cx="4064000" cy="4658360"/>
          </a:xfrm>
          <a:prstGeom prst="roundRect">
            <a:avLst>
              <a:gd name="adj" fmla="val 5000"/>
            </a:avLst>
          </a:prstGeom>
          <a:solidFill>
            <a:srgbClr val="F6E0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York panel">
            <a:extLst>
              <a:ext uri="{FF2B5EF4-FFF2-40B4-BE49-F238E27FC236}">
                <a16:creationId xmlns:a16="http://schemas.microsoft.com/office/drawing/2014/main" id="{20486FF8-6A6F-4EAC-3074-471091C631C5}"/>
              </a:ext>
            </a:extLst>
          </p:cNvPr>
          <p:cNvSpPr/>
          <p:nvPr/>
        </p:nvSpPr>
        <p:spPr>
          <a:xfrm>
            <a:off x="6604000" y="1691640"/>
            <a:ext cx="4064000" cy="4658360"/>
          </a:xfrm>
          <a:prstGeom prst="roundRect">
            <a:avLst>
              <a:gd name="adj" fmla="val 5000"/>
            </a:avLst>
          </a:prstGeom>
          <a:solidFill>
            <a:srgbClr val="F7F3EA"/>
          </a:solidFill>
          <a:ln w="9525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Lancaster rose" descr="Алая роза — эмблема Ланкастеров (геральдическая реконструкция)">
            <a:extLst>
              <a:ext uri="{FF2B5EF4-FFF2-40B4-BE49-F238E27FC236}">
                <a16:creationId xmlns:a16="http://schemas.microsoft.com/office/drawing/2014/main" id="{0B575089-137E-B40D-A3DE-9A0D3FF1AFE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945640"/>
            <a:ext cx="2540000" cy="2540000"/>
          </a:xfrm>
          <a:prstGeom prst="rect">
            <a:avLst/>
          </a:prstGeom>
        </p:spPr>
      </p:pic>
      <p:pic>
        <p:nvPicPr>
          <p:cNvPr id="10" name="York rose" descr="Белая роза — эмблема Йорков (геральдическая реконструкция)">
            <a:extLst>
              <a:ext uri="{FF2B5EF4-FFF2-40B4-BE49-F238E27FC236}">
                <a16:creationId xmlns:a16="http://schemas.microsoft.com/office/drawing/2014/main" id="{64B920F1-3101-5F30-D32C-C37ACE6BFAA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0" y="1945640"/>
            <a:ext cx="2540000" cy="2540000"/>
          </a:xfrm>
          <a:prstGeom prst="rect">
            <a:avLst/>
          </a:prstGeom>
        </p:spPr>
      </p:pic>
      <p:sp>
        <p:nvSpPr>
          <p:cNvPr id="11" name="Lancaster plate card">
            <a:extLst>
              <a:ext uri="{FF2B5EF4-FFF2-40B4-BE49-F238E27FC236}">
                <a16:creationId xmlns:a16="http://schemas.microsoft.com/office/drawing/2014/main" id="{6D3B0B33-3164-F670-788B-B44B8A80EF19}"/>
              </a:ext>
            </a:extLst>
          </p:cNvPr>
          <p:cNvSpPr/>
          <p:nvPr/>
        </p:nvSpPr>
        <p:spPr>
          <a:xfrm>
            <a:off x="2032000" y="4739640"/>
            <a:ext cx="3048000" cy="609600"/>
          </a:xfrm>
          <a:prstGeom prst="roundRect">
            <a:avLst>
              <a:gd name="adj" fmla="val 30000"/>
            </a:avLst>
          </a:prstGeom>
          <a:solidFill>
            <a:srgbClr val="FFFDF7"/>
          </a:solidFill>
          <a:ln w="12700">
            <a:solidFill>
              <a:srgbClr val="A324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Lancaster plate">
            <a:extLst>
              <a:ext uri="{FF2B5EF4-FFF2-40B4-BE49-F238E27FC236}">
                <a16:creationId xmlns:a16="http://schemas.microsoft.com/office/drawing/2014/main" id="{F6C173FD-D87B-28D3-3B61-748D63F24A0F}"/>
              </a:ext>
            </a:extLst>
          </p:cNvPr>
          <p:cNvSpPr txBox="1"/>
          <p:nvPr/>
        </p:nvSpPr>
        <p:spPr>
          <a:xfrm>
            <a:off x="2133600" y="4815840"/>
            <a:ext cx="28448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000" dirty="0">
                <a:solidFill>
                  <a:srgbClr val="A3243A"/>
                </a:solidFill>
                <a:latin typeface="Georgia" panose="02040502050405020303" pitchFamily="18" charset="0"/>
              </a:rPr>
              <a:t>Ланкастеры</a:t>
            </a:r>
          </a:p>
        </p:txBody>
      </p:sp>
      <p:sp>
        <p:nvSpPr>
          <p:cNvPr id="13" name="York plate card">
            <a:extLst>
              <a:ext uri="{FF2B5EF4-FFF2-40B4-BE49-F238E27FC236}">
                <a16:creationId xmlns:a16="http://schemas.microsoft.com/office/drawing/2014/main" id="{448789BD-B66D-9627-A529-A1850AF01662}"/>
              </a:ext>
            </a:extLst>
          </p:cNvPr>
          <p:cNvSpPr/>
          <p:nvPr/>
        </p:nvSpPr>
        <p:spPr>
          <a:xfrm>
            <a:off x="7112000" y="4739640"/>
            <a:ext cx="3048000" cy="609600"/>
          </a:xfrm>
          <a:prstGeom prst="roundRect">
            <a:avLst>
              <a:gd name="adj" fmla="val 30000"/>
            </a:avLst>
          </a:prstGeom>
          <a:solidFill>
            <a:srgbClr val="FFFDF7"/>
          </a:solidFill>
          <a:ln w="12700">
            <a:solidFill>
              <a:srgbClr val="A983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York plate">
            <a:extLst>
              <a:ext uri="{FF2B5EF4-FFF2-40B4-BE49-F238E27FC236}">
                <a16:creationId xmlns:a16="http://schemas.microsoft.com/office/drawing/2014/main" id="{6470DA88-2D38-13D3-DC20-F617A742639A}"/>
              </a:ext>
            </a:extLst>
          </p:cNvPr>
          <p:cNvSpPr txBox="1"/>
          <p:nvPr/>
        </p:nvSpPr>
        <p:spPr>
          <a:xfrm>
            <a:off x="7213600" y="4815840"/>
            <a:ext cx="28448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000" dirty="0">
                <a:solidFill>
                  <a:srgbClr val="A9832F"/>
                </a:solidFill>
                <a:latin typeface="Georgia" panose="02040502050405020303" pitchFamily="18" charset="0"/>
              </a:rPr>
              <a:t>Йорки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D4B6933C-FFF0-8FF3-509C-75485BDB711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47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C75967F-B65F-5FD4-E38D-68D8A819B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A2420"/>
                </a:solidFill>
                <a:latin typeface="Georgia" panose="02040502050405020303" pitchFamily="18" charset="0"/>
              </a:rPr>
              <a:t>Война Алой и Белой розы (1455 – 1485 гг.)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DF7BBCA7-6537-496D-1421-E7DE3080E6EE}"/>
              </a:ext>
            </a:extLst>
          </p:cNvPr>
          <p:cNvSpPr/>
          <p:nvPr/>
        </p:nvSpPr>
        <p:spPr>
          <a:xfrm>
            <a:off x="4953000" y="902208"/>
            <a:ext cx="114300" cy="114300"/>
          </a:xfrm>
          <a:prstGeom prst="diamond">
            <a:avLst/>
          </a:prstGeom>
          <a:solidFill>
            <a:srgbClr val="A324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318FF8D3-1D1C-6F47-7BBE-0B813B1E7C14}"/>
              </a:ext>
            </a:extLst>
          </p:cNvPr>
          <p:cNvCxnSpPr/>
          <p:nvPr/>
        </p:nvCxnSpPr>
        <p:spPr>
          <a:xfrm>
            <a:off x="5156200" y="959358"/>
            <a:ext cx="20828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Henry VII" descr="Михель Ситтов (?). Генрих VII, 1505. Национальная портретная галерея, Лондон">
            <a:extLst>
              <a:ext uri="{FF2B5EF4-FFF2-40B4-BE49-F238E27FC236}">
                <a16:creationId xmlns:a16="http://schemas.microsoft.com/office/drawing/2014/main" id="{B5C12B42-BB3C-CD28-A888-6C4411988AC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320800"/>
            <a:ext cx="3683000" cy="4191000"/>
          </a:xfrm>
          <a:prstGeom prst="roundRect">
            <a:avLst>
              <a:gd name="adj" fmla="val 4000"/>
            </a:avLst>
          </a:prstGeom>
          <a:ln w="15875">
            <a:solidFill>
              <a:srgbClr val="A324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Henry plate card">
            <a:extLst>
              <a:ext uri="{FF2B5EF4-FFF2-40B4-BE49-F238E27FC236}">
                <a16:creationId xmlns:a16="http://schemas.microsoft.com/office/drawing/2014/main" id="{0D4AEC34-1DDC-408B-24A1-2206C734454B}"/>
              </a:ext>
            </a:extLst>
          </p:cNvPr>
          <p:cNvSpPr/>
          <p:nvPr/>
        </p:nvSpPr>
        <p:spPr>
          <a:xfrm>
            <a:off x="1651000" y="5664200"/>
            <a:ext cx="3683000" cy="579120"/>
          </a:xfrm>
          <a:prstGeom prst="roundRect">
            <a:avLst>
              <a:gd name="adj" fmla="val 30000"/>
            </a:avLst>
          </a:prstGeom>
          <a:solidFill>
            <a:srgbClr val="FFFDF7"/>
          </a:solidFill>
          <a:ln w="12700">
            <a:solidFill>
              <a:srgbClr val="A324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Henry plate">
            <a:extLst>
              <a:ext uri="{FF2B5EF4-FFF2-40B4-BE49-F238E27FC236}">
                <a16:creationId xmlns:a16="http://schemas.microsoft.com/office/drawing/2014/main" id="{81BEE2BC-D18F-F788-C86E-C544DEF7D63C}"/>
              </a:ext>
            </a:extLst>
          </p:cNvPr>
          <p:cNvSpPr txBox="1"/>
          <p:nvPr/>
        </p:nvSpPr>
        <p:spPr>
          <a:xfrm>
            <a:off x="1752600" y="5740400"/>
            <a:ext cx="34798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800" dirty="0">
                <a:solidFill>
                  <a:srgbClr val="A3243A"/>
                </a:solidFill>
                <a:latin typeface="Georgia" panose="02040502050405020303" pitchFamily="18" charset="0"/>
              </a:rPr>
              <a:t>Генрих Тюдор</a:t>
            </a:r>
          </a:p>
        </p:txBody>
      </p:sp>
      <p:sp>
        <p:nvSpPr>
          <p:cNvPr id="9" name="Tudor panel">
            <a:extLst>
              <a:ext uri="{FF2B5EF4-FFF2-40B4-BE49-F238E27FC236}">
                <a16:creationId xmlns:a16="http://schemas.microsoft.com/office/drawing/2014/main" id="{27F6DE4B-97F2-E912-8BF7-40AE285FE147}"/>
              </a:ext>
            </a:extLst>
          </p:cNvPr>
          <p:cNvSpPr/>
          <p:nvPr/>
        </p:nvSpPr>
        <p:spPr>
          <a:xfrm>
            <a:off x="6731000" y="1320800"/>
            <a:ext cx="3810000" cy="4191000"/>
          </a:xfrm>
          <a:prstGeom prst="roundRect">
            <a:avLst>
              <a:gd name="adj" fmla="val 5000"/>
            </a:avLst>
          </a:prstGeom>
          <a:solidFill>
            <a:srgbClr val="F7F3EA"/>
          </a:solidFill>
          <a:ln w="9525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Tudor rose" descr="Роза Тюдоров — соединение алой и белой роз (геральдическая реконструкция)">
            <a:extLst>
              <a:ext uri="{FF2B5EF4-FFF2-40B4-BE49-F238E27FC236}">
                <a16:creationId xmlns:a16="http://schemas.microsoft.com/office/drawing/2014/main" id="{1EF953A1-797B-CF28-03CA-36CA748EB01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1765300"/>
            <a:ext cx="2921000" cy="2921000"/>
          </a:xfrm>
          <a:prstGeom prst="rect">
            <a:avLst/>
          </a:prstGeom>
        </p:spPr>
      </p:pic>
      <p:sp>
        <p:nvSpPr>
          <p:cNvPr id="12" name="Tudor plate card">
            <a:extLst>
              <a:ext uri="{FF2B5EF4-FFF2-40B4-BE49-F238E27FC236}">
                <a16:creationId xmlns:a16="http://schemas.microsoft.com/office/drawing/2014/main" id="{FBCD34C7-9B41-2315-41DC-CE1433C9168B}"/>
              </a:ext>
            </a:extLst>
          </p:cNvPr>
          <p:cNvSpPr/>
          <p:nvPr/>
        </p:nvSpPr>
        <p:spPr>
          <a:xfrm>
            <a:off x="7112000" y="5664200"/>
            <a:ext cx="3048000" cy="579120"/>
          </a:xfrm>
          <a:prstGeom prst="roundRect">
            <a:avLst>
              <a:gd name="adj" fmla="val 30000"/>
            </a:avLst>
          </a:prstGeom>
          <a:solidFill>
            <a:srgbClr val="FFFDF7"/>
          </a:solidFill>
          <a:ln w="12700">
            <a:solidFill>
              <a:srgbClr val="A324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udor plate">
            <a:extLst>
              <a:ext uri="{FF2B5EF4-FFF2-40B4-BE49-F238E27FC236}">
                <a16:creationId xmlns:a16="http://schemas.microsoft.com/office/drawing/2014/main" id="{73F212BB-4AC4-07CA-C65E-ED55F4E245B9}"/>
              </a:ext>
            </a:extLst>
          </p:cNvPr>
          <p:cNvSpPr txBox="1"/>
          <p:nvPr/>
        </p:nvSpPr>
        <p:spPr>
          <a:xfrm>
            <a:off x="7213600" y="5740400"/>
            <a:ext cx="28448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800" dirty="0">
                <a:solidFill>
                  <a:srgbClr val="A3243A"/>
                </a:solidFill>
                <a:latin typeface="Georgia" panose="02040502050405020303" pitchFamily="18" charset="0"/>
              </a:rPr>
              <a:t>Тюдоры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9224FB09-018F-2880-3224-9EA15DD1D4E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496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37D8D9A-C18A-520E-A057-FA33E51D3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A3243A"/>
                </a:solidFill>
                <a:latin typeface="Georgia" panose="02040502050405020303" pitchFamily="18" charset="0"/>
              </a:rPr>
              <a:t>Генрих Тюдор (1485-1509)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40E98C09-EE80-F2BA-BD2F-DC2F7B3AB113}"/>
              </a:ext>
            </a:extLst>
          </p:cNvPr>
          <p:cNvSpPr/>
          <p:nvPr/>
        </p:nvSpPr>
        <p:spPr>
          <a:xfrm>
            <a:off x="609600" y="960120"/>
            <a:ext cx="114300" cy="114300"/>
          </a:xfrm>
          <a:prstGeom prst="diamond">
            <a:avLst/>
          </a:prstGeom>
          <a:solidFill>
            <a:srgbClr val="A98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28BBD4B-EB2C-E5DD-FCA4-D7E8F60E3CBA}"/>
              </a:ext>
            </a:extLst>
          </p:cNvPr>
          <p:cNvCxnSpPr/>
          <p:nvPr/>
        </p:nvCxnSpPr>
        <p:spPr>
          <a:xfrm>
            <a:off x="812800" y="1017270"/>
            <a:ext cx="20828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Henry measures">
            <a:extLst>
              <a:ext uri="{FF2B5EF4-FFF2-40B4-BE49-F238E27FC236}">
                <a16:creationId xmlns:a16="http://schemas.microsoft.com/office/drawing/2014/main" id="{1513AAEE-9FCE-526C-4B3E-91AF4C3E875C}"/>
              </a:ext>
            </a:extLst>
          </p:cNvPr>
          <p:cNvSpPr txBox="1"/>
          <p:nvPr/>
        </p:nvSpPr>
        <p:spPr>
          <a:xfrm>
            <a:off x="609600" y="1320800"/>
            <a:ext cx="7112000" cy="321500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lnSpc>
                <a:spcPct val="102000"/>
              </a:lnSpc>
              <a:spcAft>
                <a:spcPts val="1000"/>
              </a:spcAft>
              <a:buClr>
                <a:srgbClr val="A3243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b="1" dirty="0">
                <a:solidFill>
                  <a:srgbClr val="A3243A"/>
                </a:solidFill>
                <a:latin typeface="Calibri" panose="020F0502020204030204" pitchFamily="34" charset="0"/>
              </a:rPr>
              <a:t>Конфисковал земельные владения</a:t>
            </a: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 высокородных феодалов, запрещал им держать пушки и военные отряды.</a:t>
            </a:r>
          </a:p>
          <a:p>
            <a:pPr marL="304800" indent="-304800">
              <a:lnSpc>
                <a:spcPct val="102000"/>
              </a:lnSpc>
              <a:spcAft>
                <a:spcPts val="1000"/>
              </a:spcAft>
              <a:buClr>
                <a:srgbClr val="A3243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Боролся с оппозицией.</a:t>
            </a:r>
          </a:p>
          <a:p>
            <a:pPr marL="304800" indent="-304800">
              <a:lnSpc>
                <a:spcPct val="102000"/>
              </a:lnSpc>
              <a:spcAft>
                <a:spcPts val="1000"/>
              </a:spcAft>
              <a:buClr>
                <a:srgbClr val="A3243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b="1" dirty="0">
                <a:solidFill>
                  <a:srgbClr val="A9832F"/>
                </a:solidFill>
                <a:latin typeface="Calibri" panose="020F0502020204030204" pitchFamily="34" charset="0"/>
              </a:rPr>
              <a:t>Пополнял казну</a:t>
            </a: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 различными способами.</a:t>
            </a:r>
          </a:p>
          <a:p>
            <a:pPr marL="304800" indent="-304800">
              <a:lnSpc>
                <a:spcPct val="102000"/>
              </a:lnSpc>
              <a:spcAft>
                <a:spcPts val="1000"/>
              </a:spcAft>
              <a:buClr>
                <a:srgbClr val="A3243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Парламент созвал </a:t>
            </a:r>
            <a:r>
              <a:rPr lang="ru-RU" sz="2500" b="1" dirty="0">
                <a:solidFill>
                  <a:srgbClr val="A3243A"/>
                </a:solidFill>
                <a:latin typeface="Calibri" panose="020F0502020204030204" pitchFamily="34" charset="0"/>
              </a:rPr>
              <a:t>всего 2 раза.</a:t>
            </a:r>
          </a:p>
          <a:p>
            <a:pPr marL="304800" indent="-304800">
              <a:lnSpc>
                <a:spcPct val="102000"/>
              </a:lnSpc>
              <a:spcAft>
                <a:spcPts val="1000"/>
              </a:spcAft>
              <a:buClr>
                <a:srgbClr val="A3243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Раздавал земли и титулы своим сторонникам.</a:t>
            </a:r>
          </a:p>
        </p:txBody>
      </p:sp>
      <p:pic>
        <p:nvPicPr>
          <p:cNvPr id="7" name="Sovereign" descr="Золотой соверен Генриха VII, отчеканен после 1489 г. (монета)">
            <a:extLst>
              <a:ext uri="{FF2B5EF4-FFF2-40B4-BE49-F238E27FC236}">
                <a16:creationId xmlns:a16="http://schemas.microsoft.com/office/drawing/2014/main" id="{A2E95B90-D9ED-51B7-181D-2681E331F77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0" y="1270000"/>
            <a:ext cx="3175000" cy="3175000"/>
          </a:xfrm>
          <a:prstGeom prst="ellipse">
            <a:avLst/>
          </a:prstGeom>
          <a:ln w="15875">
            <a:solidFill>
              <a:srgbClr val="A9832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Sovereign ring">
            <a:extLst>
              <a:ext uri="{FF2B5EF4-FFF2-40B4-BE49-F238E27FC236}">
                <a16:creationId xmlns:a16="http://schemas.microsoft.com/office/drawing/2014/main" id="{DF0F6CD1-9AB9-77DB-8FC1-DC72D09EB8C0}"/>
              </a:ext>
            </a:extLst>
          </p:cNvPr>
          <p:cNvSpPr/>
          <p:nvPr/>
        </p:nvSpPr>
        <p:spPr>
          <a:xfrm>
            <a:off x="8191500" y="1206500"/>
            <a:ext cx="3302000" cy="3302000"/>
          </a:xfrm>
          <a:prstGeom prst="ellipse">
            <a:avLst/>
          </a:prstGeom>
          <a:noFill/>
          <a:ln w="9525" cap="flat" cmpd="sng" algn="ctr">
            <a:solidFill>
              <a:srgbClr val="A9832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Henry small" descr="Генрих VII. Портрет XVI в.">
            <a:extLst>
              <a:ext uri="{FF2B5EF4-FFF2-40B4-BE49-F238E27FC236}">
                <a16:creationId xmlns:a16="http://schemas.microsoft.com/office/drawing/2014/main" id="{7CADAC76-29E6-3DDE-2803-4E9735892BD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4699000"/>
            <a:ext cx="2159000" cy="1727200"/>
          </a:xfrm>
          <a:prstGeom prst="roundRect">
            <a:avLst>
              <a:gd name="adj" fmla="val 4000"/>
            </a:avLst>
          </a:prstGeom>
          <a:ln w="12700">
            <a:solidFill>
              <a:srgbClr val="A324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EF89B740-1B3A-4ADF-6A51-CF253DF164A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027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6D8CD56-0040-F18D-1A58-47C28AB11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A8501F"/>
                </a:solidFill>
                <a:latin typeface="Georgia" panose="02040502050405020303" pitchFamily="18" charset="0"/>
              </a:rPr>
              <a:t>Объединение Испании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AB448653-10B8-0B67-AECF-127C3C561D6B}"/>
              </a:ext>
            </a:extLst>
          </p:cNvPr>
          <p:cNvSpPr/>
          <p:nvPr/>
        </p:nvSpPr>
        <p:spPr>
          <a:xfrm>
            <a:off x="609600" y="960120"/>
            <a:ext cx="114300" cy="114300"/>
          </a:xfrm>
          <a:prstGeom prst="diamond">
            <a:avLst/>
          </a:prstGeom>
          <a:solidFill>
            <a:srgbClr val="A98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9067194B-BB30-FE2D-622D-78BA7216E85C}"/>
              </a:ext>
            </a:extLst>
          </p:cNvPr>
          <p:cNvCxnSpPr/>
          <p:nvPr/>
        </p:nvCxnSpPr>
        <p:spPr>
          <a:xfrm>
            <a:off x="812800" y="1017270"/>
            <a:ext cx="20828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onquista card">
            <a:extLst>
              <a:ext uri="{FF2B5EF4-FFF2-40B4-BE49-F238E27FC236}">
                <a16:creationId xmlns:a16="http://schemas.microsoft.com/office/drawing/2014/main" id="{73A3FF87-56A5-49C0-B0F3-9347A178996B}"/>
              </a:ext>
            </a:extLst>
          </p:cNvPr>
          <p:cNvSpPr/>
          <p:nvPr/>
        </p:nvSpPr>
        <p:spPr>
          <a:xfrm>
            <a:off x="609600" y="1320801"/>
            <a:ext cx="4318000" cy="3025521"/>
          </a:xfrm>
          <a:prstGeom prst="roundRect">
            <a:avLst>
              <a:gd name="adj" fmla="val 4000"/>
            </a:avLst>
          </a:prstGeom>
          <a:solidFill>
            <a:srgbClr val="F7E6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onquista">
            <a:extLst>
              <a:ext uri="{FF2B5EF4-FFF2-40B4-BE49-F238E27FC236}">
                <a16:creationId xmlns:a16="http://schemas.microsoft.com/office/drawing/2014/main" id="{AF3119FF-0C3D-E4AF-3FC9-01194E5F189E}"/>
              </a:ext>
            </a:extLst>
          </p:cNvPr>
          <p:cNvSpPr txBox="1"/>
          <p:nvPr/>
        </p:nvSpPr>
        <p:spPr>
          <a:xfrm>
            <a:off x="889000" y="1574800"/>
            <a:ext cx="3759200" cy="24667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3600" dirty="0">
                <a:solidFill>
                  <a:srgbClr val="A8501F"/>
                </a:solidFill>
                <a:latin typeface="Georgia" panose="02040502050405020303" pitchFamily="18" charset="0"/>
              </a:rPr>
              <a:t>Реконкиста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- отвоевание христианами земель, захваченных мусульманами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600" b="1" dirty="0">
                <a:solidFill>
                  <a:srgbClr val="A9832F"/>
                </a:solidFill>
                <a:latin typeface="Georgia" panose="02040502050405020303" pitchFamily="18" charset="0"/>
              </a:rPr>
              <a:t>(VIII-XV вв.)</a:t>
            </a:r>
          </a:p>
        </p:txBody>
      </p:sp>
      <p:sp>
        <p:nvSpPr>
          <p:cNvPr id="7" name="Reconquista map mount">
            <a:extLst>
              <a:ext uri="{FF2B5EF4-FFF2-40B4-BE49-F238E27FC236}">
                <a16:creationId xmlns:a16="http://schemas.microsoft.com/office/drawing/2014/main" id="{1FF490C9-5328-5AC5-5D29-306D36731964}"/>
              </a:ext>
            </a:extLst>
          </p:cNvPr>
          <p:cNvSpPr/>
          <p:nvPr/>
        </p:nvSpPr>
        <p:spPr>
          <a:xfrm>
            <a:off x="5232400" y="1428750"/>
            <a:ext cx="6350000" cy="48133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B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Reconquista map" descr="Реконкиста на Пиренейском полуострове (учебная карта из исходной презентации)">
            <a:extLst>
              <a:ext uri="{FF2B5EF4-FFF2-40B4-BE49-F238E27FC236}">
                <a16:creationId xmlns:a16="http://schemas.microsoft.com/office/drawing/2014/main" id="{A29C52A7-E1A0-B495-B0C3-6BBAF4EB9DD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530350"/>
            <a:ext cx="6146800" cy="4610100"/>
          </a:xfrm>
          <a:prstGeom prst="rect">
            <a:avLst/>
          </a:prstGeom>
        </p:spPr>
      </p:pic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6C35E771-DE28-5361-27B2-354BE8658F3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659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sabella" descr="Хуан де Фландес (?). Изабелла I Кастильская, ок. 1500. Королевский дворец, Мадрид">
            <a:extLst>
              <a:ext uri="{FF2B5EF4-FFF2-40B4-BE49-F238E27FC236}">
                <a16:creationId xmlns:a16="http://schemas.microsoft.com/office/drawing/2014/main" id="{67FBC9A3-7DAD-3A16-FB62-151AB8877FA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8000"/>
            <a:ext cx="2413000" cy="3048000"/>
          </a:xfrm>
          <a:prstGeom prst="ellipse">
            <a:avLst/>
          </a:prstGeom>
          <a:ln w="15875">
            <a:solidFill>
              <a:srgbClr val="A8501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Isabella ring">
            <a:extLst>
              <a:ext uri="{FF2B5EF4-FFF2-40B4-BE49-F238E27FC236}">
                <a16:creationId xmlns:a16="http://schemas.microsoft.com/office/drawing/2014/main" id="{528DEED1-046D-91B2-9CE0-05F8DB360F3E}"/>
              </a:ext>
            </a:extLst>
          </p:cNvPr>
          <p:cNvSpPr/>
          <p:nvPr/>
        </p:nvSpPr>
        <p:spPr>
          <a:xfrm>
            <a:off x="533400" y="431800"/>
            <a:ext cx="2565400" cy="3200400"/>
          </a:xfrm>
          <a:prstGeom prst="ellipse">
            <a:avLst/>
          </a:prstGeom>
          <a:noFill/>
          <a:ln w="9525" cap="flat" cmpd="sng" algn="ctr">
            <a:solidFill>
              <a:srgbClr val="A8501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Ferdinand" descr="Фердинанд II Арагонский. Портрет конца XV в.">
            <a:extLst>
              <a:ext uri="{FF2B5EF4-FFF2-40B4-BE49-F238E27FC236}">
                <a16:creationId xmlns:a16="http://schemas.microsoft.com/office/drawing/2014/main" id="{C3B0E785-B853-F88F-41AC-F8B1A3E17FA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600" y="508000"/>
            <a:ext cx="2413000" cy="3048000"/>
          </a:xfrm>
          <a:prstGeom prst="ellipse">
            <a:avLst/>
          </a:prstGeom>
          <a:ln w="15875">
            <a:solidFill>
              <a:srgbClr val="A9832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Ferdinand ring">
            <a:extLst>
              <a:ext uri="{FF2B5EF4-FFF2-40B4-BE49-F238E27FC236}">
                <a16:creationId xmlns:a16="http://schemas.microsoft.com/office/drawing/2014/main" id="{0309E4F7-E12D-4320-6DCD-6848C6CC07B4}"/>
              </a:ext>
            </a:extLst>
          </p:cNvPr>
          <p:cNvSpPr/>
          <p:nvPr/>
        </p:nvSpPr>
        <p:spPr>
          <a:xfrm>
            <a:off x="3327400" y="431800"/>
            <a:ext cx="2565400" cy="3200400"/>
          </a:xfrm>
          <a:prstGeom prst="ellipse">
            <a:avLst/>
          </a:prstGeom>
          <a:noFill/>
          <a:ln w="9525" cap="flat" cmpd="sng" algn="ctr">
            <a:solidFill>
              <a:srgbClr val="A9832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Union ring 1">
            <a:extLst>
              <a:ext uri="{FF2B5EF4-FFF2-40B4-BE49-F238E27FC236}">
                <a16:creationId xmlns:a16="http://schemas.microsoft.com/office/drawing/2014/main" id="{AFEFF8A3-9BE8-705F-F4ED-176DF6CD79B7}"/>
              </a:ext>
            </a:extLst>
          </p:cNvPr>
          <p:cNvSpPr/>
          <p:nvPr/>
        </p:nvSpPr>
        <p:spPr>
          <a:xfrm>
            <a:off x="2997200" y="1854200"/>
            <a:ext cx="431800" cy="431800"/>
          </a:xfrm>
          <a:prstGeom prst="ellipse">
            <a:avLst/>
          </a:prstGeom>
          <a:noFill/>
          <a:ln w="31750" cap="flat" cmpd="sng" algn="ctr">
            <a:solidFill>
              <a:srgbClr val="A9832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Union ring 2">
            <a:extLst>
              <a:ext uri="{FF2B5EF4-FFF2-40B4-BE49-F238E27FC236}">
                <a16:creationId xmlns:a16="http://schemas.microsoft.com/office/drawing/2014/main" id="{0D3BA26E-DFDF-7078-7D74-1B16E6B2DCD3}"/>
              </a:ext>
            </a:extLst>
          </p:cNvPr>
          <p:cNvSpPr/>
          <p:nvPr/>
        </p:nvSpPr>
        <p:spPr>
          <a:xfrm>
            <a:off x="3200400" y="1854200"/>
            <a:ext cx="431800" cy="431800"/>
          </a:xfrm>
          <a:prstGeom prst="ellipse">
            <a:avLst/>
          </a:prstGeom>
          <a:noFill/>
          <a:ln w="31750" cap="flat" cmpd="sng" algn="ctr">
            <a:solidFill>
              <a:srgbClr val="A8501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Granada painting" descr="Франсиско Прадилья. Сдача Гранады, 1882 (позднейшая историческая картина). Сенат Испании, Мадрид">
            <a:extLst>
              <a:ext uri="{FF2B5EF4-FFF2-40B4-BE49-F238E27FC236}">
                <a16:creationId xmlns:a16="http://schemas.microsoft.com/office/drawing/2014/main" id="{E6AE72EF-C669-B1F5-883D-9DC5E6913BA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60800"/>
            <a:ext cx="5207000" cy="2540000"/>
          </a:xfrm>
          <a:prstGeom prst="roundRect">
            <a:avLst>
              <a:gd name="adj" fmla="val 4000"/>
            </a:avLst>
          </a:prstGeom>
          <a:ln w="12700">
            <a:solidFill>
              <a:srgbClr val="D9CB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Spain text">
            <a:extLst>
              <a:ext uri="{FF2B5EF4-FFF2-40B4-BE49-F238E27FC236}">
                <a16:creationId xmlns:a16="http://schemas.microsoft.com/office/drawing/2014/main" id="{62548DEC-73D7-8179-D2EB-F5D54111FE8B}"/>
              </a:ext>
            </a:extLst>
          </p:cNvPr>
          <p:cNvSpPr txBox="1"/>
          <p:nvPr/>
        </p:nvSpPr>
        <p:spPr>
          <a:xfrm>
            <a:off x="6223000" y="508000"/>
            <a:ext cx="5359400" cy="413747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lnSpc>
                <a:spcPct val="105000"/>
              </a:lnSpc>
              <a:spcAft>
                <a:spcPts val="1200"/>
              </a:spcAft>
              <a:buClr>
                <a:srgbClr val="A8501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800" b="1" dirty="0">
                <a:solidFill>
                  <a:srgbClr val="A8501F"/>
                </a:solidFill>
                <a:latin typeface="Georgia" panose="02040502050405020303" pitchFamily="18" charset="0"/>
              </a:rPr>
              <a:t>1479 год</a:t>
            </a: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 – образование Испанского королевства  супружеской парой </a:t>
            </a:r>
            <a:r>
              <a:rPr lang="ru-RU" sz="2500" b="1" dirty="0">
                <a:solidFill>
                  <a:srgbClr val="A8501F"/>
                </a:solidFill>
                <a:latin typeface="Calibri" panose="020F0502020204030204" pitchFamily="34" charset="0"/>
              </a:rPr>
              <a:t>Изабеллой Кастильской</a:t>
            </a: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 и </a:t>
            </a:r>
            <a:r>
              <a:rPr lang="ru-RU" sz="2500" b="1" dirty="0">
                <a:solidFill>
                  <a:srgbClr val="A9832F"/>
                </a:solidFill>
                <a:latin typeface="Calibri" panose="020F0502020204030204" pitchFamily="34" charset="0"/>
              </a:rPr>
              <a:t>Фердинанда Арагонского</a:t>
            </a:r>
          </a:p>
          <a:p>
            <a:pPr marL="304800" indent="-304800">
              <a:lnSpc>
                <a:spcPct val="105000"/>
              </a:lnSpc>
              <a:spcAft>
                <a:spcPts val="1200"/>
              </a:spcAft>
              <a:buClr>
                <a:srgbClr val="A8501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800" b="1" dirty="0">
                <a:solidFill>
                  <a:srgbClr val="A8501F"/>
                </a:solidFill>
                <a:latin typeface="Georgia" panose="02040502050405020303" pitchFamily="18" charset="0"/>
              </a:rPr>
              <a:t>1492 год</a:t>
            </a: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 – завоевание Гранады.</a:t>
            </a:r>
          </a:p>
          <a:p>
            <a:pPr marL="304800" indent="-304800">
              <a:lnSpc>
                <a:spcPct val="105000"/>
              </a:lnSpc>
              <a:spcAft>
                <a:spcPts val="1200"/>
              </a:spcAft>
              <a:buClr>
                <a:srgbClr val="A8501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Арабы были изгнаны с Пиренейского полуострова.</a:t>
            </a:r>
          </a:p>
          <a:p>
            <a:pPr marL="304800" indent="-304800">
              <a:lnSpc>
                <a:spcPct val="105000"/>
              </a:lnSpc>
              <a:spcAft>
                <a:spcPts val="1200"/>
              </a:spcAft>
              <a:buClr>
                <a:srgbClr val="A8501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b="1" dirty="0">
                <a:solidFill>
                  <a:srgbClr val="B13A25"/>
                </a:solidFill>
                <a:latin typeface="Calibri" panose="020F0502020204030204" pitchFamily="34" charset="0"/>
              </a:rPr>
              <a:t>Завершение Реконкисты.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1BAF4AED-55E4-948C-D004-FFC3A1B5481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444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4AD6DE5-0858-B8C6-5B39-6B938FFFC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A2420"/>
                </a:solidFill>
                <a:latin typeface="Georgia" panose="02040502050405020303" pitchFamily="18" charset="0"/>
              </a:rPr>
              <a:t>XV в. – в Испании была образована инквизиция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23AA1B5A-3E09-C6B7-E859-69AC47561308}"/>
              </a:ext>
            </a:extLst>
          </p:cNvPr>
          <p:cNvSpPr/>
          <p:nvPr/>
        </p:nvSpPr>
        <p:spPr>
          <a:xfrm>
            <a:off x="4953000" y="902208"/>
            <a:ext cx="114300" cy="114300"/>
          </a:xfrm>
          <a:prstGeom prst="diamond">
            <a:avLst/>
          </a:prstGeom>
          <a:solidFill>
            <a:srgbClr val="B13A2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7007ECA-B376-D257-D902-75C58053E75F}"/>
              </a:ext>
            </a:extLst>
          </p:cNvPr>
          <p:cNvCxnSpPr/>
          <p:nvPr/>
        </p:nvCxnSpPr>
        <p:spPr>
          <a:xfrm>
            <a:off x="5156200" y="959358"/>
            <a:ext cx="20828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Torquemada" descr="Томас Торквемада. Гравюра XIX в. по старинному портрету">
            <a:extLst>
              <a:ext uri="{FF2B5EF4-FFF2-40B4-BE49-F238E27FC236}">
                <a16:creationId xmlns:a16="http://schemas.microsoft.com/office/drawing/2014/main" id="{D9EC740D-A248-33DE-6042-FC59F4F8E85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1270000"/>
            <a:ext cx="4191000" cy="3810000"/>
          </a:xfrm>
          <a:prstGeom prst="roundRect">
            <a:avLst>
              <a:gd name="adj" fmla="val 4000"/>
            </a:avLst>
          </a:prstGeom>
          <a:ln w="12700">
            <a:solidFill>
              <a:srgbClr val="3D33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Auto-da-fe" descr="Педро Берругете. Святой Доминик председательствует на аутодафе, ок. 1495. Музей Прадо, Мадрид">
            <a:extLst>
              <a:ext uri="{FF2B5EF4-FFF2-40B4-BE49-F238E27FC236}">
                <a16:creationId xmlns:a16="http://schemas.microsoft.com/office/drawing/2014/main" id="{AFCEE8DE-6FBE-4881-6243-317E1CFB4B6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1270000"/>
            <a:ext cx="5207000" cy="3810000"/>
          </a:xfrm>
          <a:prstGeom prst="roundRect">
            <a:avLst>
              <a:gd name="adj" fmla="val 4000"/>
            </a:avLst>
          </a:prstGeom>
          <a:ln w="12700">
            <a:solidFill>
              <a:srgbClr val="B13A2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Torquemada caption card">
            <a:extLst>
              <a:ext uri="{FF2B5EF4-FFF2-40B4-BE49-F238E27FC236}">
                <a16:creationId xmlns:a16="http://schemas.microsoft.com/office/drawing/2014/main" id="{4F3336D4-A936-F198-8B67-FD4F7F597BCF}"/>
              </a:ext>
            </a:extLst>
          </p:cNvPr>
          <p:cNvSpPr/>
          <p:nvPr/>
        </p:nvSpPr>
        <p:spPr>
          <a:xfrm>
            <a:off x="1016000" y="5257800"/>
            <a:ext cx="4191000" cy="924560"/>
          </a:xfrm>
          <a:prstGeom prst="roundRect">
            <a:avLst>
              <a:gd name="adj" fmla="val 6000"/>
            </a:avLst>
          </a:prstGeom>
          <a:solidFill>
            <a:srgbClr val="ECE7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orquemada caption">
            <a:extLst>
              <a:ext uri="{FF2B5EF4-FFF2-40B4-BE49-F238E27FC236}">
                <a16:creationId xmlns:a16="http://schemas.microsoft.com/office/drawing/2014/main" id="{F52D86A6-A0DA-DB55-2435-4814EFAAC858}"/>
              </a:ext>
            </a:extLst>
          </p:cNvPr>
          <p:cNvSpPr txBox="1"/>
          <p:nvPr/>
        </p:nvSpPr>
        <p:spPr>
          <a:xfrm>
            <a:off x="1244600" y="5384800"/>
            <a:ext cx="3810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3D332B"/>
                </a:solidFill>
                <a:latin typeface="Calibri" panose="020F0502020204030204" pitchFamily="34" charset="0"/>
              </a:rPr>
              <a:t>Томас Торквемада</a:t>
            </a:r>
            <a:r>
              <a:rPr lang="ru-RU" sz="2200" dirty="0">
                <a:solidFill>
                  <a:srgbClr val="2A2420"/>
                </a:solidFill>
                <a:latin typeface="Calibri" panose="020F0502020204030204" pitchFamily="34" charset="0"/>
              </a:rPr>
              <a:t> – глава испанской инквизиции</a:t>
            </a:r>
          </a:p>
        </p:txBody>
      </p:sp>
      <p:sp>
        <p:nvSpPr>
          <p:cNvPr id="11" name="Torquemada caption bar">
            <a:extLst>
              <a:ext uri="{FF2B5EF4-FFF2-40B4-BE49-F238E27FC236}">
                <a16:creationId xmlns:a16="http://schemas.microsoft.com/office/drawing/2014/main" id="{5FB29051-B00D-F5CD-F7C6-8DD3FB013B59}"/>
              </a:ext>
            </a:extLst>
          </p:cNvPr>
          <p:cNvSpPr/>
          <p:nvPr/>
        </p:nvSpPr>
        <p:spPr>
          <a:xfrm>
            <a:off x="1117600" y="5384800"/>
            <a:ext cx="50800" cy="670560"/>
          </a:xfrm>
          <a:prstGeom prst="rect">
            <a:avLst/>
          </a:prstGeom>
          <a:solidFill>
            <a:srgbClr val="3D33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uto caption card">
            <a:extLst>
              <a:ext uri="{FF2B5EF4-FFF2-40B4-BE49-F238E27FC236}">
                <a16:creationId xmlns:a16="http://schemas.microsoft.com/office/drawing/2014/main" id="{22F56D29-64CB-3F2F-FE0C-0E52740145A2}"/>
              </a:ext>
            </a:extLst>
          </p:cNvPr>
          <p:cNvSpPr/>
          <p:nvPr/>
        </p:nvSpPr>
        <p:spPr>
          <a:xfrm>
            <a:off x="5969000" y="5257800"/>
            <a:ext cx="5207000" cy="924560"/>
          </a:xfrm>
          <a:prstGeom prst="roundRect">
            <a:avLst>
              <a:gd name="adj" fmla="val 6000"/>
            </a:avLst>
          </a:prstGeom>
          <a:solidFill>
            <a:srgbClr val="F6E1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uto caption">
            <a:extLst>
              <a:ext uri="{FF2B5EF4-FFF2-40B4-BE49-F238E27FC236}">
                <a16:creationId xmlns:a16="http://schemas.microsoft.com/office/drawing/2014/main" id="{C8E64103-476C-75E2-1AC8-EC6731E6D44A}"/>
              </a:ext>
            </a:extLst>
          </p:cNvPr>
          <p:cNvSpPr txBox="1"/>
          <p:nvPr/>
        </p:nvSpPr>
        <p:spPr>
          <a:xfrm>
            <a:off x="6197600" y="5384800"/>
            <a:ext cx="4826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B13A25"/>
                </a:solidFill>
                <a:latin typeface="Calibri" panose="020F0502020204030204" pitchFamily="34" charset="0"/>
              </a:rPr>
              <a:t>Аутодафе</a:t>
            </a:r>
            <a:r>
              <a:rPr lang="ru-RU" sz="2200" dirty="0">
                <a:solidFill>
                  <a:srgbClr val="2A2420"/>
                </a:solidFill>
                <a:latin typeface="Calibri" panose="020F0502020204030204" pitchFamily="34" charset="0"/>
              </a:rPr>
              <a:t> («дело веры») - сожжение еретиков</a:t>
            </a:r>
          </a:p>
        </p:txBody>
      </p:sp>
      <p:sp>
        <p:nvSpPr>
          <p:cNvPr id="14" name="Auto caption bar">
            <a:extLst>
              <a:ext uri="{FF2B5EF4-FFF2-40B4-BE49-F238E27FC236}">
                <a16:creationId xmlns:a16="http://schemas.microsoft.com/office/drawing/2014/main" id="{3758EE12-20D5-4C6F-F0F8-7431E7D156D8}"/>
              </a:ext>
            </a:extLst>
          </p:cNvPr>
          <p:cNvSpPr/>
          <p:nvPr/>
        </p:nvSpPr>
        <p:spPr>
          <a:xfrm>
            <a:off x="6070600" y="5384800"/>
            <a:ext cx="50800" cy="670560"/>
          </a:xfrm>
          <a:prstGeom prst="rect">
            <a:avLst/>
          </a:prstGeom>
          <a:solidFill>
            <a:srgbClr val="B13A2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2AFBFFAE-DBE2-1F9F-F628-4B6DF63D5D5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467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50B479-0FF6-4C87-43A2-C5ED8C5DD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4000"/>
            <a:ext cx="109728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2A2420"/>
                </a:solidFill>
                <a:latin typeface="Georgia" panose="02040502050405020303" pitchFamily="18" charset="0"/>
              </a:rPr>
              <a:t>Культура западной Европы в XIV-XV вв.: новые горизонты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006833CE-71C7-C53E-D24F-3D145636CD58}"/>
              </a:ext>
            </a:extLst>
          </p:cNvPr>
          <p:cNvSpPr/>
          <p:nvPr/>
        </p:nvSpPr>
        <p:spPr>
          <a:xfrm>
            <a:off x="609600" y="1256792"/>
            <a:ext cx="114300" cy="114300"/>
          </a:xfrm>
          <a:prstGeom prst="diamond">
            <a:avLst/>
          </a:prstGeom>
          <a:solidFill>
            <a:srgbClr val="C05B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CEE5B1DA-9A1A-44D6-FFAF-F7415AD1A0D5}"/>
              </a:ext>
            </a:extLst>
          </p:cNvPr>
          <p:cNvCxnSpPr/>
          <p:nvPr/>
        </p:nvCxnSpPr>
        <p:spPr>
          <a:xfrm>
            <a:off x="812800" y="1313942"/>
            <a:ext cx="20828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deal City" descr="Идеальный город. Картина круга Пьеро делла Франчески, ок. 1480. Национальная галерея Марке, Урбино — пример линейной перспективы">
            <a:extLst>
              <a:ext uri="{FF2B5EF4-FFF2-40B4-BE49-F238E27FC236}">
                <a16:creationId xmlns:a16="http://schemas.microsoft.com/office/drawing/2014/main" id="{3AFB595B-B633-190C-CB12-E0EF49E3918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91742"/>
            <a:ext cx="10972800" cy="1371600"/>
          </a:xfrm>
          <a:prstGeom prst="roundRect">
            <a:avLst>
              <a:gd name="adj" fmla="val 4000"/>
            </a:avLst>
          </a:prstGeom>
          <a:ln w="12700">
            <a:solidFill>
              <a:srgbClr val="D9CB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Perspective card">
            <a:extLst>
              <a:ext uri="{FF2B5EF4-FFF2-40B4-BE49-F238E27FC236}">
                <a16:creationId xmlns:a16="http://schemas.microsoft.com/office/drawing/2014/main" id="{7C5BC0B9-97B6-AF98-AF04-D756CDB6D487}"/>
              </a:ext>
            </a:extLst>
          </p:cNvPr>
          <p:cNvSpPr/>
          <p:nvPr/>
        </p:nvSpPr>
        <p:spPr>
          <a:xfrm>
            <a:off x="609600" y="3015742"/>
            <a:ext cx="10972800" cy="1214120"/>
          </a:xfrm>
          <a:prstGeom prst="roundRect">
            <a:avLst>
              <a:gd name="adj" fmla="val 6000"/>
            </a:avLst>
          </a:prstGeom>
          <a:solidFill>
            <a:srgbClr val="F8E5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Perspective">
            <a:extLst>
              <a:ext uri="{FF2B5EF4-FFF2-40B4-BE49-F238E27FC236}">
                <a16:creationId xmlns:a16="http://schemas.microsoft.com/office/drawing/2014/main" id="{2EA5D1AF-B984-6217-4DCD-A47CC6140A55}"/>
              </a:ext>
            </a:extLst>
          </p:cNvPr>
          <p:cNvSpPr txBox="1"/>
          <p:nvPr/>
        </p:nvSpPr>
        <p:spPr>
          <a:xfrm>
            <a:off x="838200" y="3142742"/>
            <a:ext cx="105918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A2420"/>
                </a:solidFill>
                <a:latin typeface="Calibri" panose="020F0502020204030204" pitchFamily="34" charset="0"/>
              </a:rPr>
              <a:t>В искусстве появляется </a:t>
            </a:r>
            <a:r>
              <a:rPr lang="ru-RU" sz="2100" b="1" dirty="0">
                <a:solidFill>
                  <a:srgbClr val="C05B2C"/>
                </a:solidFill>
                <a:latin typeface="Calibri" panose="020F0502020204030204" pitchFamily="34" charset="0"/>
              </a:rPr>
              <a:t>линейная перспектива</a:t>
            </a:r>
            <a:r>
              <a:rPr lang="ru-RU" sz="2100" dirty="0">
                <a:solidFill>
                  <a:srgbClr val="2A2420"/>
                </a:solidFill>
                <a:latin typeface="Calibri" panose="020F0502020204030204" pitchFamily="34" charset="0"/>
              </a:rPr>
              <a:t> - система построения изображения, создающая иллюзию глубины на двумерной поверхности (или на неглубокой рельефной поверхности).</a:t>
            </a:r>
          </a:p>
        </p:txBody>
      </p:sp>
      <p:sp>
        <p:nvSpPr>
          <p:cNvPr id="9" name="Perspective bar">
            <a:extLst>
              <a:ext uri="{FF2B5EF4-FFF2-40B4-BE49-F238E27FC236}">
                <a16:creationId xmlns:a16="http://schemas.microsoft.com/office/drawing/2014/main" id="{43C70367-FFEE-255C-4195-E58007E9FE19}"/>
              </a:ext>
            </a:extLst>
          </p:cNvPr>
          <p:cNvSpPr/>
          <p:nvPr/>
        </p:nvSpPr>
        <p:spPr>
          <a:xfrm>
            <a:off x="711200" y="3142742"/>
            <a:ext cx="50800" cy="960120"/>
          </a:xfrm>
          <a:prstGeom prst="rect">
            <a:avLst/>
          </a:prstGeom>
          <a:solidFill>
            <a:srgbClr val="C05B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ortrait card">
            <a:extLst>
              <a:ext uri="{FF2B5EF4-FFF2-40B4-BE49-F238E27FC236}">
                <a16:creationId xmlns:a16="http://schemas.microsoft.com/office/drawing/2014/main" id="{F083791F-F080-BE7E-70F0-35E276E69FAD}"/>
              </a:ext>
            </a:extLst>
          </p:cNvPr>
          <p:cNvSpPr/>
          <p:nvPr/>
        </p:nvSpPr>
        <p:spPr>
          <a:xfrm>
            <a:off x="609600" y="4255262"/>
            <a:ext cx="3556000" cy="2108200"/>
          </a:xfrm>
          <a:prstGeom prst="roundRect">
            <a:avLst>
              <a:gd name="adj" fmla="val 6000"/>
            </a:avLst>
          </a:prstGeom>
          <a:solidFill>
            <a:srgbClr val="E3ED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ortrait">
            <a:extLst>
              <a:ext uri="{FF2B5EF4-FFF2-40B4-BE49-F238E27FC236}">
                <a16:creationId xmlns:a16="http://schemas.microsoft.com/office/drawing/2014/main" id="{84EE1DD1-1A69-E310-57B7-48B6150AAD74}"/>
              </a:ext>
            </a:extLst>
          </p:cNvPr>
          <p:cNvSpPr txBox="1"/>
          <p:nvPr/>
        </p:nvSpPr>
        <p:spPr>
          <a:xfrm>
            <a:off x="838200" y="4382262"/>
            <a:ext cx="3175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A2420"/>
                </a:solidFill>
                <a:latin typeface="Calibri" panose="020F0502020204030204" pitchFamily="34" charset="0"/>
              </a:rPr>
              <a:t>В живописи появляется новый жанр - </a:t>
            </a:r>
            <a:r>
              <a:rPr lang="ru-RU" sz="2100" b="1" dirty="0">
                <a:solidFill>
                  <a:srgbClr val="4E7452"/>
                </a:solidFill>
                <a:latin typeface="Calibri" panose="020F0502020204030204" pitchFamily="34" charset="0"/>
              </a:rPr>
              <a:t>портрет.</a:t>
            </a:r>
          </a:p>
        </p:txBody>
      </p:sp>
      <p:sp>
        <p:nvSpPr>
          <p:cNvPr id="12" name="Portrait bar">
            <a:extLst>
              <a:ext uri="{FF2B5EF4-FFF2-40B4-BE49-F238E27FC236}">
                <a16:creationId xmlns:a16="http://schemas.microsoft.com/office/drawing/2014/main" id="{E377ABB4-B305-D28C-CC4F-1D8B367218A7}"/>
              </a:ext>
            </a:extLst>
          </p:cNvPr>
          <p:cNvSpPr/>
          <p:nvPr/>
        </p:nvSpPr>
        <p:spPr>
          <a:xfrm>
            <a:off x="711200" y="4382262"/>
            <a:ext cx="50800" cy="1854200"/>
          </a:xfrm>
          <a:prstGeom prst="rect">
            <a:avLst/>
          </a:prstGeom>
          <a:solidFill>
            <a:srgbClr val="4E745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ecular card">
            <a:extLst>
              <a:ext uri="{FF2B5EF4-FFF2-40B4-BE49-F238E27FC236}">
                <a16:creationId xmlns:a16="http://schemas.microsoft.com/office/drawing/2014/main" id="{ECB3719D-099A-F570-22C4-5A71C0BC3665}"/>
              </a:ext>
            </a:extLst>
          </p:cNvPr>
          <p:cNvSpPr/>
          <p:nvPr/>
        </p:nvSpPr>
        <p:spPr>
          <a:xfrm>
            <a:off x="4318000" y="4255262"/>
            <a:ext cx="3810000" cy="2108200"/>
          </a:xfrm>
          <a:prstGeom prst="roundRect">
            <a:avLst>
              <a:gd name="adj" fmla="val 6000"/>
            </a:avLst>
          </a:prstGeom>
          <a:solidFill>
            <a:srgbClr val="F6E1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ecular">
            <a:extLst>
              <a:ext uri="{FF2B5EF4-FFF2-40B4-BE49-F238E27FC236}">
                <a16:creationId xmlns:a16="http://schemas.microsoft.com/office/drawing/2014/main" id="{49874311-58A7-5738-CDA2-8CC7F5962483}"/>
              </a:ext>
            </a:extLst>
          </p:cNvPr>
          <p:cNvSpPr txBox="1"/>
          <p:nvPr/>
        </p:nvSpPr>
        <p:spPr>
          <a:xfrm>
            <a:off x="4546600" y="4382262"/>
            <a:ext cx="34290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 err="1">
                <a:solidFill>
                  <a:srgbClr val="B13A25"/>
                </a:solidFill>
                <a:latin typeface="Calibri" panose="020F0502020204030204" pitchFamily="34" charset="0"/>
              </a:rPr>
              <a:t>Антирелигиозность</a:t>
            </a:r>
            <a:r>
              <a:rPr lang="ru-RU" sz="2000" dirty="0">
                <a:solidFill>
                  <a:srgbClr val="2A2420"/>
                </a:solidFill>
                <a:latin typeface="Calibri" panose="020F0502020204030204" pitchFamily="34" charset="0"/>
              </a:rPr>
              <a:t> - критикуются официальные католические утверждения, философия приобретает гражданский (светский), а не церковный характер.</a:t>
            </a:r>
          </a:p>
        </p:txBody>
      </p:sp>
      <p:sp>
        <p:nvSpPr>
          <p:cNvPr id="15" name="Secular bar">
            <a:extLst>
              <a:ext uri="{FF2B5EF4-FFF2-40B4-BE49-F238E27FC236}">
                <a16:creationId xmlns:a16="http://schemas.microsoft.com/office/drawing/2014/main" id="{078D3D41-E0E2-403D-C9A1-148EA1332072}"/>
              </a:ext>
            </a:extLst>
          </p:cNvPr>
          <p:cNvSpPr/>
          <p:nvPr/>
        </p:nvSpPr>
        <p:spPr>
          <a:xfrm>
            <a:off x="4419600" y="4382262"/>
            <a:ext cx="50800" cy="1854200"/>
          </a:xfrm>
          <a:prstGeom prst="rect">
            <a:avLst/>
          </a:prstGeom>
          <a:solidFill>
            <a:srgbClr val="B13A2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erson card">
            <a:extLst>
              <a:ext uri="{FF2B5EF4-FFF2-40B4-BE49-F238E27FC236}">
                <a16:creationId xmlns:a16="http://schemas.microsoft.com/office/drawing/2014/main" id="{E67D7F72-4CB6-A124-0C44-E13023F50EB2}"/>
              </a:ext>
            </a:extLst>
          </p:cNvPr>
          <p:cNvSpPr/>
          <p:nvPr/>
        </p:nvSpPr>
        <p:spPr>
          <a:xfrm>
            <a:off x="8280400" y="4255262"/>
            <a:ext cx="3302000" cy="2108200"/>
          </a:xfrm>
          <a:prstGeom prst="roundRect">
            <a:avLst>
              <a:gd name="adj" fmla="val 6000"/>
            </a:avLst>
          </a:prstGeom>
          <a:solidFill>
            <a:srgbClr val="E0E8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erson">
            <a:extLst>
              <a:ext uri="{FF2B5EF4-FFF2-40B4-BE49-F238E27FC236}">
                <a16:creationId xmlns:a16="http://schemas.microsoft.com/office/drawing/2014/main" id="{AF435EA6-710E-7EFA-E1AD-D2CC352ACE18}"/>
              </a:ext>
            </a:extLst>
          </p:cNvPr>
          <p:cNvSpPr txBox="1"/>
          <p:nvPr/>
        </p:nvSpPr>
        <p:spPr>
          <a:xfrm>
            <a:off x="8509000" y="4382262"/>
            <a:ext cx="29210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A2420"/>
                </a:solidFill>
                <a:latin typeface="Calibri" panose="020F0502020204030204" pitchFamily="34" charset="0"/>
              </a:rPr>
              <a:t>Человек начинает рассчитывать </a:t>
            </a:r>
            <a:r>
              <a:rPr lang="ru-RU" sz="2100" b="1" dirty="0">
                <a:solidFill>
                  <a:srgbClr val="1F4A86"/>
                </a:solidFill>
                <a:latin typeface="Calibri" panose="020F0502020204030204" pitchFamily="34" charset="0"/>
              </a:rPr>
              <a:t>на собственные силы</a:t>
            </a:r>
            <a:r>
              <a:rPr lang="ru-RU" sz="2100" dirty="0">
                <a:solidFill>
                  <a:srgbClr val="2A2420"/>
                </a:solidFill>
                <a:latin typeface="Calibri" panose="020F0502020204030204" pitchFamily="34" charset="0"/>
              </a:rPr>
              <a:t> и обособляется от коллектива.</a:t>
            </a:r>
          </a:p>
        </p:txBody>
      </p:sp>
      <p:sp>
        <p:nvSpPr>
          <p:cNvPr id="18" name="Person bar">
            <a:extLst>
              <a:ext uri="{FF2B5EF4-FFF2-40B4-BE49-F238E27FC236}">
                <a16:creationId xmlns:a16="http://schemas.microsoft.com/office/drawing/2014/main" id="{1FA4AA4A-C938-1B4F-9721-EE1155ADB357}"/>
              </a:ext>
            </a:extLst>
          </p:cNvPr>
          <p:cNvSpPr/>
          <p:nvPr/>
        </p:nvSpPr>
        <p:spPr>
          <a:xfrm>
            <a:off x="8382000" y="4382262"/>
            <a:ext cx="50800" cy="1854200"/>
          </a:xfrm>
          <a:prstGeom prst="rect">
            <a:avLst/>
          </a:prstGeom>
          <a:solidFill>
            <a:srgbClr val="1F4A8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A9028E25-AFF2-54FB-9DDB-BBDBF549F81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677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4C8A733-A2B3-ACD4-5520-0C97E5B1A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620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3D332B"/>
                </a:solidFill>
                <a:latin typeface="Georgia" panose="02040502050405020303" pitchFamily="18" charset="0"/>
              </a:rPr>
              <a:t>Изобретение книгопечатания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52876CDB-2227-0754-1734-BED8CB12A84A}"/>
              </a:ext>
            </a:extLst>
          </p:cNvPr>
          <p:cNvSpPr/>
          <p:nvPr/>
        </p:nvSpPr>
        <p:spPr>
          <a:xfrm>
            <a:off x="609600" y="960120"/>
            <a:ext cx="114300" cy="114300"/>
          </a:xfrm>
          <a:prstGeom prst="diamond">
            <a:avLst/>
          </a:prstGeom>
          <a:solidFill>
            <a:srgbClr val="B13A2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FD108C30-7753-A179-6A85-31F58B640686}"/>
              </a:ext>
            </a:extLst>
          </p:cNvPr>
          <p:cNvCxnSpPr/>
          <p:nvPr/>
        </p:nvCxnSpPr>
        <p:spPr>
          <a:xfrm>
            <a:off x="812800" y="1017270"/>
            <a:ext cx="20828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rinting text">
            <a:extLst>
              <a:ext uri="{FF2B5EF4-FFF2-40B4-BE49-F238E27FC236}">
                <a16:creationId xmlns:a16="http://schemas.microsoft.com/office/drawing/2014/main" id="{1C356561-298D-97FB-75D1-ADFEC69A6930}"/>
              </a:ext>
            </a:extLst>
          </p:cNvPr>
          <p:cNvSpPr txBox="1"/>
          <p:nvPr/>
        </p:nvSpPr>
        <p:spPr>
          <a:xfrm>
            <a:off x="609600" y="1320800"/>
            <a:ext cx="7112000" cy="308895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lang="ru-RU" sz="2500" b="1" dirty="0">
                <a:solidFill>
                  <a:srgbClr val="B13A25"/>
                </a:solidFill>
                <a:latin typeface="Georgia" panose="02040502050405020303" pitchFamily="18" charset="0"/>
              </a:rPr>
              <a:t>В 1445 году</a:t>
            </a: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 немец </a:t>
            </a:r>
            <a:r>
              <a:rPr lang="ru-RU" sz="2500" b="1" dirty="0">
                <a:solidFill>
                  <a:srgbClr val="3D332B"/>
                </a:solidFill>
                <a:latin typeface="Calibri" panose="020F0502020204030204" pitchFamily="34" charset="0"/>
              </a:rPr>
              <a:t>Иоганн Гутенберг</a:t>
            </a: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 изобрёл </a:t>
            </a:r>
            <a:r>
              <a:rPr lang="ru-RU" sz="2500" b="1" dirty="0">
                <a:solidFill>
                  <a:srgbClr val="B13A25"/>
                </a:solidFill>
                <a:latin typeface="Calibri" panose="020F0502020204030204" pitchFamily="34" charset="0"/>
              </a:rPr>
              <a:t>книгопечатание.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Придумал подвижные металлические </a:t>
            </a:r>
            <a:r>
              <a:rPr lang="ru-RU" sz="2500" b="1" dirty="0">
                <a:solidFill>
                  <a:srgbClr val="B13A25"/>
                </a:solidFill>
                <a:latin typeface="Calibri" panose="020F0502020204030204" pitchFamily="34" charset="0"/>
              </a:rPr>
              <a:t>литеры</a:t>
            </a: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 - отдельные элементы с вырезанными на них буквами, которые можно было комбинировать для создания текста.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С литеров делался оттиск на бумаге.</a:t>
            </a:r>
          </a:p>
        </p:txBody>
      </p:sp>
      <p:pic>
        <p:nvPicPr>
          <p:cNvPr id="7" name="Gutenberg" descr="Иоганн Гутенберг. Воображаемый портрет более позднего времени (прижизненных изображений нет)">
            <a:extLst>
              <a:ext uri="{FF2B5EF4-FFF2-40B4-BE49-F238E27FC236}">
                <a16:creationId xmlns:a16="http://schemas.microsoft.com/office/drawing/2014/main" id="{E15D004C-E3F3-F355-C99D-BA895001A78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381000"/>
            <a:ext cx="2921000" cy="3683000"/>
          </a:xfrm>
          <a:prstGeom prst="ellipse">
            <a:avLst/>
          </a:prstGeom>
          <a:ln w="15875">
            <a:solidFill>
              <a:srgbClr val="3D33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Gutenberg ring">
            <a:extLst>
              <a:ext uri="{FF2B5EF4-FFF2-40B4-BE49-F238E27FC236}">
                <a16:creationId xmlns:a16="http://schemas.microsoft.com/office/drawing/2014/main" id="{809476A5-C76D-0904-85D0-1FDC344DBC7C}"/>
              </a:ext>
            </a:extLst>
          </p:cNvPr>
          <p:cNvSpPr/>
          <p:nvPr/>
        </p:nvSpPr>
        <p:spPr>
          <a:xfrm>
            <a:off x="8356600" y="304800"/>
            <a:ext cx="3073400" cy="3835400"/>
          </a:xfrm>
          <a:prstGeom prst="ellipse">
            <a:avLst/>
          </a:prstGeom>
          <a:noFill/>
          <a:ln w="9525" cap="flat" cmpd="sng" algn="ctr">
            <a:solidFill>
              <a:srgbClr val="3D332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Movable type" descr="Металлические литеры в наборной верстатке. Музейный экспонат">
            <a:extLst>
              <a:ext uri="{FF2B5EF4-FFF2-40B4-BE49-F238E27FC236}">
                <a16:creationId xmlns:a16="http://schemas.microsoft.com/office/drawing/2014/main" id="{059F8650-CE2C-38D1-47AA-A1E4D86E109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4318000"/>
            <a:ext cx="3454400" cy="2082800"/>
          </a:xfrm>
          <a:prstGeom prst="roundRect">
            <a:avLst>
              <a:gd name="adj" fmla="val 4000"/>
            </a:avLst>
          </a:prstGeom>
          <a:ln w="12700">
            <a:solidFill>
              <a:srgbClr val="3D33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CC913A7B-8EE3-B605-2CEB-77AB4819602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128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inting shop" descr="Йост Амман. Печатник. Гравюра на дереве из «Книги сословий», 1568">
            <a:extLst>
              <a:ext uri="{FF2B5EF4-FFF2-40B4-BE49-F238E27FC236}">
                <a16:creationId xmlns:a16="http://schemas.microsoft.com/office/drawing/2014/main" id="{6CF27F96-715B-FE0E-802E-DB5E702F3B9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5080000" cy="6045200"/>
          </a:xfrm>
          <a:prstGeom prst="roundRect">
            <a:avLst>
              <a:gd name="adj" fmla="val 4000"/>
            </a:avLst>
          </a:prstGeom>
          <a:ln w="12700">
            <a:solidFill>
              <a:srgbClr val="3D33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Press text">
            <a:extLst>
              <a:ext uri="{FF2B5EF4-FFF2-40B4-BE49-F238E27FC236}">
                <a16:creationId xmlns:a16="http://schemas.microsoft.com/office/drawing/2014/main" id="{7282C210-7383-E297-210C-88B1056C7E7B}"/>
              </a:ext>
            </a:extLst>
          </p:cNvPr>
          <p:cNvSpPr txBox="1"/>
          <p:nvPr/>
        </p:nvSpPr>
        <p:spPr>
          <a:xfrm>
            <a:off x="6045200" y="457200"/>
            <a:ext cx="5537200" cy="328307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lnSpc>
                <a:spcPct val="105000"/>
              </a:lnSpc>
              <a:spcAft>
                <a:spcPts val="1400"/>
              </a:spcAft>
              <a:buClr>
                <a:srgbClr val="B13A25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Гутенберг изобрёл  </a:t>
            </a:r>
            <a:r>
              <a:rPr lang="ru-RU" sz="2600" b="1" dirty="0">
                <a:solidFill>
                  <a:srgbClr val="3D332B"/>
                </a:solidFill>
                <a:latin typeface="Calibri" panose="020F0502020204030204" pitchFamily="34" charset="0"/>
              </a:rPr>
              <a:t>печатный станок.</a:t>
            </a:r>
          </a:p>
          <a:p>
            <a:pPr marL="304800" indent="-304800">
              <a:lnSpc>
                <a:spcPct val="105000"/>
              </a:lnSpc>
              <a:spcAft>
                <a:spcPts val="1400"/>
              </a:spcAft>
              <a:buClr>
                <a:srgbClr val="B13A25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800" b="1" dirty="0">
                <a:solidFill>
                  <a:srgbClr val="B13A25"/>
                </a:solidFill>
                <a:latin typeface="Georgia" panose="02040502050405020303" pitchFamily="18" charset="0"/>
              </a:rPr>
              <a:t>1456 г.</a:t>
            </a: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 - выпуск первой печатной книги – </a:t>
            </a:r>
            <a:r>
              <a:rPr lang="ru-RU" sz="2600" b="1" dirty="0">
                <a:solidFill>
                  <a:srgbClr val="B13A25"/>
                </a:solidFill>
                <a:latin typeface="Calibri" panose="020F0502020204030204" pitchFamily="34" charset="0"/>
              </a:rPr>
              <a:t>Библии.</a:t>
            </a:r>
          </a:p>
          <a:p>
            <a:pPr marL="304800" indent="-304800">
              <a:lnSpc>
                <a:spcPct val="105000"/>
              </a:lnSpc>
              <a:spcAft>
                <a:spcPts val="1400"/>
              </a:spcAft>
              <a:buClr>
                <a:srgbClr val="B13A25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Изобретение книгопечатания имело </a:t>
            </a:r>
            <a:r>
              <a:rPr lang="ru-RU" sz="2600" b="1" dirty="0">
                <a:solidFill>
                  <a:srgbClr val="1F4A86"/>
                </a:solidFill>
                <a:latin typeface="Calibri" panose="020F0502020204030204" pitchFamily="34" charset="0"/>
              </a:rPr>
              <a:t>огромное значение для всего человечества.</a:t>
            </a:r>
          </a:p>
        </p:txBody>
      </p:sp>
      <p:sp>
        <p:nvSpPr>
          <p:cNvPr id="6" name="Gutenberg Bible mount">
            <a:extLst>
              <a:ext uri="{FF2B5EF4-FFF2-40B4-BE49-F238E27FC236}">
                <a16:creationId xmlns:a16="http://schemas.microsoft.com/office/drawing/2014/main" id="{5ABA9B97-11B8-2900-5CDF-4FDF039842E3}"/>
              </a:ext>
            </a:extLst>
          </p:cNvPr>
          <p:cNvSpPr/>
          <p:nvPr/>
        </p:nvSpPr>
        <p:spPr>
          <a:xfrm>
            <a:off x="7688298" y="3918077"/>
            <a:ext cx="3825805" cy="2508123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B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Gutenberg Bible" descr="Страница Библии Гутенберга (Майнц, 1450-е гг.)">
            <a:extLst>
              <a:ext uri="{FF2B5EF4-FFF2-40B4-BE49-F238E27FC236}">
                <a16:creationId xmlns:a16="http://schemas.microsoft.com/office/drawing/2014/main" id="{98DDE03F-D3D5-B800-FA51-E3BAAE4C038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898" y="4019677"/>
            <a:ext cx="3622604" cy="2304923"/>
          </a:xfrm>
          <a:prstGeom prst="rect">
            <a:avLst/>
          </a:prstGeom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FC6A535B-36A0-EB83-56B8-80A1ACABE0B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981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88B7862-2AAE-AFD6-7DB7-F70CB771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0"/>
            <a:ext cx="7112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800" dirty="0">
                <a:solidFill>
                  <a:srgbClr val="C05B2C"/>
                </a:solidFill>
                <a:latin typeface="Georgia" panose="02040502050405020303" pitchFamily="18" charset="0"/>
              </a:rPr>
              <a:t>Особая роль Италии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896CC602-7BC1-CB26-DEB5-332CD8A7B663}"/>
              </a:ext>
            </a:extLst>
          </p:cNvPr>
          <p:cNvSpPr/>
          <p:nvPr/>
        </p:nvSpPr>
        <p:spPr>
          <a:xfrm>
            <a:off x="609600" y="1087120"/>
            <a:ext cx="114300" cy="114300"/>
          </a:xfrm>
          <a:prstGeom prst="diamond">
            <a:avLst/>
          </a:prstGeom>
          <a:solidFill>
            <a:srgbClr val="4E745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CCA9A379-D176-9226-B14A-5881FA8DE3E1}"/>
              </a:ext>
            </a:extLst>
          </p:cNvPr>
          <p:cNvCxnSpPr/>
          <p:nvPr/>
        </p:nvCxnSpPr>
        <p:spPr>
          <a:xfrm>
            <a:off x="812800" y="1144270"/>
            <a:ext cx="20828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ivided card">
            <a:extLst>
              <a:ext uri="{FF2B5EF4-FFF2-40B4-BE49-F238E27FC236}">
                <a16:creationId xmlns:a16="http://schemas.microsoft.com/office/drawing/2014/main" id="{A5EA8B29-40F8-479F-18D6-2F44DF5E3146}"/>
              </a:ext>
            </a:extLst>
          </p:cNvPr>
          <p:cNvSpPr/>
          <p:nvPr/>
        </p:nvSpPr>
        <p:spPr>
          <a:xfrm>
            <a:off x="609600" y="1417320"/>
            <a:ext cx="7112000" cy="1544320"/>
          </a:xfrm>
          <a:prstGeom prst="roundRect">
            <a:avLst>
              <a:gd name="adj" fmla="val 6000"/>
            </a:avLst>
          </a:prstGeom>
          <a:solidFill>
            <a:srgbClr val="ECE7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Divided">
            <a:extLst>
              <a:ext uri="{FF2B5EF4-FFF2-40B4-BE49-F238E27FC236}">
                <a16:creationId xmlns:a16="http://schemas.microsoft.com/office/drawing/2014/main" id="{E52D1A98-0093-3071-C614-3D48D083D62F}"/>
              </a:ext>
            </a:extLst>
          </p:cNvPr>
          <p:cNvSpPr txBox="1"/>
          <p:nvPr/>
        </p:nvSpPr>
        <p:spPr>
          <a:xfrm>
            <a:off x="889000" y="1595120"/>
            <a:ext cx="66294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Италия оставалась </a:t>
            </a:r>
            <a:r>
              <a:rPr lang="ru-RU" sz="2600" b="1" dirty="0">
                <a:solidFill>
                  <a:srgbClr val="574E45"/>
                </a:solidFill>
                <a:latin typeface="Calibri" panose="020F0502020204030204" pitchFamily="34" charset="0"/>
              </a:rPr>
              <a:t>раздробленной</a:t>
            </a: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 и, соответственно, слабой перед внешними опасностями.</a:t>
            </a:r>
          </a:p>
        </p:txBody>
      </p:sp>
      <p:sp>
        <p:nvSpPr>
          <p:cNvPr id="7" name="Divided bar">
            <a:extLst>
              <a:ext uri="{FF2B5EF4-FFF2-40B4-BE49-F238E27FC236}">
                <a16:creationId xmlns:a16="http://schemas.microsoft.com/office/drawing/2014/main" id="{992FF7C9-7F53-9810-F7C2-FE85BB1BC0A8}"/>
              </a:ext>
            </a:extLst>
          </p:cNvPr>
          <p:cNvSpPr/>
          <p:nvPr/>
        </p:nvSpPr>
        <p:spPr>
          <a:xfrm>
            <a:off x="711200" y="1544320"/>
            <a:ext cx="50800" cy="1290320"/>
          </a:xfrm>
          <a:prstGeom prst="rect">
            <a:avLst/>
          </a:prstGeom>
          <a:solidFill>
            <a:srgbClr val="574E4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tmosphere card">
            <a:extLst>
              <a:ext uri="{FF2B5EF4-FFF2-40B4-BE49-F238E27FC236}">
                <a16:creationId xmlns:a16="http://schemas.microsoft.com/office/drawing/2014/main" id="{FE2EE4B2-8915-1A4F-B56D-7C0DC9DBBC00}"/>
              </a:ext>
            </a:extLst>
          </p:cNvPr>
          <p:cNvSpPr/>
          <p:nvPr/>
        </p:nvSpPr>
        <p:spPr>
          <a:xfrm>
            <a:off x="609600" y="3037840"/>
            <a:ext cx="7112000" cy="1544320"/>
          </a:xfrm>
          <a:prstGeom prst="roundRect">
            <a:avLst>
              <a:gd name="adj" fmla="val 6000"/>
            </a:avLst>
          </a:prstGeom>
          <a:solidFill>
            <a:srgbClr val="E3ED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Atmosphere">
            <a:extLst>
              <a:ext uri="{FF2B5EF4-FFF2-40B4-BE49-F238E27FC236}">
                <a16:creationId xmlns:a16="http://schemas.microsoft.com/office/drawing/2014/main" id="{FA63B7B2-1BB1-8CC1-97A1-C8D509D57F64}"/>
              </a:ext>
            </a:extLst>
          </p:cNvPr>
          <p:cNvSpPr txBox="1"/>
          <p:nvPr/>
        </p:nvSpPr>
        <p:spPr>
          <a:xfrm>
            <a:off x="889000" y="3215640"/>
            <a:ext cx="66294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Но в городах Италии появилась особая атмосфера, которая способствовала </a:t>
            </a:r>
            <a:r>
              <a:rPr lang="ru-RU" sz="2600" b="1" dirty="0">
                <a:solidFill>
                  <a:srgbClr val="4E7452"/>
                </a:solidFill>
                <a:latin typeface="Calibri" panose="020F0502020204030204" pitchFamily="34" charset="0"/>
              </a:rPr>
              <a:t>развитию творческого мышления.</a:t>
            </a:r>
          </a:p>
        </p:txBody>
      </p:sp>
      <p:sp>
        <p:nvSpPr>
          <p:cNvPr id="10" name="Atmosphere bar">
            <a:extLst>
              <a:ext uri="{FF2B5EF4-FFF2-40B4-BE49-F238E27FC236}">
                <a16:creationId xmlns:a16="http://schemas.microsoft.com/office/drawing/2014/main" id="{761E857D-314D-A781-6CFF-37D79817297C}"/>
              </a:ext>
            </a:extLst>
          </p:cNvPr>
          <p:cNvSpPr/>
          <p:nvPr/>
        </p:nvSpPr>
        <p:spPr>
          <a:xfrm>
            <a:off x="711200" y="3164840"/>
            <a:ext cx="50800" cy="1290320"/>
          </a:xfrm>
          <a:prstGeom prst="rect">
            <a:avLst/>
          </a:prstGeom>
          <a:solidFill>
            <a:srgbClr val="4E745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alazzo Vecchio" descr="Палаццо Веккьо во Флоренции, 1299–1314. Современная фотография">
            <a:extLst>
              <a:ext uri="{FF2B5EF4-FFF2-40B4-BE49-F238E27FC236}">
                <a16:creationId xmlns:a16="http://schemas.microsoft.com/office/drawing/2014/main" id="{19DF5DD6-822D-7BE1-75A8-510B60546F8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0" y="381000"/>
            <a:ext cx="3327400" cy="6045200"/>
          </a:xfrm>
          <a:prstGeom prst="round2SameRect">
            <a:avLst>
              <a:gd name="adj1" fmla="val 50000"/>
              <a:gd name="adj2" fmla="val 0"/>
            </a:avLst>
          </a:prstGeom>
          <a:ln w="19050">
            <a:solidFill>
              <a:srgbClr val="C05B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F20CC944-6C30-769F-3089-75CEC3BFEC5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075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efinition">
            <a:extLst>
              <a:ext uri="{FF2B5EF4-FFF2-40B4-BE49-F238E27FC236}">
                <a16:creationId xmlns:a16="http://schemas.microsoft.com/office/drawing/2014/main" id="{6AD84CFC-848A-C2D5-8F15-443DE56A3041}"/>
              </a:ext>
            </a:extLst>
          </p:cNvPr>
          <p:cNvSpPr txBox="1"/>
          <p:nvPr/>
        </p:nvSpPr>
        <p:spPr>
          <a:xfrm>
            <a:off x="1016000" y="508000"/>
            <a:ext cx="10160000" cy="193986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8000"/>
              </a:lnSpc>
            </a:pPr>
            <a:r>
              <a:rPr lang="ru-RU" sz="3000" b="1" dirty="0">
                <a:solidFill>
                  <a:srgbClr val="C05B2C"/>
                </a:solidFill>
                <a:latin typeface="Georgia" panose="02040502050405020303" pitchFamily="18" charset="0"/>
              </a:rPr>
              <a:t>Возрождение (Ренессанс)</a:t>
            </a:r>
            <a:r>
              <a:rPr lang="ru-RU" sz="3000" dirty="0">
                <a:solidFill>
                  <a:srgbClr val="2A2420"/>
                </a:solidFill>
                <a:latin typeface="Georgia" panose="02040502050405020303" pitchFamily="18" charset="0"/>
              </a:rPr>
              <a:t> - эпоха в истории Европы, которая продолжалась </a:t>
            </a:r>
            <a:r>
              <a:rPr lang="ru-RU" sz="3000" b="1" dirty="0">
                <a:solidFill>
                  <a:srgbClr val="4E7452"/>
                </a:solidFill>
                <a:latin typeface="Georgia" panose="02040502050405020303" pitchFamily="18" charset="0"/>
              </a:rPr>
              <a:t>с XIV по XVI век</a:t>
            </a:r>
            <a:r>
              <a:rPr lang="ru-RU" sz="3000" dirty="0">
                <a:solidFill>
                  <a:srgbClr val="2A2420"/>
                </a:solidFill>
                <a:latin typeface="Georgia" panose="02040502050405020303" pitchFamily="18" charset="0"/>
              </a:rPr>
              <a:t> и представляла собой время расцвета культуры, науки, искусства</a:t>
            </a:r>
          </a:p>
        </p:txBody>
      </p:sp>
      <p:sp>
        <p:nvSpPr>
          <p:cNvPr id="4" name="Rule lozenge">
            <a:extLst>
              <a:ext uri="{FF2B5EF4-FFF2-40B4-BE49-F238E27FC236}">
                <a16:creationId xmlns:a16="http://schemas.microsoft.com/office/drawing/2014/main" id="{141EE209-7A87-8927-A4FF-69B030CD1D66}"/>
              </a:ext>
            </a:extLst>
          </p:cNvPr>
          <p:cNvSpPr/>
          <p:nvPr/>
        </p:nvSpPr>
        <p:spPr>
          <a:xfrm>
            <a:off x="5981700" y="2600262"/>
            <a:ext cx="114300" cy="114300"/>
          </a:xfrm>
          <a:prstGeom prst="diamond">
            <a:avLst/>
          </a:prstGeom>
          <a:solidFill>
            <a:srgbClr val="C05B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Florence panorama" descr="Флоренция: собор Санта-Мария-дель-Фьоре и Палаццо Веккьо. Современная фотография">
            <a:extLst>
              <a:ext uri="{FF2B5EF4-FFF2-40B4-BE49-F238E27FC236}">
                <a16:creationId xmlns:a16="http://schemas.microsoft.com/office/drawing/2014/main" id="{A5836C2F-BDB1-1182-D94B-A60AB51494C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34" y="2905062"/>
            <a:ext cx="9384532" cy="3495738"/>
          </a:xfrm>
          <a:prstGeom prst="roundRect">
            <a:avLst>
              <a:gd name="adj" fmla="val 4000"/>
            </a:avLst>
          </a:prstGeom>
          <a:ln w="12700">
            <a:solidFill>
              <a:srgbClr val="D9CB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7E50C140-D832-7AD7-6A91-16BEF842702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603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02102DC-D9D4-F015-83AB-4BEC129F0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A2420"/>
                </a:solidFill>
                <a:latin typeface="Georgia" panose="02040502050405020303" pitchFamily="18" charset="0"/>
              </a:rPr>
              <a:t>Причины появления новой культуры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6BE90E38-3F7A-4993-850B-CF7F57FB7337}"/>
              </a:ext>
            </a:extLst>
          </p:cNvPr>
          <p:cNvSpPr/>
          <p:nvPr/>
        </p:nvSpPr>
        <p:spPr>
          <a:xfrm>
            <a:off x="4953000" y="902208"/>
            <a:ext cx="114300" cy="114300"/>
          </a:xfrm>
          <a:prstGeom prst="diamond">
            <a:avLst/>
          </a:prstGeom>
          <a:solidFill>
            <a:srgbClr val="C05B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CE1F1FBB-731F-8E6C-325E-00A444AE051F}"/>
              </a:ext>
            </a:extLst>
          </p:cNvPr>
          <p:cNvCxnSpPr/>
          <p:nvPr/>
        </p:nvCxnSpPr>
        <p:spPr>
          <a:xfrm>
            <a:off x="5156200" y="959358"/>
            <a:ext cx="20828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21 shape">
            <a:extLst>
              <a:ext uri="{FF2B5EF4-FFF2-40B4-BE49-F238E27FC236}">
                <a16:creationId xmlns:a16="http://schemas.microsoft.com/office/drawing/2014/main" id="{DB0C3B6B-00ED-A7CA-EE2E-AFEE8EBF2D2E}"/>
              </a:ext>
            </a:extLst>
          </p:cNvPr>
          <p:cNvSpPr/>
          <p:nvPr/>
        </p:nvSpPr>
        <p:spPr>
          <a:xfrm>
            <a:off x="1524000" y="1524000"/>
            <a:ext cx="3302000" cy="1270000"/>
          </a:xfrm>
          <a:prstGeom prst="ellipse">
            <a:avLst/>
          </a:prstGeom>
          <a:solidFill>
            <a:srgbClr val="F8E5DA"/>
          </a:solidFill>
          <a:ln w="19050">
            <a:solidFill>
              <a:srgbClr val="C05B2C"/>
            </a:solidFill>
          </a:ln>
          <a:effectLst>
            <a:outerShdw blurRad="127000" dist="254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Oval 21">
            <a:extLst>
              <a:ext uri="{FF2B5EF4-FFF2-40B4-BE49-F238E27FC236}">
                <a16:creationId xmlns:a16="http://schemas.microsoft.com/office/drawing/2014/main" id="{583D9D07-8085-4042-AC47-0E8FAF9D9BD8}"/>
              </a:ext>
            </a:extLst>
          </p:cNvPr>
          <p:cNvSpPr txBox="1"/>
          <p:nvPr/>
        </p:nvSpPr>
        <p:spPr>
          <a:xfrm>
            <a:off x="1778000" y="1524000"/>
            <a:ext cx="2794000" cy="1270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dirty="0">
                <a:solidFill>
                  <a:srgbClr val="C05B2C"/>
                </a:solidFill>
                <a:latin typeface="Georgia" panose="02040502050405020303" pitchFamily="18" charset="0"/>
              </a:rPr>
              <a:t>Расцвет Городов Италии</a:t>
            </a:r>
          </a:p>
        </p:txBody>
      </p:sp>
      <p:sp>
        <p:nvSpPr>
          <p:cNvPr id="7" name="Oval 22 shape">
            <a:extLst>
              <a:ext uri="{FF2B5EF4-FFF2-40B4-BE49-F238E27FC236}">
                <a16:creationId xmlns:a16="http://schemas.microsoft.com/office/drawing/2014/main" id="{68CD2476-FA1E-62D4-B676-0E391888F033}"/>
              </a:ext>
            </a:extLst>
          </p:cNvPr>
          <p:cNvSpPr/>
          <p:nvPr/>
        </p:nvSpPr>
        <p:spPr>
          <a:xfrm>
            <a:off x="7366000" y="1524000"/>
            <a:ext cx="3302000" cy="1270000"/>
          </a:xfrm>
          <a:prstGeom prst="ellipse">
            <a:avLst/>
          </a:prstGeom>
          <a:solidFill>
            <a:srgbClr val="E3EDE3"/>
          </a:solidFill>
          <a:ln w="19050">
            <a:solidFill>
              <a:srgbClr val="4E7452"/>
            </a:solidFill>
          </a:ln>
          <a:effectLst>
            <a:outerShdw blurRad="127000" dist="254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Oval 22">
            <a:extLst>
              <a:ext uri="{FF2B5EF4-FFF2-40B4-BE49-F238E27FC236}">
                <a16:creationId xmlns:a16="http://schemas.microsoft.com/office/drawing/2014/main" id="{DF099370-A5A5-EC65-E79E-614ED2795660}"/>
              </a:ext>
            </a:extLst>
          </p:cNvPr>
          <p:cNvSpPr txBox="1"/>
          <p:nvPr/>
        </p:nvSpPr>
        <p:spPr>
          <a:xfrm>
            <a:off x="7620000" y="1524000"/>
            <a:ext cx="2794000" cy="1270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dirty="0">
                <a:solidFill>
                  <a:srgbClr val="4E7452"/>
                </a:solidFill>
                <a:latin typeface="Georgia" panose="02040502050405020303" pitchFamily="18" charset="0"/>
              </a:rPr>
              <a:t>Развитие торговли, ремесла</a:t>
            </a:r>
          </a:p>
        </p:txBody>
      </p:sp>
      <p:sp>
        <p:nvSpPr>
          <p:cNvPr id="9" name="Centre word">
            <a:extLst>
              <a:ext uri="{FF2B5EF4-FFF2-40B4-BE49-F238E27FC236}">
                <a16:creationId xmlns:a16="http://schemas.microsoft.com/office/drawing/2014/main" id="{74BEB51F-AD5F-79A8-BF24-7B646F38040C}"/>
              </a:ext>
            </a:extLst>
          </p:cNvPr>
          <p:cNvSpPr txBox="1"/>
          <p:nvPr/>
        </p:nvSpPr>
        <p:spPr>
          <a:xfrm>
            <a:off x="2921000" y="2997200"/>
            <a:ext cx="6350000" cy="1397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7200" spc="200" dirty="0">
                <a:solidFill>
                  <a:srgbClr val="C05B2C"/>
                </a:solidFill>
                <a:latin typeface="Georgia" panose="02040502050405020303" pitchFamily="18" charset="0"/>
              </a:rPr>
              <a:t>Возрождение</a:t>
            </a:r>
          </a:p>
        </p:txBody>
      </p:sp>
      <p:sp>
        <p:nvSpPr>
          <p:cNvPr id="10" name="Oval 23 shape">
            <a:extLst>
              <a:ext uri="{FF2B5EF4-FFF2-40B4-BE49-F238E27FC236}">
                <a16:creationId xmlns:a16="http://schemas.microsoft.com/office/drawing/2014/main" id="{DF515FF3-3544-7823-F0BE-F3C7CE85DA36}"/>
              </a:ext>
            </a:extLst>
          </p:cNvPr>
          <p:cNvSpPr/>
          <p:nvPr/>
        </p:nvSpPr>
        <p:spPr>
          <a:xfrm>
            <a:off x="1524000" y="4953000"/>
            <a:ext cx="3302000" cy="1270000"/>
          </a:xfrm>
          <a:prstGeom prst="ellipse">
            <a:avLst/>
          </a:prstGeom>
          <a:solidFill>
            <a:srgbClr val="E0E8F3"/>
          </a:solidFill>
          <a:ln w="19050">
            <a:solidFill>
              <a:srgbClr val="1F4A86"/>
            </a:solidFill>
          </a:ln>
          <a:effectLst>
            <a:outerShdw blurRad="127000" dist="254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val 23">
            <a:extLst>
              <a:ext uri="{FF2B5EF4-FFF2-40B4-BE49-F238E27FC236}">
                <a16:creationId xmlns:a16="http://schemas.microsoft.com/office/drawing/2014/main" id="{E455BCDF-D4C4-C67C-B88C-2B134B59C492}"/>
              </a:ext>
            </a:extLst>
          </p:cNvPr>
          <p:cNvSpPr txBox="1"/>
          <p:nvPr/>
        </p:nvSpPr>
        <p:spPr>
          <a:xfrm>
            <a:off x="1778000" y="4953000"/>
            <a:ext cx="2794000" cy="1270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dirty="0">
                <a:solidFill>
                  <a:srgbClr val="1F4A86"/>
                </a:solidFill>
                <a:latin typeface="Georgia" panose="02040502050405020303" pitchFamily="18" charset="0"/>
              </a:rPr>
              <a:t>Развитие образования</a:t>
            </a:r>
          </a:p>
        </p:txBody>
      </p:sp>
      <p:sp>
        <p:nvSpPr>
          <p:cNvPr id="12" name="Oval 24 shape">
            <a:extLst>
              <a:ext uri="{FF2B5EF4-FFF2-40B4-BE49-F238E27FC236}">
                <a16:creationId xmlns:a16="http://schemas.microsoft.com/office/drawing/2014/main" id="{226C697A-D067-E866-F5BE-E3FE7CB76E47}"/>
              </a:ext>
            </a:extLst>
          </p:cNvPr>
          <p:cNvSpPr/>
          <p:nvPr/>
        </p:nvSpPr>
        <p:spPr>
          <a:xfrm>
            <a:off x="7366000" y="4953000"/>
            <a:ext cx="3302000" cy="1270000"/>
          </a:xfrm>
          <a:prstGeom prst="ellipse">
            <a:avLst/>
          </a:prstGeom>
          <a:solidFill>
            <a:srgbClr val="F5EDD8"/>
          </a:solidFill>
          <a:ln w="19050">
            <a:solidFill>
              <a:srgbClr val="A9832F"/>
            </a:solidFill>
          </a:ln>
          <a:effectLst>
            <a:outerShdw blurRad="127000" dist="254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val 24">
            <a:extLst>
              <a:ext uri="{FF2B5EF4-FFF2-40B4-BE49-F238E27FC236}">
                <a16:creationId xmlns:a16="http://schemas.microsoft.com/office/drawing/2014/main" id="{C4633229-5265-C5B9-7AF8-EC4881799E53}"/>
              </a:ext>
            </a:extLst>
          </p:cNvPr>
          <p:cNvSpPr txBox="1"/>
          <p:nvPr/>
        </p:nvSpPr>
        <p:spPr>
          <a:xfrm>
            <a:off x="7620000" y="4953000"/>
            <a:ext cx="2794000" cy="1270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dirty="0">
                <a:solidFill>
                  <a:srgbClr val="A9832F"/>
                </a:solidFill>
                <a:latin typeface="Georgia" panose="02040502050405020303" pitchFamily="18" charset="0"/>
              </a:rPr>
              <a:t>Желание горожан знать больше</a:t>
            </a:r>
          </a:p>
        </p:txBody>
      </p:sp>
      <p:cxnSp>
        <p:nvCxnSpPr>
          <p:cNvPr id="14" name="Arrow">
            <a:extLst>
              <a:ext uri="{FF2B5EF4-FFF2-40B4-BE49-F238E27FC236}">
                <a16:creationId xmlns:a16="http://schemas.microsoft.com/office/drawing/2014/main" id="{B9E369D0-2655-5292-D1AD-58D73B95D783}"/>
              </a:ext>
            </a:extLst>
          </p:cNvPr>
          <p:cNvCxnSpPr/>
          <p:nvPr/>
        </p:nvCxnSpPr>
        <p:spPr>
          <a:xfrm>
            <a:off x="3810000" y="2819400"/>
            <a:ext cx="1016000" cy="508000"/>
          </a:xfrm>
          <a:prstGeom prst="line">
            <a:avLst/>
          </a:prstGeom>
          <a:ln w="31750">
            <a:solidFill>
              <a:srgbClr val="C05B2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Arrow">
            <a:extLst>
              <a:ext uri="{FF2B5EF4-FFF2-40B4-BE49-F238E27FC236}">
                <a16:creationId xmlns:a16="http://schemas.microsoft.com/office/drawing/2014/main" id="{E081E37C-4AA7-1175-2E5B-BFAFE709DC10}"/>
              </a:ext>
            </a:extLst>
          </p:cNvPr>
          <p:cNvCxnSpPr/>
          <p:nvPr/>
        </p:nvCxnSpPr>
        <p:spPr>
          <a:xfrm flipH="1">
            <a:off x="7366000" y="2819400"/>
            <a:ext cx="1016000" cy="508000"/>
          </a:xfrm>
          <a:prstGeom prst="line">
            <a:avLst/>
          </a:prstGeom>
          <a:ln w="31750">
            <a:solidFill>
              <a:srgbClr val="4E745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Arrow">
            <a:extLst>
              <a:ext uri="{FF2B5EF4-FFF2-40B4-BE49-F238E27FC236}">
                <a16:creationId xmlns:a16="http://schemas.microsoft.com/office/drawing/2014/main" id="{6D859C29-53C3-CAB2-3D9E-97893D1C0481}"/>
              </a:ext>
            </a:extLst>
          </p:cNvPr>
          <p:cNvCxnSpPr/>
          <p:nvPr/>
        </p:nvCxnSpPr>
        <p:spPr>
          <a:xfrm flipV="1">
            <a:off x="3810000" y="4191000"/>
            <a:ext cx="1016000" cy="736600"/>
          </a:xfrm>
          <a:prstGeom prst="line">
            <a:avLst/>
          </a:prstGeom>
          <a:ln w="31750">
            <a:solidFill>
              <a:srgbClr val="1F4A8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Arrow">
            <a:extLst>
              <a:ext uri="{FF2B5EF4-FFF2-40B4-BE49-F238E27FC236}">
                <a16:creationId xmlns:a16="http://schemas.microsoft.com/office/drawing/2014/main" id="{B63B81BA-39D4-D55F-9612-B7967F3563DB}"/>
              </a:ext>
            </a:extLst>
          </p:cNvPr>
          <p:cNvCxnSpPr/>
          <p:nvPr/>
        </p:nvCxnSpPr>
        <p:spPr>
          <a:xfrm flipH="1" flipV="1">
            <a:off x="7366000" y="4191000"/>
            <a:ext cx="1016000" cy="736600"/>
          </a:xfrm>
          <a:prstGeom prst="line">
            <a:avLst/>
          </a:prstGeom>
          <a:ln w="31750">
            <a:solidFill>
              <a:srgbClr val="A9832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97613911-D2D6-3EF6-2D8A-329040B572F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805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248772D-1029-9329-0338-068E00397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620000" cy="104241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C05B2C"/>
                </a:solidFill>
                <a:latin typeface="Georgia" panose="02040502050405020303" pitchFamily="18" charset="0"/>
              </a:rPr>
              <a:t>Культура раннего возрождения в Италии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110418BF-486D-423B-A6BF-7036551CBF04}"/>
              </a:ext>
            </a:extLst>
          </p:cNvPr>
          <p:cNvSpPr/>
          <p:nvPr/>
        </p:nvSpPr>
        <p:spPr>
          <a:xfrm>
            <a:off x="609600" y="1423416"/>
            <a:ext cx="114300" cy="114300"/>
          </a:xfrm>
          <a:prstGeom prst="diamond">
            <a:avLst/>
          </a:prstGeom>
          <a:solidFill>
            <a:srgbClr val="4E745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597FD958-D6BC-672B-AADC-D9E3087BA809}"/>
              </a:ext>
            </a:extLst>
          </p:cNvPr>
          <p:cNvCxnSpPr/>
          <p:nvPr/>
        </p:nvCxnSpPr>
        <p:spPr>
          <a:xfrm>
            <a:off x="812800" y="1480566"/>
            <a:ext cx="20828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Humanism card">
            <a:extLst>
              <a:ext uri="{FF2B5EF4-FFF2-40B4-BE49-F238E27FC236}">
                <a16:creationId xmlns:a16="http://schemas.microsoft.com/office/drawing/2014/main" id="{85301A51-09B7-3BD0-902E-E286EB70C881}"/>
              </a:ext>
            </a:extLst>
          </p:cNvPr>
          <p:cNvSpPr/>
          <p:nvPr/>
        </p:nvSpPr>
        <p:spPr>
          <a:xfrm>
            <a:off x="609600" y="1320800"/>
            <a:ext cx="7366000" cy="2184400"/>
          </a:xfrm>
          <a:prstGeom prst="roundRect">
            <a:avLst>
              <a:gd name="adj" fmla="val 6000"/>
            </a:avLst>
          </a:prstGeom>
          <a:solidFill>
            <a:srgbClr val="F8E5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Humanism">
            <a:extLst>
              <a:ext uri="{FF2B5EF4-FFF2-40B4-BE49-F238E27FC236}">
                <a16:creationId xmlns:a16="http://schemas.microsoft.com/office/drawing/2014/main" id="{1D0BE128-EEB3-09F3-7C59-D22B3395A1CA}"/>
              </a:ext>
            </a:extLst>
          </p:cNvPr>
          <p:cNvSpPr txBox="1"/>
          <p:nvPr/>
        </p:nvSpPr>
        <p:spPr>
          <a:xfrm>
            <a:off x="889000" y="1498600"/>
            <a:ext cx="68834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b="1" dirty="0">
                <a:solidFill>
                  <a:srgbClr val="C05B2C"/>
                </a:solidFill>
                <a:latin typeface="Georgia" panose="02040502050405020303" pitchFamily="18" charset="0"/>
              </a:rPr>
              <a:t>Гуманизм</a:t>
            </a:r>
            <a:r>
              <a:rPr lang="ru-RU" sz="2400" dirty="0">
                <a:solidFill>
                  <a:srgbClr val="2A2420"/>
                </a:solidFill>
                <a:latin typeface="Calibri" panose="020F0502020204030204" pitchFamily="34" charset="0"/>
              </a:rPr>
              <a:t> </a:t>
            </a:r>
            <a:r>
              <a:rPr lang="ru-RU" sz="2400" i="1" dirty="0">
                <a:solidFill>
                  <a:srgbClr val="C05B2C"/>
                </a:solidFill>
                <a:latin typeface="Calibri" panose="020F0502020204030204" pitchFamily="34" charset="0"/>
              </a:rPr>
              <a:t>(«человечный»)</a:t>
            </a:r>
            <a:r>
              <a:rPr lang="ru-RU" sz="2400" dirty="0">
                <a:solidFill>
                  <a:srgbClr val="2A2420"/>
                </a:solidFill>
                <a:latin typeface="Calibri" panose="020F0502020204030204" pitchFamily="34" charset="0"/>
              </a:rPr>
              <a:t> - мировоззрение, основанное на заботе о благе человека и его правах на свободу, равенство, счастье, развитии и проявлении всех сторон личности, уважении собственного достоинства.</a:t>
            </a:r>
          </a:p>
        </p:txBody>
      </p:sp>
      <p:sp>
        <p:nvSpPr>
          <p:cNvPr id="7" name="Humanism bar">
            <a:extLst>
              <a:ext uri="{FF2B5EF4-FFF2-40B4-BE49-F238E27FC236}">
                <a16:creationId xmlns:a16="http://schemas.microsoft.com/office/drawing/2014/main" id="{55718547-FFEC-A5E4-18D3-B93D516C7B28}"/>
              </a:ext>
            </a:extLst>
          </p:cNvPr>
          <p:cNvSpPr/>
          <p:nvPr/>
        </p:nvSpPr>
        <p:spPr>
          <a:xfrm>
            <a:off x="711200" y="1447800"/>
            <a:ext cx="50800" cy="1930400"/>
          </a:xfrm>
          <a:prstGeom prst="rect">
            <a:avLst/>
          </a:prstGeom>
          <a:solidFill>
            <a:srgbClr val="C05B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Ideal card">
            <a:extLst>
              <a:ext uri="{FF2B5EF4-FFF2-40B4-BE49-F238E27FC236}">
                <a16:creationId xmlns:a16="http://schemas.microsoft.com/office/drawing/2014/main" id="{6717CA19-CCA1-7037-6BFC-BCBFE64B0D2E}"/>
              </a:ext>
            </a:extLst>
          </p:cNvPr>
          <p:cNvSpPr/>
          <p:nvPr/>
        </p:nvSpPr>
        <p:spPr>
          <a:xfrm>
            <a:off x="609600" y="3672840"/>
            <a:ext cx="7366000" cy="1117600"/>
          </a:xfrm>
          <a:prstGeom prst="roundRect">
            <a:avLst>
              <a:gd name="adj" fmla="val 6000"/>
            </a:avLst>
          </a:prstGeom>
          <a:solidFill>
            <a:srgbClr val="E3ED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Ideal">
            <a:extLst>
              <a:ext uri="{FF2B5EF4-FFF2-40B4-BE49-F238E27FC236}">
                <a16:creationId xmlns:a16="http://schemas.microsoft.com/office/drawing/2014/main" id="{222A9C7C-2B43-5DFC-7894-9AA14CFE1F28}"/>
              </a:ext>
            </a:extLst>
          </p:cNvPr>
          <p:cNvSpPr txBox="1"/>
          <p:nvPr/>
        </p:nvSpPr>
        <p:spPr>
          <a:xfrm>
            <a:off x="889000" y="3850640"/>
            <a:ext cx="6883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4E7452"/>
                </a:solidFill>
                <a:latin typeface="Calibri" panose="020F0502020204030204" pitchFamily="34" charset="0"/>
              </a:rPr>
              <a:t>Идеал раннего возрождения</a:t>
            </a: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 – человек, который развивается в разных сферах.</a:t>
            </a:r>
          </a:p>
        </p:txBody>
      </p:sp>
      <p:sp>
        <p:nvSpPr>
          <p:cNvPr id="10" name="Ideal bar">
            <a:extLst>
              <a:ext uri="{FF2B5EF4-FFF2-40B4-BE49-F238E27FC236}">
                <a16:creationId xmlns:a16="http://schemas.microsoft.com/office/drawing/2014/main" id="{8E193798-2603-27A7-8B4E-BC1A957E2CDB}"/>
              </a:ext>
            </a:extLst>
          </p:cNvPr>
          <p:cNvSpPr/>
          <p:nvPr/>
        </p:nvSpPr>
        <p:spPr>
          <a:xfrm>
            <a:off x="711200" y="3799840"/>
            <a:ext cx="50800" cy="863600"/>
          </a:xfrm>
          <a:prstGeom prst="rect">
            <a:avLst/>
          </a:prstGeom>
          <a:solidFill>
            <a:srgbClr val="4E745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Vitruvian plate">
            <a:extLst>
              <a:ext uri="{FF2B5EF4-FFF2-40B4-BE49-F238E27FC236}">
                <a16:creationId xmlns:a16="http://schemas.microsoft.com/office/drawing/2014/main" id="{ED89A12E-FFC4-BFB6-D7EF-24E777684667}"/>
              </a:ext>
            </a:extLst>
          </p:cNvPr>
          <p:cNvSpPr/>
          <p:nvPr/>
        </p:nvSpPr>
        <p:spPr>
          <a:xfrm>
            <a:off x="8331200" y="508000"/>
            <a:ext cx="3251200" cy="5892800"/>
          </a:xfrm>
          <a:prstGeom prst="roundRect">
            <a:avLst>
              <a:gd name="adj" fmla="val 4000"/>
            </a:avLst>
          </a:prstGeom>
          <a:solidFill>
            <a:srgbClr val="F5ED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Vitruvian man" descr="Леонардо да Винчи. «Витрувианский человек», ок. 1490. Галерея Академии, Венеция">
            <a:extLst>
              <a:ext uri="{FF2B5EF4-FFF2-40B4-BE49-F238E27FC236}">
                <a16:creationId xmlns:a16="http://schemas.microsoft.com/office/drawing/2014/main" id="{30A9CBE8-C871-7399-0B2F-9065140C7A3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00" y="1320800"/>
            <a:ext cx="2946400" cy="4191000"/>
          </a:xfrm>
          <a:prstGeom prst="rect">
            <a:avLst/>
          </a:prstGeom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42F23BB3-E30E-69CD-7938-2F92E959A8D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55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etrarch" descr="Андреа дель Кастаньо. Франческо Петрарка. Фреска из цикла «Знаменитые люди», ок. 1450. Галерея Уффици, Флоренция">
            <a:extLst>
              <a:ext uri="{FF2B5EF4-FFF2-40B4-BE49-F238E27FC236}">
                <a16:creationId xmlns:a16="http://schemas.microsoft.com/office/drawing/2014/main" id="{BAC1A9E4-9C6E-FB45-7E3B-E8A041BBCAD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1000"/>
            <a:ext cx="4191000" cy="6045200"/>
          </a:xfrm>
          <a:prstGeom prst="round2SameRect">
            <a:avLst>
              <a:gd name="adj1" fmla="val 50000"/>
              <a:gd name="adj2" fmla="val 0"/>
            </a:avLst>
          </a:prstGeom>
          <a:ln w="19050">
            <a:solidFill>
              <a:srgbClr val="C05B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Petrarch text">
            <a:extLst>
              <a:ext uri="{FF2B5EF4-FFF2-40B4-BE49-F238E27FC236}">
                <a16:creationId xmlns:a16="http://schemas.microsoft.com/office/drawing/2014/main" id="{6A549F01-4BBD-03FC-778B-0BFCF18BD012}"/>
              </a:ext>
            </a:extLst>
          </p:cNvPr>
          <p:cNvSpPr txBox="1"/>
          <p:nvPr/>
        </p:nvSpPr>
        <p:spPr>
          <a:xfrm>
            <a:off x="5588000" y="1016000"/>
            <a:ext cx="5994400" cy="338632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5000" dirty="0">
                <a:solidFill>
                  <a:srgbClr val="C05B2C"/>
                </a:solidFill>
                <a:latin typeface="Georgia" panose="02040502050405020303" pitchFamily="18" charset="0"/>
              </a:rPr>
              <a:t>П</a:t>
            </a:r>
            <a:r>
              <a:rPr lang="ru-RU" sz="3000" dirty="0">
                <a:solidFill>
                  <a:srgbClr val="2A2420"/>
                </a:solidFill>
                <a:latin typeface="Calibri" panose="020F0502020204030204" pitchFamily="34" charset="0"/>
              </a:rPr>
              <a:t>ервым гуманистом называют итальянского поэта </a:t>
            </a:r>
            <a:r>
              <a:rPr lang="ru-RU" sz="3000" b="1" dirty="0" err="1">
                <a:solidFill>
                  <a:srgbClr val="C05B2C"/>
                </a:solidFill>
                <a:latin typeface="Georgia" panose="02040502050405020303" pitchFamily="18" charset="0"/>
              </a:rPr>
              <a:t>Франческо</a:t>
            </a:r>
            <a:r>
              <a:rPr lang="ru-RU" sz="3000" b="1" dirty="0">
                <a:solidFill>
                  <a:srgbClr val="C05B2C"/>
                </a:solidFill>
                <a:latin typeface="Georgia" panose="02040502050405020303" pitchFamily="18" charset="0"/>
              </a:rPr>
              <a:t> Петрарку (1304-1374)</a:t>
            </a:r>
            <a:r>
              <a:rPr lang="ru-RU" sz="3000" dirty="0">
                <a:solidFill>
                  <a:srgbClr val="2A2420"/>
                </a:solidFill>
                <a:latin typeface="Calibri" panose="020F0502020204030204" pitchFamily="34" charset="0"/>
              </a:rPr>
              <a:t>, который несмотря на сопротивление собственного отца, всю свою жизнь занимался </a:t>
            </a:r>
            <a:r>
              <a:rPr lang="ru-RU" sz="3000" b="1" dirty="0">
                <a:solidFill>
                  <a:srgbClr val="4E7452"/>
                </a:solidFill>
                <a:latin typeface="Calibri" panose="020F0502020204030204" pitchFamily="34" charset="0"/>
              </a:rPr>
              <a:t>философией и поэзией.</a:t>
            </a:r>
          </a:p>
        </p:txBody>
      </p:sp>
      <p:sp>
        <p:nvSpPr>
          <p:cNvPr id="6" name="Signature 100ballnik.com">
            <a:extLst>
              <a:ext uri="{FF2B5EF4-FFF2-40B4-BE49-F238E27FC236}">
                <a16:creationId xmlns:a16="http://schemas.microsoft.com/office/drawing/2014/main" id="{BDFABAEB-F6DA-17F4-8F7D-E1C6CB3A3C7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558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ccaccio text">
            <a:extLst>
              <a:ext uri="{FF2B5EF4-FFF2-40B4-BE49-F238E27FC236}">
                <a16:creationId xmlns:a16="http://schemas.microsoft.com/office/drawing/2014/main" id="{CE5E1AB7-9DBE-E5EF-5104-C392E3227967}"/>
              </a:ext>
            </a:extLst>
          </p:cNvPr>
          <p:cNvSpPr txBox="1"/>
          <p:nvPr/>
        </p:nvSpPr>
        <p:spPr>
          <a:xfrm>
            <a:off x="609600" y="1016000"/>
            <a:ext cx="6096000" cy="253288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3000" dirty="0">
                <a:solidFill>
                  <a:srgbClr val="2A2420"/>
                </a:solidFill>
                <a:latin typeface="Calibri" panose="020F0502020204030204" pitchFamily="34" charset="0"/>
              </a:rPr>
              <a:t>Ученик, последователь Петрарки - </a:t>
            </a:r>
            <a:r>
              <a:rPr lang="ru-RU" sz="3000" b="1" dirty="0">
                <a:solidFill>
                  <a:srgbClr val="4E7452"/>
                </a:solidFill>
                <a:latin typeface="Georgia" panose="02040502050405020303" pitchFamily="18" charset="0"/>
              </a:rPr>
              <a:t>Джованни Боккаччо (1313-1375).</a:t>
            </a:r>
            <a:r>
              <a:rPr lang="ru-RU" sz="3000" dirty="0">
                <a:solidFill>
                  <a:srgbClr val="2A2420"/>
                </a:solidFill>
                <a:latin typeface="Calibri" panose="020F0502020204030204" pitchFamily="34" charset="0"/>
              </a:rPr>
              <a:t> Одно из самых популярных произведений - </a:t>
            </a:r>
            <a:r>
              <a:rPr lang="ru-RU" sz="3000" b="1" dirty="0">
                <a:solidFill>
                  <a:srgbClr val="C05B2C"/>
                </a:solidFill>
                <a:latin typeface="Georgia" panose="02040502050405020303" pitchFamily="18" charset="0"/>
              </a:rPr>
              <a:t>«Декамерон»</a:t>
            </a:r>
            <a:r>
              <a:rPr lang="ru-RU" sz="3000" dirty="0">
                <a:solidFill>
                  <a:srgbClr val="2A2420"/>
                </a:solidFill>
                <a:latin typeface="Calibri" panose="020F0502020204030204" pitchFamily="34" charset="0"/>
              </a:rPr>
              <a:t> - труд, состоящий из </a:t>
            </a:r>
            <a:r>
              <a:rPr lang="ru-RU" sz="3000" b="1" dirty="0">
                <a:solidFill>
                  <a:srgbClr val="C05B2C"/>
                </a:solidFill>
                <a:latin typeface="Calibri" panose="020F0502020204030204" pitchFamily="34" charset="0"/>
              </a:rPr>
              <a:t>ста новелл</a:t>
            </a:r>
          </a:p>
        </p:txBody>
      </p:sp>
      <p:pic>
        <p:nvPicPr>
          <p:cNvPr id="5" name="Boccaccio" descr="Андреа дель Кастаньо. Джованни Боккаччо. Фреска из цикла «Знаменитые люди», ок. 1450. Галерея Уффици, Флоренция">
            <a:extLst>
              <a:ext uri="{FF2B5EF4-FFF2-40B4-BE49-F238E27FC236}">
                <a16:creationId xmlns:a16="http://schemas.microsoft.com/office/drawing/2014/main" id="{9372368C-35EF-2562-3DA9-3D552B3920D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0" y="381000"/>
            <a:ext cx="4191000" cy="6045200"/>
          </a:xfrm>
          <a:prstGeom prst="roundRect">
            <a:avLst>
              <a:gd name="adj" fmla="val 4000"/>
            </a:avLst>
          </a:prstGeom>
          <a:ln w="15875">
            <a:solidFill>
              <a:srgbClr val="4E745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Signature 100ballnik.com">
            <a:extLst>
              <a:ext uri="{FF2B5EF4-FFF2-40B4-BE49-F238E27FC236}">
                <a16:creationId xmlns:a16="http://schemas.microsoft.com/office/drawing/2014/main" id="{8F8E5263-BEAB-6A9E-3476-9767C885D35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12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hreshold text">
            <a:extLst>
              <a:ext uri="{FF2B5EF4-FFF2-40B4-BE49-F238E27FC236}">
                <a16:creationId xmlns:a16="http://schemas.microsoft.com/office/drawing/2014/main" id="{F2207E01-242B-4B39-37F4-261907694687}"/>
              </a:ext>
            </a:extLst>
          </p:cNvPr>
          <p:cNvSpPr txBox="1"/>
          <p:nvPr/>
        </p:nvSpPr>
        <p:spPr>
          <a:xfrm>
            <a:off x="609600" y="355600"/>
            <a:ext cx="10972800" cy="161658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8000"/>
              </a:lnSpc>
            </a:pPr>
            <a:r>
              <a:rPr lang="ru-RU" sz="2500" dirty="0">
                <a:solidFill>
                  <a:srgbClr val="2A2420"/>
                </a:solidFill>
                <a:latin typeface="Georgia" panose="02040502050405020303" pitchFamily="18" charset="0"/>
              </a:rPr>
              <a:t>Рубеж между Средневековьем и Возрождением в Италии отмечен работами двух деятелей - поэта и мыслителя, автора «Божественной комедии» </a:t>
            </a:r>
            <a:r>
              <a:rPr lang="ru-RU" sz="2500" b="1" dirty="0">
                <a:solidFill>
                  <a:srgbClr val="B13A25"/>
                </a:solidFill>
                <a:latin typeface="Georgia" panose="02040502050405020303" pitchFamily="18" charset="0"/>
              </a:rPr>
              <a:t>Данте Алигьери (1265-1321)</a:t>
            </a:r>
            <a:r>
              <a:rPr lang="ru-RU" sz="2500" dirty="0">
                <a:solidFill>
                  <a:srgbClr val="2A2420"/>
                </a:solidFill>
                <a:latin typeface="Georgia" panose="02040502050405020303" pitchFamily="18" charset="0"/>
              </a:rPr>
              <a:t> и художника </a:t>
            </a:r>
            <a:r>
              <a:rPr lang="ru-RU" sz="2500" b="1" dirty="0">
                <a:solidFill>
                  <a:srgbClr val="1F4A86"/>
                </a:solidFill>
                <a:latin typeface="Georgia" panose="02040502050405020303" pitchFamily="18" charset="0"/>
              </a:rPr>
              <a:t>Джотто (1266-1337).</a:t>
            </a:r>
          </a:p>
        </p:txBody>
      </p:sp>
      <p:sp>
        <p:nvSpPr>
          <p:cNvPr id="4" name="Rule lozenge">
            <a:extLst>
              <a:ext uri="{FF2B5EF4-FFF2-40B4-BE49-F238E27FC236}">
                <a16:creationId xmlns:a16="http://schemas.microsoft.com/office/drawing/2014/main" id="{F9F64B95-705D-DD7B-75C8-7CFD719C8042}"/>
              </a:ext>
            </a:extLst>
          </p:cNvPr>
          <p:cNvSpPr/>
          <p:nvPr/>
        </p:nvSpPr>
        <p:spPr>
          <a:xfrm>
            <a:off x="6038850" y="2099183"/>
            <a:ext cx="114300" cy="114300"/>
          </a:xfrm>
          <a:prstGeom prst="diamond">
            <a:avLst/>
          </a:prstGeom>
          <a:solidFill>
            <a:srgbClr val="A98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Dante" descr="Сандро Боттичелли. Портрет Данте, ок. 1495. Частное собрание">
            <a:extLst>
              <a:ext uri="{FF2B5EF4-FFF2-40B4-BE49-F238E27FC236}">
                <a16:creationId xmlns:a16="http://schemas.microsoft.com/office/drawing/2014/main" id="{088A9114-E124-7517-58B8-BD2F702F011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353183"/>
            <a:ext cx="3302000" cy="3556000"/>
          </a:xfrm>
          <a:prstGeom prst="roundRect">
            <a:avLst>
              <a:gd name="adj" fmla="val 4000"/>
            </a:avLst>
          </a:prstGeom>
          <a:ln w="15875">
            <a:solidFill>
              <a:srgbClr val="B13A2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Dante plate card">
            <a:extLst>
              <a:ext uri="{FF2B5EF4-FFF2-40B4-BE49-F238E27FC236}">
                <a16:creationId xmlns:a16="http://schemas.microsoft.com/office/drawing/2014/main" id="{D4F97E6D-A0A7-2577-DFCB-DD93BBD42766}"/>
              </a:ext>
            </a:extLst>
          </p:cNvPr>
          <p:cNvSpPr/>
          <p:nvPr/>
        </p:nvSpPr>
        <p:spPr>
          <a:xfrm>
            <a:off x="2159000" y="6010783"/>
            <a:ext cx="2794000" cy="518160"/>
          </a:xfrm>
          <a:prstGeom prst="roundRect">
            <a:avLst>
              <a:gd name="adj" fmla="val 30000"/>
            </a:avLst>
          </a:prstGeom>
          <a:solidFill>
            <a:srgbClr val="FFFDF7"/>
          </a:solidFill>
          <a:ln w="12700">
            <a:solidFill>
              <a:srgbClr val="B13A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ante plate">
            <a:extLst>
              <a:ext uri="{FF2B5EF4-FFF2-40B4-BE49-F238E27FC236}">
                <a16:creationId xmlns:a16="http://schemas.microsoft.com/office/drawing/2014/main" id="{AAD4A605-E0E5-61F8-7A05-D60FD789EB09}"/>
              </a:ext>
            </a:extLst>
          </p:cNvPr>
          <p:cNvSpPr txBox="1"/>
          <p:nvPr/>
        </p:nvSpPr>
        <p:spPr>
          <a:xfrm>
            <a:off x="2260600" y="6086983"/>
            <a:ext cx="2590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400" dirty="0">
                <a:solidFill>
                  <a:srgbClr val="B13A25"/>
                </a:solidFill>
                <a:latin typeface="Georgia" panose="02040502050405020303" pitchFamily="18" charset="0"/>
              </a:rPr>
              <a:t>Данте Алигьери</a:t>
            </a:r>
          </a:p>
        </p:txBody>
      </p:sp>
      <p:pic>
        <p:nvPicPr>
          <p:cNvPr id="10" name="Giotto" descr="Джотто. Фрагмент картины «Пять мастеров флорентийского Возрождения», конец XV — начало XVI в. Лувр">
            <a:extLst>
              <a:ext uri="{FF2B5EF4-FFF2-40B4-BE49-F238E27FC236}">
                <a16:creationId xmlns:a16="http://schemas.microsoft.com/office/drawing/2014/main" id="{7FBF340A-7EDE-1137-F526-7343182D9AE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0" y="2353183"/>
            <a:ext cx="3302000" cy="3556000"/>
          </a:xfrm>
          <a:prstGeom prst="roundRect">
            <a:avLst>
              <a:gd name="adj" fmla="val 4000"/>
            </a:avLst>
          </a:prstGeom>
          <a:ln w="15875">
            <a:solidFill>
              <a:srgbClr val="1F4A8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Giotto plate card">
            <a:extLst>
              <a:ext uri="{FF2B5EF4-FFF2-40B4-BE49-F238E27FC236}">
                <a16:creationId xmlns:a16="http://schemas.microsoft.com/office/drawing/2014/main" id="{231CC51C-DE77-EBE5-61C8-31B23BD1A5AA}"/>
              </a:ext>
            </a:extLst>
          </p:cNvPr>
          <p:cNvSpPr/>
          <p:nvPr/>
        </p:nvSpPr>
        <p:spPr>
          <a:xfrm>
            <a:off x="7239000" y="6010783"/>
            <a:ext cx="2794000" cy="518160"/>
          </a:xfrm>
          <a:prstGeom prst="roundRect">
            <a:avLst>
              <a:gd name="adj" fmla="val 30000"/>
            </a:avLst>
          </a:prstGeom>
          <a:solidFill>
            <a:srgbClr val="FFFDF7"/>
          </a:solidFill>
          <a:ln w="12700">
            <a:solidFill>
              <a:srgbClr val="1F4A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Giotto plate">
            <a:extLst>
              <a:ext uri="{FF2B5EF4-FFF2-40B4-BE49-F238E27FC236}">
                <a16:creationId xmlns:a16="http://schemas.microsoft.com/office/drawing/2014/main" id="{176A3BBC-CFFE-8C80-9285-2BECA1FBDE37}"/>
              </a:ext>
            </a:extLst>
          </p:cNvPr>
          <p:cNvSpPr txBox="1"/>
          <p:nvPr/>
        </p:nvSpPr>
        <p:spPr>
          <a:xfrm>
            <a:off x="7340600" y="6086983"/>
            <a:ext cx="2590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400" dirty="0">
                <a:solidFill>
                  <a:srgbClr val="1F4A86"/>
                </a:solidFill>
                <a:latin typeface="Georgia" panose="02040502050405020303" pitchFamily="18" charset="0"/>
              </a:rPr>
              <a:t>Джотто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20967856-5BB3-2671-9DFD-D27F50D4224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929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read card">
            <a:extLst>
              <a:ext uri="{FF2B5EF4-FFF2-40B4-BE49-F238E27FC236}">
                <a16:creationId xmlns:a16="http://schemas.microsoft.com/office/drawing/2014/main" id="{101F166C-5FB9-2182-B42F-B5114A21EE3B}"/>
              </a:ext>
            </a:extLst>
          </p:cNvPr>
          <p:cNvSpPr/>
          <p:nvPr/>
        </p:nvSpPr>
        <p:spPr>
          <a:xfrm>
            <a:off x="609600" y="381000"/>
            <a:ext cx="5334000" cy="1498600"/>
          </a:xfrm>
          <a:prstGeom prst="roundRect">
            <a:avLst>
              <a:gd name="adj" fmla="val 6000"/>
            </a:avLst>
          </a:prstGeom>
          <a:solidFill>
            <a:srgbClr val="E3EDE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pread">
            <a:extLst>
              <a:ext uri="{FF2B5EF4-FFF2-40B4-BE49-F238E27FC236}">
                <a16:creationId xmlns:a16="http://schemas.microsoft.com/office/drawing/2014/main" id="{05F2B2FC-B026-AB0F-B30B-4C0F72B3ABAD}"/>
              </a:ext>
            </a:extLst>
          </p:cNvPr>
          <p:cNvSpPr txBox="1"/>
          <p:nvPr/>
        </p:nvSpPr>
        <p:spPr>
          <a:xfrm>
            <a:off x="889000" y="558800"/>
            <a:ext cx="48514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В XV в. культура Возрождения распространилась уже </a:t>
            </a:r>
            <a:r>
              <a:rPr lang="ru-RU" sz="2500" b="1" dirty="0">
                <a:solidFill>
                  <a:srgbClr val="4E7452"/>
                </a:solidFill>
                <a:latin typeface="Calibri" panose="020F0502020204030204" pitchFamily="34" charset="0"/>
              </a:rPr>
              <a:t>во многих городах Италии.</a:t>
            </a:r>
          </a:p>
        </p:txBody>
      </p:sp>
      <p:sp>
        <p:nvSpPr>
          <p:cNvPr id="5" name="Spread bar">
            <a:extLst>
              <a:ext uri="{FF2B5EF4-FFF2-40B4-BE49-F238E27FC236}">
                <a16:creationId xmlns:a16="http://schemas.microsoft.com/office/drawing/2014/main" id="{494667D7-6366-D733-9683-53FE631D22C2}"/>
              </a:ext>
            </a:extLst>
          </p:cNvPr>
          <p:cNvSpPr/>
          <p:nvPr/>
        </p:nvSpPr>
        <p:spPr>
          <a:xfrm>
            <a:off x="711200" y="508000"/>
            <a:ext cx="50800" cy="1244600"/>
          </a:xfrm>
          <a:prstGeom prst="rect">
            <a:avLst/>
          </a:prstGeom>
          <a:solidFill>
            <a:srgbClr val="4E745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Early card">
            <a:extLst>
              <a:ext uri="{FF2B5EF4-FFF2-40B4-BE49-F238E27FC236}">
                <a16:creationId xmlns:a16="http://schemas.microsoft.com/office/drawing/2014/main" id="{93BC9104-727C-0C9B-6B5B-6363F2C9EB8C}"/>
              </a:ext>
            </a:extLst>
          </p:cNvPr>
          <p:cNvSpPr/>
          <p:nvPr/>
        </p:nvSpPr>
        <p:spPr>
          <a:xfrm>
            <a:off x="6248400" y="381000"/>
            <a:ext cx="5334000" cy="1498600"/>
          </a:xfrm>
          <a:prstGeom prst="roundRect">
            <a:avLst>
              <a:gd name="adj" fmla="val 6000"/>
            </a:avLst>
          </a:prstGeom>
          <a:solidFill>
            <a:srgbClr val="F8E5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Early">
            <a:extLst>
              <a:ext uri="{FF2B5EF4-FFF2-40B4-BE49-F238E27FC236}">
                <a16:creationId xmlns:a16="http://schemas.microsoft.com/office/drawing/2014/main" id="{16292435-ADED-DD7E-951B-AB9A3850031B}"/>
              </a:ext>
            </a:extLst>
          </p:cNvPr>
          <p:cNvSpPr txBox="1"/>
          <p:nvPr/>
        </p:nvSpPr>
        <p:spPr>
          <a:xfrm>
            <a:off x="6527800" y="558800"/>
            <a:ext cx="48514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Период </a:t>
            </a:r>
            <a:r>
              <a:rPr lang="ru-RU" sz="2500" b="1" dirty="0">
                <a:solidFill>
                  <a:srgbClr val="C05B2C"/>
                </a:solidFill>
                <a:latin typeface="Calibri" panose="020F0502020204030204" pitchFamily="34" charset="0"/>
              </a:rPr>
              <a:t>с середины XIV до конца XV в.</a:t>
            </a: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 в Италии принято называть </a:t>
            </a:r>
            <a:r>
              <a:rPr lang="ru-RU" sz="2500" b="1" dirty="0">
                <a:solidFill>
                  <a:srgbClr val="C05B2C"/>
                </a:solidFill>
                <a:latin typeface="Georgia" panose="02040502050405020303" pitchFamily="18" charset="0"/>
              </a:rPr>
              <a:t>Ранним Возрождением.</a:t>
            </a:r>
          </a:p>
        </p:txBody>
      </p:sp>
      <p:sp>
        <p:nvSpPr>
          <p:cNvPr id="8" name="Early bar">
            <a:extLst>
              <a:ext uri="{FF2B5EF4-FFF2-40B4-BE49-F238E27FC236}">
                <a16:creationId xmlns:a16="http://schemas.microsoft.com/office/drawing/2014/main" id="{E9C8E6E0-AA9C-2E50-36F5-EADD49C27D6B}"/>
              </a:ext>
            </a:extLst>
          </p:cNvPr>
          <p:cNvSpPr/>
          <p:nvPr/>
        </p:nvSpPr>
        <p:spPr>
          <a:xfrm>
            <a:off x="6350000" y="508000"/>
            <a:ext cx="50800" cy="1244600"/>
          </a:xfrm>
          <a:prstGeom prst="rect">
            <a:avLst/>
          </a:prstGeom>
          <a:solidFill>
            <a:srgbClr val="C05B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Carta della Catena" descr="Вид Флоренции («Карта с цепью»): раскрашенная копия 1887 г. с гравюры ок. 1470 г., приписываемой Франческо Росселли">
            <a:extLst>
              <a:ext uri="{FF2B5EF4-FFF2-40B4-BE49-F238E27FC236}">
                <a16:creationId xmlns:a16="http://schemas.microsoft.com/office/drawing/2014/main" id="{29A74699-D2F9-B167-6B5F-2C5696D208F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40" y="2108200"/>
            <a:ext cx="9917920" cy="4292600"/>
          </a:xfrm>
          <a:prstGeom prst="roundRect">
            <a:avLst>
              <a:gd name="adj" fmla="val 4000"/>
            </a:avLst>
          </a:prstGeom>
          <a:ln w="12700">
            <a:solidFill>
              <a:srgbClr val="D9CB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3B17FEB8-D4BD-B0FC-0156-79E8DFBAA55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95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natello text">
            <a:extLst>
              <a:ext uri="{FF2B5EF4-FFF2-40B4-BE49-F238E27FC236}">
                <a16:creationId xmlns:a16="http://schemas.microsoft.com/office/drawing/2014/main" id="{58A9A1A2-854E-6820-31D0-DA0A510AB30B}"/>
              </a:ext>
            </a:extLst>
          </p:cNvPr>
          <p:cNvSpPr txBox="1"/>
          <p:nvPr/>
        </p:nvSpPr>
        <p:spPr>
          <a:xfrm>
            <a:off x="609600" y="1016000"/>
            <a:ext cx="5842000" cy="195135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5400" dirty="0">
                <a:solidFill>
                  <a:srgbClr val="C05B2C"/>
                </a:solidFill>
                <a:latin typeface="Georgia" panose="02040502050405020303" pitchFamily="18" charset="0"/>
              </a:rPr>
              <a:t>С</a:t>
            </a:r>
            <a:r>
              <a:rPr lang="ru-RU" sz="3200" dirty="0">
                <a:solidFill>
                  <a:srgbClr val="2A2420"/>
                </a:solidFill>
                <a:latin typeface="Calibri" panose="020F0502020204030204" pitchFamily="34" charset="0"/>
              </a:rPr>
              <a:t>кульптор </a:t>
            </a:r>
            <a:r>
              <a:rPr lang="ru-RU" sz="3200" b="1" dirty="0">
                <a:solidFill>
                  <a:srgbClr val="C05B2C"/>
                </a:solidFill>
                <a:latin typeface="Georgia" panose="02040502050405020303" pitchFamily="18" charset="0"/>
              </a:rPr>
              <a:t>Донателло (1386-1466)</a:t>
            </a:r>
            <a:r>
              <a:rPr lang="ru-RU" sz="3200" dirty="0">
                <a:solidFill>
                  <a:srgbClr val="2A2420"/>
                </a:solidFill>
                <a:latin typeface="Calibri" panose="020F0502020204030204" pitchFamily="34" charset="0"/>
              </a:rPr>
              <a:t> был известным мастером </a:t>
            </a:r>
            <a:r>
              <a:rPr lang="ru-RU" sz="3200" b="1" dirty="0">
                <a:solidFill>
                  <a:srgbClr val="4E7452"/>
                </a:solidFill>
                <a:latin typeface="Calibri" panose="020F0502020204030204" pitchFamily="34" charset="0"/>
              </a:rPr>
              <a:t>конной статуи</a:t>
            </a:r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F734BE4D-E3EE-143F-B35F-AFB3B664F221}"/>
              </a:ext>
            </a:extLst>
          </p:cNvPr>
          <p:cNvCxnSpPr/>
          <p:nvPr/>
        </p:nvCxnSpPr>
        <p:spPr>
          <a:xfrm>
            <a:off x="609600" y="3475355"/>
            <a:ext cx="5842000" cy="0"/>
          </a:xfrm>
          <a:prstGeom prst="line">
            <a:avLst/>
          </a:prstGeom>
          <a:ln w="9525">
            <a:solidFill>
              <a:srgbClr val="C6AE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Monument caption card">
            <a:extLst>
              <a:ext uri="{FF2B5EF4-FFF2-40B4-BE49-F238E27FC236}">
                <a16:creationId xmlns:a16="http://schemas.microsoft.com/office/drawing/2014/main" id="{34137EA6-6BD4-7AA9-0349-8406C9268285}"/>
              </a:ext>
            </a:extLst>
          </p:cNvPr>
          <p:cNvSpPr/>
          <p:nvPr/>
        </p:nvSpPr>
        <p:spPr>
          <a:xfrm>
            <a:off x="609600" y="3780155"/>
            <a:ext cx="5842000" cy="782320"/>
          </a:xfrm>
          <a:prstGeom prst="roundRect">
            <a:avLst>
              <a:gd name="adj" fmla="val 6000"/>
            </a:avLst>
          </a:prstGeom>
          <a:solidFill>
            <a:srgbClr val="F5ED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Monument caption">
            <a:extLst>
              <a:ext uri="{FF2B5EF4-FFF2-40B4-BE49-F238E27FC236}">
                <a16:creationId xmlns:a16="http://schemas.microsoft.com/office/drawing/2014/main" id="{9FF838ED-6F87-C325-8F93-B3AC0DA1B0C9}"/>
              </a:ext>
            </a:extLst>
          </p:cNvPr>
          <p:cNvSpPr txBox="1"/>
          <p:nvPr/>
        </p:nvSpPr>
        <p:spPr>
          <a:xfrm>
            <a:off x="889000" y="3957955"/>
            <a:ext cx="53594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i="1" dirty="0">
                <a:solidFill>
                  <a:srgbClr val="2A2420"/>
                </a:solidFill>
                <a:latin typeface="Georgia" panose="02040502050405020303" pitchFamily="18" charset="0"/>
              </a:rPr>
              <a:t>Памятник </a:t>
            </a:r>
            <a:r>
              <a:rPr lang="ru-RU" sz="2800" i="1" dirty="0" err="1">
                <a:solidFill>
                  <a:srgbClr val="2A2420"/>
                </a:solidFill>
                <a:latin typeface="Georgia" panose="02040502050405020303" pitchFamily="18" charset="0"/>
              </a:rPr>
              <a:t>Гаттамелате</a:t>
            </a:r>
            <a:endParaRPr lang="ru-RU" sz="2800" i="1" dirty="0">
              <a:solidFill>
                <a:srgbClr val="2A242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Monument caption bar">
            <a:extLst>
              <a:ext uri="{FF2B5EF4-FFF2-40B4-BE49-F238E27FC236}">
                <a16:creationId xmlns:a16="http://schemas.microsoft.com/office/drawing/2014/main" id="{CBA62B01-602C-EE93-36FF-352B0D2B2236}"/>
              </a:ext>
            </a:extLst>
          </p:cNvPr>
          <p:cNvSpPr/>
          <p:nvPr/>
        </p:nvSpPr>
        <p:spPr>
          <a:xfrm>
            <a:off x="711200" y="3907155"/>
            <a:ext cx="50800" cy="528320"/>
          </a:xfrm>
          <a:prstGeom prst="rect">
            <a:avLst/>
          </a:prstGeom>
          <a:solidFill>
            <a:srgbClr val="A98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Gattamelata" descr="Донателло. Конная статуя кондотьера Гаттамелаты, 1447–1453. Падуя. Современная фотография">
            <a:extLst>
              <a:ext uri="{FF2B5EF4-FFF2-40B4-BE49-F238E27FC236}">
                <a16:creationId xmlns:a16="http://schemas.microsoft.com/office/drawing/2014/main" id="{6B06B3A1-A966-BCA4-DB1B-2ABD773E38F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381000"/>
            <a:ext cx="4470400" cy="6045200"/>
          </a:xfrm>
          <a:prstGeom prst="round2SameRect">
            <a:avLst>
              <a:gd name="adj1" fmla="val 50000"/>
              <a:gd name="adj2" fmla="val 0"/>
            </a:avLst>
          </a:prstGeom>
          <a:ln w="19050">
            <a:solidFill>
              <a:srgbClr val="C05B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743BDC21-FB88-06CB-D61F-212DCC19F43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228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runelleschi" descr="Андреа Каваланти (Буджано). Портрет Филиппо Брунеллески (медальон), 1446. Собор Санта-Мария-дель-Фьоре, Флоренция">
            <a:extLst>
              <a:ext uri="{FF2B5EF4-FFF2-40B4-BE49-F238E27FC236}">
                <a16:creationId xmlns:a16="http://schemas.microsoft.com/office/drawing/2014/main" id="{744B3484-3C5D-16E3-AE7C-0999EEADE38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08000"/>
            <a:ext cx="2794000" cy="3556000"/>
          </a:xfrm>
          <a:prstGeom prst="ellipse">
            <a:avLst/>
          </a:prstGeom>
          <a:ln w="15875">
            <a:solidFill>
              <a:srgbClr val="C05B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Brunelleschi ring">
            <a:extLst>
              <a:ext uri="{FF2B5EF4-FFF2-40B4-BE49-F238E27FC236}">
                <a16:creationId xmlns:a16="http://schemas.microsoft.com/office/drawing/2014/main" id="{EF5AF959-604F-EA92-D332-4EAD61173811}"/>
              </a:ext>
            </a:extLst>
          </p:cNvPr>
          <p:cNvSpPr/>
          <p:nvPr/>
        </p:nvSpPr>
        <p:spPr>
          <a:xfrm>
            <a:off x="685800" y="431800"/>
            <a:ext cx="2946400" cy="3708400"/>
          </a:xfrm>
          <a:prstGeom prst="ellipse">
            <a:avLst/>
          </a:prstGeom>
          <a:noFill/>
          <a:ln w="9525" cap="flat" cmpd="sng" algn="ctr">
            <a:solidFill>
              <a:srgbClr val="C05B2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Brunelleschi text">
            <a:extLst>
              <a:ext uri="{FF2B5EF4-FFF2-40B4-BE49-F238E27FC236}">
                <a16:creationId xmlns:a16="http://schemas.microsoft.com/office/drawing/2014/main" id="{7F6C2F8C-F6D4-A6DB-ABDF-E95AD8D437A0}"/>
              </a:ext>
            </a:extLst>
          </p:cNvPr>
          <p:cNvSpPr txBox="1"/>
          <p:nvPr/>
        </p:nvSpPr>
        <p:spPr>
          <a:xfrm>
            <a:off x="4013200" y="635000"/>
            <a:ext cx="7569200" cy="276301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ru-RU" sz="3600" dirty="0">
                <a:solidFill>
                  <a:srgbClr val="C05B2C"/>
                </a:solidFill>
                <a:latin typeface="Georgia" panose="02040502050405020303" pitchFamily="18" charset="0"/>
              </a:rPr>
              <a:t>Скульптор и архитектор Брунеллески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ru-RU" sz="2800" dirty="0">
                <a:solidFill>
                  <a:srgbClr val="A9832F"/>
                </a:solidFill>
                <a:latin typeface="Georgia" panose="02040502050405020303" pitchFamily="18" charset="0"/>
              </a:rPr>
              <a:t>(1377-1446)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ru-RU" sz="3000" dirty="0">
                <a:solidFill>
                  <a:srgbClr val="2A2420"/>
                </a:solidFill>
                <a:latin typeface="Calibri" panose="020F0502020204030204" pitchFamily="34" charset="0"/>
              </a:rPr>
              <a:t>придумал, как можно перекрыть </a:t>
            </a:r>
            <a:r>
              <a:rPr lang="ru-RU" sz="3000" b="1" dirty="0">
                <a:solidFill>
                  <a:srgbClr val="4E7452"/>
                </a:solidFill>
                <a:latin typeface="Calibri" panose="020F0502020204030204" pitchFamily="34" charset="0"/>
              </a:rPr>
              <a:t>большим куполом</a:t>
            </a:r>
            <a:r>
              <a:rPr lang="ru-RU" sz="3000" dirty="0">
                <a:solidFill>
                  <a:srgbClr val="2A2420"/>
                </a:solidFill>
                <a:latin typeface="Calibri" panose="020F0502020204030204" pitchFamily="34" charset="0"/>
              </a:rPr>
              <a:t> собор во Флоренции.</a:t>
            </a:r>
          </a:p>
        </p:txBody>
      </p:sp>
      <p:pic>
        <p:nvPicPr>
          <p:cNvPr id="8" name="Dome close" descr="Купол собора Санта-Мария-дель-Фьоре изнутри (Филиппо Брунеллески, 1420–1436; роспись XVI в.). Современная фотография">
            <a:extLst>
              <a:ext uri="{FF2B5EF4-FFF2-40B4-BE49-F238E27FC236}">
                <a16:creationId xmlns:a16="http://schemas.microsoft.com/office/drawing/2014/main" id="{2C7E2661-F293-1304-9FB0-C88B923F045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0" y="3677412"/>
            <a:ext cx="6433024" cy="2723388"/>
          </a:xfrm>
          <a:prstGeom prst="roundRect">
            <a:avLst>
              <a:gd name="adj" fmla="val 4000"/>
            </a:avLst>
          </a:prstGeom>
          <a:ln w="12700">
            <a:solidFill>
              <a:srgbClr val="D9CB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BFBDDE8A-F535-8813-01C9-FFEBA7053D9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4663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thedral" descr="Собор Санта-Мария-дель-Фьоре с куполом Брунеллески над Флоренцией: вид с площади Микеланджело. Современная фотография">
            <a:extLst>
              <a:ext uri="{FF2B5EF4-FFF2-40B4-BE49-F238E27FC236}">
                <a16:creationId xmlns:a16="http://schemas.microsoft.com/office/drawing/2014/main" id="{F6E74059-100F-7F56-5938-5BFDD117ECA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6096000" cy="6045200"/>
          </a:xfrm>
          <a:prstGeom prst="roundRect">
            <a:avLst>
              <a:gd name="adj" fmla="val 4000"/>
            </a:avLst>
          </a:prstGeom>
          <a:ln w="15875">
            <a:solidFill>
              <a:srgbClr val="C05B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Dome card">
            <a:extLst>
              <a:ext uri="{FF2B5EF4-FFF2-40B4-BE49-F238E27FC236}">
                <a16:creationId xmlns:a16="http://schemas.microsoft.com/office/drawing/2014/main" id="{FE7A7896-990C-F6F4-22D7-14B9D4E92FA4}"/>
              </a:ext>
            </a:extLst>
          </p:cNvPr>
          <p:cNvSpPr/>
          <p:nvPr/>
        </p:nvSpPr>
        <p:spPr>
          <a:xfrm>
            <a:off x="6959600" y="762000"/>
            <a:ext cx="4622800" cy="4408932"/>
          </a:xfrm>
          <a:prstGeom prst="roundRect">
            <a:avLst>
              <a:gd name="adj" fmla="val 4000"/>
            </a:avLst>
          </a:prstGeom>
          <a:solidFill>
            <a:srgbClr val="F8E5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Dome text">
            <a:extLst>
              <a:ext uri="{FF2B5EF4-FFF2-40B4-BE49-F238E27FC236}">
                <a16:creationId xmlns:a16="http://schemas.microsoft.com/office/drawing/2014/main" id="{810C0BD8-0069-08D2-0DD9-D514209D2EEB}"/>
              </a:ext>
            </a:extLst>
          </p:cNvPr>
          <p:cNvSpPr txBox="1"/>
          <p:nvPr/>
        </p:nvSpPr>
        <p:spPr>
          <a:xfrm>
            <a:off x="7239000" y="1016000"/>
            <a:ext cx="4089400" cy="39009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Архитектор и скульптор </a:t>
            </a:r>
            <a:r>
              <a:rPr lang="ru-RU" sz="2600" b="1" dirty="0" err="1">
                <a:solidFill>
                  <a:srgbClr val="C05B2C"/>
                </a:solidFill>
                <a:latin typeface="Georgia" panose="02040502050405020303" pitchFamily="18" charset="0"/>
              </a:rPr>
              <a:t>Брунелле́ски</a:t>
            </a:r>
            <a:r>
              <a:rPr lang="ru-RU" sz="2600" b="1" dirty="0">
                <a:solidFill>
                  <a:srgbClr val="C05B2C"/>
                </a:solidFill>
                <a:latin typeface="Georgia" panose="02040502050405020303" pitchFamily="18" charset="0"/>
              </a:rPr>
              <a:t> (1377—1446)</a:t>
            </a: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 блестяще решил очень трудную инженерную задачу, за которую боялись браться другие зодчие: </a:t>
            </a:r>
            <a:r>
              <a:rPr lang="ru-RU" sz="2600" b="1" dirty="0">
                <a:solidFill>
                  <a:srgbClr val="4E7452"/>
                </a:solidFill>
                <a:latin typeface="Calibri" panose="020F0502020204030204" pitchFamily="34" charset="0"/>
              </a:rPr>
              <a:t>перекрыл большим куполом собор</a:t>
            </a:r>
            <a:r>
              <a:rPr lang="ru-RU" sz="2600" dirty="0">
                <a:solidFill>
                  <a:srgbClr val="2A2420"/>
                </a:solidFill>
                <a:latin typeface="Calibri" panose="020F0502020204030204" pitchFamily="34" charset="0"/>
              </a:rPr>
              <a:t> в своей родной Флоренции.</a:t>
            </a:r>
          </a:p>
        </p:txBody>
      </p:sp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525B2AD8-7DC3-7EDA-BC44-9BD81E9CDBB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955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tticelli text">
            <a:extLst>
              <a:ext uri="{FF2B5EF4-FFF2-40B4-BE49-F238E27FC236}">
                <a16:creationId xmlns:a16="http://schemas.microsoft.com/office/drawing/2014/main" id="{5AB87F88-29CB-9D96-AEBD-E327EB8E4739}"/>
              </a:ext>
            </a:extLst>
          </p:cNvPr>
          <p:cNvSpPr txBox="1"/>
          <p:nvPr/>
        </p:nvSpPr>
        <p:spPr>
          <a:xfrm>
            <a:off x="609600" y="508000"/>
            <a:ext cx="6604000" cy="414699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3400" dirty="0">
                <a:solidFill>
                  <a:srgbClr val="C05B2C"/>
                </a:solidFill>
                <a:latin typeface="Georgia" panose="02040502050405020303" pitchFamily="18" charset="0"/>
              </a:rPr>
              <a:t>Сандро Боттичелли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600" dirty="0">
                <a:solidFill>
                  <a:srgbClr val="A9832F"/>
                </a:solidFill>
                <a:latin typeface="Georgia" panose="02040502050405020303" pitchFamily="18" charset="0"/>
              </a:rPr>
              <a:t>(1445-1510) - итальянский живописец, представитель флорентийской школы живописи.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Боттичелли предпочитал </a:t>
            </a:r>
            <a:r>
              <a:rPr lang="ru-RU" sz="2500" b="1" dirty="0">
                <a:solidFill>
                  <a:srgbClr val="4E7452"/>
                </a:solidFill>
                <a:latin typeface="Calibri" panose="020F0502020204030204" pitchFamily="34" charset="0"/>
              </a:rPr>
              <a:t>ясные и строгие линии</a:t>
            </a: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, в своих работах старался передать человеческие чувства.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500" dirty="0">
                <a:solidFill>
                  <a:srgbClr val="2A2420"/>
                </a:solidFill>
                <a:latin typeface="Calibri" panose="020F0502020204030204" pitchFamily="34" charset="0"/>
              </a:rPr>
              <a:t>Популярные работы художника: </a:t>
            </a:r>
            <a:r>
              <a:rPr lang="ru-RU" sz="2500" b="1" dirty="0">
                <a:solidFill>
                  <a:srgbClr val="C05B2C"/>
                </a:solidFill>
                <a:latin typeface="Georgia" panose="02040502050405020303" pitchFamily="18" charset="0"/>
              </a:rPr>
              <a:t>«Рождение Венеры», «Весна».</a:t>
            </a:r>
          </a:p>
        </p:txBody>
      </p:sp>
      <p:pic>
        <p:nvPicPr>
          <p:cNvPr id="5" name="Botticelli" descr="Сандро Боттичелли. Предполагаемый автопортрет — фрагмент картины «Поклонение волхвов», ок. 1475. Галерея Уффици">
            <a:extLst>
              <a:ext uri="{FF2B5EF4-FFF2-40B4-BE49-F238E27FC236}">
                <a16:creationId xmlns:a16="http://schemas.microsoft.com/office/drawing/2014/main" id="{9155C47D-92E3-5857-D595-68E51A0723F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81000"/>
            <a:ext cx="2921000" cy="3683000"/>
          </a:xfrm>
          <a:prstGeom prst="ellipse">
            <a:avLst/>
          </a:prstGeom>
          <a:ln w="15875">
            <a:solidFill>
              <a:srgbClr val="C05B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Botticelli ring">
            <a:extLst>
              <a:ext uri="{FF2B5EF4-FFF2-40B4-BE49-F238E27FC236}">
                <a16:creationId xmlns:a16="http://schemas.microsoft.com/office/drawing/2014/main" id="{D3031C3D-EE4B-3A8D-B428-A51B25B374E3}"/>
              </a:ext>
            </a:extLst>
          </p:cNvPr>
          <p:cNvSpPr/>
          <p:nvPr/>
        </p:nvSpPr>
        <p:spPr>
          <a:xfrm>
            <a:off x="8051800" y="304800"/>
            <a:ext cx="3073400" cy="3835400"/>
          </a:xfrm>
          <a:prstGeom prst="ellipse">
            <a:avLst/>
          </a:prstGeom>
          <a:noFill/>
          <a:ln w="9525" cap="flat" cmpd="sng" algn="ctr">
            <a:solidFill>
              <a:srgbClr val="C05B2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rimavera" descr="Сандро Боттичелли. «Весна», ок. 1480 (фрагмент: Флора). Галерея Уффици, Флоренция">
            <a:extLst>
              <a:ext uri="{FF2B5EF4-FFF2-40B4-BE49-F238E27FC236}">
                <a16:creationId xmlns:a16="http://schemas.microsoft.com/office/drawing/2014/main" id="{6922F2DD-C9B1-8887-EC28-4F5682205F2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267200"/>
            <a:ext cx="2514600" cy="2159000"/>
          </a:xfrm>
          <a:prstGeom prst="roundRect">
            <a:avLst>
              <a:gd name="adj" fmla="val 4000"/>
            </a:avLst>
          </a:prstGeom>
          <a:ln w="12700">
            <a:solidFill>
              <a:srgbClr val="4E745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7FB3ED81-B76C-CB65-B697-B1BC2B71009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975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4BB8CDD-9465-34B4-F135-12E95068E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8000"/>
            <a:ext cx="10972800" cy="731520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4800" i="1" dirty="0">
                <a:solidFill>
                  <a:srgbClr val="2A2420"/>
                </a:solidFill>
                <a:latin typeface="Georgia" panose="02040502050405020303" pitchFamily="18" charset="0"/>
              </a:rPr>
              <a:t>Лента времени</a:t>
            </a:r>
          </a:p>
        </p:txBody>
      </p:sp>
      <p:sp>
        <p:nvSpPr>
          <p:cNvPr id="3" name="Rule lozenge">
            <a:extLst>
              <a:ext uri="{FF2B5EF4-FFF2-40B4-BE49-F238E27FC236}">
                <a16:creationId xmlns:a16="http://schemas.microsoft.com/office/drawing/2014/main" id="{B3FF8B40-245E-1901-5E60-78C631B4D9B7}"/>
              </a:ext>
            </a:extLst>
          </p:cNvPr>
          <p:cNvSpPr/>
          <p:nvPr/>
        </p:nvSpPr>
        <p:spPr>
          <a:xfrm>
            <a:off x="6038850" y="1366520"/>
            <a:ext cx="114300" cy="114300"/>
          </a:xfrm>
          <a:prstGeom prst="diamond">
            <a:avLst/>
          </a:prstGeom>
          <a:solidFill>
            <a:srgbClr val="B13A2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Label c0 cell">
            <a:extLst>
              <a:ext uri="{FF2B5EF4-FFF2-40B4-BE49-F238E27FC236}">
                <a16:creationId xmlns:a16="http://schemas.microsoft.com/office/drawing/2014/main" id="{B2B817C9-A8E0-77A7-9F30-62847D926A0B}"/>
              </a:ext>
            </a:extLst>
          </p:cNvPr>
          <p:cNvSpPr/>
          <p:nvPr/>
        </p:nvSpPr>
        <p:spPr>
          <a:xfrm>
            <a:off x="609600" y="3810000"/>
            <a:ext cx="457200" cy="558800"/>
          </a:xfrm>
          <a:prstGeom prst="rect">
            <a:avLst/>
          </a:prstGeom>
          <a:solidFill>
            <a:srgbClr val="F5EDD8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abel c0">
            <a:extLst>
              <a:ext uri="{FF2B5EF4-FFF2-40B4-BE49-F238E27FC236}">
                <a16:creationId xmlns:a16="http://schemas.microsoft.com/office/drawing/2014/main" id="{CDF4ACC8-604E-C566-4F26-374CADEEEF0C}"/>
              </a:ext>
            </a:extLst>
          </p:cNvPr>
          <p:cNvSpPr txBox="1"/>
          <p:nvPr/>
        </p:nvSpPr>
        <p:spPr>
          <a:xfrm>
            <a:off x="6096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6" name="Label c1 cell">
            <a:extLst>
              <a:ext uri="{FF2B5EF4-FFF2-40B4-BE49-F238E27FC236}">
                <a16:creationId xmlns:a16="http://schemas.microsoft.com/office/drawing/2014/main" id="{5D5AFA63-D065-41D2-89EA-D56E63BDF0FD}"/>
              </a:ext>
            </a:extLst>
          </p:cNvPr>
          <p:cNvSpPr/>
          <p:nvPr/>
        </p:nvSpPr>
        <p:spPr>
          <a:xfrm>
            <a:off x="1066800" y="3810000"/>
            <a:ext cx="457200" cy="558800"/>
          </a:xfrm>
          <a:prstGeom prst="rect">
            <a:avLst/>
          </a:prstGeom>
          <a:solidFill>
            <a:srgbClr val="F5EDD8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Label c1">
            <a:extLst>
              <a:ext uri="{FF2B5EF4-FFF2-40B4-BE49-F238E27FC236}">
                <a16:creationId xmlns:a16="http://schemas.microsoft.com/office/drawing/2014/main" id="{F817E671-D9E8-584B-7A06-AE375F903057}"/>
              </a:ext>
            </a:extLst>
          </p:cNvPr>
          <p:cNvSpPr txBox="1"/>
          <p:nvPr/>
        </p:nvSpPr>
        <p:spPr>
          <a:xfrm>
            <a:off x="10668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8" name="Label c2 cell">
            <a:extLst>
              <a:ext uri="{FF2B5EF4-FFF2-40B4-BE49-F238E27FC236}">
                <a16:creationId xmlns:a16="http://schemas.microsoft.com/office/drawing/2014/main" id="{872F8761-BC6C-E611-C747-D5C187AC11CC}"/>
              </a:ext>
            </a:extLst>
          </p:cNvPr>
          <p:cNvSpPr/>
          <p:nvPr/>
        </p:nvSpPr>
        <p:spPr>
          <a:xfrm>
            <a:off x="1524000" y="3810000"/>
            <a:ext cx="457200" cy="558800"/>
          </a:xfrm>
          <a:prstGeom prst="rect">
            <a:avLst/>
          </a:prstGeom>
          <a:solidFill>
            <a:srgbClr val="F5EDD8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abel c2">
            <a:extLst>
              <a:ext uri="{FF2B5EF4-FFF2-40B4-BE49-F238E27FC236}">
                <a16:creationId xmlns:a16="http://schemas.microsoft.com/office/drawing/2014/main" id="{A265FE6B-6514-6681-4B74-A1DFFF070322}"/>
              </a:ext>
            </a:extLst>
          </p:cNvPr>
          <p:cNvSpPr txBox="1"/>
          <p:nvPr/>
        </p:nvSpPr>
        <p:spPr>
          <a:xfrm>
            <a:off x="15240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0" name="Label c3 cell">
            <a:extLst>
              <a:ext uri="{FF2B5EF4-FFF2-40B4-BE49-F238E27FC236}">
                <a16:creationId xmlns:a16="http://schemas.microsoft.com/office/drawing/2014/main" id="{31D3CBD1-1933-7542-E537-62EDB96A38AA}"/>
              </a:ext>
            </a:extLst>
          </p:cNvPr>
          <p:cNvSpPr/>
          <p:nvPr/>
        </p:nvSpPr>
        <p:spPr>
          <a:xfrm>
            <a:off x="1981200" y="3810000"/>
            <a:ext cx="457200" cy="558800"/>
          </a:xfrm>
          <a:prstGeom prst="rect">
            <a:avLst/>
          </a:prstGeom>
          <a:solidFill>
            <a:srgbClr val="F5EDD8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abel c3">
            <a:extLst>
              <a:ext uri="{FF2B5EF4-FFF2-40B4-BE49-F238E27FC236}">
                <a16:creationId xmlns:a16="http://schemas.microsoft.com/office/drawing/2014/main" id="{DD3AB4C6-A2CA-9957-6ED0-CDF5131E4B65}"/>
              </a:ext>
            </a:extLst>
          </p:cNvPr>
          <p:cNvSpPr txBox="1"/>
          <p:nvPr/>
        </p:nvSpPr>
        <p:spPr>
          <a:xfrm>
            <a:off x="19812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2" name="Label c4 cell">
            <a:extLst>
              <a:ext uri="{FF2B5EF4-FFF2-40B4-BE49-F238E27FC236}">
                <a16:creationId xmlns:a16="http://schemas.microsoft.com/office/drawing/2014/main" id="{4134A594-1BC6-C0B7-134A-C06707B93787}"/>
              </a:ext>
            </a:extLst>
          </p:cNvPr>
          <p:cNvSpPr/>
          <p:nvPr/>
        </p:nvSpPr>
        <p:spPr>
          <a:xfrm>
            <a:off x="2438400" y="3810000"/>
            <a:ext cx="457200" cy="558800"/>
          </a:xfrm>
          <a:prstGeom prst="rect">
            <a:avLst/>
          </a:prstGeom>
          <a:solidFill>
            <a:srgbClr val="F5EDD8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Label c4">
            <a:extLst>
              <a:ext uri="{FF2B5EF4-FFF2-40B4-BE49-F238E27FC236}">
                <a16:creationId xmlns:a16="http://schemas.microsoft.com/office/drawing/2014/main" id="{3A07F8EF-A519-4963-24CB-2562D959EABE}"/>
              </a:ext>
            </a:extLst>
          </p:cNvPr>
          <p:cNvSpPr txBox="1"/>
          <p:nvPr/>
        </p:nvSpPr>
        <p:spPr>
          <a:xfrm>
            <a:off x="24384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4" name="Label c5 cell">
            <a:extLst>
              <a:ext uri="{FF2B5EF4-FFF2-40B4-BE49-F238E27FC236}">
                <a16:creationId xmlns:a16="http://schemas.microsoft.com/office/drawing/2014/main" id="{14711E5A-B167-FE89-67B2-8EFC7FE76B11}"/>
              </a:ext>
            </a:extLst>
          </p:cNvPr>
          <p:cNvSpPr/>
          <p:nvPr/>
        </p:nvSpPr>
        <p:spPr>
          <a:xfrm>
            <a:off x="2895600" y="3810000"/>
            <a:ext cx="457200" cy="558800"/>
          </a:xfrm>
          <a:prstGeom prst="rect">
            <a:avLst/>
          </a:prstGeom>
          <a:solidFill>
            <a:srgbClr val="F5EDD8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Label c5">
            <a:extLst>
              <a:ext uri="{FF2B5EF4-FFF2-40B4-BE49-F238E27FC236}">
                <a16:creationId xmlns:a16="http://schemas.microsoft.com/office/drawing/2014/main" id="{FB79372A-A722-6B98-D147-4D15D63068F6}"/>
              </a:ext>
            </a:extLst>
          </p:cNvPr>
          <p:cNvSpPr txBox="1"/>
          <p:nvPr/>
        </p:nvSpPr>
        <p:spPr>
          <a:xfrm>
            <a:off x="28956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6" name="Label c6 cell">
            <a:extLst>
              <a:ext uri="{FF2B5EF4-FFF2-40B4-BE49-F238E27FC236}">
                <a16:creationId xmlns:a16="http://schemas.microsoft.com/office/drawing/2014/main" id="{A6C2A3ED-F484-BFCC-385E-7D2FF74AB5EF}"/>
              </a:ext>
            </a:extLst>
          </p:cNvPr>
          <p:cNvSpPr/>
          <p:nvPr/>
        </p:nvSpPr>
        <p:spPr>
          <a:xfrm>
            <a:off x="3352800" y="3810000"/>
            <a:ext cx="457200" cy="558800"/>
          </a:xfrm>
          <a:prstGeom prst="rect">
            <a:avLst/>
          </a:prstGeom>
          <a:solidFill>
            <a:srgbClr val="F5EDD8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Label c6">
            <a:extLst>
              <a:ext uri="{FF2B5EF4-FFF2-40B4-BE49-F238E27FC236}">
                <a16:creationId xmlns:a16="http://schemas.microsoft.com/office/drawing/2014/main" id="{D4BC0C82-85B9-29E4-C4F6-21E863776E06}"/>
              </a:ext>
            </a:extLst>
          </p:cNvPr>
          <p:cNvSpPr txBox="1"/>
          <p:nvPr/>
        </p:nvSpPr>
        <p:spPr>
          <a:xfrm>
            <a:off x="33528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8" name="Label c7 cell">
            <a:extLst>
              <a:ext uri="{FF2B5EF4-FFF2-40B4-BE49-F238E27FC236}">
                <a16:creationId xmlns:a16="http://schemas.microsoft.com/office/drawing/2014/main" id="{747F0EF3-C500-D904-E7ED-6939F211F522}"/>
              </a:ext>
            </a:extLst>
          </p:cNvPr>
          <p:cNvSpPr/>
          <p:nvPr/>
        </p:nvSpPr>
        <p:spPr>
          <a:xfrm>
            <a:off x="3810000" y="3810000"/>
            <a:ext cx="457200" cy="558800"/>
          </a:xfrm>
          <a:prstGeom prst="rect">
            <a:avLst/>
          </a:prstGeom>
          <a:solidFill>
            <a:srgbClr val="F5EDD8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Label c7">
            <a:extLst>
              <a:ext uri="{FF2B5EF4-FFF2-40B4-BE49-F238E27FC236}">
                <a16:creationId xmlns:a16="http://schemas.microsoft.com/office/drawing/2014/main" id="{0BE86B2D-085B-80EA-5D1A-02FE6705ED9D}"/>
              </a:ext>
            </a:extLst>
          </p:cNvPr>
          <p:cNvSpPr txBox="1"/>
          <p:nvPr/>
        </p:nvSpPr>
        <p:spPr>
          <a:xfrm>
            <a:off x="38100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20" name="Label c8 cell">
            <a:extLst>
              <a:ext uri="{FF2B5EF4-FFF2-40B4-BE49-F238E27FC236}">
                <a16:creationId xmlns:a16="http://schemas.microsoft.com/office/drawing/2014/main" id="{380E1010-559D-1655-B6B2-0C8584A589B5}"/>
              </a:ext>
            </a:extLst>
          </p:cNvPr>
          <p:cNvSpPr/>
          <p:nvPr/>
        </p:nvSpPr>
        <p:spPr>
          <a:xfrm>
            <a:off x="4267200" y="3810000"/>
            <a:ext cx="457200" cy="558800"/>
          </a:xfrm>
          <a:prstGeom prst="rect">
            <a:avLst/>
          </a:prstGeom>
          <a:solidFill>
            <a:srgbClr val="E0E8F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Label c8">
            <a:extLst>
              <a:ext uri="{FF2B5EF4-FFF2-40B4-BE49-F238E27FC236}">
                <a16:creationId xmlns:a16="http://schemas.microsoft.com/office/drawing/2014/main" id="{82A13746-A166-A5CC-5A89-C9EA56BD77A9}"/>
              </a:ext>
            </a:extLst>
          </p:cNvPr>
          <p:cNvSpPr txBox="1"/>
          <p:nvPr/>
        </p:nvSpPr>
        <p:spPr>
          <a:xfrm>
            <a:off x="42672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22" name="Label c9 cell">
            <a:extLst>
              <a:ext uri="{FF2B5EF4-FFF2-40B4-BE49-F238E27FC236}">
                <a16:creationId xmlns:a16="http://schemas.microsoft.com/office/drawing/2014/main" id="{400BAABA-8DCA-364A-6E31-9681986AB036}"/>
              </a:ext>
            </a:extLst>
          </p:cNvPr>
          <p:cNvSpPr/>
          <p:nvPr/>
        </p:nvSpPr>
        <p:spPr>
          <a:xfrm>
            <a:off x="4724400" y="3810000"/>
            <a:ext cx="457200" cy="558800"/>
          </a:xfrm>
          <a:prstGeom prst="rect">
            <a:avLst/>
          </a:prstGeom>
          <a:solidFill>
            <a:srgbClr val="E0E8F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Label c9">
            <a:extLst>
              <a:ext uri="{FF2B5EF4-FFF2-40B4-BE49-F238E27FC236}">
                <a16:creationId xmlns:a16="http://schemas.microsoft.com/office/drawing/2014/main" id="{3919880D-1588-09C6-166D-D36B8A9D75BB}"/>
              </a:ext>
            </a:extLst>
          </p:cNvPr>
          <p:cNvSpPr txBox="1"/>
          <p:nvPr/>
        </p:nvSpPr>
        <p:spPr>
          <a:xfrm>
            <a:off x="47244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24" name="Label c10 cell">
            <a:extLst>
              <a:ext uri="{FF2B5EF4-FFF2-40B4-BE49-F238E27FC236}">
                <a16:creationId xmlns:a16="http://schemas.microsoft.com/office/drawing/2014/main" id="{746FE6FE-C6C5-8EC4-8C35-53D24485A8BD}"/>
              </a:ext>
            </a:extLst>
          </p:cNvPr>
          <p:cNvSpPr/>
          <p:nvPr/>
        </p:nvSpPr>
        <p:spPr>
          <a:xfrm>
            <a:off x="5181600" y="3810000"/>
            <a:ext cx="457200" cy="558800"/>
          </a:xfrm>
          <a:prstGeom prst="rect">
            <a:avLst/>
          </a:prstGeom>
          <a:solidFill>
            <a:srgbClr val="E0E8F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Label c10">
            <a:extLst>
              <a:ext uri="{FF2B5EF4-FFF2-40B4-BE49-F238E27FC236}">
                <a16:creationId xmlns:a16="http://schemas.microsoft.com/office/drawing/2014/main" id="{326F44F8-E9AC-4894-FE85-D25FAC5B009F}"/>
              </a:ext>
            </a:extLst>
          </p:cNvPr>
          <p:cNvSpPr txBox="1"/>
          <p:nvPr/>
        </p:nvSpPr>
        <p:spPr>
          <a:xfrm>
            <a:off x="51816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26" name="Label c11 cell">
            <a:extLst>
              <a:ext uri="{FF2B5EF4-FFF2-40B4-BE49-F238E27FC236}">
                <a16:creationId xmlns:a16="http://schemas.microsoft.com/office/drawing/2014/main" id="{7D43CEBC-6C5B-38DD-FDBD-E91CE9DCB49F}"/>
              </a:ext>
            </a:extLst>
          </p:cNvPr>
          <p:cNvSpPr/>
          <p:nvPr/>
        </p:nvSpPr>
        <p:spPr>
          <a:xfrm>
            <a:off x="5638800" y="3810000"/>
            <a:ext cx="457200" cy="558800"/>
          </a:xfrm>
          <a:prstGeom prst="rect">
            <a:avLst/>
          </a:prstGeom>
          <a:solidFill>
            <a:srgbClr val="E0E8F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Label c11">
            <a:extLst>
              <a:ext uri="{FF2B5EF4-FFF2-40B4-BE49-F238E27FC236}">
                <a16:creationId xmlns:a16="http://schemas.microsoft.com/office/drawing/2014/main" id="{80D447F7-93B6-8C5D-AD7F-F806546E8E62}"/>
              </a:ext>
            </a:extLst>
          </p:cNvPr>
          <p:cNvSpPr txBox="1"/>
          <p:nvPr/>
        </p:nvSpPr>
        <p:spPr>
          <a:xfrm>
            <a:off x="56388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28" name="Label c12 cell">
            <a:extLst>
              <a:ext uri="{FF2B5EF4-FFF2-40B4-BE49-F238E27FC236}">
                <a16:creationId xmlns:a16="http://schemas.microsoft.com/office/drawing/2014/main" id="{1C000809-9BC3-3922-2EEB-59ECF3FC5D5B}"/>
              </a:ext>
            </a:extLst>
          </p:cNvPr>
          <p:cNvSpPr/>
          <p:nvPr/>
        </p:nvSpPr>
        <p:spPr>
          <a:xfrm>
            <a:off x="6096000" y="3810000"/>
            <a:ext cx="457200" cy="558800"/>
          </a:xfrm>
          <a:prstGeom prst="rect">
            <a:avLst/>
          </a:prstGeom>
          <a:solidFill>
            <a:srgbClr val="E0E8F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Label c12">
            <a:extLst>
              <a:ext uri="{FF2B5EF4-FFF2-40B4-BE49-F238E27FC236}">
                <a16:creationId xmlns:a16="http://schemas.microsoft.com/office/drawing/2014/main" id="{70B9202F-F901-EA12-8E79-995C524E028D}"/>
              </a:ext>
            </a:extLst>
          </p:cNvPr>
          <p:cNvSpPr txBox="1"/>
          <p:nvPr/>
        </p:nvSpPr>
        <p:spPr>
          <a:xfrm>
            <a:off x="60960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30" name="Label c13 cell">
            <a:extLst>
              <a:ext uri="{FF2B5EF4-FFF2-40B4-BE49-F238E27FC236}">
                <a16:creationId xmlns:a16="http://schemas.microsoft.com/office/drawing/2014/main" id="{26390843-4E3E-50FC-2109-0D408CDD53C1}"/>
              </a:ext>
            </a:extLst>
          </p:cNvPr>
          <p:cNvSpPr/>
          <p:nvPr/>
        </p:nvSpPr>
        <p:spPr>
          <a:xfrm>
            <a:off x="6553200" y="3810000"/>
            <a:ext cx="457200" cy="558800"/>
          </a:xfrm>
          <a:prstGeom prst="rect">
            <a:avLst/>
          </a:prstGeom>
          <a:solidFill>
            <a:srgbClr val="E0E8F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Label c13">
            <a:extLst>
              <a:ext uri="{FF2B5EF4-FFF2-40B4-BE49-F238E27FC236}">
                <a16:creationId xmlns:a16="http://schemas.microsoft.com/office/drawing/2014/main" id="{1342095A-CB4F-AA86-1B50-4C42321AD56D}"/>
              </a:ext>
            </a:extLst>
          </p:cNvPr>
          <p:cNvSpPr txBox="1"/>
          <p:nvPr/>
        </p:nvSpPr>
        <p:spPr>
          <a:xfrm>
            <a:off x="65532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32" name="Label c14 cell">
            <a:extLst>
              <a:ext uri="{FF2B5EF4-FFF2-40B4-BE49-F238E27FC236}">
                <a16:creationId xmlns:a16="http://schemas.microsoft.com/office/drawing/2014/main" id="{91F9197A-1D52-A5D4-8E56-BE33602B002D}"/>
              </a:ext>
            </a:extLst>
          </p:cNvPr>
          <p:cNvSpPr/>
          <p:nvPr/>
        </p:nvSpPr>
        <p:spPr>
          <a:xfrm>
            <a:off x="7010400" y="3810000"/>
            <a:ext cx="457200" cy="558800"/>
          </a:xfrm>
          <a:prstGeom prst="rect">
            <a:avLst/>
          </a:prstGeom>
          <a:solidFill>
            <a:srgbClr val="E0E8F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Label c14">
            <a:extLst>
              <a:ext uri="{FF2B5EF4-FFF2-40B4-BE49-F238E27FC236}">
                <a16:creationId xmlns:a16="http://schemas.microsoft.com/office/drawing/2014/main" id="{C79EA2C1-E562-8B99-4060-A2423CDFA323}"/>
              </a:ext>
            </a:extLst>
          </p:cNvPr>
          <p:cNvSpPr txBox="1"/>
          <p:nvPr/>
        </p:nvSpPr>
        <p:spPr>
          <a:xfrm>
            <a:off x="70104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34" name="Label c15 cell">
            <a:extLst>
              <a:ext uri="{FF2B5EF4-FFF2-40B4-BE49-F238E27FC236}">
                <a16:creationId xmlns:a16="http://schemas.microsoft.com/office/drawing/2014/main" id="{869CCFAF-5BF9-B2F3-868A-DB931AD976FD}"/>
              </a:ext>
            </a:extLst>
          </p:cNvPr>
          <p:cNvSpPr/>
          <p:nvPr/>
        </p:nvSpPr>
        <p:spPr>
          <a:xfrm>
            <a:off x="7467600" y="3810000"/>
            <a:ext cx="457200" cy="558800"/>
          </a:xfrm>
          <a:prstGeom prst="rect">
            <a:avLst/>
          </a:prstGeom>
          <a:solidFill>
            <a:srgbClr val="E0E8F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Label c15">
            <a:extLst>
              <a:ext uri="{FF2B5EF4-FFF2-40B4-BE49-F238E27FC236}">
                <a16:creationId xmlns:a16="http://schemas.microsoft.com/office/drawing/2014/main" id="{42B780F0-0271-064C-CC06-EA508770E18D}"/>
              </a:ext>
            </a:extLst>
          </p:cNvPr>
          <p:cNvSpPr txBox="1"/>
          <p:nvPr/>
        </p:nvSpPr>
        <p:spPr>
          <a:xfrm>
            <a:off x="74676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13</a:t>
            </a:r>
          </a:p>
        </p:txBody>
      </p:sp>
      <p:sp>
        <p:nvSpPr>
          <p:cNvPr id="36" name="Label c16 cell">
            <a:extLst>
              <a:ext uri="{FF2B5EF4-FFF2-40B4-BE49-F238E27FC236}">
                <a16:creationId xmlns:a16="http://schemas.microsoft.com/office/drawing/2014/main" id="{69160E89-A9EF-9EAA-96C5-61DDF29E6AF2}"/>
              </a:ext>
            </a:extLst>
          </p:cNvPr>
          <p:cNvSpPr/>
          <p:nvPr/>
        </p:nvSpPr>
        <p:spPr>
          <a:xfrm>
            <a:off x="7924800" y="3810000"/>
            <a:ext cx="457200" cy="558800"/>
          </a:xfrm>
          <a:prstGeom prst="rect">
            <a:avLst/>
          </a:prstGeom>
          <a:solidFill>
            <a:srgbClr val="E0E8F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Label c16">
            <a:extLst>
              <a:ext uri="{FF2B5EF4-FFF2-40B4-BE49-F238E27FC236}">
                <a16:creationId xmlns:a16="http://schemas.microsoft.com/office/drawing/2014/main" id="{B97E8109-1C22-932C-61D9-182884400372}"/>
              </a:ext>
            </a:extLst>
          </p:cNvPr>
          <p:cNvSpPr txBox="1"/>
          <p:nvPr/>
        </p:nvSpPr>
        <p:spPr>
          <a:xfrm>
            <a:off x="79248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38" name="Label c17 cell">
            <a:extLst>
              <a:ext uri="{FF2B5EF4-FFF2-40B4-BE49-F238E27FC236}">
                <a16:creationId xmlns:a16="http://schemas.microsoft.com/office/drawing/2014/main" id="{66915631-5EDB-2B59-8387-F7CA5B223B51}"/>
              </a:ext>
            </a:extLst>
          </p:cNvPr>
          <p:cNvSpPr/>
          <p:nvPr/>
        </p:nvSpPr>
        <p:spPr>
          <a:xfrm>
            <a:off x="8382000" y="3810000"/>
            <a:ext cx="457200" cy="558800"/>
          </a:xfrm>
          <a:prstGeom prst="rect">
            <a:avLst/>
          </a:prstGeom>
          <a:solidFill>
            <a:srgbClr val="E0E8F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Label c17">
            <a:extLst>
              <a:ext uri="{FF2B5EF4-FFF2-40B4-BE49-F238E27FC236}">
                <a16:creationId xmlns:a16="http://schemas.microsoft.com/office/drawing/2014/main" id="{0AEA66D4-03E7-63DA-B4EB-B5265476F577}"/>
              </a:ext>
            </a:extLst>
          </p:cNvPr>
          <p:cNvSpPr txBox="1"/>
          <p:nvPr/>
        </p:nvSpPr>
        <p:spPr>
          <a:xfrm>
            <a:off x="83820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40" name="Label c18 cell">
            <a:extLst>
              <a:ext uri="{FF2B5EF4-FFF2-40B4-BE49-F238E27FC236}">
                <a16:creationId xmlns:a16="http://schemas.microsoft.com/office/drawing/2014/main" id="{D0B70BC2-21C8-D860-E071-6B90492B954C}"/>
              </a:ext>
            </a:extLst>
          </p:cNvPr>
          <p:cNvSpPr/>
          <p:nvPr/>
        </p:nvSpPr>
        <p:spPr>
          <a:xfrm>
            <a:off x="8839200" y="3810000"/>
            <a:ext cx="457200" cy="558800"/>
          </a:xfrm>
          <a:prstGeom prst="rect">
            <a:avLst/>
          </a:prstGeom>
          <a:solidFill>
            <a:srgbClr val="E3EDE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Label c18">
            <a:extLst>
              <a:ext uri="{FF2B5EF4-FFF2-40B4-BE49-F238E27FC236}">
                <a16:creationId xmlns:a16="http://schemas.microsoft.com/office/drawing/2014/main" id="{1D3C3250-0C7A-1352-F056-85EEB9224018}"/>
              </a:ext>
            </a:extLst>
          </p:cNvPr>
          <p:cNvSpPr txBox="1"/>
          <p:nvPr/>
        </p:nvSpPr>
        <p:spPr>
          <a:xfrm>
            <a:off x="88392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42" name="Label c19 cell">
            <a:extLst>
              <a:ext uri="{FF2B5EF4-FFF2-40B4-BE49-F238E27FC236}">
                <a16:creationId xmlns:a16="http://schemas.microsoft.com/office/drawing/2014/main" id="{A8BA1777-4192-97F1-0EB7-5B7D96286C55}"/>
              </a:ext>
            </a:extLst>
          </p:cNvPr>
          <p:cNvSpPr/>
          <p:nvPr/>
        </p:nvSpPr>
        <p:spPr>
          <a:xfrm>
            <a:off x="9296400" y="3810000"/>
            <a:ext cx="457200" cy="558800"/>
          </a:xfrm>
          <a:prstGeom prst="rect">
            <a:avLst/>
          </a:prstGeom>
          <a:solidFill>
            <a:srgbClr val="E3EDE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Label c19">
            <a:extLst>
              <a:ext uri="{FF2B5EF4-FFF2-40B4-BE49-F238E27FC236}">
                <a16:creationId xmlns:a16="http://schemas.microsoft.com/office/drawing/2014/main" id="{9270FA22-986A-3DB0-0530-9FF7FC1AE487}"/>
              </a:ext>
            </a:extLst>
          </p:cNvPr>
          <p:cNvSpPr txBox="1"/>
          <p:nvPr/>
        </p:nvSpPr>
        <p:spPr>
          <a:xfrm>
            <a:off x="92964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17</a:t>
            </a:r>
          </a:p>
        </p:txBody>
      </p:sp>
      <p:sp>
        <p:nvSpPr>
          <p:cNvPr id="44" name="Label c20 cell">
            <a:extLst>
              <a:ext uri="{FF2B5EF4-FFF2-40B4-BE49-F238E27FC236}">
                <a16:creationId xmlns:a16="http://schemas.microsoft.com/office/drawing/2014/main" id="{CA1065E4-9F80-FFAF-310A-E88D58BF0F70}"/>
              </a:ext>
            </a:extLst>
          </p:cNvPr>
          <p:cNvSpPr/>
          <p:nvPr/>
        </p:nvSpPr>
        <p:spPr>
          <a:xfrm>
            <a:off x="9753600" y="3810000"/>
            <a:ext cx="457200" cy="558800"/>
          </a:xfrm>
          <a:prstGeom prst="rect">
            <a:avLst/>
          </a:prstGeom>
          <a:solidFill>
            <a:srgbClr val="E3EDE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Label c20">
            <a:extLst>
              <a:ext uri="{FF2B5EF4-FFF2-40B4-BE49-F238E27FC236}">
                <a16:creationId xmlns:a16="http://schemas.microsoft.com/office/drawing/2014/main" id="{2021C5E9-03E9-9101-1829-291C7757BCA5}"/>
              </a:ext>
            </a:extLst>
          </p:cNvPr>
          <p:cNvSpPr txBox="1"/>
          <p:nvPr/>
        </p:nvSpPr>
        <p:spPr>
          <a:xfrm>
            <a:off x="97536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46" name="Label c21 cell">
            <a:extLst>
              <a:ext uri="{FF2B5EF4-FFF2-40B4-BE49-F238E27FC236}">
                <a16:creationId xmlns:a16="http://schemas.microsoft.com/office/drawing/2014/main" id="{992FACF8-6327-8A97-32AD-3DD381E8F676}"/>
              </a:ext>
            </a:extLst>
          </p:cNvPr>
          <p:cNvSpPr/>
          <p:nvPr/>
        </p:nvSpPr>
        <p:spPr>
          <a:xfrm>
            <a:off x="10210800" y="3810000"/>
            <a:ext cx="457200" cy="558800"/>
          </a:xfrm>
          <a:prstGeom prst="rect">
            <a:avLst/>
          </a:prstGeom>
          <a:solidFill>
            <a:srgbClr val="E3EDE3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Label c21">
            <a:extLst>
              <a:ext uri="{FF2B5EF4-FFF2-40B4-BE49-F238E27FC236}">
                <a16:creationId xmlns:a16="http://schemas.microsoft.com/office/drawing/2014/main" id="{283F3DCA-EDCF-102A-69E3-A74F78B3FFF7}"/>
              </a:ext>
            </a:extLst>
          </p:cNvPr>
          <p:cNvSpPr txBox="1"/>
          <p:nvPr/>
        </p:nvSpPr>
        <p:spPr>
          <a:xfrm>
            <a:off x="102108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19</a:t>
            </a:r>
          </a:p>
        </p:txBody>
      </p:sp>
      <p:sp>
        <p:nvSpPr>
          <p:cNvPr id="48" name="Label c22 cell">
            <a:extLst>
              <a:ext uri="{FF2B5EF4-FFF2-40B4-BE49-F238E27FC236}">
                <a16:creationId xmlns:a16="http://schemas.microsoft.com/office/drawing/2014/main" id="{7E8C8E6A-4A07-B729-212C-AE63DC7FB242}"/>
              </a:ext>
            </a:extLst>
          </p:cNvPr>
          <p:cNvSpPr/>
          <p:nvPr/>
        </p:nvSpPr>
        <p:spPr>
          <a:xfrm>
            <a:off x="10668000" y="3810000"/>
            <a:ext cx="457200" cy="558800"/>
          </a:xfrm>
          <a:prstGeom prst="rect">
            <a:avLst/>
          </a:prstGeom>
          <a:solidFill>
            <a:srgbClr val="F6E1DA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Label c22">
            <a:extLst>
              <a:ext uri="{FF2B5EF4-FFF2-40B4-BE49-F238E27FC236}">
                <a16:creationId xmlns:a16="http://schemas.microsoft.com/office/drawing/2014/main" id="{F60E7F69-61A2-B25D-86A7-319EFA7CC0F8}"/>
              </a:ext>
            </a:extLst>
          </p:cNvPr>
          <p:cNvSpPr txBox="1"/>
          <p:nvPr/>
        </p:nvSpPr>
        <p:spPr>
          <a:xfrm>
            <a:off x="106680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50" name="Label c23 cell">
            <a:extLst>
              <a:ext uri="{FF2B5EF4-FFF2-40B4-BE49-F238E27FC236}">
                <a16:creationId xmlns:a16="http://schemas.microsoft.com/office/drawing/2014/main" id="{31EC88F8-45AB-E734-A326-72FB4BC7B88E}"/>
              </a:ext>
            </a:extLst>
          </p:cNvPr>
          <p:cNvSpPr/>
          <p:nvPr/>
        </p:nvSpPr>
        <p:spPr>
          <a:xfrm>
            <a:off x="11125200" y="3810000"/>
            <a:ext cx="457200" cy="558800"/>
          </a:xfrm>
          <a:prstGeom prst="rect">
            <a:avLst/>
          </a:prstGeom>
          <a:solidFill>
            <a:srgbClr val="F6E1DA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Label c23">
            <a:extLst>
              <a:ext uri="{FF2B5EF4-FFF2-40B4-BE49-F238E27FC236}">
                <a16:creationId xmlns:a16="http://schemas.microsoft.com/office/drawing/2014/main" id="{B33DE2D7-F41D-F08C-0D1D-FE8605123233}"/>
              </a:ext>
            </a:extLst>
          </p:cNvPr>
          <p:cNvSpPr txBox="1"/>
          <p:nvPr/>
        </p:nvSpPr>
        <p:spPr>
          <a:xfrm>
            <a:off x="11125200" y="3810000"/>
            <a:ext cx="457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2A2420"/>
                </a:solidFill>
                <a:latin typeface="Calibri" panose="020F0502020204030204" pitchFamily="34" charset="0"/>
              </a:rPr>
              <a:t>21</a:t>
            </a:r>
          </a:p>
        </p:txBody>
      </p:sp>
      <p:sp>
        <p:nvSpPr>
          <p:cNvPr id="52" name="Label Древний мир cell">
            <a:extLst>
              <a:ext uri="{FF2B5EF4-FFF2-40B4-BE49-F238E27FC236}">
                <a16:creationId xmlns:a16="http://schemas.microsoft.com/office/drawing/2014/main" id="{1F18D8D9-CBCD-166E-5557-3FBBA1996CDB}"/>
              </a:ext>
            </a:extLst>
          </p:cNvPr>
          <p:cNvSpPr/>
          <p:nvPr/>
        </p:nvSpPr>
        <p:spPr>
          <a:xfrm>
            <a:off x="609600" y="2921000"/>
            <a:ext cx="3657600" cy="787400"/>
          </a:xfrm>
          <a:prstGeom prst="rect">
            <a:avLst/>
          </a:prstGeom>
          <a:solidFill>
            <a:srgbClr val="A9832F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Label Древний мир">
            <a:extLst>
              <a:ext uri="{FF2B5EF4-FFF2-40B4-BE49-F238E27FC236}">
                <a16:creationId xmlns:a16="http://schemas.microsoft.com/office/drawing/2014/main" id="{C7277AA4-01FB-91A1-E3BF-3170F93B6F3D}"/>
              </a:ext>
            </a:extLst>
          </p:cNvPr>
          <p:cNvSpPr txBox="1"/>
          <p:nvPr/>
        </p:nvSpPr>
        <p:spPr>
          <a:xfrm>
            <a:off x="609600" y="2921000"/>
            <a:ext cx="3657600" cy="7874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FFFFF"/>
                </a:solidFill>
                <a:latin typeface="Calibri" panose="020F0502020204030204" pitchFamily="34" charset="0"/>
              </a:rPr>
              <a:t>Древний мир</a:t>
            </a:r>
          </a:p>
        </p:txBody>
      </p:sp>
      <p:sp>
        <p:nvSpPr>
          <p:cNvPr id="54" name="Label Средние века cell">
            <a:extLst>
              <a:ext uri="{FF2B5EF4-FFF2-40B4-BE49-F238E27FC236}">
                <a16:creationId xmlns:a16="http://schemas.microsoft.com/office/drawing/2014/main" id="{577109E0-DBC8-6933-85A6-8826CC3EB7BA}"/>
              </a:ext>
            </a:extLst>
          </p:cNvPr>
          <p:cNvSpPr/>
          <p:nvPr/>
        </p:nvSpPr>
        <p:spPr>
          <a:xfrm>
            <a:off x="4267200" y="2921000"/>
            <a:ext cx="4572000" cy="787400"/>
          </a:xfrm>
          <a:prstGeom prst="rect">
            <a:avLst/>
          </a:prstGeom>
          <a:solidFill>
            <a:srgbClr val="1F4A86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Label Средние века">
            <a:extLst>
              <a:ext uri="{FF2B5EF4-FFF2-40B4-BE49-F238E27FC236}">
                <a16:creationId xmlns:a16="http://schemas.microsoft.com/office/drawing/2014/main" id="{47749F32-C9BD-F4D7-6317-33815ABD6047}"/>
              </a:ext>
            </a:extLst>
          </p:cNvPr>
          <p:cNvSpPr txBox="1"/>
          <p:nvPr/>
        </p:nvSpPr>
        <p:spPr>
          <a:xfrm>
            <a:off x="4267200" y="2921000"/>
            <a:ext cx="4572000" cy="7874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FFFFF"/>
                </a:solidFill>
                <a:latin typeface="Calibri" panose="020F0502020204030204" pitchFamily="34" charset="0"/>
              </a:rPr>
              <a:t>Средние века</a:t>
            </a:r>
          </a:p>
        </p:txBody>
      </p:sp>
      <p:sp>
        <p:nvSpPr>
          <p:cNvPr id="56" name="Label Новое время cell">
            <a:extLst>
              <a:ext uri="{FF2B5EF4-FFF2-40B4-BE49-F238E27FC236}">
                <a16:creationId xmlns:a16="http://schemas.microsoft.com/office/drawing/2014/main" id="{5B670AB6-1CA9-92F3-D5B8-B774692A7F01}"/>
              </a:ext>
            </a:extLst>
          </p:cNvPr>
          <p:cNvSpPr/>
          <p:nvPr/>
        </p:nvSpPr>
        <p:spPr>
          <a:xfrm>
            <a:off x="8839200" y="2921000"/>
            <a:ext cx="1828800" cy="787400"/>
          </a:xfrm>
          <a:prstGeom prst="rect">
            <a:avLst/>
          </a:prstGeom>
          <a:solidFill>
            <a:srgbClr val="4E7452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Label Новое время">
            <a:extLst>
              <a:ext uri="{FF2B5EF4-FFF2-40B4-BE49-F238E27FC236}">
                <a16:creationId xmlns:a16="http://schemas.microsoft.com/office/drawing/2014/main" id="{C7F7AA84-6DC4-D6AA-DF9A-867AFF64E781}"/>
              </a:ext>
            </a:extLst>
          </p:cNvPr>
          <p:cNvSpPr txBox="1"/>
          <p:nvPr/>
        </p:nvSpPr>
        <p:spPr>
          <a:xfrm>
            <a:off x="8839200" y="2921000"/>
            <a:ext cx="1828800" cy="7874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FFFFF"/>
                </a:solidFill>
                <a:latin typeface="Calibri" panose="020F0502020204030204" pitchFamily="34" charset="0"/>
              </a:rPr>
              <a:t>Новое время</a:t>
            </a:r>
          </a:p>
        </p:txBody>
      </p:sp>
      <p:sp>
        <p:nvSpPr>
          <p:cNvPr id="58" name="Label Новейшее время cell">
            <a:extLst>
              <a:ext uri="{FF2B5EF4-FFF2-40B4-BE49-F238E27FC236}">
                <a16:creationId xmlns:a16="http://schemas.microsoft.com/office/drawing/2014/main" id="{8BBD1D32-88A6-C25A-1EE3-398FD174F8C3}"/>
              </a:ext>
            </a:extLst>
          </p:cNvPr>
          <p:cNvSpPr/>
          <p:nvPr/>
        </p:nvSpPr>
        <p:spPr>
          <a:xfrm>
            <a:off x="10668000" y="2921000"/>
            <a:ext cx="914400" cy="787400"/>
          </a:xfrm>
          <a:prstGeom prst="rect">
            <a:avLst/>
          </a:prstGeom>
          <a:solidFill>
            <a:srgbClr val="B13A25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Label Новейшее время">
            <a:extLst>
              <a:ext uri="{FF2B5EF4-FFF2-40B4-BE49-F238E27FC236}">
                <a16:creationId xmlns:a16="http://schemas.microsoft.com/office/drawing/2014/main" id="{8E521259-4BF2-9D9F-781E-ACC33403FB5A}"/>
              </a:ext>
            </a:extLst>
          </p:cNvPr>
          <p:cNvSpPr txBox="1"/>
          <p:nvPr/>
        </p:nvSpPr>
        <p:spPr>
          <a:xfrm>
            <a:off x="10668000" y="2921000"/>
            <a:ext cx="914400" cy="7874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sz="1500" dirty="0">
                <a:solidFill>
                  <a:srgbClr val="FFFFFF"/>
                </a:solidFill>
                <a:latin typeface="Calibri" panose="020F0502020204030204" pitchFamily="34" charset="0"/>
              </a:rPr>
              <a:t>Новейшее время</a:t>
            </a:r>
          </a:p>
        </p:txBody>
      </p:sp>
      <p:sp>
        <p:nvSpPr>
          <p:cNvPr id="60" name="Label До нашей эры cell">
            <a:extLst>
              <a:ext uri="{FF2B5EF4-FFF2-40B4-BE49-F238E27FC236}">
                <a16:creationId xmlns:a16="http://schemas.microsoft.com/office/drawing/2014/main" id="{4BF29DA7-C861-1249-BBFA-04E664D6D8D5}"/>
              </a:ext>
            </a:extLst>
          </p:cNvPr>
          <p:cNvSpPr/>
          <p:nvPr/>
        </p:nvSpPr>
        <p:spPr>
          <a:xfrm>
            <a:off x="609600" y="4368800"/>
            <a:ext cx="1371600" cy="558800"/>
          </a:xfrm>
          <a:prstGeom prst="rect">
            <a:avLst/>
          </a:prstGeom>
          <a:solidFill>
            <a:srgbClr val="F3EEE4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Label До нашей эры">
            <a:extLst>
              <a:ext uri="{FF2B5EF4-FFF2-40B4-BE49-F238E27FC236}">
                <a16:creationId xmlns:a16="http://schemas.microsoft.com/office/drawing/2014/main" id="{2935F530-30CE-FBD3-9F5B-D4F879AE71E9}"/>
              </a:ext>
            </a:extLst>
          </p:cNvPr>
          <p:cNvSpPr txBox="1"/>
          <p:nvPr/>
        </p:nvSpPr>
        <p:spPr>
          <a:xfrm>
            <a:off x="609600" y="4368800"/>
            <a:ext cx="13716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sz="1400" dirty="0">
                <a:solidFill>
                  <a:srgbClr val="574E45"/>
                </a:solidFill>
                <a:latin typeface="Calibri" panose="020F0502020204030204" pitchFamily="34" charset="0"/>
              </a:rPr>
              <a:t>До нашей эры</a:t>
            </a:r>
          </a:p>
        </p:txBody>
      </p:sp>
      <p:sp>
        <p:nvSpPr>
          <p:cNvPr id="62" name="Label Наша эра cell">
            <a:extLst>
              <a:ext uri="{FF2B5EF4-FFF2-40B4-BE49-F238E27FC236}">
                <a16:creationId xmlns:a16="http://schemas.microsoft.com/office/drawing/2014/main" id="{A3D2E976-6F2D-D7DF-B75C-F62C6AD677C4}"/>
              </a:ext>
            </a:extLst>
          </p:cNvPr>
          <p:cNvSpPr/>
          <p:nvPr/>
        </p:nvSpPr>
        <p:spPr>
          <a:xfrm>
            <a:off x="1981200" y="4368800"/>
            <a:ext cx="9601200" cy="558800"/>
          </a:xfrm>
          <a:prstGeom prst="rect">
            <a:avLst/>
          </a:prstGeom>
          <a:solidFill>
            <a:srgbClr val="F3EEE4"/>
          </a:solidFill>
          <a:ln w="6350">
            <a:solidFill>
              <a:srgbClr val="D9C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Label Наша эра">
            <a:extLst>
              <a:ext uri="{FF2B5EF4-FFF2-40B4-BE49-F238E27FC236}">
                <a16:creationId xmlns:a16="http://schemas.microsoft.com/office/drawing/2014/main" id="{E7C05445-590A-336B-C236-56F2113D1466}"/>
              </a:ext>
            </a:extLst>
          </p:cNvPr>
          <p:cNvSpPr txBox="1"/>
          <p:nvPr/>
        </p:nvSpPr>
        <p:spPr>
          <a:xfrm>
            <a:off x="1981200" y="4368800"/>
            <a:ext cx="9601200" cy="558800"/>
          </a:xfrm>
          <a:prstGeom prst="rect">
            <a:avLst/>
          </a:prstGeom>
          <a:noFill/>
        </p:spPr>
        <p:txBody>
          <a:bodyPr vert="horz" wrap="square" lIns="12700" tIns="0" rIns="1270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574E45"/>
                </a:solidFill>
                <a:latin typeface="Calibri" panose="020F0502020204030204" pitchFamily="34" charset="0"/>
              </a:rPr>
              <a:t>Наша эра</a:t>
            </a:r>
          </a:p>
        </p:txBody>
      </p:sp>
      <p:sp>
        <p:nvSpPr>
          <p:cNvPr id="64" name="Era divider">
            <a:extLst>
              <a:ext uri="{FF2B5EF4-FFF2-40B4-BE49-F238E27FC236}">
                <a16:creationId xmlns:a16="http://schemas.microsoft.com/office/drawing/2014/main" id="{A6A96118-79A8-86AC-C796-B890CC4A58A2}"/>
              </a:ext>
            </a:extLst>
          </p:cNvPr>
          <p:cNvSpPr/>
          <p:nvPr/>
        </p:nvSpPr>
        <p:spPr>
          <a:xfrm>
            <a:off x="1962150" y="3733800"/>
            <a:ext cx="38100" cy="1270000"/>
          </a:xfrm>
          <a:prstGeom prst="rect">
            <a:avLst/>
          </a:prstGeom>
          <a:solidFill>
            <a:srgbClr val="B13A2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Signature 100ballnik.com">
            <a:extLst>
              <a:ext uri="{FF2B5EF4-FFF2-40B4-BE49-F238E27FC236}">
                <a16:creationId xmlns:a16="http://schemas.microsoft.com/office/drawing/2014/main" id="{F191B139-ADDB-1ECE-B7C3-3A5DD1A48E2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3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27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8923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A2420"/>
      </a:dk1>
      <a:lt1>
        <a:srgbClr val="FFFFFF"/>
      </a:lt1>
      <a:dk2>
        <a:srgbClr val="574E45"/>
      </a:dk2>
      <a:lt2>
        <a:srgbClr val="F5EDD8"/>
      </a:lt2>
      <a:accent1>
        <a:srgbClr val="B13A25"/>
      </a:accent1>
      <a:accent2>
        <a:srgbClr val="1F4A86"/>
      </a:accent2>
      <a:accent3>
        <a:srgbClr val="A9832F"/>
      </a:accent3>
      <a:accent4>
        <a:srgbClr val="4E7452"/>
      </a:accent4>
      <a:accent5>
        <a:srgbClr val="6B2F55"/>
      </a:accent5>
      <a:accent6>
        <a:srgbClr val="C05B2C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921</Words>
  <Application>Microsoft Office PowerPoint</Application>
  <PresentationFormat>Произвольный</PresentationFormat>
  <Paragraphs>141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Georgia</vt:lpstr>
      <vt:lpstr>Wingdings</vt:lpstr>
      <vt:lpstr>Тема Office</vt:lpstr>
      <vt:lpstr>Презентация PowerPoint</vt:lpstr>
      <vt:lpstr>Разные пути к торжеству королевской власти</vt:lpstr>
      <vt:lpstr>Презентация PowerPoint</vt:lpstr>
      <vt:lpstr>Презентация PowerPoint</vt:lpstr>
      <vt:lpstr>Объединение Франции</vt:lpstr>
      <vt:lpstr>Презентация PowerPoint</vt:lpstr>
      <vt:lpstr>Презентация PowerPoint</vt:lpstr>
      <vt:lpstr>Объединение Англии. Война Алой и Белой розы ( 1455 – 1485 гг.)</vt:lpstr>
      <vt:lpstr>Война Алой и Белой розы (1455 – 1485 гг.)</vt:lpstr>
      <vt:lpstr>Генрих Тюдор (1485-1509)</vt:lpstr>
      <vt:lpstr>Объединение Испании</vt:lpstr>
      <vt:lpstr>Презентация PowerPoint</vt:lpstr>
      <vt:lpstr>XV в. – в Испании была образована инквизиция</vt:lpstr>
      <vt:lpstr>Культура западной Европы в XIV-XV вв.: новые горизонты</vt:lpstr>
      <vt:lpstr>Изобретение книгопечатания</vt:lpstr>
      <vt:lpstr>Презентация PowerPoint</vt:lpstr>
      <vt:lpstr>Особая роль Италии</vt:lpstr>
      <vt:lpstr>Презентация PowerPoint</vt:lpstr>
      <vt:lpstr>Причины появления новой культуры</vt:lpstr>
      <vt:lpstr>Культура раннего возрождения в Италии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Лента времени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Европа на пороге Нового времени</dc:title>
  <dc:creator>100ballnik.com</dc:creator>
  <cp:lastModifiedBy>Mendal</cp:lastModifiedBy>
  <cp:revision>1</cp:revision>
  <dcterms:created xsi:type="dcterms:W3CDTF">2026-10-28T09:09:54Z</dcterms:created>
  <dcterms:modified xsi:type="dcterms:W3CDTF">2026-10-28T09:09:55Z</dcterms:modified>
</cp:coreProperties>
</file>