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26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AE30DD-D524-1DF4-DCC5-43B3BB144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392B05-F606-9B36-8762-21568C1322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23B5C7A-F43A-438D-82B4-D377108C4B7B}"/>
              </a:ext>
            </a:extLst>
          </p:cNvPr>
          <p:cNvSpPr>
            <a:spLocks noGrp="1"/>
          </p:cNvSpPr>
          <p:nvPr/>
        </p:nvSpPr>
        <p:spPr>
          <a:xfrm>
            <a:off x="6667500" y="0"/>
            <a:ext cx="5524500" cy="6858000"/>
          </a:xfrm>
          <a:prstGeom prst="rect">
            <a:avLst/>
          </a:prstGeom>
          <a:solidFill>
            <a:srgbClr val="D2C5B1"/>
          </a:solidFill>
          <a:ln w="0">
            <a:noFill/>
            <a:prstDash val="solid"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2E9FACD-F039-4C05-B798-7597595EC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122510" y="1123950"/>
            <a:ext cx="4385879" cy="43815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9AF2E6B-22ED-4FC6-8033-655C99343F00}"/>
              </a:ext>
            </a:extLst>
          </p:cNvPr>
          <p:cNvSpPr>
            <a:spLocks noGrp="1"/>
          </p:cNvSpPr>
          <p:nvPr/>
        </p:nvSpPr>
        <p:spPr>
          <a:xfrm>
            <a:off x="266700" y="266700"/>
            <a:ext cx="11658600" cy="6057900"/>
          </a:xfrm>
          <a:prstGeom prst="rect">
            <a:avLst/>
          </a:prstGeom>
          <a:noFill/>
          <a:ln w="9525">
            <a:solidFill>
              <a:srgbClr val="B68B47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9F68EC0-22C3-4907-8194-7AE3580A076F}"/>
              </a:ext>
            </a:extLst>
          </p:cNvPr>
          <p:cNvSpPr>
            <a:spLocks noGrp="1"/>
          </p:cNvSpPr>
          <p:nvPr/>
        </p:nvSpPr>
        <p:spPr>
          <a:xfrm>
            <a:off x="571500" y="1390650"/>
            <a:ext cx="5905500" cy="2381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61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  <a:lvl1pPr algn="l">
              <a:defRPr sz="61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1pPr>
            <a:lvl2pPr algn="l">
              <a:defRPr sz="61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2pPr>
            <a:lvl3pPr algn="l">
              <a:defRPr sz="61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3pPr>
            <a:lvl4pPr algn="l">
              <a:defRPr sz="61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4pPr>
            <a:lvl5pPr algn="l">
              <a:defRPr sz="61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5pPr>
            <a:lvl6pPr algn="l">
              <a:defRPr sz="61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6pPr>
            <a:lvl7pPr algn="l">
              <a:defRPr sz="61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7pPr>
            <a:lvl8pPr algn="l">
              <a:defRPr sz="61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8pPr>
            <a:lvl9pPr algn="l">
              <a:defRPr sz="61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61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6150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ДРЕВНЯЯ</a:t>
            </a:r>
          </a:p>
          <a:p>
            <a:pPr algn="l">
              <a:defRPr sz="61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6150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ИНДИЯ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AC5906-1429-4901-90DA-B83E0D0EA63C}"/>
              </a:ext>
            </a:extLst>
          </p:cNvPr>
          <p:cNvSpPr>
            <a:spLocks noGrp="1"/>
          </p:cNvSpPr>
          <p:nvPr/>
        </p:nvSpPr>
        <p:spPr>
          <a:xfrm>
            <a:off x="590550" y="4210050"/>
            <a:ext cx="1428750" cy="12383"/>
          </a:xfrm>
          <a:prstGeom prst="rect">
            <a:avLst/>
          </a:prstGeom>
          <a:solidFill>
            <a:srgbClr val="B68B47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A6D421E-8DBD-4F58-9C96-175427F2217B}"/>
              </a:ext>
            </a:extLst>
          </p:cNvPr>
          <p:cNvSpPr>
            <a:spLocks noGrp="1"/>
          </p:cNvSpPr>
          <p:nvPr/>
        </p:nvSpPr>
        <p:spPr>
          <a:xfrm>
            <a:off x="600075" y="4629150"/>
            <a:ext cx="5381625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В чём заключается особенность цивилизации Древней Индии?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F8C97BD-2565-4C15-A2E0-35E068804639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66717A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5606397-58F7-4CDE-B9AC-E4339D519036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20833CF-DFE6-4FC7-8E09-3BA7C3EDFEC7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Этапы нашего путешествия: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70FF2AE-A223-4CC9-AF02-34E445CDBB2F}"/>
              </a:ext>
            </a:extLst>
          </p:cNvPr>
          <p:cNvSpPr>
            <a:spLocks noGrp="1"/>
          </p:cNvSpPr>
          <p:nvPr/>
        </p:nvSpPr>
        <p:spPr>
          <a:xfrm>
            <a:off x="9715500" y="0"/>
            <a:ext cx="2476500" cy="6353175"/>
          </a:xfrm>
          <a:prstGeom prst="rect">
            <a:avLst/>
          </a:prstGeom>
          <a:solidFill>
            <a:srgbClr val="9D4937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513DD91-54A2-4AAC-A1BB-D23C0A34629E}"/>
              </a:ext>
            </a:extLst>
          </p:cNvPr>
          <p:cNvSpPr>
            <a:spLocks noGrp="1"/>
          </p:cNvSpPr>
          <p:nvPr/>
        </p:nvSpPr>
        <p:spPr>
          <a:xfrm>
            <a:off x="609600" y="1524000"/>
            <a:ext cx="85915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Природные условия: Где находится Индия и как жилось её древним обитателям?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5ED033-940A-48FC-B6ED-A7879E8D83A8}"/>
              </a:ext>
            </a:extLst>
          </p:cNvPr>
          <p:cNvSpPr>
            <a:spLocks noGrp="1"/>
          </p:cNvSpPr>
          <p:nvPr/>
        </p:nvSpPr>
        <p:spPr>
          <a:xfrm>
            <a:off x="609600" y="2314575"/>
            <a:ext cx="8382000" cy="12383"/>
          </a:xfrm>
          <a:prstGeom prst="rect">
            <a:avLst/>
          </a:prstGeom>
          <a:solidFill>
            <a:srgbClr val="E5DAC5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F26F36E-4E1F-4261-B4A5-7502ACCB6D89}"/>
              </a:ext>
            </a:extLst>
          </p:cNvPr>
          <p:cNvSpPr>
            <a:spLocks noGrp="1"/>
          </p:cNvSpPr>
          <p:nvPr/>
        </p:nvSpPr>
        <p:spPr>
          <a:xfrm>
            <a:off x="609600" y="2419350"/>
            <a:ext cx="85915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Хараппская цивилизация: Кто построил первые города?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1E5E5F4-46F0-425D-8D4E-942EC4A2784E}"/>
              </a:ext>
            </a:extLst>
          </p:cNvPr>
          <p:cNvSpPr>
            <a:spLocks noGrp="1"/>
          </p:cNvSpPr>
          <p:nvPr/>
        </p:nvSpPr>
        <p:spPr>
          <a:xfrm>
            <a:off x="609600" y="3209925"/>
            <a:ext cx="8382000" cy="12383"/>
          </a:xfrm>
          <a:prstGeom prst="rect">
            <a:avLst/>
          </a:prstGeom>
          <a:solidFill>
            <a:srgbClr val="E5DAC5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86805D8-F779-420B-B79A-8655CA405271}"/>
              </a:ext>
            </a:extLst>
          </p:cNvPr>
          <p:cNvSpPr>
            <a:spLocks noGrp="1"/>
          </p:cNvSpPr>
          <p:nvPr/>
        </p:nvSpPr>
        <p:spPr>
          <a:xfrm>
            <a:off x="609600" y="3314700"/>
            <a:ext cx="85915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Империя </a:t>
            </a:r>
            <a:r>
              <a:rPr sz="240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Маурьев</a:t>
            </a: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: Как возникла первая великая империя Индии?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31E9A17-8E68-45DA-8E93-0AA882C3077A}"/>
              </a:ext>
            </a:extLst>
          </p:cNvPr>
          <p:cNvSpPr>
            <a:spLocks noGrp="1"/>
          </p:cNvSpPr>
          <p:nvPr/>
        </p:nvSpPr>
        <p:spPr>
          <a:xfrm>
            <a:off x="609600" y="4105275"/>
            <a:ext cx="8382000" cy="12383"/>
          </a:xfrm>
          <a:prstGeom prst="rect">
            <a:avLst/>
          </a:prstGeom>
          <a:solidFill>
            <a:srgbClr val="E5DAC5"/>
          </a:solidFill>
          <a:ln w="0">
            <a:noFill/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EFB647D-7EBF-4ACE-B0C8-6823B347A2B6}"/>
              </a:ext>
            </a:extLst>
          </p:cNvPr>
          <p:cNvSpPr>
            <a:spLocks noGrp="1"/>
          </p:cNvSpPr>
          <p:nvPr/>
        </p:nvSpPr>
        <p:spPr>
          <a:xfrm>
            <a:off x="609600" y="4210050"/>
            <a:ext cx="85915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Варны: На какие группы делилось индийское общество?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0E39830-7D12-4961-8C90-EC53F883EC64}"/>
              </a:ext>
            </a:extLst>
          </p:cNvPr>
          <p:cNvSpPr>
            <a:spLocks noGrp="1"/>
          </p:cNvSpPr>
          <p:nvPr/>
        </p:nvSpPr>
        <p:spPr>
          <a:xfrm>
            <a:off x="609600" y="5000625"/>
            <a:ext cx="8382000" cy="12383"/>
          </a:xfrm>
          <a:prstGeom prst="rect">
            <a:avLst/>
          </a:prstGeom>
          <a:solidFill>
            <a:srgbClr val="E5DAC5"/>
          </a:solidFill>
          <a:ln w="0">
            <a:noFill/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CA64075-4B6C-4A70-8D18-E1C0148A532A}"/>
              </a:ext>
            </a:extLst>
          </p:cNvPr>
          <p:cNvSpPr>
            <a:spLocks noGrp="1"/>
          </p:cNvSpPr>
          <p:nvPr/>
        </p:nvSpPr>
        <p:spPr>
          <a:xfrm>
            <a:off x="609600" y="5105400"/>
            <a:ext cx="85915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Итог: Что сделало Древнюю Индию уникальной?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CE7D35C-BBE9-4F4A-A88F-6EDB7CCE0A67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B030A3C-8582-44E6-BF6F-797440C49354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74783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18D0A8F-D3D3-4030-8CCC-790739B844A5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Где и как жили древние индийцы?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DCB4FD0-00BA-4757-874B-480A29D66856}"/>
              </a:ext>
            </a:extLst>
          </p:cNvPr>
          <p:cNvSpPr>
            <a:spLocks noGrp="1"/>
          </p:cNvSpPr>
          <p:nvPr/>
        </p:nvSpPr>
        <p:spPr>
          <a:xfrm>
            <a:off x="533400" y="1238250"/>
            <a:ext cx="111252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Природные условия Индии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30E60A-C126-4BB6-B645-3569D04A5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13760" y="1752600"/>
            <a:ext cx="3420779" cy="44958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B7184CC-6BE0-46D2-806C-9ECF79C57DFE}"/>
              </a:ext>
            </a:extLst>
          </p:cNvPr>
          <p:cNvSpPr>
            <a:spLocks noGrp="1"/>
          </p:cNvSpPr>
          <p:nvPr/>
        </p:nvSpPr>
        <p:spPr>
          <a:xfrm>
            <a:off x="5505450" y="1847850"/>
            <a:ext cx="60769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Расположена на полуострове </a:t>
            </a:r>
            <a:r>
              <a:rPr sz="240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Индостан</a:t>
            </a: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254F3E8-E19D-45ED-82AE-64985B019AA6}"/>
              </a:ext>
            </a:extLst>
          </p:cNvPr>
          <p:cNvSpPr>
            <a:spLocks noGrp="1"/>
          </p:cNvSpPr>
          <p:nvPr/>
        </p:nvSpPr>
        <p:spPr>
          <a:xfrm>
            <a:off x="5505450" y="2762250"/>
            <a:ext cx="60769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С севера защищена </a:t>
            </a:r>
            <a:r>
              <a:rPr sz="240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Гималаями</a:t>
            </a: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, с юга омывается </a:t>
            </a:r>
            <a:r>
              <a:rPr sz="240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Индийским океаном</a:t>
            </a: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E6A04D6-06D7-42A4-A2BD-E223E9511944}"/>
              </a:ext>
            </a:extLst>
          </p:cNvPr>
          <p:cNvSpPr>
            <a:spLocks noGrp="1"/>
          </p:cNvSpPr>
          <p:nvPr/>
        </p:nvSpPr>
        <p:spPr>
          <a:xfrm>
            <a:off x="5505450" y="4000500"/>
            <a:ext cx="60769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Климат жаркий и влажный, частые дожди.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B54A19E-0526-44E9-BEAE-175C5AE67144}"/>
              </a:ext>
            </a:extLst>
          </p:cNvPr>
          <p:cNvSpPr>
            <a:spLocks noGrp="1"/>
          </p:cNvSpPr>
          <p:nvPr/>
        </p:nvSpPr>
        <p:spPr>
          <a:xfrm>
            <a:off x="5505450" y="4914900"/>
            <a:ext cx="60769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Главные реки: Инд и Ганг.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A82E420-6411-437C-BF8A-F47EAC1B9F00}"/>
              </a:ext>
            </a:extLst>
          </p:cNvPr>
          <p:cNvSpPr>
            <a:spLocks noGrp="1"/>
          </p:cNvSpPr>
          <p:nvPr/>
        </p:nvSpPr>
        <p:spPr>
          <a:xfrm>
            <a:off x="5505450" y="5600700"/>
            <a:ext cx="60769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Основное занятие: </a:t>
            </a:r>
            <a:r>
              <a:rPr sz="240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земледелие</a:t>
            </a: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844D629-8CAE-463C-9E38-1ED4A208FED0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3B2B1BA-852A-4EE6-87AC-4299FC4D3A13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83546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3BA8C14-40F7-45EE-93A0-E92C841B2652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Хараппская цивилизация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E61DB63-7ECC-4F89-961D-946F6C87DF35}"/>
              </a:ext>
            </a:extLst>
          </p:cNvPr>
          <p:cNvSpPr>
            <a:spLocks noGrp="1"/>
          </p:cNvSpPr>
          <p:nvPr/>
        </p:nvSpPr>
        <p:spPr>
          <a:xfrm>
            <a:off x="533400" y="1238250"/>
            <a:ext cx="111252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Таинственные города в долине Инда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6E5B9D2-8A3E-4281-8174-1914CD745845}"/>
              </a:ext>
            </a:extLst>
          </p:cNvPr>
          <p:cNvSpPr>
            <a:spLocks noGrp="1"/>
          </p:cNvSpPr>
          <p:nvPr/>
        </p:nvSpPr>
        <p:spPr>
          <a:xfrm>
            <a:off x="552450" y="1790700"/>
            <a:ext cx="10953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pPr>
            <a:r>
              <a: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rPr>
              <a:t>Возникла в III тысячелетии до н.э. в долине Инда.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D76635-39DF-4320-B049-62C927F88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72175" y="2524125"/>
            <a:ext cx="4838700" cy="362902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E7F0F06-CE49-4342-844A-D4E35E9F5BEE}"/>
              </a:ext>
            </a:extLst>
          </p:cNvPr>
          <p:cNvSpPr>
            <a:spLocks noGrp="1"/>
          </p:cNvSpPr>
          <p:nvPr/>
        </p:nvSpPr>
        <p:spPr>
          <a:xfrm>
            <a:off x="552450" y="2647950"/>
            <a:ext cx="40386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Главные города: </a:t>
            </a:r>
            <a:r>
              <a:rPr sz="240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Хараппа</a:t>
            </a: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и </a:t>
            </a:r>
            <a:r>
              <a:rPr sz="240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Мохенджо-Даро</a:t>
            </a: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6F825B1-7F1A-4B81-AF9C-BB207D331BCA}"/>
              </a:ext>
            </a:extLst>
          </p:cNvPr>
          <p:cNvSpPr>
            <a:spLocks noGrp="1"/>
          </p:cNvSpPr>
          <p:nvPr/>
        </p:nvSpPr>
        <p:spPr>
          <a:xfrm>
            <a:off x="552450" y="3876675"/>
            <a:ext cx="4038600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Достижения:</a:t>
            </a:r>
          </a:p>
          <a:p>
            <a: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Прямые улицы, кирпичные дома</a:t>
            </a:r>
          </a:p>
          <a:p>
            <a: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Водопровод и канализация</a:t>
            </a:r>
          </a:p>
          <a:p>
            <a: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Письменность, ремёсла, торговля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DC301FF-4F02-442D-B690-2C188549E264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5DFC2AF-C7D7-4588-976F-926D71B0936E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21055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90A10C1-968F-4E8E-A3A0-BC75035A6151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  <a:lvl1pPr algn="l">
              <a:def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Гибель Хараппской цивилизации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39EB62-E1C1-4554-9BB1-4C4E6E413EA1}"/>
              </a:ext>
            </a:extLst>
          </p:cNvPr>
          <p:cNvSpPr>
            <a:spLocks noGrp="1"/>
          </p:cNvSpPr>
          <p:nvPr/>
        </p:nvSpPr>
        <p:spPr>
          <a:xfrm>
            <a:off x="533400" y="1238250"/>
            <a:ext cx="111252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defPPr>
            <a:lvl1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pPr>
            <a:r>
              <a: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rPr>
              <a:t>Неразгаданная тайна истории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8B8207-BD1D-446F-A3E5-E60576A3A6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18" r="6918"/>
          <a:stretch>
            <a:fillRect/>
          </a:stretch>
        </p:blipFill>
        <p:spPr>
          <a:xfrm>
            <a:off x="5238750" y="1943100"/>
            <a:ext cx="6419850" cy="4191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E7EED4F-71C1-4AB8-B4AF-DCF9441E3352}"/>
              </a:ext>
            </a:extLst>
          </p:cNvPr>
          <p:cNvSpPr>
            <a:spLocks noGrp="1"/>
          </p:cNvSpPr>
          <p:nvPr/>
        </p:nvSpPr>
        <p:spPr>
          <a:xfrm>
            <a:off x="552450" y="1952625"/>
            <a:ext cx="41719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В середине II тысячелетия до н.э. жители внезапно покинули города.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0E7D5FE-0162-4A2A-B2F5-2E2FBEC25F63}"/>
              </a:ext>
            </a:extLst>
          </p:cNvPr>
          <p:cNvSpPr>
            <a:spLocks noGrp="1"/>
          </p:cNvSpPr>
          <p:nvPr/>
        </p:nvSpPr>
        <p:spPr>
          <a:xfrm>
            <a:off x="552450" y="3343275"/>
            <a:ext cx="417195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Причины до сих пор неизвестны (возможно, изменение климата или рек).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E783A5D-71B8-4E12-A5D3-2E58A8F508FB}"/>
              </a:ext>
            </a:extLst>
          </p:cNvPr>
          <p:cNvSpPr>
            <a:spLocks noGrp="1"/>
          </p:cNvSpPr>
          <p:nvPr/>
        </p:nvSpPr>
        <p:spPr>
          <a:xfrm>
            <a:off x="552450" y="4924425"/>
            <a:ext cx="41719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Цивилизация исчезла, оставив после себя руины и загадки.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F7CB165-E317-41E6-B1C6-2B09B6F9462E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66717A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774636F-F2ED-45FE-BF78-FC2294801D9B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82044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D4AAFE8-C605-44ED-AD3F-0E7F90D9CBFF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Пришельцы с северо-запада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C3F7BC8-D32C-4E88-994C-91DDD135F5ED}"/>
              </a:ext>
            </a:extLst>
          </p:cNvPr>
          <p:cNvSpPr>
            <a:spLocks noGrp="1"/>
          </p:cNvSpPr>
          <p:nvPr/>
        </p:nvSpPr>
        <p:spPr>
          <a:xfrm>
            <a:off x="533400" y="1238250"/>
            <a:ext cx="111252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Приход ариев и империя Маурьев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3FC4348-4AA0-4FB2-A76D-5C8D6BAAE473}"/>
              </a:ext>
            </a:extLst>
          </p:cNvPr>
          <p:cNvSpPr>
            <a:spLocks noGrp="1"/>
          </p:cNvSpPr>
          <p:nvPr/>
        </p:nvSpPr>
        <p:spPr>
          <a:xfrm>
            <a:off x="857250" y="3429000"/>
            <a:ext cx="10287000" cy="12383"/>
          </a:xfrm>
          <a:prstGeom prst="rect">
            <a:avLst/>
          </a:prstGeom>
          <a:solidFill>
            <a:srgbClr val="B68B47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869C2E6-A554-46EC-8339-EF76F28D059D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5048250" cy="1428750"/>
          </a:xfrm>
          <a:prstGeom prst="rect">
            <a:avLst/>
          </a:prstGeom>
          <a:solidFill>
            <a:srgbClr val="172B42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8BBE35-F14D-4894-A77E-50E9ED67DB63}"/>
              </a:ext>
            </a:extLst>
          </p:cNvPr>
          <p:cNvSpPr>
            <a:spLocks noGrp="1"/>
          </p:cNvSpPr>
          <p:nvPr/>
        </p:nvSpPr>
        <p:spPr>
          <a:xfrm>
            <a:off x="781050" y="2047875"/>
            <a:ext cx="45529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Арии пришли с северо-запада, говорили на </a:t>
            </a:r>
            <a:r>
              <a:rPr sz="2550" b="1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санскрите</a:t>
            </a:r>
            <a:r>
              <a: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8082180-29F4-4D07-9CED-7FB776DDE22F}"/>
              </a:ext>
            </a:extLst>
          </p:cNvPr>
          <p:cNvSpPr>
            <a:spLocks noGrp="1"/>
          </p:cNvSpPr>
          <p:nvPr/>
        </p:nvSpPr>
        <p:spPr>
          <a:xfrm>
            <a:off x="6419850" y="1866900"/>
            <a:ext cx="5238750" cy="1428750"/>
          </a:xfrm>
          <a:prstGeom prst="rect">
            <a:avLst/>
          </a:prstGeom>
          <a:solidFill>
            <a:srgbClr val="276C63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F0513EA-0BE5-4212-AF0B-A42D26AE4A96}"/>
              </a:ext>
            </a:extLst>
          </p:cNvPr>
          <p:cNvSpPr>
            <a:spLocks noGrp="1"/>
          </p:cNvSpPr>
          <p:nvPr/>
        </p:nvSpPr>
        <p:spPr>
          <a:xfrm>
            <a:off x="6648450" y="2009775"/>
            <a:ext cx="480060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Сначала занимались скотоводством, потом перешли к земледелию.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A81F174-B670-4929-B2EF-401A40B45619}"/>
              </a:ext>
            </a:extLst>
          </p:cNvPr>
          <p:cNvSpPr>
            <a:spLocks noGrp="1"/>
          </p:cNvSpPr>
          <p:nvPr/>
        </p:nvSpPr>
        <p:spPr>
          <a:xfrm>
            <a:off x="838200" y="4029075"/>
            <a:ext cx="102870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6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6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6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6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6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6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6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6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6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6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В IV веке до н.э. царь Чандрагупта основал империю Маурьев.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8A25310-5E3A-46AC-8595-DCB0835CDDE1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AAE26D8-7330-4055-8C9B-814C0CD19EC7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78568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5EB88FF-C586-4D3D-A4EA-AA5E453B490F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Правитель, который выбрал мир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58EB3B5-0919-4B67-867C-B953BF51BAED}"/>
              </a:ext>
            </a:extLst>
          </p:cNvPr>
          <p:cNvSpPr>
            <a:spLocks noGrp="1"/>
          </p:cNvSpPr>
          <p:nvPr/>
        </p:nvSpPr>
        <p:spPr>
          <a:xfrm>
            <a:off x="533400" y="1238250"/>
            <a:ext cx="111252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Царь Ашока — от жестокости к миру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4BB643-B857-47E5-AC45-91B0647B7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49170" y="2000250"/>
            <a:ext cx="5454860" cy="401955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98A755A-C745-4B0F-99DE-67F4314849B8}"/>
              </a:ext>
            </a:extLst>
          </p:cNvPr>
          <p:cNvSpPr>
            <a:spLocks noGrp="1"/>
          </p:cNvSpPr>
          <p:nvPr/>
        </p:nvSpPr>
        <p:spPr>
          <a:xfrm>
            <a:off x="6477000" y="1962150"/>
            <a:ext cx="51816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Сначала — </a:t>
            </a:r>
            <a:r>
              <a:rPr sz="2325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Ашока Жестокий</a:t>
            </a:r>
            <a:r>
              <a: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, завоеватель.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7C8B7D0-1CC5-4B1A-93AC-A3FFE785DF04}"/>
              </a:ext>
            </a:extLst>
          </p:cNvPr>
          <p:cNvSpPr>
            <a:spLocks noGrp="1"/>
          </p:cNvSpPr>
          <p:nvPr/>
        </p:nvSpPr>
        <p:spPr>
          <a:xfrm>
            <a:off x="6477000" y="2895600"/>
            <a:ext cx="518160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После кровопролитной войны с </a:t>
            </a:r>
            <a:r>
              <a:rPr sz="2325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Калингой</a:t>
            </a:r>
            <a:r>
              <a: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принял </a:t>
            </a:r>
            <a:r>
              <a:rPr sz="2325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буддизм</a:t>
            </a:r>
            <a:r>
              <a: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CE6F0E9-2931-4684-870A-C4A82676B75F}"/>
              </a:ext>
            </a:extLst>
          </p:cNvPr>
          <p:cNvSpPr>
            <a:spLocks noGrp="1"/>
          </p:cNvSpPr>
          <p:nvPr/>
        </p:nvSpPr>
        <p:spPr>
          <a:xfrm>
            <a:off x="6477000" y="4076700"/>
            <a:ext cx="518160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Стал </a:t>
            </a:r>
            <a:r>
              <a:rPr sz="2325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Ашокой Милостивым</a:t>
            </a:r>
            <a:r>
              <a: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— проповедовал мир и добро.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031B507-6A67-4F1C-A5CC-8B6E77FA9760}"/>
              </a:ext>
            </a:extLst>
          </p:cNvPr>
          <p:cNvSpPr>
            <a:spLocks noGrp="1"/>
          </p:cNvSpPr>
          <p:nvPr/>
        </p:nvSpPr>
        <p:spPr>
          <a:xfrm>
            <a:off x="6477000" y="5257800"/>
            <a:ext cx="51816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Но империя распалась вскоре после его смерти.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EF0712C-82CE-484E-B331-E08E06B2D9D7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D92A0C5-7772-49AA-9BDA-CBF1417DA2FE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53523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1BFCF44-2F2E-4D35-BAFD-F44AB5E1AD86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Империя Гуптов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6097A5A-88D7-4AC3-9787-25FE95A1B0F9}"/>
              </a:ext>
            </a:extLst>
          </p:cNvPr>
          <p:cNvSpPr>
            <a:spLocks noGrp="1"/>
          </p:cNvSpPr>
          <p:nvPr/>
        </p:nvSpPr>
        <p:spPr>
          <a:xfrm>
            <a:off x="533400" y="1238250"/>
            <a:ext cx="111252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defPPr>
            <a:lvl1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pPr>
            <a:r>
              <a: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rPr>
              <a:t>Расцвет науки и искусства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7D076A2-CB82-45AC-BCE7-A5DCAB53C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39000" y="1818264"/>
            <a:ext cx="4171950" cy="415492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35E1A1C-B6A4-4EEA-856E-470A3D9801A6}"/>
              </a:ext>
            </a:extLst>
          </p:cNvPr>
          <p:cNvSpPr>
            <a:spLocks noGrp="1"/>
          </p:cNvSpPr>
          <p:nvPr/>
        </p:nvSpPr>
        <p:spPr>
          <a:xfrm>
            <a:off x="590550" y="2076450"/>
            <a:ext cx="62865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Через несколько веков возникла империя </a:t>
            </a:r>
            <a:r>
              <a:rPr sz="2625" b="1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Гуптов</a:t>
            </a:r>
            <a:r>
              <a: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64F2346-A81F-4837-BE7F-2E55703CEBA7}"/>
              </a:ext>
            </a:extLst>
          </p:cNvPr>
          <p:cNvSpPr>
            <a:spLocks noGrp="1"/>
          </p:cNvSpPr>
          <p:nvPr/>
        </p:nvSpPr>
        <p:spPr>
          <a:xfrm>
            <a:off x="590550" y="3181350"/>
            <a:ext cx="62865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625" b="1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Чандрагупта</a:t>
            </a:r>
            <a:r>
              <a: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 II — «золотой век» Индии:</a:t>
            </a:r>
          </a:p>
          <a:p>
            <a: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Расширение границ</a:t>
            </a:r>
          </a:p>
          <a:p>
            <a: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Развитие науки и искусства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2623C78-25EE-4B08-A04D-896E35848A15}"/>
              </a:ext>
            </a:extLst>
          </p:cNvPr>
          <p:cNvSpPr>
            <a:spLocks noGrp="1"/>
          </p:cNvSpPr>
          <p:nvPr/>
        </p:nvSpPr>
        <p:spPr>
          <a:xfrm>
            <a:off x="590550" y="5257800"/>
            <a:ext cx="62865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625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Позже уничтожена кочевниками.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A2D8034-1201-4302-B1C4-74298805B91B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66717A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65C71C1-DB48-4A19-8E1A-425D4D98FE48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43751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1F0E1E6-4490-4E27-A3C2-A6D71B25FF48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Жёсткое деление общества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BA98A3C-55AE-4FB3-ACA4-C4BD88F2DAA1}"/>
              </a:ext>
            </a:extLst>
          </p:cNvPr>
          <p:cNvSpPr>
            <a:spLocks noGrp="1"/>
          </p:cNvSpPr>
          <p:nvPr/>
        </p:nvSpPr>
        <p:spPr>
          <a:xfrm>
            <a:off x="533400" y="1238250"/>
            <a:ext cx="111252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Индийское общество — варны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9B48441-7EF6-4F95-8A5F-6BC4F4FE1D86}"/>
              </a:ext>
            </a:extLst>
          </p:cNvPr>
          <p:cNvSpPr>
            <a:spLocks noGrp="1"/>
          </p:cNvSpPr>
          <p:nvPr/>
        </p:nvSpPr>
        <p:spPr>
          <a:xfrm>
            <a:off x="533400" y="1762125"/>
            <a:ext cx="10953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75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75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75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75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75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75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75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75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75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75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75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Варны — жёсткие группы по рождению и занятию.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6C6B9AE-9B74-46C9-B0B0-411CD85BA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5800" y="2571750"/>
            <a:ext cx="2286000" cy="2286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3C26D42-65DD-4E35-A777-9F2C9BB64999}"/>
              </a:ext>
            </a:extLst>
          </p:cNvPr>
          <p:cNvSpPr>
            <a:spLocks noGrp="1"/>
          </p:cNvSpPr>
          <p:nvPr/>
        </p:nvSpPr>
        <p:spPr>
          <a:xfrm>
            <a:off x="514350" y="5095875"/>
            <a:ext cx="2628900" cy="12383"/>
          </a:xfrm>
          <a:prstGeom prst="rect">
            <a:avLst/>
          </a:prstGeom>
          <a:solidFill>
            <a:srgbClr val="B68B47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6870B49-E7CA-47C6-82F8-10C43AEA3F97}"/>
              </a:ext>
            </a:extLst>
          </p:cNvPr>
          <p:cNvSpPr>
            <a:spLocks noGrp="1"/>
          </p:cNvSpPr>
          <p:nvPr/>
        </p:nvSpPr>
        <p:spPr>
          <a:xfrm>
            <a:off x="514350" y="5210175"/>
            <a:ext cx="2628900" cy="1085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25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Брахманы</a:t>
            </a:r>
            <a:r>
              <a: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— жрецы.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061BD16-C39E-469E-84AF-CB2CDF2C69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856392" y="2571750"/>
            <a:ext cx="1621715" cy="2286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18B16A0-D8D0-426D-B14C-576C1F58ABBE}"/>
              </a:ext>
            </a:extLst>
          </p:cNvPr>
          <p:cNvSpPr>
            <a:spLocks noGrp="1"/>
          </p:cNvSpPr>
          <p:nvPr/>
        </p:nvSpPr>
        <p:spPr>
          <a:xfrm>
            <a:off x="3352800" y="5095875"/>
            <a:ext cx="2628900" cy="12383"/>
          </a:xfrm>
          <a:prstGeom prst="rect">
            <a:avLst/>
          </a:prstGeom>
          <a:solidFill>
            <a:srgbClr val="B68B47"/>
          </a:solidFill>
          <a:ln w="0">
            <a:noFill/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B75C74B-343B-4DCB-9274-C68D048AFCF7}"/>
              </a:ext>
            </a:extLst>
          </p:cNvPr>
          <p:cNvSpPr>
            <a:spLocks noGrp="1"/>
          </p:cNvSpPr>
          <p:nvPr/>
        </p:nvSpPr>
        <p:spPr>
          <a:xfrm>
            <a:off x="3352800" y="5210175"/>
            <a:ext cx="2628900" cy="1085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25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Кшатрии</a:t>
            </a:r>
            <a:r>
              <a: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— воины.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F82A959-C322-4FE4-B1E0-A29D30B922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6191250" y="2973586"/>
            <a:ext cx="2628900" cy="1482328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2D9BCC0-2E55-4044-B6C0-6ADDA0107993}"/>
              </a:ext>
            </a:extLst>
          </p:cNvPr>
          <p:cNvSpPr>
            <a:spLocks noGrp="1"/>
          </p:cNvSpPr>
          <p:nvPr/>
        </p:nvSpPr>
        <p:spPr>
          <a:xfrm>
            <a:off x="6191250" y="5095875"/>
            <a:ext cx="2628900" cy="12383"/>
          </a:xfrm>
          <a:prstGeom prst="rect">
            <a:avLst/>
          </a:prstGeom>
          <a:solidFill>
            <a:srgbClr val="B68B47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5CEA8A3-89F6-4FED-B7E0-7BF796267A99}"/>
              </a:ext>
            </a:extLst>
          </p:cNvPr>
          <p:cNvSpPr>
            <a:spLocks noGrp="1"/>
          </p:cNvSpPr>
          <p:nvPr/>
        </p:nvSpPr>
        <p:spPr>
          <a:xfrm>
            <a:off x="6191250" y="5210175"/>
            <a:ext cx="2628900" cy="1085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25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Вайшьи</a:t>
            </a:r>
            <a:r>
              <a: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— земледельцы и ремесленники.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3E7D72A-3FDB-4460-9C29-E297A8B645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029700" y="2827496"/>
            <a:ext cx="2628900" cy="1774508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85A0E03-AEB3-4E01-9CF4-732B330CA1D6}"/>
              </a:ext>
            </a:extLst>
          </p:cNvPr>
          <p:cNvSpPr>
            <a:spLocks noGrp="1"/>
          </p:cNvSpPr>
          <p:nvPr/>
        </p:nvSpPr>
        <p:spPr>
          <a:xfrm>
            <a:off x="9029700" y="5095875"/>
            <a:ext cx="2628900" cy="12383"/>
          </a:xfrm>
          <a:prstGeom prst="rect">
            <a:avLst/>
          </a:prstGeom>
          <a:solidFill>
            <a:srgbClr val="B68B47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FD5E665-8D03-457E-AA78-9ADE1C8C70C4}"/>
              </a:ext>
            </a:extLst>
          </p:cNvPr>
          <p:cNvSpPr>
            <a:spLocks noGrp="1"/>
          </p:cNvSpPr>
          <p:nvPr/>
        </p:nvSpPr>
        <p:spPr>
          <a:xfrm>
            <a:off x="9029700" y="5210175"/>
            <a:ext cx="2628900" cy="1085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25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Шудры</a:t>
            </a:r>
            <a:r>
              <a:rPr sz="22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— слуги.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A17A5D9-1629-470E-BB13-56C9F3DDD49A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BBC3857-7A17-4D2F-890C-705E9099DF12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67642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C04A802-635A-4FFE-A88F-81B119F1827F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Как бог Брахма создал варны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9800D44-12BD-40B2-BAF0-84A74B455F60}"/>
              </a:ext>
            </a:extLst>
          </p:cNvPr>
          <p:cNvSpPr>
            <a:spLocks noGrp="1"/>
          </p:cNvSpPr>
          <p:nvPr/>
        </p:nvSpPr>
        <p:spPr>
          <a:xfrm>
            <a:off x="533400" y="1238250"/>
            <a:ext cx="111252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Легенда о происхождении варн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8B4223-EC0A-4E6E-B151-7325CD600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42950" y="1809750"/>
            <a:ext cx="2857500" cy="428625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606EDE-72FF-44F5-B617-251911FC2A5C}"/>
              </a:ext>
            </a:extLst>
          </p:cNvPr>
          <p:cNvSpPr>
            <a:spLocks noGrp="1"/>
          </p:cNvSpPr>
          <p:nvPr/>
        </p:nvSpPr>
        <p:spPr>
          <a:xfrm>
            <a:off x="4362450" y="1885950"/>
            <a:ext cx="69913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700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700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700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700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700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700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700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700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700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700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70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Созданы богом Брахмой: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78C1F70-2C78-4E07-A9D6-8204F45AE4B6}"/>
              </a:ext>
            </a:extLst>
          </p:cNvPr>
          <p:cNvSpPr>
            <a:spLocks noGrp="1"/>
          </p:cNvSpPr>
          <p:nvPr/>
        </p:nvSpPr>
        <p:spPr>
          <a:xfrm>
            <a:off x="4362450" y="2619375"/>
            <a:ext cx="6667500" cy="12383"/>
          </a:xfrm>
          <a:prstGeom prst="rect">
            <a:avLst/>
          </a:prstGeom>
          <a:solidFill>
            <a:srgbClr val="E5DAC5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132D6DE-FAD1-46B3-9C03-D6B0E76FA700}"/>
              </a:ext>
            </a:extLst>
          </p:cNvPr>
          <p:cNvSpPr>
            <a:spLocks noGrp="1"/>
          </p:cNvSpPr>
          <p:nvPr/>
        </p:nvSpPr>
        <p:spPr>
          <a:xfrm>
            <a:off x="4533900" y="2724150"/>
            <a:ext cx="6667500" cy="485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Брахманы</a:t>
            </a: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— из уст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2EB5BBF-FA5F-4C78-A9F0-442A12E66734}"/>
              </a:ext>
            </a:extLst>
          </p:cNvPr>
          <p:cNvSpPr>
            <a:spLocks noGrp="1"/>
          </p:cNvSpPr>
          <p:nvPr/>
        </p:nvSpPr>
        <p:spPr>
          <a:xfrm>
            <a:off x="4362450" y="3286125"/>
            <a:ext cx="6667500" cy="12383"/>
          </a:xfrm>
          <a:prstGeom prst="rect">
            <a:avLst/>
          </a:prstGeom>
          <a:solidFill>
            <a:srgbClr val="E5DAC5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812E913-2E06-4D40-95AC-135A20C0ACBB}"/>
              </a:ext>
            </a:extLst>
          </p:cNvPr>
          <p:cNvSpPr>
            <a:spLocks noGrp="1"/>
          </p:cNvSpPr>
          <p:nvPr/>
        </p:nvSpPr>
        <p:spPr>
          <a:xfrm>
            <a:off x="4533900" y="3390900"/>
            <a:ext cx="6667500" cy="485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Кшатрии</a:t>
            </a: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— из рук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BDF419A-CD1F-4FB7-8B26-31929099C094}"/>
              </a:ext>
            </a:extLst>
          </p:cNvPr>
          <p:cNvSpPr>
            <a:spLocks noGrp="1"/>
          </p:cNvSpPr>
          <p:nvPr/>
        </p:nvSpPr>
        <p:spPr>
          <a:xfrm>
            <a:off x="4362450" y="3952875"/>
            <a:ext cx="6667500" cy="12383"/>
          </a:xfrm>
          <a:prstGeom prst="rect">
            <a:avLst/>
          </a:prstGeom>
          <a:solidFill>
            <a:srgbClr val="E5DAC5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A79BFB0-2085-4B4C-BD28-5E80FD74D2F7}"/>
              </a:ext>
            </a:extLst>
          </p:cNvPr>
          <p:cNvSpPr>
            <a:spLocks noGrp="1"/>
          </p:cNvSpPr>
          <p:nvPr/>
        </p:nvSpPr>
        <p:spPr>
          <a:xfrm>
            <a:off x="4533900" y="4057650"/>
            <a:ext cx="6667500" cy="485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Вайшьи</a:t>
            </a: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— из бёдер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8D5C233-0C9E-4C73-AF17-BFF3162FD91D}"/>
              </a:ext>
            </a:extLst>
          </p:cNvPr>
          <p:cNvSpPr>
            <a:spLocks noGrp="1"/>
          </p:cNvSpPr>
          <p:nvPr/>
        </p:nvSpPr>
        <p:spPr>
          <a:xfrm>
            <a:off x="4362450" y="4619625"/>
            <a:ext cx="6667500" cy="12383"/>
          </a:xfrm>
          <a:prstGeom prst="rect">
            <a:avLst/>
          </a:prstGeom>
          <a:solidFill>
            <a:srgbClr val="E5DAC5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7882A85-25C6-4020-AB70-5D4A3907C66F}"/>
              </a:ext>
            </a:extLst>
          </p:cNvPr>
          <p:cNvSpPr>
            <a:spLocks noGrp="1"/>
          </p:cNvSpPr>
          <p:nvPr/>
        </p:nvSpPr>
        <p:spPr>
          <a:xfrm>
            <a:off x="4533900" y="4724400"/>
            <a:ext cx="6667500" cy="485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Шудры</a:t>
            </a: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— из ступней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341DD80-B299-4C8C-B32F-ACE0CDF68AC9}"/>
              </a:ext>
            </a:extLst>
          </p:cNvPr>
          <p:cNvSpPr>
            <a:spLocks noGrp="1"/>
          </p:cNvSpPr>
          <p:nvPr/>
        </p:nvSpPr>
        <p:spPr>
          <a:xfrm>
            <a:off x="4286250" y="5591175"/>
            <a:ext cx="7372350" cy="619125"/>
          </a:xfrm>
          <a:prstGeom prst="rect">
            <a:avLst/>
          </a:prstGeom>
          <a:solidFill>
            <a:srgbClr val="172B42"/>
          </a:solidFill>
          <a:ln w="0">
            <a:noFill/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4E79EEC-850B-4DEA-9702-02A189CB17B2}"/>
              </a:ext>
            </a:extLst>
          </p:cNvPr>
          <p:cNvSpPr>
            <a:spLocks noGrp="1"/>
          </p:cNvSpPr>
          <p:nvPr/>
        </p:nvSpPr>
        <p:spPr>
          <a:xfrm>
            <a:off x="4476750" y="5705475"/>
            <a:ext cx="69818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2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2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2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2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2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2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2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2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2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2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2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Переход между варнами был запрещён.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7DF2244-3B1F-4887-820B-9AA5B4D7BEF4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F14CF40-F97A-425B-95F9-6D9CA68C73F9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03765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5575BB2-508B-43FA-A185-139171116517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Памятники в скалах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2F4E153-29D8-4F16-9302-448B2FE113F9}"/>
              </a:ext>
            </a:extLst>
          </p:cNvPr>
          <p:cNvSpPr>
            <a:spLocks noGrp="1"/>
          </p:cNvSpPr>
          <p:nvPr/>
        </p:nvSpPr>
        <p:spPr>
          <a:xfrm>
            <a:off x="533400" y="1238250"/>
            <a:ext cx="111252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950" b="0" i="1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Культурное наследие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F43E51-6BA4-4469-8795-8F37FBCE4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14350" y="2147292"/>
            <a:ext cx="4895850" cy="275391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45D2800-C5C5-4E33-88A4-E08B9D365262}"/>
              </a:ext>
            </a:extLst>
          </p:cNvPr>
          <p:cNvSpPr>
            <a:spLocks noGrp="1"/>
          </p:cNvSpPr>
          <p:nvPr/>
        </p:nvSpPr>
        <p:spPr>
          <a:xfrm>
            <a:off x="5743575" y="1790700"/>
            <a:ext cx="5905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Пещеры Аджанта — вырезаны в скалах во II веке до н.э.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1EC0C56-880E-4723-9349-C05D61C22104}"/>
              </a:ext>
            </a:extLst>
          </p:cNvPr>
          <p:cNvSpPr>
            <a:spLocks noGrp="1"/>
          </p:cNvSpPr>
          <p:nvPr/>
        </p:nvSpPr>
        <p:spPr>
          <a:xfrm>
            <a:off x="5743575" y="2819400"/>
            <a:ext cx="5905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1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0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Буддийские монастыри и храмы.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E04A4DF-71D1-4D92-8521-78DF4A4857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8617" b="28617"/>
          <a:stretch>
            <a:fillRect/>
          </a:stretch>
        </p:blipFill>
        <p:spPr>
          <a:xfrm>
            <a:off x="5753100" y="3609975"/>
            <a:ext cx="5905500" cy="166687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81F6733-741D-4541-814A-74319D6B0907}"/>
              </a:ext>
            </a:extLst>
          </p:cNvPr>
          <p:cNvSpPr>
            <a:spLocks noGrp="1"/>
          </p:cNvSpPr>
          <p:nvPr/>
        </p:nvSpPr>
        <p:spPr>
          <a:xfrm>
            <a:off x="533400" y="5534025"/>
            <a:ext cx="11049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0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Санскрит</a:t>
            </a: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— язык древней литературы и науки.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507EE32-CD9B-4F83-A58C-93FE5DE808DE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72650EF-673B-40DD-B66C-5057B35BCACB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34618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B43961E-C447-4908-9246-0FCA5FF1445D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  <a:lvl1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Уникальность древнеиндийской цивилизации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24B6A90-B7D6-472B-B293-7043BDE8401A}"/>
              </a:ext>
            </a:extLst>
          </p:cNvPr>
          <p:cNvSpPr>
            <a:spLocks noGrp="1"/>
          </p:cNvSpPr>
          <p:nvPr/>
        </p:nvSpPr>
        <p:spPr>
          <a:xfrm>
            <a:off x="533400" y="1362075"/>
            <a:ext cx="111252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defPPr>
            <a:lvl1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defRPr>
            </a:pPr>
            <a:r>
              <a:rPr sz="1950" b="0" i="1">
                <a:solidFill>
                  <a:srgbClr val="D5C6A9"/>
                </a:solidFill>
                <a:latin typeface="Calibri"/>
                <a:ea typeface="Calibri"/>
                <a:cs typeface="Calibri"/>
              </a:rPr>
              <a:t>Итоги: особенности цивилизации Древней Индии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9CE1CA-9816-4EF7-9A42-049A161BDB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496300" y="2107670"/>
            <a:ext cx="3143250" cy="392853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BC688B9-3C7D-43CD-AD90-6449E6D665FE}"/>
              </a:ext>
            </a:extLst>
          </p:cNvPr>
          <p:cNvSpPr>
            <a:spLocks noGrp="1"/>
          </p:cNvSpPr>
          <p:nvPr/>
        </p:nvSpPr>
        <p:spPr>
          <a:xfrm>
            <a:off x="581025" y="2124075"/>
            <a:ext cx="7381875" cy="885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✅ Древнейшая Хараппская цивилизация с развитыми городами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ED6EE9B-5F2B-4925-8086-7493FDFE2D14}"/>
              </a:ext>
            </a:extLst>
          </p:cNvPr>
          <p:cNvSpPr>
            <a:spLocks noGrp="1"/>
          </p:cNvSpPr>
          <p:nvPr/>
        </p:nvSpPr>
        <p:spPr>
          <a:xfrm>
            <a:off x="581025" y="2962275"/>
            <a:ext cx="7124700" cy="12383"/>
          </a:xfrm>
          <a:prstGeom prst="rect">
            <a:avLst/>
          </a:prstGeom>
          <a:solidFill>
            <a:srgbClr val="506072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87F8500-B172-41F6-A19A-A166E63A9462}"/>
              </a:ext>
            </a:extLst>
          </p:cNvPr>
          <p:cNvSpPr>
            <a:spLocks noGrp="1"/>
          </p:cNvSpPr>
          <p:nvPr/>
        </p:nvSpPr>
        <p:spPr>
          <a:xfrm>
            <a:off x="581025" y="3076575"/>
            <a:ext cx="7381875" cy="885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✅ Приход ариев и возникновение варн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CBE016A-EC92-4768-8348-4A81D44833B9}"/>
              </a:ext>
            </a:extLst>
          </p:cNvPr>
          <p:cNvSpPr>
            <a:spLocks noGrp="1"/>
          </p:cNvSpPr>
          <p:nvPr/>
        </p:nvSpPr>
        <p:spPr>
          <a:xfrm>
            <a:off x="581025" y="3914775"/>
            <a:ext cx="7124700" cy="12383"/>
          </a:xfrm>
          <a:prstGeom prst="rect">
            <a:avLst/>
          </a:prstGeom>
          <a:solidFill>
            <a:srgbClr val="506072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5845915-1FBE-48F0-A090-FFB1C53D3445}"/>
              </a:ext>
            </a:extLst>
          </p:cNvPr>
          <p:cNvSpPr>
            <a:spLocks noGrp="1"/>
          </p:cNvSpPr>
          <p:nvPr/>
        </p:nvSpPr>
        <p:spPr>
          <a:xfrm>
            <a:off x="581025" y="4029075"/>
            <a:ext cx="7381875" cy="885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✅ Первые империи — </a:t>
            </a:r>
            <a:r>
              <a:rPr sz="2550" b="1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Маурьев</a:t>
            </a:r>
            <a:r>
              <a: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 и </a:t>
            </a:r>
            <a:r>
              <a:rPr sz="2550" b="1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Гуптов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0C14F1F-56C8-431C-8417-E2BBF36B49CF}"/>
              </a:ext>
            </a:extLst>
          </p:cNvPr>
          <p:cNvSpPr>
            <a:spLocks noGrp="1"/>
          </p:cNvSpPr>
          <p:nvPr/>
        </p:nvSpPr>
        <p:spPr>
          <a:xfrm>
            <a:off x="581025" y="4867275"/>
            <a:ext cx="7124700" cy="12383"/>
          </a:xfrm>
          <a:prstGeom prst="rect">
            <a:avLst/>
          </a:prstGeom>
          <a:solidFill>
            <a:srgbClr val="506072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F8BBB94-1B64-44CD-BA55-F7B0BD9AB57E}"/>
              </a:ext>
            </a:extLst>
          </p:cNvPr>
          <p:cNvSpPr>
            <a:spLocks noGrp="1"/>
          </p:cNvSpPr>
          <p:nvPr/>
        </p:nvSpPr>
        <p:spPr>
          <a:xfrm>
            <a:off x="581025" y="4981575"/>
            <a:ext cx="7381875" cy="885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✅ Уникальная религия и культура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13A239-E84F-447F-A60D-2CFA143D0265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66717A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F94FA5D-782E-4B78-AE20-8F490CE72BAE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077621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215198-03F9-4D24-B442-93DA09D83547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Домашнее задание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A4A8015-8649-4263-9D64-8AC65771A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85788" y="1657350"/>
            <a:ext cx="4314825" cy="287655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00AF587-D559-4520-B973-C21D8FC21065}"/>
              </a:ext>
            </a:extLst>
          </p:cNvPr>
          <p:cNvSpPr>
            <a:spLocks noGrp="1"/>
          </p:cNvSpPr>
          <p:nvPr/>
        </p:nvSpPr>
        <p:spPr>
          <a:xfrm>
            <a:off x="533400" y="4943475"/>
            <a:ext cx="46672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925" b="0" i="0">
                <a:solidFill>
                  <a:srgbClr val="276C63"/>
                </a:solidFill>
                <a:latin typeface="Georgia"/>
                <a:ea typeface="Georgia"/>
                <a:cs typeface="Georgia"/>
              </a:defRPr>
            </a:defPPr>
            <a:lvl1pPr algn="l">
              <a:defRPr sz="2925" b="0" i="0">
                <a:solidFill>
                  <a:srgbClr val="276C6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925" b="0" i="0">
                <a:solidFill>
                  <a:srgbClr val="276C6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925" b="0" i="0">
                <a:solidFill>
                  <a:srgbClr val="276C6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925" b="0" i="0">
                <a:solidFill>
                  <a:srgbClr val="276C6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925" b="0" i="0">
                <a:solidFill>
                  <a:srgbClr val="276C6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925" b="0" i="0">
                <a:solidFill>
                  <a:srgbClr val="276C6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925" b="0" i="0">
                <a:solidFill>
                  <a:srgbClr val="276C6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925" b="0" i="0">
                <a:solidFill>
                  <a:srgbClr val="276C6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925" b="0" i="0">
                <a:solidFill>
                  <a:srgbClr val="276C63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925" b="0" i="0">
                <a:solidFill>
                  <a:srgbClr val="276C63"/>
                </a:solidFill>
                <a:latin typeface="Georgia"/>
                <a:ea typeface="Georgia"/>
                <a:cs typeface="Georgia"/>
              </a:defRPr>
            </a:pPr>
            <a:r>
              <a:rPr sz="2925" b="0" i="0">
                <a:solidFill>
                  <a:srgbClr val="276C63"/>
                </a:solidFill>
                <a:latin typeface="Georgia"/>
                <a:ea typeface="Georgia"/>
                <a:cs typeface="Georgia"/>
              </a:rPr>
              <a:t>Кто молодцы?</a:t>
            </a:r>
          </a:p>
          <a:p>
            <a:pPr algn="l">
              <a:defRPr sz="2925" b="0" i="0">
                <a:solidFill>
                  <a:srgbClr val="276C63"/>
                </a:solidFill>
                <a:latin typeface="Georgia"/>
                <a:ea typeface="Georgia"/>
                <a:cs typeface="Georgia"/>
              </a:defRPr>
            </a:pPr>
            <a:r>
              <a:rPr sz="2925" b="0" i="0">
                <a:solidFill>
                  <a:srgbClr val="276C63"/>
                </a:solidFill>
                <a:latin typeface="Georgia"/>
                <a:ea typeface="Georgia"/>
                <a:cs typeface="Georgia"/>
              </a:rPr>
              <a:t>Мы – молодцы!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B930FD8-6FE9-4530-A806-20AB8D81FC52}"/>
              </a:ext>
            </a:extLst>
          </p:cNvPr>
          <p:cNvSpPr>
            <a:spLocks noGrp="1"/>
          </p:cNvSpPr>
          <p:nvPr/>
        </p:nvSpPr>
        <p:spPr>
          <a:xfrm>
            <a:off x="5524500" y="1666875"/>
            <a:ext cx="6096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75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75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75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75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75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75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75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75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75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75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pPr>
            <a:r>
              <a:rPr sz="2475" b="1" i="0">
                <a:solidFill>
                  <a:srgbClr val="9D4937"/>
                </a:solidFill>
                <a:latin typeface="Calibri"/>
                <a:ea typeface="Calibri"/>
                <a:cs typeface="Calibri"/>
              </a:rPr>
              <a:t>Обязательное: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7D3A995-D8EB-40C3-A2E4-B5A9D61835BA}"/>
              </a:ext>
            </a:extLst>
          </p:cNvPr>
          <p:cNvSpPr>
            <a:spLocks noGrp="1"/>
          </p:cNvSpPr>
          <p:nvPr/>
        </p:nvSpPr>
        <p:spPr>
          <a:xfrm>
            <a:off x="5524500" y="2190750"/>
            <a:ext cx="6096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Прочитать § 17 «Древняя Индия».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FE88DDC-4FC1-4C0F-85D8-25305F0559DD}"/>
              </a:ext>
            </a:extLst>
          </p:cNvPr>
          <p:cNvSpPr>
            <a:spLocks noGrp="1"/>
          </p:cNvSpPr>
          <p:nvPr/>
        </p:nvSpPr>
        <p:spPr>
          <a:xfrm>
            <a:off x="5524500" y="3181350"/>
            <a:ext cx="60960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pPr>
            <a:r>
              <a: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rPr>
              <a:t>На выбор (творческое задание):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A6D8765-3929-40D5-983E-2018D0F04E17}"/>
              </a:ext>
            </a:extLst>
          </p:cNvPr>
          <p:cNvSpPr>
            <a:spLocks noGrp="1"/>
          </p:cNvSpPr>
          <p:nvPr/>
        </p:nvSpPr>
        <p:spPr>
          <a:xfrm>
            <a:off x="5524500" y="3876675"/>
            <a:ext cx="6096000" cy="847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Рисунок: изобрази древнеиндийский город или статую Будды.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13965F-8DA0-45B5-8E4A-36BFDE533F1E}"/>
              </a:ext>
            </a:extLst>
          </p:cNvPr>
          <p:cNvSpPr>
            <a:spLocks noGrp="1"/>
          </p:cNvSpPr>
          <p:nvPr/>
        </p:nvSpPr>
        <p:spPr>
          <a:xfrm>
            <a:off x="5524500" y="4962525"/>
            <a:ext cx="60960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Рассказ: напиши от имени жителя </a:t>
            </a:r>
            <a:r>
              <a:rPr sz="240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Мохенджо-Даро</a:t>
            </a: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о жизни в древнем городе.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E9542AB-5F0D-4D86-9A6F-F61D35332FFD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EA90731-6750-4A38-BABC-4912B86E4DEB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198418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529</Words>
  <Application>Microsoft Office PowerPoint</Application>
  <DocSecurity>0</DocSecurity>
  <PresentationFormat>Широкоэкранный</PresentationFormat>
  <Paragraphs>94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2</cp:revision>
  <dcterms:created xsi:type="dcterms:W3CDTF">2026-10-17T08:16:48Z</dcterms:created>
  <dcterms:modified xsi:type="dcterms:W3CDTF">2026-10-17T17:28:55Z</dcterms:modified>
</cp:coreProperties>
</file>