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5F3BF5-2C65-9E7D-826A-960462CB82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0E94F01-5F96-50A1-AF78-2D701E483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09F3392-C088-48BA-D4A6-78760F8D6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9E5A-1F6B-45B5-854D-4A776455F662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7AEAD2F-0A14-CEE0-1118-91FD9AAEA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2BBAAE1-3093-1FAD-8396-E0AB2A283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D3C18-2BDE-4B67-88CA-9C4961C39C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2703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642142-C490-F3C5-ED21-6E89B519A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7ECB86-9695-C40F-C6C3-0A53AA5719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B4A1CCD-5F01-9DD2-7EBA-81486D083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9E5A-1F6B-45B5-854D-4A776455F662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DDEB61D-847B-EED8-24E8-7800B875C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0C80BC-6185-76DA-4931-407C464EC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D3C18-2BDE-4B67-88CA-9C4961C39C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4188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4C9019-6F72-0163-CEA4-60B2806F0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CC33B24-F70A-47D6-4773-61A0701737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1AAE3AD-7723-EC89-5EF0-4F7215477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9E5A-1F6B-45B5-854D-4A776455F662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1970C89-0405-45B7-C14A-2781D1E3C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526720-3275-DF45-F2A8-86F1610A0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D3C18-2BDE-4B67-88CA-9C4961C39C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2053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795F90-E8B8-7AFA-AB4F-4FBED6C38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ECD823B-CC0C-8AA4-3AEC-6EBE459F62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6286150-F295-BB6B-B8C0-FC43FCE082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F3999CE-D8DA-FE9A-1B05-5AC0625BF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9E5A-1F6B-45B5-854D-4A776455F662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3392562-0FF5-A66C-FB73-52399D077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A724A3C-4C36-AA47-E5BF-FAE8D98BA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D3C18-2BDE-4B67-88CA-9C4961C39C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7616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EB7DCB-C70C-B90A-0A96-108FF33A8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43D1503-AA7F-91BA-16B5-0630B32D03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3E4455C-D4CD-6A72-2699-F25BF9CFA1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67BF8EA-1222-6BED-253A-2279DA1F34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2CA1784-E12B-3FC1-490D-D142767D37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9465FE9-EC1D-29E0-7936-0629BBEAD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9E5A-1F6B-45B5-854D-4A776455F662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FE699AF-014F-A6C2-6191-97E7792BF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75F0958-A22C-3945-73BB-5A18F8CD0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D3C18-2BDE-4B67-88CA-9C4961C39C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2479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61FB22-3BFC-B480-8585-E8E826867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1F17144-8843-B01C-67A0-E86D687B7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9E5A-1F6B-45B5-854D-4A776455F662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0A933BB-0DDD-6CBC-6F47-33561F775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D780764-37D5-7F94-927F-0E1B8E717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D3C18-2BDE-4B67-88CA-9C4961C39C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7629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CA9C3F0-B1AE-611C-2F97-3CC65B37F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9E5A-1F6B-45B5-854D-4A776455F662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EB1F56F-BA8E-5F8C-0D9C-283571B0A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472D12F-0161-D807-0941-254F99600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D3C18-2BDE-4B67-88CA-9C4961C39C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662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00F1B4-0DFE-773C-FD0E-713996FB9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997DB8-4F0F-27B8-E1EF-C43E97C509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8C025B0-D6A1-F35A-4A1C-94523713A5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1DBF6A8-2DB3-9273-3C01-8A981D678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9E5A-1F6B-45B5-854D-4A776455F662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11D7D05-2B81-4AAC-4CBE-DC3F74918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7780297-749A-901A-E68E-D169CA726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D3C18-2BDE-4B67-88CA-9C4961C39C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88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999E51-7787-7AD7-AE25-B5F747607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5160E36-6202-A9F7-22D7-AF9754922E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9FC46EC-1EDF-BC60-A51B-69AD7AE6B9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298B260-9901-DB39-EAC7-B22388C83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9E5A-1F6B-45B5-854D-4A776455F662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FED327B-8F4B-79A1-8D1D-6B40260AF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A4E568E-194A-7C9A-5F71-D9E1B42A9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D3C18-2BDE-4B67-88CA-9C4961C39C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5865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401577-0275-E853-8B90-9F3278390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AF8BA69-D483-0865-7BAB-CBDE15AFE3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DC0D0E-7B24-EFFD-2670-2EC13DFF0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9E5A-1F6B-45B5-854D-4A776455F662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845A3BA-5095-6900-FAE5-8D9A75D17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47967D-2016-1F7D-B125-67D80806F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D3C18-2BDE-4B67-88CA-9C4961C39C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5987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24475C6-EA39-3080-89E9-BCC0C632AE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30164B3-E80B-0863-D263-ED66A926E0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7F864FB-80EE-0F49-D7C3-C71E49139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9E5A-1F6B-45B5-854D-4A776455F662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594FBE8-8C38-2446-722F-A71C42F28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907FC8D-6AC5-69A5-17B0-C05701D2D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D3C18-2BDE-4B67-88CA-9C4961C39C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759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5143F3-89F9-B2D1-54EE-0073EAA05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001DA1C-BC90-3E4E-E7B2-A3238E9204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1A868F-71AE-051F-E4DF-5EDC8F6E9C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F79E5A-1F6B-45B5-854D-4A776455F662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1FC697-3CD1-F56C-ADC0-FD5302527C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DBD9ACC-4E36-BB69-3A77-679DC5BEA9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8D3C18-2BDE-4B67-88CA-9C4961C39C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7816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cropolis" descr="Афинский Акрополь и холм Ареопаг. Вид с холма Филопаппа. Современная фотография">
            <a:extLst>
              <a:ext uri="{FF2B5EF4-FFF2-40B4-BE49-F238E27FC236}">
                <a16:creationId xmlns:a16="http://schemas.microsoft.com/office/drawing/2014/main" id="{651701D8-FB10-9707-39B4-841DAB444050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4191000"/>
          </a:xfrm>
          <a:prstGeom prst="roundRect">
            <a:avLst>
              <a:gd name="adj" fmla="val 0"/>
            </a:avLst>
          </a:prstGeom>
        </p:spPr>
      </p:pic>
      <p:sp>
        <p:nvSpPr>
          <p:cNvPr id="5" name="Cover edge">
            <a:extLst>
              <a:ext uri="{FF2B5EF4-FFF2-40B4-BE49-F238E27FC236}">
                <a16:creationId xmlns:a16="http://schemas.microsoft.com/office/drawing/2014/main" id="{4603E6DC-5F29-01AC-626C-C87B7E83803B}"/>
              </a:ext>
            </a:extLst>
          </p:cNvPr>
          <p:cNvSpPr/>
          <p:nvPr/>
        </p:nvSpPr>
        <p:spPr>
          <a:xfrm>
            <a:off x="0" y="4140200"/>
            <a:ext cx="12192000" cy="63500"/>
          </a:xfrm>
          <a:prstGeom prst="rect">
            <a:avLst/>
          </a:prstGeom>
          <a:solidFill>
            <a:srgbClr val="BD5A2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Owl coin" descr="Афинская серебряная драхма с совой, V в. до н. э. Музей Агоры, Афины">
            <a:extLst>
              <a:ext uri="{FF2B5EF4-FFF2-40B4-BE49-F238E27FC236}">
                <a16:creationId xmlns:a16="http://schemas.microsoft.com/office/drawing/2014/main" id="{27CD7836-DBF0-D0EE-A1E5-DD4184ACEFFE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9000" y="3429000"/>
            <a:ext cx="1778000" cy="1778000"/>
          </a:xfrm>
          <a:prstGeom prst="ellipse">
            <a:avLst/>
          </a:prstGeom>
          <a:ln w="15875">
            <a:solidFill>
              <a:srgbClr val="BE8F2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8" name="Owl coin ring">
            <a:extLst>
              <a:ext uri="{FF2B5EF4-FFF2-40B4-BE49-F238E27FC236}">
                <a16:creationId xmlns:a16="http://schemas.microsoft.com/office/drawing/2014/main" id="{AFEFDF56-EE2F-5E49-08F5-E0904DE7B594}"/>
              </a:ext>
            </a:extLst>
          </p:cNvPr>
          <p:cNvSpPr/>
          <p:nvPr/>
        </p:nvSpPr>
        <p:spPr>
          <a:xfrm>
            <a:off x="9715500" y="3365500"/>
            <a:ext cx="1905000" cy="1905000"/>
          </a:xfrm>
          <a:prstGeom prst="ellipse">
            <a:avLst/>
          </a:prstGeom>
          <a:noFill/>
          <a:ln w="9525" cap="flat" cmpd="sng" algn="ctr">
            <a:solidFill>
              <a:srgbClr val="BE8F2E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Cover kicker">
            <a:extLst>
              <a:ext uri="{FF2B5EF4-FFF2-40B4-BE49-F238E27FC236}">
                <a16:creationId xmlns:a16="http://schemas.microsoft.com/office/drawing/2014/main" id="{AB52044E-0D9F-34F6-34BC-2B7538766EA2}"/>
              </a:ext>
            </a:extLst>
          </p:cNvPr>
          <p:cNvSpPr txBox="1"/>
          <p:nvPr/>
        </p:nvSpPr>
        <p:spPr>
          <a:xfrm>
            <a:off x="609600" y="4470400"/>
            <a:ext cx="76200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dirty="0">
                <a:solidFill>
                  <a:srgbClr val="57524C"/>
                </a:solidFill>
                <a:latin typeface="Candara" panose="020E0502030303020204" pitchFamily="34" charset="0"/>
              </a:rPr>
              <a:t>Презентация по истории  на тему</a:t>
            </a:r>
          </a:p>
        </p:txBody>
      </p:sp>
      <p:sp>
        <p:nvSpPr>
          <p:cNvPr id="10" name="Cover title">
            <a:extLst>
              <a:ext uri="{FF2B5EF4-FFF2-40B4-BE49-F238E27FC236}">
                <a16:creationId xmlns:a16="http://schemas.microsoft.com/office/drawing/2014/main" id="{7B309A55-13AE-E7BB-3D31-C26EBA92D5CB}"/>
              </a:ext>
            </a:extLst>
          </p:cNvPr>
          <p:cNvSpPr txBox="1"/>
          <p:nvPr/>
        </p:nvSpPr>
        <p:spPr>
          <a:xfrm>
            <a:off x="609600" y="4881880"/>
            <a:ext cx="8636000" cy="89763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6200" dirty="0">
                <a:solidFill>
                  <a:srgbClr val="23201D"/>
                </a:solidFill>
                <a:latin typeface="Constantia" panose="02030602050306030303" pitchFamily="18" charset="0"/>
              </a:rPr>
              <a:t>«Древние </a:t>
            </a:r>
            <a:r>
              <a:rPr lang="ru-RU" sz="6200" dirty="0">
                <a:solidFill>
                  <a:srgbClr val="BD5A2C"/>
                </a:solidFill>
                <a:latin typeface="Constantia" panose="02030602050306030303" pitchFamily="18" charset="0"/>
              </a:rPr>
              <a:t>Афины</a:t>
            </a:r>
            <a:r>
              <a:rPr lang="ru-RU" sz="6200" dirty="0">
                <a:solidFill>
                  <a:srgbClr val="23201D"/>
                </a:solidFill>
                <a:latin typeface="Constantia" panose="02030602050306030303" pitchFamily="18" charset="0"/>
              </a:rPr>
              <a:t>»</a:t>
            </a:r>
          </a:p>
        </p:txBody>
      </p:sp>
      <p:sp>
        <p:nvSpPr>
          <p:cNvPr id="11" name="Meander band">
            <a:extLst>
              <a:ext uri="{FF2B5EF4-FFF2-40B4-BE49-F238E27FC236}">
                <a16:creationId xmlns:a16="http://schemas.microsoft.com/office/drawing/2014/main" id="{EF70CF6C-C20F-A79B-089C-E0503D44DA67}"/>
              </a:ext>
            </a:extLst>
          </p:cNvPr>
          <p:cNvSpPr/>
          <p:nvPr/>
        </p:nvSpPr>
        <p:spPr>
          <a:xfrm>
            <a:off x="609600" y="5982716"/>
            <a:ext cx="4267201" cy="266701"/>
          </a:xfrm>
          <a:custGeom>
            <a:avLst/>
            <a:gdLst/>
            <a:ahLst/>
            <a:cxnLst/>
            <a:rect l="0" t="0" r="0" b="0"/>
            <a:pathLst>
              <a:path w="4267201" h="266701">
                <a:moveTo>
                  <a:pt x="0" y="266700"/>
                </a:moveTo>
                <a:lnTo>
                  <a:pt x="0" y="266700"/>
                </a:lnTo>
                <a:lnTo>
                  <a:pt x="0" y="0"/>
                </a:lnTo>
                <a:lnTo>
                  <a:pt x="266700" y="0"/>
                </a:lnTo>
                <a:lnTo>
                  <a:pt x="266700" y="177800"/>
                </a:lnTo>
                <a:lnTo>
                  <a:pt x="88900" y="177800"/>
                </a:lnTo>
                <a:lnTo>
                  <a:pt x="88900" y="88900"/>
                </a:lnTo>
                <a:lnTo>
                  <a:pt x="177800" y="88900"/>
                </a:lnTo>
                <a:lnTo>
                  <a:pt x="177800" y="266700"/>
                </a:lnTo>
                <a:lnTo>
                  <a:pt x="355600" y="266700"/>
                </a:lnTo>
                <a:lnTo>
                  <a:pt x="355600" y="266700"/>
                </a:lnTo>
                <a:lnTo>
                  <a:pt x="355600" y="0"/>
                </a:lnTo>
                <a:lnTo>
                  <a:pt x="622300" y="0"/>
                </a:lnTo>
                <a:lnTo>
                  <a:pt x="622300" y="177800"/>
                </a:lnTo>
                <a:lnTo>
                  <a:pt x="444500" y="177800"/>
                </a:lnTo>
                <a:lnTo>
                  <a:pt x="444500" y="88900"/>
                </a:lnTo>
                <a:lnTo>
                  <a:pt x="533400" y="88900"/>
                </a:lnTo>
                <a:lnTo>
                  <a:pt x="533400" y="266700"/>
                </a:lnTo>
                <a:lnTo>
                  <a:pt x="711200" y="266700"/>
                </a:lnTo>
                <a:lnTo>
                  <a:pt x="711200" y="266700"/>
                </a:lnTo>
                <a:lnTo>
                  <a:pt x="711200" y="0"/>
                </a:lnTo>
                <a:lnTo>
                  <a:pt x="977900" y="0"/>
                </a:lnTo>
                <a:lnTo>
                  <a:pt x="977900" y="177800"/>
                </a:lnTo>
                <a:lnTo>
                  <a:pt x="800100" y="177800"/>
                </a:lnTo>
                <a:lnTo>
                  <a:pt x="800100" y="88900"/>
                </a:lnTo>
                <a:lnTo>
                  <a:pt x="889000" y="88900"/>
                </a:lnTo>
                <a:lnTo>
                  <a:pt x="889000" y="266700"/>
                </a:lnTo>
                <a:lnTo>
                  <a:pt x="1066800" y="266700"/>
                </a:lnTo>
                <a:lnTo>
                  <a:pt x="1066800" y="266700"/>
                </a:lnTo>
                <a:lnTo>
                  <a:pt x="1066800" y="0"/>
                </a:lnTo>
                <a:lnTo>
                  <a:pt x="1333500" y="0"/>
                </a:lnTo>
                <a:lnTo>
                  <a:pt x="1333500" y="177800"/>
                </a:lnTo>
                <a:lnTo>
                  <a:pt x="1155700" y="177800"/>
                </a:lnTo>
                <a:lnTo>
                  <a:pt x="1155700" y="88900"/>
                </a:lnTo>
                <a:lnTo>
                  <a:pt x="1244600" y="88900"/>
                </a:lnTo>
                <a:lnTo>
                  <a:pt x="1244600" y="266700"/>
                </a:lnTo>
                <a:lnTo>
                  <a:pt x="1422400" y="266700"/>
                </a:lnTo>
                <a:lnTo>
                  <a:pt x="1422400" y="266700"/>
                </a:lnTo>
                <a:lnTo>
                  <a:pt x="1422400" y="0"/>
                </a:lnTo>
                <a:lnTo>
                  <a:pt x="1689100" y="0"/>
                </a:lnTo>
                <a:lnTo>
                  <a:pt x="1689100" y="177800"/>
                </a:lnTo>
                <a:lnTo>
                  <a:pt x="1511300" y="177800"/>
                </a:lnTo>
                <a:lnTo>
                  <a:pt x="1511300" y="88900"/>
                </a:lnTo>
                <a:lnTo>
                  <a:pt x="1600200" y="88900"/>
                </a:lnTo>
                <a:lnTo>
                  <a:pt x="1600200" y="266700"/>
                </a:lnTo>
                <a:lnTo>
                  <a:pt x="1778000" y="266700"/>
                </a:lnTo>
                <a:lnTo>
                  <a:pt x="1778000" y="266700"/>
                </a:lnTo>
                <a:lnTo>
                  <a:pt x="1778000" y="0"/>
                </a:lnTo>
                <a:lnTo>
                  <a:pt x="2044700" y="0"/>
                </a:lnTo>
                <a:lnTo>
                  <a:pt x="2044700" y="177800"/>
                </a:lnTo>
                <a:lnTo>
                  <a:pt x="1866900" y="177800"/>
                </a:lnTo>
                <a:lnTo>
                  <a:pt x="1866900" y="88900"/>
                </a:lnTo>
                <a:lnTo>
                  <a:pt x="1955800" y="88900"/>
                </a:lnTo>
                <a:lnTo>
                  <a:pt x="1955800" y="266700"/>
                </a:lnTo>
                <a:lnTo>
                  <a:pt x="2133600" y="266700"/>
                </a:lnTo>
                <a:lnTo>
                  <a:pt x="2133600" y="266700"/>
                </a:lnTo>
                <a:lnTo>
                  <a:pt x="2133600" y="0"/>
                </a:lnTo>
                <a:lnTo>
                  <a:pt x="2400300" y="0"/>
                </a:lnTo>
                <a:lnTo>
                  <a:pt x="2400300" y="177800"/>
                </a:lnTo>
                <a:lnTo>
                  <a:pt x="2222500" y="177800"/>
                </a:lnTo>
                <a:lnTo>
                  <a:pt x="2222500" y="88900"/>
                </a:lnTo>
                <a:lnTo>
                  <a:pt x="2311400" y="88900"/>
                </a:lnTo>
                <a:lnTo>
                  <a:pt x="2311400" y="266700"/>
                </a:lnTo>
                <a:lnTo>
                  <a:pt x="2489200" y="266700"/>
                </a:lnTo>
                <a:lnTo>
                  <a:pt x="2489200" y="266700"/>
                </a:lnTo>
                <a:lnTo>
                  <a:pt x="2489200" y="0"/>
                </a:lnTo>
                <a:lnTo>
                  <a:pt x="2755900" y="0"/>
                </a:lnTo>
                <a:lnTo>
                  <a:pt x="2755900" y="177800"/>
                </a:lnTo>
                <a:lnTo>
                  <a:pt x="2578100" y="177800"/>
                </a:lnTo>
                <a:lnTo>
                  <a:pt x="2578100" y="88900"/>
                </a:lnTo>
                <a:lnTo>
                  <a:pt x="2667000" y="88900"/>
                </a:lnTo>
                <a:lnTo>
                  <a:pt x="2667000" y="266700"/>
                </a:lnTo>
                <a:lnTo>
                  <a:pt x="2844800" y="266700"/>
                </a:lnTo>
                <a:lnTo>
                  <a:pt x="2844800" y="266700"/>
                </a:lnTo>
                <a:lnTo>
                  <a:pt x="2844800" y="0"/>
                </a:lnTo>
                <a:lnTo>
                  <a:pt x="3111500" y="0"/>
                </a:lnTo>
                <a:lnTo>
                  <a:pt x="3111500" y="177800"/>
                </a:lnTo>
                <a:lnTo>
                  <a:pt x="2933700" y="177800"/>
                </a:lnTo>
                <a:lnTo>
                  <a:pt x="2933700" y="88900"/>
                </a:lnTo>
                <a:lnTo>
                  <a:pt x="3022600" y="88900"/>
                </a:lnTo>
                <a:lnTo>
                  <a:pt x="3022600" y="266700"/>
                </a:lnTo>
                <a:lnTo>
                  <a:pt x="3200400" y="266700"/>
                </a:lnTo>
                <a:lnTo>
                  <a:pt x="3200400" y="266700"/>
                </a:lnTo>
                <a:lnTo>
                  <a:pt x="3200400" y="0"/>
                </a:lnTo>
                <a:lnTo>
                  <a:pt x="3467100" y="0"/>
                </a:lnTo>
                <a:lnTo>
                  <a:pt x="3467100" y="177800"/>
                </a:lnTo>
                <a:lnTo>
                  <a:pt x="3289300" y="177800"/>
                </a:lnTo>
                <a:lnTo>
                  <a:pt x="3289300" y="88900"/>
                </a:lnTo>
                <a:lnTo>
                  <a:pt x="3378200" y="88900"/>
                </a:lnTo>
                <a:lnTo>
                  <a:pt x="3378200" y="266700"/>
                </a:lnTo>
                <a:lnTo>
                  <a:pt x="3556000" y="266700"/>
                </a:lnTo>
                <a:lnTo>
                  <a:pt x="3556000" y="266700"/>
                </a:lnTo>
                <a:lnTo>
                  <a:pt x="3556000" y="0"/>
                </a:lnTo>
                <a:lnTo>
                  <a:pt x="3822700" y="0"/>
                </a:lnTo>
                <a:lnTo>
                  <a:pt x="3822700" y="177800"/>
                </a:lnTo>
                <a:lnTo>
                  <a:pt x="3644900" y="177800"/>
                </a:lnTo>
                <a:lnTo>
                  <a:pt x="3644900" y="88900"/>
                </a:lnTo>
                <a:lnTo>
                  <a:pt x="3733800" y="88900"/>
                </a:lnTo>
                <a:lnTo>
                  <a:pt x="3733800" y="266700"/>
                </a:lnTo>
                <a:lnTo>
                  <a:pt x="3911600" y="266700"/>
                </a:lnTo>
                <a:lnTo>
                  <a:pt x="3911600" y="266700"/>
                </a:lnTo>
                <a:lnTo>
                  <a:pt x="3911600" y="0"/>
                </a:lnTo>
                <a:lnTo>
                  <a:pt x="4178300" y="0"/>
                </a:lnTo>
                <a:lnTo>
                  <a:pt x="4178300" y="177800"/>
                </a:lnTo>
                <a:lnTo>
                  <a:pt x="4000500" y="177800"/>
                </a:lnTo>
                <a:lnTo>
                  <a:pt x="4000500" y="88900"/>
                </a:lnTo>
                <a:lnTo>
                  <a:pt x="4089400" y="88900"/>
                </a:lnTo>
                <a:lnTo>
                  <a:pt x="4089400" y="266700"/>
                </a:lnTo>
                <a:lnTo>
                  <a:pt x="4267200" y="266700"/>
                </a:lnTo>
              </a:path>
            </a:pathLst>
          </a:custGeom>
          <a:ln w="19050">
            <a:solidFill>
              <a:srgbClr val="BD5A2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Signature 100ballnik.com">
            <a:extLst>
              <a:ext uri="{FF2B5EF4-FFF2-40B4-BE49-F238E27FC236}">
                <a16:creationId xmlns:a16="http://schemas.microsoft.com/office/drawing/2014/main" id="{725DE85A-7BEB-B993-5DF5-F98803D0D9B0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274"/>
                </a:solidFill>
                <a:latin typeface="Candara" panose="020E0502030303020204" pitchFamily="34" charset="0"/>
              </a:rPr>
              <a:t>100ballnik.com</a:t>
            </a:r>
            <a:endParaRPr lang="ru-RU" sz="1100" spc="40" dirty="0">
              <a:solidFill>
                <a:srgbClr val="8A8274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3676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4EE1EF60-FE9A-FE6E-3E7B-2DC34BE81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23201D"/>
                </a:solidFill>
                <a:latin typeface="Constantia" panose="02030602050306030303" pitchFamily="18" charset="0"/>
              </a:rPr>
              <a:t>Древнейший орган управления</a:t>
            </a:r>
          </a:p>
        </p:txBody>
      </p:sp>
      <p:sp>
        <p:nvSpPr>
          <p:cNvPr id="3" name="Meander band">
            <a:extLst>
              <a:ext uri="{FF2B5EF4-FFF2-40B4-BE49-F238E27FC236}">
                <a16:creationId xmlns:a16="http://schemas.microsoft.com/office/drawing/2014/main" id="{C032AD4D-7AC5-5D63-7171-80560F05881C}"/>
              </a:ext>
            </a:extLst>
          </p:cNvPr>
          <p:cNvSpPr/>
          <p:nvPr/>
        </p:nvSpPr>
        <p:spPr>
          <a:xfrm>
            <a:off x="609600" y="1036320"/>
            <a:ext cx="1524001" cy="190501"/>
          </a:xfrm>
          <a:custGeom>
            <a:avLst/>
            <a:gdLst/>
            <a:ahLst/>
            <a:cxnLst/>
            <a:rect l="0" t="0" r="0" b="0"/>
            <a:pathLst>
              <a:path w="1524001" h="190501">
                <a:moveTo>
                  <a:pt x="0" y="190500"/>
                </a:moveTo>
                <a:lnTo>
                  <a:pt x="0" y="190500"/>
                </a:lnTo>
                <a:lnTo>
                  <a:pt x="0" y="0"/>
                </a:lnTo>
                <a:lnTo>
                  <a:pt x="190500" y="0"/>
                </a:lnTo>
                <a:lnTo>
                  <a:pt x="190500" y="127000"/>
                </a:lnTo>
                <a:lnTo>
                  <a:pt x="63500" y="127000"/>
                </a:lnTo>
                <a:lnTo>
                  <a:pt x="63500" y="63500"/>
                </a:lnTo>
                <a:lnTo>
                  <a:pt x="127000" y="63500"/>
                </a:lnTo>
                <a:lnTo>
                  <a:pt x="127000" y="190500"/>
                </a:lnTo>
                <a:lnTo>
                  <a:pt x="254000" y="190500"/>
                </a:lnTo>
                <a:lnTo>
                  <a:pt x="254000" y="190500"/>
                </a:lnTo>
                <a:lnTo>
                  <a:pt x="254000" y="0"/>
                </a:lnTo>
                <a:lnTo>
                  <a:pt x="444500" y="0"/>
                </a:lnTo>
                <a:lnTo>
                  <a:pt x="444500" y="127000"/>
                </a:lnTo>
                <a:lnTo>
                  <a:pt x="317500" y="127000"/>
                </a:lnTo>
                <a:lnTo>
                  <a:pt x="317500" y="63500"/>
                </a:lnTo>
                <a:lnTo>
                  <a:pt x="381000" y="63500"/>
                </a:lnTo>
                <a:lnTo>
                  <a:pt x="381000" y="190500"/>
                </a:lnTo>
                <a:lnTo>
                  <a:pt x="508000" y="190500"/>
                </a:lnTo>
                <a:lnTo>
                  <a:pt x="508000" y="190500"/>
                </a:lnTo>
                <a:lnTo>
                  <a:pt x="508000" y="0"/>
                </a:lnTo>
                <a:lnTo>
                  <a:pt x="698500" y="0"/>
                </a:lnTo>
                <a:lnTo>
                  <a:pt x="698500" y="127000"/>
                </a:lnTo>
                <a:lnTo>
                  <a:pt x="571500" y="127000"/>
                </a:lnTo>
                <a:lnTo>
                  <a:pt x="571500" y="63500"/>
                </a:lnTo>
                <a:lnTo>
                  <a:pt x="635000" y="63500"/>
                </a:lnTo>
                <a:lnTo>
                  <a:pt x="635000" y="190500"/>
                </a:lnTo>
                <a:lnTo>
                  <a:pt x="762000" y="190500"/>
                </a:lnTo>
                <a:lnTo>
                  <a:pt x="762000" y="190500"/>
                </a:lnTo>
                <a:lnTo>
                  <a:pt x="762000" y="0"/>
                </a:lnTo>
                <a:lnTo>
                  <a:pt x="952500" y="0"/>
                </a:lnTo>
                <a:lnTo>
                  <a:pt x="952500" y="127000"/>
                </a:lnTo>
                <a:lnTo>
                  <a:pt x="825500" y="127000"/>
                </a:lnTo>
                <a:lnTo>
                  <a:pt x="825500" y="63500"/>
                </a:lnTo>
                <a:lnTo>
                  <a:pt x="889000" y="63500"/>
                </a:lnTo>
                <a:lnTo>
                  <a:pt x="889000" y="190500"/>
                </a:lnTo>
                <a:lnTo>
                  <a:pt x="1016000" y="190500"/>
                </a:lnTo>
                <a:lnTo>
                  <a:pt x="1016000" y="190500"/>
                </a:lnTo>
                <a:lnTo>
                  <a:pt x="1016000" y="0"/>
                </a:lnTo>
                <a:lnTo>
                  <a:pt x="1206500" y="0"/>
                </a:lnTo>
                <a:lnTo>
                  <a:pt x="1206500" y="127000"/>
                </a:lnTo>
                <a:lnTo>
                  <a:pt x="1079500" y="127000"/>
                </a:lnTo>
                <a:lnTo>
                  <a:pt x="1079500" y="63500"/>
                </a:lnTo>
                <a:lnTo>
                  <a:pt x="1143000" y="63500"/>
                </a:lnTo>
                <a:lnTo>
                  <a:pt x="1143000" y="190500"/>
                </a:lnTo>
                <a:lnTo>
                  <a:pt x="1270000" y="190500"/>
                </a:lnTo>
                <a:lnTo>
                  <a:pt x="1270000" y="190500"/>
                </a:lnTo>
                <a:lnTo>
                  <a:pt x="1270000" y="0"/>
                </a:lnTo>
                <a:lnTo>
                  <a:pt x="1460500" y="0"/>
                </a:lnTo>
                <a:lnTo>
                  <a:pt x="1460500" y="127000"/>
                </a:lnTo>
                <a:lnTo>
                  <a:pt x="1333500" y="127000"/>
                </a:lnTo>
                <a:lnTo>
                  <a:pt x="1333500" y="63500"/>
                </a:lnTo>
                <a:lnTo>
                  <a:pt x="1397000" y="63500"/>
                </a:lnTo>
                <a:lnTo>
                  <a:pt x="1397000" y="190500"/>
                </a:lnTo>
                <a:lnTo>
                  <a:pt x="1524000" y="190500"/>
                </a:lnTo>
              </a:path>
            </a:pathLst>
          </a:custGeom>
          <a:ln w="15875">
            <a:solidFill>
              <a:srgbClr val="2D27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268B049B-9F95-08E1-C869-0D56B62CC4A4}"/>
              </a:ext>
            </a:extLst>
          </p:cNvPr>
          <p:cNvCxnSpPr/>
          <p:nvPr/>
        </p:nvCxnSpPr>
        <p:spPr>
          <a:xfrm>
            <a:off x="2235200" y="1131570"/>
            <a:ext cx="2184400" cy="0"/>
          </a:xfrm>
          <a:prstGeom prst="line">
            <a:avLst/>
          </a:prstGeom>
          <a:ln w="9525">
            <a:solidFill>
              <a:srgbClr val="C9B68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Areopagus hill" descr="Холм Ареопаг (скала Ареса) у подножия Акрополя, Афины. Современная фотография">
            <a:extLst>
              <a:ext uri="{FF2B5EF4-FFF2-40B4-BE49-F238E27FC236}">
                <a16:creationId xmlns:a16="http://schemas.microsoft.com/office/drawing/2014/main" id="{50C49058-25A5-3757-7143-587CBF18AA4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366520"/>
            <a:ext cx="5461000" cy="4983480"/>
          </a:xfrm>
          <a:prstGeom prst="roundRect">
            <a:avLst>
              <a:gd name="adj" fmla="val 4000"/>
            </a:avLst>
          </a:prstGeom>
          <a:ln w="12700">
            <a:solidFill>
              <a:srgbClr val="D8CDB8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7" name="Areopagus card">
            <a:extLst>
              <a:ext uri="{FF2B5EF4-FFF2-40B4-BE49-F238E27FC236}">
                <a16:creationId xmlns:a16="http://schemas.microsoft.com/office/drawing/2014/main" id="{0C4EAAC2-D8B6-8314-CA72-E33DC98BF6DC}"/>
              </a:ext>
            </a:extLst>
          </p:cNvPr>
          <p:cNvSpPr/>
          <p:nvPr/>
        </p:nvSpPr>
        <p:spPr>
          <a:xfrm>
            <a:off x="6400800" y="1366520"/>
            <a:ext cx="5181600" cy="1483360"/>
          </a:xfrm>
          <a:prstGeom prst="roundRect">
            <a:avLst>
              <a:gd name="adj" fmla="val 6000"/>
            </a:avLst>
          </a:prstGeom>
          <a:solidFill>
            <a:srgbClr val="ECE7E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Areopagus">
            <a:extLst>
              <a:ext uri="{FF2B5EF4-FFF2-40B4-BE49-F238E27FC236}">
                <a16:creationId xmlns:a16="http://schemas.microsoft.com/office/drawing/2014/main" id="{84BEA790-1BD0-68D1-1426-E9F6C2672B4F}"/>
              </a:ext>
            </a:extLst>
          </p:cNvPr>
          <p:cNvSpPr txBox="1"/>
          <p:nvPr/>
        </p:nvSpPr>
        <p:spPr>
          <a:xfrm>
            <a:off x="6680200" y="1544320"/>
            <a:ext cx="4699000" cy="1127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dirty="0">
                <a:solidFill>
                  <a:srgbClr val="23201D"/>
                </a:solidFill>
                <a:latin typeface="Candara" panose="020E0502030303020204" pitchFamily="34" charset="0"/>
              </a:rPr>
              <a:t>В Древних Афинах существовал совет знати, который назывался </a:t>
            </a:r>
            <a:r>
              <a:rPr lang="ru-RU" sz="2800" b="1" dirty="0">
                <a:solidFill>
                  <a:srgbClr val="BD5A2C"/>
                </a:solidFill>
                <a:latin typeface="Constantia" panose="02030602050306030303" pitchFamily="18" charset="0"/>
              </a:rPr>
              <a:t>ареопагом.</a:t>
            </a:r>
          </a:p>
        </p:txBody>
      </p:sp>
      <p:sp>
        <p:nvSpPr>
          <p:cNvPr id="9" name="Areopagus bar">
            <a:extLst>
              <a:ext uri="{FF2B5EF4-FFF2-40B4-BE49-F238E27FC236}">
                <a16:creationId xmlns:a16="http://schemas.microsoft.com/office/drawing/2014/main" id="{D7757F66-5D66-ACC5-B8F9-17C61E527D80}"/>
              </a:ext>
            </a:extLst>
          </p:cNvPr>
          <p:cNvSpPr/>
          <p:nvPr/>
        </p:nvSpPr>
        <p:spPr>
          <a:xfrm>
            <a:off x="6502400" y="1493520"/>
            <a:ext cx="50800" cy="1229360"/>
          </a:xfrm>
          <a:prstGeom prst="rect">
            <a:avLst/>
          </a:prstGeom>
          <a:solidFill>
            <a:srgbClr val="2D272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Hill card">
            <a:extLst>
              <a:ext uri="{FF2B5EF4-FFF2-40B4-BE49-F238E27FC236}">
                <a16:creationId xmlns:a16="http://schemas.microsoft.com/office/drawing/2014/main" id="{417C6356-BC07-8BEC-5E07-16A1DDDFA295}"/>
              </a:ext>
            </a:extLst>
          </p:cNvPr>
          <p:cNvSpPr/>
          <p:nvPr/>
        </p:nvSpPr>
        <p:spPr>
          <a:xfrm>
            <a:off x="6400800" y="3027680"/>
            <a:ext cx="5181600" cy="1407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CD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Hill">
            <a:extLst>
              <a:ext uri="{FF2B5EF4-FFF2-40B4-BE49-F238E27FC236}">
                <a16:creationId xmlns:a16="http://schemas.microsoft.com/office/drawing/2014/main" id="{4E767B06-F236-5B81-B0CE-CCA0CC733704}"/>
              </a:ext>
            </a:extLst>
          </p:cNvPr>
          <p:cNvSpPr txBox="1"/>
          <p:nvPr/>
        </p:nvSpPr>
        <p:spPr>
          <a:xfrm>
            <a:off x="6680200" y="3205480"/>
            <a:ext cx="4699000" cy="1051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dirty="0">
                <a:solidFill>
                  <a:srgbClr val="23201D"/>
                </a:solidFill>
                <a:latin typeface="Candara" panose="020E0502030303020204" pitchFamily="34" charset="0"/>
              </a:rPr>
              <a:t>Заседания совета проходили на холме, названном в честь бога войны </a:t>
            </a:r>
            <a:r>
              <a:rPr lang="ru-RU" sz="2300" b="1" dirty="0">
                <a:solidFill>
                  <a:srgbClr val="BD5A2C"/>
                </a:solidFill>
                <a:latin typeface="Candara" panose="020E0502030303020204" pitchFamily="34" charset="0"/>
              </a:rPr>
              <a:t>Ареса.</a:t>
            </a:r>
          </a:p>
        </p:txBody>
      </p:sp>
      <p:sp>
        <p:nvSpPr>
          <p:cNvPr id="12" name="Hill bar">
            <a:extLst>
              <a:ext uri="{FF2B5EF4-FFF2-40B4-BE49-F238E27FC236}">
                <a16:creationId xmlns:a16="http://schemas.microsoft.com/office/drawing/2014/main" id="{F48BBC34-282B-2A2C-7080-CADADB119BC2}"/>
              </a:ext>
            </a:extLst>
          </p:cNvPr>
          <p:cNvSpPr/>
          <p:nvPr/>
        </p:nvSpPr>
        <p:spPr>
          <a:xfrm>
            <a:off x="6502400" y="3154680"/>
            <a:ext cx="50800" cy="1153160"/>
          </a:xfrm>
          <a:prstGeom prst="rect">
            <a:avLst/>
          </a:prstGeom>
          <a:solidFill>
            <a:srgbClr val="BD5A2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Main organ card">
            <a:extLst>
              <a:ext uri="{FF2B5EF4-FFF2-40B4-BE49-F238E27FC236}">
                <a16:creationId xmlns:a16="http://schemas.microsoft.com/office/drawing/2014/main" id="{F07D7E35-6B94-F036-EF48-5532C1AC1FA9}"/>
              </a:ext>
            </a:extLst>
          </p:cNvPr>
          <p:cNvSpPr/>
          <p:nvPr/>
        </p:nvSpPr>
        <p:spPr>
          <a:xfrm>
            <a:off x="6400800" y="4612640"/>
            <a:ext cx="5181600" cy="17576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CD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Main organ">
            <a:extLst>
              <a:ext uri="{FF2B5EF4-FFF2-40B4-BE49-F238E27FC236}">
                <a16:creationId xmlns:a16="http://schemas.microsoft.com/office/drawing/2014/main" id="{22AD1D95-E8F4-A82C-B297-2DED4558BD73}"/>
              </a:ext>
            </a:extLst>
          </p:cNvPr>
          <p:cNvSpPr txBox="1"/>
          <p:nvPr/>
        </p:nvSpPr>
        <p:spPr>
          <a:xfrm>
            <a:off x="6680200" y="4790440"/>
            <a:ext cx="4699000" cy="1402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dirty="0">
                <a:solidFill>
                  <a:srgbClr val="23201D"/>
                </a:solidFill>
                <a:latin typeface="Candara" panose="020E0502030303020204" pitchFamily="34" charset="0"/>
              </a:rPr>
              <a:t>Изначально ареопаг был </a:t>
            </a:r>
            <a:r>
              <a:rPr lang="ru-RU" sz="2300" b="1" dirty="0">
                <a:solidFill>
                  <a:srgbClr val="2D2724"/>
                </a:solidFill>
                <a:latin typeface="Candara" panose="020E0502030303020204" pitchFamily="34" charset="0"/>
              </a:rPr>
              <a:t>главным органом</a:t>
            </a:r>
            <a:r>
              <a:rPr lang="ru-RU" sz="2300" dirty="0">
                <a:solidFill>
                  <a:srgbClr val="23201D"/>
                </a:solidFill>
                <a:latin typeface="Candara" panose="020E0502030303020204" pitchFamily="34" charset="0"/>
              </a:rPr>
              <a:t>, который решал большинство важных вопросов в государстве.</a:t>
            </a:r>
          </a:p>
        </p:txBody>
      </p:sp>
      <p:sp>
        <p:nvSpPr>
          <p:cNvPr id="15" name="Main organ bar">
            <a:extLst>
              <a:ext uri="{FF2B5EF4-FFF2-40B4-BE49-F238E27FC236}">
                <a16:creationId xmlns:a16="http://schemas.microsoft.com/office/drawing/2014/main" id="{B93332FD-AFD2-A5CE-BFDF-C2D8798559A2}"/>
              </a:ext>
            </a:extLst>
          </p:cNvPr>
          <p:cNvSpPr/>
          <p:nvPr/>
        </p:nvSpPr>
        <p:spPr>
          <a:xfrm>
            <a:off x="6502400" y="4739640"/>
            <a:ext cx="50800" cy="1503680"/>
          </a:xfrm>
          <a:prstGeom prst="rect">
            <a:avLst/>
          </a:prstGeom>
          <a:solidFill>
            <a:srgbClr val="2D272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Signature 100ballnik.com">
            <a:extLst>
              <a:ext uri="{FF2B5EF4-FFF2-40B4-BE49-F238E27FC236}">
                <a16:creationId xmlns:a16="http://schemas.microsoft.com/office/drawing/2014/main" id="{FED28181-6066-12CC-9DDD-9FE61CEE050B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274"/>
                </a:solidFill>
                <a:latin typeface="Candara" panose="020E0502030303020204" pitchFamily="34" charset="0"/>
              </a:rPr>
              <a:t>100ballnik.com</a:t>
            </a:r>
            <a:endParaRPr lang="ru-RU" sz="1100" spc="40" dirty="0">
              <a:solidFill>
                <a:srgbClr val="8A8274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6365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392DCCFA-918D-429B-1833-970C488C2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23201D"/>
                </a:solidFill>
                <a:latin typeface="Constantia" panose="02030602050306030303" pitchFamily="18" charset="0"/>
              </a:rPr>
              <a:t>Высшие должностные лица</a:t>
            </a:r>
          </a:p>
        </p:txBody>
      </p:sp>
      <p:sp>
        <p:nvSpPr>
          <p:cNvPr id="3" name="Meander band">
            <a:extLst>
              <a:ext uri="{FF2B5EF4-FFF2-40B4-BE49-F238E27FC236}">
                <a16:creationId xmlns:a16="http://schemas.microsoft.com/office/drawing/2014/main" id="{B996E6E2-4AE4-D4FF-522F-983652A84C0E}"/>
              </a:ext>
            </a:extLst>
          </p:cNvPr>
          <p:cNvSpPr/>
          <p:nvPr/>
        </p:nvSpPr>
        <p:spPr>
          <a:xfrm>
            <a:off x="609600" y="1036320"/>
            <a:ext cx="1524001" cy="190501"/>
          </a:xfrm>
          <a:custGeom>
            <a:avLst/>
            <a:gdLst/>
            <a:ahLst/>
            <a:cxnLst/>
            <a:rect l="0" t="0" r="0" b="0"/>
            <a:pathLst>
              <a:path w="1524001" h="190501">
                <a:moveTo>
                  <a:pt x="0" y="190500"/>
                </a:moveTo>
                <a:lnTo>
                  <a:pt x="0" y="190500"/>
                </a:lnTo>
                <a:lnTo>
                  <a:pt x="0" y="0"/>
                </a:lnTo>
                <a:lnTo>
                  <a:pt x="190500" y="0"/>
                </a:lnTo>
                <a:lnTo>
                  <a:pt x="190500" y="127000"/>
                </a:lnTo>
                <a:lnTo>
                  <a:pt x="63500" y="127000"/>
                </a:lnTo>
                <a:lnTo>
                  <a:pt x="63500" y="63500"/>
                </a:lnTo>
                <a:lnTo>
                  <a:pt x="127000" y="63500"/>
                </a:lnTo>
                <a:lnTo>
                  <a:pt x="127000" y="190500"/>
                </a:lnTo>
                <a:lnTo>
                  <a:pt x="254000" y="190500"/>
                </a:lnTo>
                <a:lnTo>
                  <a:pt x="254000" y="190500"/>
                </a:lnTo>
                <a:lnTo>
                  <a:pt x="254000" y="0"/>
                </a:lnTo>
                <a:lnTo>
                  <a:pt x="444500" y="0"/>
                </a:lnTo>
                <a:lnTo>
                  <a:pt x="444500" y="127000"/>
                </a:lnTo>
                <a:lnTo>
                  <a:pt x="317500" y="127000"/>
                </a:lnTo>
                <a:lnTo>
                  <a:pt x="317500" y="63500"/>
                </a:lnTo>
                <a:lnTo>
                  <a:pt x="381000" y="63500"/>
                </a:lnTo>
                <a:lnTo>
                  <a:pt x="381000" y="190500"/>
                </a:lnTo>
                <a:lnTo>
                  <a:pt x="508000" y="190500"/>
                </a:lnTo>
                <a:lnTo>
                  <a:pt x="508000" y="190500"/>
                </a:lnTo>
                <a:lnTo>
                  <a:pt x="508000" y="0"/>
                </a:lnTo>
                <a:lnTo>
                  <a:pt x="698500" y="0"/>
                </a:lnTo>
                <a:lnTo>
                  <a:pt x="698500" y="127000"/>
                </a:lnTo>
                <a:lnTo>
                  <a:pt x="571500" y="127000"/>
                </a:lnTo>
                <a:lnTo>
                  <a:pt x="571500" y="63500"/>
                </a:lnTo>
                <a:lnTo>
                  <a:pt x="635000" y="63500"/>
                </a:lnTo>
                <a:lnTo>
                  <a:pt x="635000" y="190500"/>
                </a:lnTo>
                <a:lnTo>
                  <a:pt x="762000" y="190500"/>
                </a:lnTo>
                <a:lnTo>
                  <a:pt x="762000" y="190500"/>
                </a:lnTo>
                <a:lnTo>
                  <a:pt x="762000" y="0"/>
                </a:lnTo>
                <a:lnTo>
                  <a:pt x="952500" y="0"/>
                </a:lnTo>
                <a:lnTo>
                  <a:pt x="952500" y="127000"/>
                </a:lnTo>
                <a:lnTo>
                  <a:pt x="825500" y="127000"/>
                </a:lnTo>
                <a:lnTo>
                  <a:pt x="825500" y="63500"/>
                </a:lnTo>
                <a:lnTo>
                  <a:pt x="889000" y="63500"/>
                </a:lnTo>
                <a:lnTo>
                  <a:pt x="889000" y="190500"/>
                </a:lnTo>
                <a:lnTo>
                  <a:pt x="1016000" y="190500"/>
                </a:lnTo>
                <a:lnTo>
                  <a:pt x="1016000" y="190500"/>
                </a:lnTo>
                <a:lnTo>
                  <a:pt x="1016000" y="0"/>
                </a:lnTo>
                <a:lnTo>
                  <a:pt x="1206500" y="0"/>
                </a:lnTo>
                <a:lnTo>
                  <a:pt x="1206500" y="127000"/>
                </a:lnTo>
                <a:lnTo>
                  <a:pt x="1079500" y="127000"/>
                </a:lnTo>
                <a:lnTo>
                  <a:pt x="1079500" y="63500"/>
                </a:lnTo>
                <a:lnTo>
                  <a:pt x="1143000" y="63500"/>
                </a:lnTo>
                <a:lnTo>
                  <a:pt x="1143000" y="190500"/>
                </a:lnTo>
                <a:lnTo>
                  <a:pt x="1270000" y="190500"/>
                </a:lnTo>
                <a:lnTo>
                  <a:pt x="1270000" y="190500"/>
                </a:lnTo>
                <a:lnTo>
                  <a:pt x="1270000" y="0"/>
                </a:lnTo>
                <a:lnTo>
                  <a:pt x="1460500" y="0"/>
                </a:lnTo>
                <a:lnTo>
                  <a:pt x="1460500" y="127000"/>
                </a:lnTo>
                <a:lnTo>
                  <a:pt x="1333500" y="127000"/>
                </a:lnTo>
                <a:lnTo>
                  <a:pt x="1333500" y="63500"/>
                </a:lnTo>
                <a:lnTo>
                  <a:pt x="1397000" y="63500"/>
                </a:lnTo>
                <a:lnTo>
                  <a:pt x="1397000" y="190500"/>
                </a:lnTo>
                <a:lnTo>
                  <a:pt x="1524000" y="190500"/>
                </a:lnTo>
              </a:path>
            </a:pathLst>
          </a:custGeom>
          <a:ln w="15875">
            <a:solidFill>
              <a:srgbClr val="BD5A2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ABA49799-689A-5EE3-63B1-A40C992F35C5}"/>
              </a:ext>
            </a:extLst>
          </p:cNvPr>
          <p:cNvCxnSpPr/>
          <p:nvPr/>
        </p:nvCxnSpPr>
        <p:spPr>
          <a:xfrm>
            <a:off x="2235200" y="1131570"/>
            <a:ext cx="2184400" cy="0"/>
          </a:xfrm>
          <a:prstGeom prst="line">
            <a:avLst/>
          </a:prstGeom>
          <a:ln w="9525">
            <a:solidFill>
              <a:srgbClr val="C9B68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Archons text">
            <a:extLst>
              <a:ext uri="{FF2B5EF4-FFF2-40B4-BE49-F238E27FC236}">
                <a16:creationId xmlns:a16="http://schemas.microsoft.com/office/drawing/2014/main" id="{F00D6F34-03C2-DE4C-FEF4-90BD8C5EFB3C}"/>
              </a:ext>
            </a:extLst>
          </p:cNvPr>
          <p:cNvSpPr txBox="1"/>
          <p:nvPr/>
        </p:nvSpPr>
        <p:spPr>
          <a:xfrm>
            <a:off x="609600" y="1391920"/>
            <a:ext cx="10972800" cy="165125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10000"/>
              </a:lnSpc>
            </a:pPr>
            <a:r>
              <a:rPr lang="ru-RU" sz="3000" dirty="0">
                <a:solidFill>
                  <a:srgbClr val="23201D"/>
                </a:solidFill>
                <a:latin typeface="Candara" panose="020E0502030303020204" pitchFamily="34" charset="0"/>
              </a:rPr>
              <a:t>Совет избрал </a:t>
            </a:r>
            <a:r>
              <a:rPr lang="ru-RU" sz="3600" b="1" dirty="0">
                <a:solidFill>
                  <a:srgbClr val="BD5A2C"/>
                </a:solidFill>
                <a:latin typeface="Constantia" panose="02030602050306030303" pitchFamily="18" charset="0"/>
              </a:rPr>
              <a:t>девять</a:t>
            </a:r>
            <a:r>
              <a:rPr lang="ru-RU" sz="3000" dirty="0">
                <a:solidFill>
                  <a:srgbClr val="23201D"/>
                </a:solidFill>
                <a:latin typeface="Candara" panose="020E0502030303020204" pitchFamily="34" charset="0"/>
              </a:rPr>
              <a:t> высокопоставленных чиновников — </a:t>
            </a:r>
            <a:r>
              <a:rPr lang="ru-RU" sz="3400" b="1" dirty="0">
                <a:solidFill>
                  <a:srgbClr val="BD5A2C"/>
                </a:solidFill>
                <a:latin typeface="Constantia" panose="02030602050306030303" pitchFamily="18" charset="0"/>
              </a:rPr>
              <a:t>архонтов.</a:t>
            </a:r>
            <a:r>
              <a:rPr lang="ru-RU" sz="3000" dirty="0">
                <a:solidFill>
                  <a:srgbClr val="23201D"/>
                </a:solidFill>
                <a:latin typeface="Candara" panose="020E0502030303020204" pitchFamily="34" charset="0"/>
              </a:rPr>
              <a:t> В древности архонты были членами ареопага </a:t>
            </a:r>
            <a:r>
              <a:rPr lang="ru-RU" sz="3000" b="1" dirty="0">
                <a:solidFill>
                  <a:srgbClr val="2D2724"/>
                </a:solidFill>
                <a:latin typeface="Candara" panose="020E0502030303020204" pitchFamily="34" charset="0"/>
              </a:rPr>
              <a:t>на протяжении всей жизни.</a:t>
            </a:r>
          </a:p>
        </p:txBody>
      </p:sp>
      <p:sp>
        <p:nvSpPr>
          <p:cNvPr id="6" name="Marker">
            <a:extLst>
              <a:ext uri="{FF2B5EF4-FFF2-40B4-BE49-F238E27FC236}">
                <a16:creationId xmlns:a16="http://schemas.microsoft.com/office/drawing/2014/main" id="{0AACE30C-644E-0E98-261D-7C03745448A3}"/>
              </a:ext>
            </a:extLst>
          </p:cNvPr>
          <p:cNvSpPr/>
          <p:nvPr/>
        </p:nvSpPr>
        <p:spPr>
          <a:xfrm>
            <a:off x="660400" y="3347974"/>
            <a:ext cx="355600" cy="355600"/>
          </a:xfrm>
          <a:prstGeom prst="ellipse">
            <a:avLst/>
          </a:prstGeom>
          <a:solidFill>
            <a:srgbClr val="BD5A2C"/>
          </a:solidFill>
          <a:ln w="317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Marker">
            <a:extLst>
              <a:ext uri="{FF2B5EF4-FFF2-40B4-BE49-F238E27FC236}">
                <a16:creationId xmlns:a16="http://schemas.microsoft.com/office/drawing/2014/main" id="{91E4FCC2-8AAE-7D81-AED0-54B73829E697}"/>
              </a:ext>
            </a:extLst>
          </p:cNvPr>
          <p:cNvSpPr/>
          <p:nvPr/>
        </p:nvSpPr>
        <p:spPr>
          <a:xfrm>
            <a:off x="1244600" y="3347974"/>
            <a:ext cx="355600" cy="355600"/>
          </a:xfrm>
          <a:prstGeom prst="ellipse">
            <a:avLst/>
          </a:prstGeom>
          <a:solidFill>
            <a:srgbClr val="2D2724"/>
          </a:solidFill>
          <a:ln w="317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Marker">
            <a:extLst>
              <a:ext uri="{FF2B5EF4-FFF2-40B4-BE49-F238E27FC236}">
                <a16:creationId xmlns:a16="http://schemas.microsoft.com/office/drawing/2014/main" id="{DA4D1403-5112-325C-22BE-201878BD5927}"/>
              </a:ext>
            </a:extLst>
          </p:cNvPr>
          <p:cNvSpPr/>
          <p:nvPr/>
        </p:nvSpPr>
        <p:spPr>
          <a:xfrm>
            <a:off x="1828800" y="3347974"/>
            <a:ext cx="355600" cy="355600"/>
          </a:xfrm>
          <a:prstGeom prst="ellipse">
            <a:avLst/>
          </a:prstGeom>
          <a:solidFill>
            <a:srgbClr val="BD5A2C"/>
          </a:solidFill>
          <a:ln w="317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Marker">
            <a:extLst>
              <a:ext uri="{FF2B5EF4-FFF2-40B4-BE49-F238E27FC236}">
                <a16:creationId xmlns:a16="http://schemas.microsoft.com/office/drawing/2014/main" id="{1DA3F015-AB9B-FE81-31F1-BF26E7BDCD35}"/>
              </a:ext>
            </a:extLst>
          </p:cNvPr>
          <p:cNvSpPr/>
          <p:nvPr/>
        </p:nvSpPr>
        <p:spPr>
          <a:xfrm>
            <a:off x="2413000" y="3347974"/>
            <a:ext cx="355600" cy="355600"/>
          </a:xfrm>
          <a:prstGeom prst="ellipse">
            <a:avLst/>
          </a:prstGeom>
          <a:solidFill>
            <a:srgbClr val="2D2724"/>
          </a:solidFill>
          <a:ln w="317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Marker">
            <a:extLst>
              <a:ext uri="{FF2B5EF4-FFF2-40B4-BE49-F238E27FC236}">
                <a16:creationId xmlns:a16="http://schemas.microsoft.com/office/drawing/2014/main" id="{907418A0-8978-FF95-D778-6C9DDF057E04}"/>
              </a:ext>
            </a:extLst>
          </p:cNvPr>
          <p:cNvSpPr/>
          <p:nvPr/>
        </p:nvSpPr>
        <p:spPr>
          <a:xfrm>
            <a:off x="2997200" y="3347974"/>
            <a:ext cx="355600" cy="355600"/>
          </a:xfrm>
          <a:prstGeom prst="ellipse">
            <a:avLst/>
          </a:prstGeom>
          <a:solidFill>
            <a:srgbClr val="BD5A2C"/>
          </a:solidFill>
          <a:ln w="317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Marker">
            <a:extLst>
              <a:ext uri="{FF2B5EF4-FFF2-40B4-BE49-F238E27FC236}">
                <a16:creationId xmlns:a16="http://schemas.microsoft.com/office/drawing/2014/main" id="{AEEB1B72-9ADC-DA1D-DC39-40AF6AB836E7}"/>
              </a:ext>
            </a:extLst>
          </p:cNvPr>
          <p:cNvSpPr/>
          <p:nvPr/>
        </p:nvSpPr>
        <p:spPr>
          <a:xfrm>
            <a:off x="3581400" y="3347974"/>
            <a:ext cx="355600" cy="355600"/>
          </a:xfrm>
          <a:prstGeom prst="ellipse">
            <a:avLst/>
          </a:prstGeom>
          <a:solidFill>
            <a:srgbClr val="2D2724"/>
          </a:solidFill>
          <a:ln w="317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Marker">
            <a:extLst>
              <a:ext uri="{FF2B5EF4-FFF2-40B4-BE49-F238E27FC236}">
                <a16:creationId xmlns:a16="http://schemas.microsoft.com/office/drawing/2014/main" id="{E4F70BB0-6A39-6A33-0073-73093F2210ED}"/>
              </a:ext>
            </a:extLst>
          </p:cNvPr>
          <p:cNvSpPr/>
          <p:nvPr/>
        </p:nvSpPr>
        <p:spPr>
          <a:xfrm>
            <a:off x="4165600" y="3347974"/>
            <a:ext cx="355600" cy="355600"/>
          </a:xfrm>
          <a:prstGeom prst="ellipse">
            <a:avLst/>
          </a:prstGeom>
          <a:solidFill>
            <a:srgbClr val="BD5A2C"/>
          </a:solidFill>
          <a:ln w="317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Marker">
            <a:extLst>
              <a:ext uri="{FF2B5EF4-FFF2-40B4-BE49-F238E27FC236}">
                <a16:creationId xmlns:a16="http://schemas.microsoft.com/office/drawing/2014/main" id="{D044A9ED-26FC-219E-C85D-5085B1B36065}"/>
              </a:ext>
            </a:extLst>
          </p:cNvPr>
          <p:cNvSpPr/>
          <p:nvPr/>
        </p:nvSpPr>
        <p:spPr>
          <a:xfrm>
            <a:off x="4749800" y="3347974"/>
            <a:ext cx="355600" cy="355600"/>
          </a:xfrm>
          <a:prstGeom prst="ellipse">
            <a:avLst/>
          </a:prstGeom>
          <a:solidFill>
            <a:srgbClr val="2D2724"/>
          </a:solidFill>
          <a:ln w="317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Marker">
            <a:extLst>
              <a:ext uri="{FF2B5EF4-FFF2-40B4-BE49-F238E27FC236}">
                <a16:creationId xmlns:a16="http://schemas.microsoft.com/office/drawing/2014/main" id="{F65087C5-0EF8-1B2E-BE5F-01907D035DE7}"/>
              </a:ext>
            </a:extLst>
          </p:cNvPr>
          <p:cNvSpPr/>
          <p:nvPr/>
        </p:nvSpPr>
        <p:spPr>
          <a:xfrm>
            <a:off x="5334000" y="3347974"/>
            <a:ext cx="355600" cy="355600"/>
          </a:xfrm>
          <a:prstGeom prst="ellipse">
            <a:avLst/>
          </a:prstGeom>
          <a:solidFill>
            <a:srgbClr val="BD5A2C"/>
          </a:solidFill>
          <a:ln w="317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Areopagus view" descr="Холм Ареопаг и Акрополь, вид с холма Нимф. Современная фотография">
            <a:extLst>
              <a:ext uri="{FF2B5EF4-FFF2-40B4-BE49-F238E27FC236}">
                <a16:creationId xmlns:a16="http://schemas.microsoft.com/office/drawing/2014/main" id="{FABF84F6-97B2-A762-531E-D5623A2C92D3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957574"/>
            <a:ext cx="10972800" cy="2392426"/>
          </a:xfrm>
          <a:prstGeom prst="roundRect">
            <a:avLst>
              <a:gd name="adj" fmla="val 4000"/>
            </a:avLst>
          </a:prstGeom>
          <a:ln w="12700">
            <a:solidFill>
              <a:srgbClr val="D8CDB8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7" name="Signature 100ballnik.com">
            <a:extLst>
              <a:ext uri="{FF2B5EF4-FFF2-40B4-BE49-F238E27FC236}">
                <a16:creationId xmlns:a16="http://schemas.microsoft.com/office/drawing/2014/main" id="{D6D5DD9A-22EE-F237-DA16-1044CAFBE21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274"/>
                </a:solidFill>
                <a:latin typeface="Candara" panose="020E0502030303020204" pitchFamily="34" charset="0"/>
              </a:rPr>
              <a:t>100ballnik.com</a:t>
            </a:r>
            <a:endParaRPr lang="ru-RU" sz="1100" spc="40" dirty="0">
              <a:solidFill>
                <a:srgbClr val="8A8274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57888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EEB33EA4-386E-AC41-449B-39F0C6035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23201D"/>
                </a:solidFill>
                <a:latin typeface="Constantia" panose="02030602050306030303" pitchFamily="18" charset="0"/>
              </a:rPr>
              <a:t>Первый свод законов</a:t>
            </a:r>
          </a:p>
        </p:txBody>
      </p:sp>
      <p:sp>
        <p:nvSpPr>
          <p:cNvPr id="3" name="Meander band">
            <a:extLst>
              <a:ext uri="{FF2B5EF4-FFF2-40B4-BE49-F238E27FC236}">
                <a16:creationId xmlns:a16="http://schemas.microsoft.com/office/drawing/2014/main" id="{87D71D15-CB2D-D275-1B80-517A7B8C4E82}"/>
              </a:ext>
            </a:extLst>
          </p:cNvPr>
          <p:cNvSpPr/>
          <p:nvPr/>
        </p:nvSpPr>
        <p:spPr>
          <a:xfrm>
            <a:off x="609600" y="1036320"/>
            <a:ext cx="1524001" cy="190501"/>
          </a:xfrm>
          <a:custGeom>
            <a:avLst/>
            <a:gdLst/>
            <a:ahLst/>
            <a:cxnLst/>
            <a:rect l="0" t="0" r="0" b="0"/>
            <a:pathLst>
              <a:path w="1524001" h="190501">
                <a:moveTo>
                  <a:pt x="0" y="190500"/>
                </a:moveTo>
                <a:lnTo>
                  <a:pt x="0" y="190500"/>
                </a:lnTo>
                <a:lnTo>
                  <a:pt x="0" y="0"/>
                </a:lnTo>
                <a:lnTo>
                  <a:pt x="190500" y="0"/>
                </a:lnTo>
                <a:lnTo>
                  <a:pt x="190500" y="127000"/>
                </a:lnTo>
                <a:lnTo>
                  <a:pt x="63500" y="127000"/>
                </a:lnTo>
                <a:lnTo>
                  <a:pt x="63500" y="63500"/>
                </a:lnTo>
                <a:lnTo>
                  <a:pt x="127000" y="63500"/>
                </a:lnTo>
                <a:lnTo>
                  <a:pt x="127000" y="190500"/>
                </a:lnTo>
                <a:lnTo>
                  <a:pt x="254000" y="190500"/>
                </a:lnTo>
                <a:lnTo>
                  <a:pt x="254000" y="190500"/>
                </a:lnTo>
                <a:lnTo>
                  <a:pt x="254000" y="0"/>
                </a:lnTo>
                <a:lnTo>
                  <a:pt x="444500" y="0"/>
                </a:lnTo>
                <a:lnTo>
                  <a:pt x="444500" y="127000"/>
                </a:lnTo>
                <a:lnTo>
                  <a:pt x="317500" y="127000"/>
                </a:lnTo>
                <a:lnTo>
                  <a:pt x="317500" y="63500"/>
                </a:lnTo>
                <a:lnTo>
                  <a:pt x="381000" y="63500"/>
                </a:lnTo>
                <a:lnTo>
                  <a:pt x="381000" y="190500"/>
                </a:lnTo>
                <a:lnTo>
                  <a:pt x="508000" y="190500"/>
                </a:lnTo>
                <a:lnTo>
                  <a:pt x="508000" y="190500"/>
                </a:lnTo>
                <a:lnTo>
                  <a:pt x="508000" y="0"/>
                </a:lnTo>
                <a:lnTo>
                  <a:pt x="698500" y="0"/>
                </a:lnTo>
                <a:lnTo>
                  <a:pt x="698500" y="127000"/>
                </a:lnTo>
                <a:lnTo>
                  <a:pt x="571500" y="127000"/>
                </a:lnTo>
                <a:lnTo>
                  <a:pt x="571500" y="63500"/>
                </a:lnTo>
                <a:lnTo>
                  <a:pt x="635000" y="63500"/>
                </a:lnTo>
                <a:lnTo>
                  <a:pt x="635000" y="190500"/>
                </a:lnTo>
                <a:lnTo>
                  <a:pt x="762000" y="190500"/>
                </a:lnTo>
                <a:lnTo>
                  <a:pt x="762000" y="190500"/>
                </a:lnTo>
                <a:lnTo>
                  <a:pt x="762000" y="0"/>
                </a:lnTo>
                <a:lnTo>
                  <a:pt x="952500" y="0"/>
                </a:lnTo>
                <a:lnTo>
                  <a:pt x="952500" y="127000"/>
                </a:lnTo>
                <a:lnTo>
                  <a:pt x="825500" y="127000"/>
                </a:lnTo>
                <a:lnTo>
                  <a:pt x="825500" y="63500"/>
                </a:lnTo>
                <a:lnTo>
                  <a:pt x="889000" y="63500"/>
                </a:lnTo>
                <a:lnTo>
                  <a:pt x="889000" y="190500"/>
                </a:lnTo>
                <a:lnTo>
                  <a:pt x="1016000" y="190500"/>
                </a:lnTo>
                <a:lnTo>
                  <a:pt x="1016000" y="190500"/>
                </a:lnTo>
                <a:lnTo>
                  <a:pt x="1016000" y="0"/>
                </a:lnTo>
                <a:lnTo>
                  <a:pt x="1206500" y="0"/>
                </a:lnTo>
                <a:lnTo>
                  <a:pt x="1206500" y="127000"/>
                </a:lnTo>
                <a:lnTo>
                  <a:pt x="1079500" y="127000"/>
                </a:lnTo>
                <a:lnTo>
                  <a:pt x="1079500" y="63500"/>
                </a:lnTo>
                <a:lnTo>
                  <a:pt x="1143000" y="63500"/>
                </a:lnTo>
                <a:lnTo>
                  <a:pt x="1143000" y="190500"/>
                </a:lnTo>
                <a:lnTo>
                  <a:pt x="1270000" y="190500"/>
                </a:lnTo>
                <a:lnTo>
                  <a:pt x="1270000" y="190500"/>
                </a:lnTo>
                <a:lnTo>
                  <a:pt x="1270000" y="0"/>
                </a:lnTo>
                <a:lnTo>
                  <a:pt x="1460500" y="0"/>
                </a:lnTo>
                <a:lnTo>
                  <a:pt x="1460500" y="127000"/>
                </a:lnTo>
                <a:lnTo>
                  <a:pt x="1333500" y="127000"/>
                </a:lnTo>
                <a:lnTo>
                  <a:pt x="1333500" y="63500"/>
                </a:lnTo>
                <a:lnTo>
                  <a:pt x="1397000" y="63500"/>
                </a:lnTo>
                <a:lnTo>
                  <a:pt x="1397000" y="190500"/>
                </a:lnTo>
                <a:lnTo>
                  <a:pt x="1524000" y="190500"/>
                </a:lnTo>
              </a:path>
            </a:pathLst>
          </a:custGeom>
          <a:ln w="15875">
            <a:solidFill>
              <a:srgbClr val="BD5A2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477BE865-F6BF-B168-5453-CF4D672872C3}"/>
              </a:ext>
            </a:extLst>
          </p:cNvPr>
          <p:cNvCxnSpPr/>
          <p:nvPr/>
        </p:nvCxnSpPr>
        <p:spPr>
          <a:xfrm>
            <a:off x="2235200" y="1131570"/>
            <a:ext cx="2184400" cy="0"/>
          </a:xfrm>
          <a:prstGeom prst="line">
            <a:avLst/>
          </a:prstGeom>
          <a:ln w="9525">
            <a:solidFill>
              <a:srgbClr val="C9B68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tone plate">
            <a:extLst>
              <a:ext uri="{FF2B5EF4-FFF2-40B4-BE49-F238E27FC236}">
                <a16:creationId xmlns:a16="http://schemas.microsoft.com/office/drawing/2014/main" id="{93CBAF20-8FC8-1C4D-5D47-5E2BBE09C35A}"/>
              </a:ext>
            </a:extLst>
          </p:cNvPr>
          <p:cNvSpPr/>
          <p:nvPr/>
        </p:nvSpPr>
        <p:spPr>
          <a:xfrm>
            <a:off x="609600" y="1366520"/>
            <a:ext cx="5334000" cy="4983480"/>
          </a:xfrm>
          <a:prstGeom prst="roundRect">
            <a:avLst>
              <a:gd name="adj" fmla="val 4000"/>
            </a:avLst>
          </a:prstGeom>
          <a:solidFill>
            <a:srgbClr val="ECE7E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Draco inscription" descr="Закон Драконта об убийстве (621 г. до н. э.), заново высеченный на мраморной стеле в 409/408 г. до н. э. Эпиграфический музей, Афины">
            <a:extLst>
              <a:ext uri="{FF2B5EF4-FFF2-40B4-BE49-F238E27FC236}">
                <a16:creationId xmlns:a16="http://schemas.microsoft.com/office/drawing/2014/main" id="{649F853F-BF38-E8CD-04C2-599A00BA78D7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00" y="1773343"/>
            <a:ext cx="3810000" cy="4169833"/>
          </a:xfrm>
          <a:prstGeom prst="roundRect">
            <a:avLst>
              <a:gd name="adj" fmla="val 4000"/>
            </a:avLst>
          </a:prstGeom>
          <a:ln w="12700">
            <a:solidFill>
              <a:srgbClr val="D8CDB8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8" name="Draco detail ring">
            <a:extLst>
              <a:ext uri="{FF2B5EF4-FFF2-40B4-BE49-F238E27FC236}">
                <a16:creationId xmlns:a16="http://schemas.microsoft.com/office/drawing/2014/main" id="{5F21BA4D-EF3A-DAB5-CCAA-15E81C501374}"/>
              </a:ext>
            </a:extLst>
          </p:cNvPr>
          <p:cNvSpPr/>
          <p:nvPr/>
        </p:nvSpPr>
        <p:spPr>
          <a:xfrm>
            <a:off x="4127500" y="4198620"/>
            <a:ext cx="2032000" cy="2032000"/>
          </a:xfrm>
          <a:prstGeom prst="ellipse">
            <a:avLst/>
          </a:prstGeom>
          <a:noFill/>
          <a:ln w="9525" cap="flat" cmpd="sng" algn="ctr">
            <a:solidFill>
              <a:srgbClr val="BD5A2C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Draco detail" descr="Фрагмент надписи с законом Драконта (увеличено)">
            <a:extLst>
              <a:ext uri="{FF2B5EF4-FFF2-40B4-BE49-F238E27FC236}">
                <a16:creationId xmlns:a16="http://schemas.microsoft.com/office/drawing/2014/main" id="{20909A18-38DE-5644-4881-33E27F24913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4262120"/>
            <a:ext cx="1905000" cy="1905000"/>
          </a:xfrm>
          <a:prstGeom prst="ellipse">
            <a:avLst/>
          </a:prstGeom>
          <a:ln w="15875">
            <a:solidFill>
              <a:srgbClr val="BD5A2C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1" name="Draco text">
            <a:extLst>
              <a:ext uri="{FF2B5EF4-FFF2-40B4-BE49-F238E27FC236}">
                <a16:creationId xmlns:a16="http://schemas.microsoft.com/office/drawing/2014/main" id="{168900C9-7CB9-1D3D-362B-3725E08A1786}"/>
              </a:ext>
            </a:extLst>
          </p:cNvPr>
          <p:cNvSpPr txBox="1"/>
          <p:nvPr/>
        </p:nvSpPr>
        <p:spPr>
          <a:xfrm>
            <a:off x="6350000" y="1442720"/>
            <a:ext cx="5232400" cy="3625279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12000"/>
              </a:lnSpc>
            </a:pPr>
            <a:r>
              <a:rPr lang="ru-RU" sz="3400" b="1" dirty="0">
                <a:solidFill>
                  <a:srgbClr val="BD5A2C"/>
                </a:solidFill>
                <a:latin typeface="Constantia" panose="02030602050306030303" pitchFamily="18" charset="0"/>
              </a:rPr>
              <a:t>В 621 году до н. э.</a:t>
            </a:r>
            <a:r>
              <a:rPr lang="ru-RU" sz="3000" dirty="0">
                <a:solidFill>
                  <a:srgbClr val="23201D"/>
                </a:solidFill>
                <a:latin typeface="Candara" panose="020E0502030303020204" pitchFamily="34" charset="0"/>
              </a:rPr>
              <a:t> архонт </a:t>
            </a:r>
            <a:r>
              <a:rPr lang="ru-RU" sz="3000" b="1" dirty="0" err="1">
                <a:solidFill>
                  <a:srgbClr val="2D2724"/>
                </a:solidFill>
                <a:latin typeface="Candara" panose="020E0502030303020204" pitchFamily="34" charset="0"/>
              </a:rPr>
              <a:t>Драконт</a:t>
            </a:r>
            <a:r>
              <a:rPr lang="ru-RU" sz="3000" dirty="0">
                <a:solidFill>
                  <a:srgbClr val="23201D"/>
                </a:solidFill>
                <a:latin typeface="Candara" panose="020E0502030303020204" pitchFamily="34" charset="0"/>
              </a:rPr>
              <a:t> создал </a:t>
            </a:r>
            <a:r>
              <a:rPr lang="ru-RU" sz="3000" b="1" dirty="0">
                <a:solidFill>
                  <a:srgbClr val="BD5A2C"/>
                </a:solidFill>
                <a:latin typeface="Candara" panose="020E0502030303020204" pitchFamily="34" charset="0"/>
              </a:rPr>
              <a:t>первый письменный свод законов.</a:t>
            </a:r>
            <a:r>
              <a:rPr lang="ru-RU" sz="3000" dirty="0">
                <a:solidFill>
                  <a:srgbClr val="23201D"/>
                </a:solidFill>
                <a:latin typeface="Candara" panose="020E0502030303020204" pitchFamily="34" charset="0"/>
              </a:rPr>
              <a:t> Эти законы были направлены на предотвращение кровной мести и ограничение власти аристократов.</a:t>
            </a:r>
          </a:p>
        </p:txBody>
      </p:sp>
      <p:sp>
        <p:nvSpPr>
          <p:cNvPr id="12" name="Signature 100ballnik.com">
            <a:extLst>
              <a:ext uri="{FF2B5EF4-FFF2-40B4-BE49-F238E27FC236}">
                <a16:creationId xmlns:a16="http://schemas.microsoft.com/office/drawing/2014/main" id="{B1BE1547-4D6F-663A-FAA8-4DD4CD2E6AB5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274"/>
                </a:solidFill>
                <a:latin typeface="Candara" panose="020E0502030303020204" pitchFamily="34" charset="0"/>
              </a:rPr>
              <a:t>100ballnik.com</a:t>
            </a:r>
            <a:endParaRPr lang="ru-RU" sz="1100" spc="40" dirty="0">
              <a:solidFill>
                <a:srgbClr val="8A8274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97110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5F7CB01-D9B9-F8E2-3E75-F61A458A0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23201D"/>
                </a:solidFill>
                <a:latin typeface="Constantia" panose="02030602050306030303" pitchFamily="18" charset="0"/>
              </a:rPr>
              <a:t>Реформы Солона</a:t>
            </a:r>
          </a:p>
        </p:txBody>
      </p:sp>
      <p:sp>
        <p:nvSpPr>
          <p:cNvPr id="3" name="Meander band">
            <a:extLst>
              <a:ext uri="{FF2B5EF4-FFF2-40B4-BE49-F238E27FC236}">
                <a16:creationId xmlns:a16="http://schemas.microsoft.com/office/drawing/2014/main" id="{B5FFC122-31E7-2191-BDAC-73F23341AEFB}"/>
              </a:ext>
            </a:extLst>
          </p:cNvPr>
          <p:cNvSpPr/>
          <p:nvPr/>
        </p:nvSpPr>
        <p:spPr>
          <a:xfrm>
            <a:off x="609600" y="1036320"/>
            <a:ext cx="1524001" cy="190501"/>
          </a:xfrm>
          <a:custGeom>
            <a:avLst/>
            <a:gdLst/>
            <a:ahLst/>
            <a:cxnLst/>
            <a:rect l="0" t="0" r="0" b="0"/>
            <a:pathLst>
              <a:path w="1524001" h="190501">
                <a:moveTo>
                  <a:pt x="0" y="190500"/>
                </a:moveTo>
                <a:lnTo>
                  <a:pt x="0" y="190500"/>
                </a:lnTo>
                <a:lnTo>
                  <a:pt x="0" y="0"/>
                </a:lnTo>
                <a:lnTo>
                  <a:pt x="190500" y="0"/>
                </a:lnTo>
                <a:lnTo>
                  <a:pt x="190500" y="127000"/>
                </a:lnTo>
                <a:lnTo>
                  <a:pt x="63500" y="127000"/>
                </a:lnTo>
                <a:lnTo>
                  <a:pt x="63500" y="63500"/>
                </a:lnTo>
                <a:lnTo>
                  <a:pt x="127000" y="63500"/>
                </a:lnTo>
                <a:lnTo>
                  <a:pt x="127000" y="190500"/>
                </a:lnTo>
                <a:lnTo>
                  <a:pt x="254000" y="190500"/>
                </a:lnTo>
                <a:lnTo>
                  <a:pt x="254000" y="190500"/>
                </a:lnTo>
                <a:lnTo>
                  <a:pt x="254000" y="0"/>
                </a:lnTo>
                <a:lnTo>
                  <a:pt x="444500" y="0"/>
                </a:lnTo>
                <a:lnTo>
                  <a:pt x="444500" y="127000"/>
                </a:lnTo>
                <a:lnTo>
                  <a:pt x="317500" y="127000"/>
                </a:lnTo>
                <a:lnTo>
                  <a:pt x="317500" y="63500"/>
                </a:lnTo>
                <a:lnTo>
                  <a:pt x="381000" y="63500"/>
                </a:lnTo>
                <a:lnTo>
                  <a:pt x="381000" y="190500"/>
                </a:lnTo>
                <a:lnTo>
                  <a:pt x="508000" y="190500"/>
                </a:lnTo>
                <a:lnTo>
                  <a:pt x="508000" y="190500"/>
                </a:lnTo>
                <a:lnTo>
                  <a:pt x="508000" y="0"/>
                </a:lnTo>
                <a:lnTo>
                  <a:pt x="698500" y="0"/>
                </a:lnTo>
                <a:lnTo>
                  <a:pt x="698500" y="127000"/>
                </a:lnTo>
                <a:lnTo>
                  <a:pt x="571500" y="127000"/>
                </a:lnTo>
                <a:lnTo>
                  <a:pt x="571500" y="63500"/>
                </a:lnTo>
                <a:lnTo>
                  <a:pt x="635000" y="63500"/>
                </a:lnTo>
                <a:lnTo>
                  <a:pt x="635000" y="190500"/>
                </a:lnTo>
                <a:lnTo>
                  <a:pt x="762000" y="190500"/>
                </a:lnTo>
                <a:lnTo>
                  <a:pt x="762000" y="190500"/>
                </a:lnTo>
                <a:lnTo>
                  <a:pt x="762000" y="0"/>
                </a:lnTo>
                <a:lnTo>
                  <a:pt x="952500" y="0"/>
                </a:lnTo>
                <a:lnTo>
                  <a:pt x="952500" y="127000"/>
                </a:lnTo>
                <a:lnTo>
                  <a:pt x="825500" y="127000"/>
                </a:lnTo>
                <a:lnTo>
                  <a:pt x="825500" y="63500"/>
                </a:lnTo>
                <a:lnTo>
                  <a:pt x="889000" y="63500"/>
                </a:lnTo>
                <a:lnTo>
                  <a:pt x="889000" y="190500"/>
                </a:lnTo>
                <a:lnTo>
                  <a:pt x="1016000" y="190500"/>
                </a:lnTo>
                <a:lnTo>
                  <a:pt x="1016000" y="190500"/>
                </a:lnTo>
                <a:lnTo>
                  <a:pt x="1016000" y="0"/>
                </a:lnTo>
                <a:lnTo>
                  <a:pt x="1206500" y="0"/>
                </a:lnTo>
                <a:lnTo>
                  <a:pt x="1206500" y="127000"/>
                </a:lnTo>
                <a:lnTo>
                  <a:pt x="1079500" y="127000"/>
                </a:lnTo>
                <a:lnTo>
                  <a:pt x="1079500" y="63500"/>
                </a:lnTo>
                <a:lnTo>
                  <a:pt x="1143000" y="63500"/>
                </a:lnTo>
                <a:lnTo>
                  <a:pt x="1143000" y="190500"/>
                </a:lnTo>
                <a:lnTo>
                  <a:pt x="1270000" y="190500"/>
                </a:lnTo>
                <a:lnTo>
                  <a:pt x="1270000" y="190500"/>
                </a:lnTo>
                <a:lnTo>
                  <a:pt x="1270000" y="0"/>
                </a:lnTo>
                <a:lnTo>
                  <a:pt x="1460500" y="0"/>
                </a:lnTo>
                <a:lnTo>
                  <a:pt x="1460500" y="127000"/>
                </a:lnTo>
                <a:lnTo>
                  <a:pt x="1333500" y="127000"/>
                </a:lnTo>
                <a:lnTo>
                  <a:pt x="1333500" y="63500"/>
                </a:lnTo>
                <a:lnTo>
                  <a:pt x="1397000" y="63500"/>
                </a:lnTo>
                <a:lnTo>
                  <a:pt x="1397000" y="190500"/>
                </a:lnTo>
                <a:lnTo>
                  <a:pt x="1524000" y="190500"/>
                </a:lnTo>
              </a:path>
            </a:pathLst>
          </a:custGeom>
          <a:ln w="15875">
            <a:solidFill>
              <a:srgbClr val="2E65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05060C0A-2881-00A2-9B17-061F390AE3B2}"/>
              </a:ext>
            </a:extLst>
          </p:cNvPr>
          <p:cNvCxnSpPr/>
          <p:nvPr/>
        </p:nvCxnSpPr>
        <p:spPr>
          <a:xfrm>
            <a:off x="2235200" y="1131570"/>
            <a:ext cx="2184400" cy="0"/>
          </a:xfrm>
          <a:prstGeom prst="line">
            <a:avLst/>
          </a:prstGeom>
          <a:ln w="9525">
            <a:solidFill>
              <a:srgbClr val="C9B68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Solon" descr="Так называемый «Солон»: мраморный бюст, римская копия ок. 90 г. н. э. с греческого оригинала. Национальный археологический музей, Неаполь">
            <a:extLst>
              <a:ext uri="{FF2B5EF4-FFF2-40B4-BE49-F238E27FC236}">
                <a16:creationId xmlns:a16="http://schemas.microsoft.com/office/drawing/2014/main" id="{537F1621-FAE8-5EF2-A88B-B30515A51EF2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417320"/>
            <a:ext cx="2413000" cy="2997200"/>
          </a:xfrm>
          <a:prstGeom prst="ellipse">
            <a:avLst/>
          </a:prstGeom>
          <a:ln w="15875">
            <a:solidFill>
              <a:srgbClr val="2E659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7" name="Solon ring">
            <a:extLst>
              <a:ext uri="{FF2B5EF4-FFF2-40B4-BE49-F238E27FC236}">
                <a16:creationId xmlns:a16="http://schemas.microsoft.com/office/drawing/2014/main" id="{312A0CB5-FC0D-22AF-489B-A5E6EADE549B}"/>
              </a:ext>
            </a:extLst>
          </p:cNvPr>
          <p:cNvSpPr/>
          <p:nvPr/>
        </p:nvSpPr>
        <p:spPr>
          <a:xfrm>
            <a:off x="685800" y="1341120"/>
            <a:ext cx="2565400" cy="3149600"/>
          </a:xfrm>
          <a:prstGeom prst="ellipse">
            <a:avLst/>
          </a:prstGeom>
          <a:noFill/>
          <a:ln w="9525" cap="flat" cmpd="sng" algn="ctr">
            <a:solidFill>
              <a:srgbClr val="2E6590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Horos stone" descr="Камень-хорос с надписью о залоге земли, V в. до н. э. Найден на о. Лемнос (афинское поселение). Археологический музей Лемноса">
            <a:extLst>
              <a:ext uri="{FF2B5EF4-FFF2-40B4-BE49-F238E27FC236}">
                <a16:creationId xmlns:a16="http://schemas.microsoft.com/office/drawing/2014/main" id="{AFD1DC8E-C278-B805-5402-87B8719D14B4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693920"/>
            <a:ext cx="2717800" cy="1656080"/>
          </a:xfrm>
          <a:prstGeom prst="roundRect">
            <a:avLst>
              <a:gd name="adj" fmla="val 4000"/>
            </a:avLst>
          </a:prstGeom>
          <a:ln w="12700">
            <a:solidFill>
              <a:srgbClr val="D8CDB8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0" name="Solon 1 card">
            <a:extLst>
              <a:ext uri="{FF2B5EF4-FFF2-40B4-BE49-F238E27FC236}">
                <a16:creationId xmlns:a16="http://schemas.microsoft.com/office/drawing/2014/main" id="{FBEC7024-55B9-E87C-C490-3E786A76ACDC}"/>
              </a:ext>
            </a:extLst>
          </p:cNvPr>
          <p:cNvSpPr/>
          <p:nvPr/>
        </p:nvSpPr>
        <p:spPr>
          <a:xfrm>
            <a:off x="3683000" y="1366520"/>
            <a:ext cx="7899400" cy="10871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CD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Solon 1">
            <a:extLst>
              <a:ext uri="{FF2B5EF4-FFF2-40B4-BE49-F238E27FC236}">
                <a16:creationId xmlns:a16="http://schemas.microsoft.com/office/drawing/2014/main" id="{28F7A543-FD06-8065-1109-B9C7D0D1521C}"/>
              </a:ext>
            </a:extLst>
          </p:cNvPr>
          <p:cNvSpPr txBox="1"/>
          <p:nvPr/>
        </p:nvSpPr>
        <p:spPr>
          <a:xfrm>
            <a:off x="3962400" y="1544320"/>
            <a:ext cx="74168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dirty="0">
                <a:solidFill>
                  <a:srgbClr val="23201D"/>
                </a:solidFill>
                <a:latin typeface="Candara" panose="020E0502030303020204" pitchFamily="34" charset="0"/>
              </a:rPr>
              <a:t>Солон был представителем знатного рода, но его главной целью было </a:t>
            </a:r>
            <a:r>
              <a:rPr lang="ru-RU" sz="2400" b="1" dirty="0">
                <a:solidFill>
                  <a:srgbClr val="2E6590"/>
                </a:solidFill>
                <a:latin typeface="Candara" panose="020E0502030303020204" pitchFamily="34" charset="0"/>
              </a:rPr>
              <a:t>достижение справедливости.</a:t>
            </a:r>
          </a:p>
        </p:txBody>
      </p:sp>
      <p:sp>
        <p:nvSpPr>
          <p:cNvPr id="12" name="Solon 1 bar">
            <a:extLst>
              <a:ext uri="{FF2B5EF4-FFF2-40B4-BE49-F238E27FC236}">
                <a16:creationId xmlns:a16="http://schemas.microsoft.com/office/drawing/2014/main" id="{F65F5F19-E3A7-A737-71AE-4C1D3A3B673B}"/>
              </a:ext>
            </a:extLst>
          </p:cNvPr>
          <p:cNvSpPr/>
          <p:nvPr/>
        </p:nvSpPr>
        <p:spPr>
          <a:xfrm>
            <a:off x="3784600" y="1493520"/>
            <a:ext cx="50800" cy="833120"/>
          </a:xfrm>
          <a:prstGeom prst="rect">
            <a:avLst/>
          </a:prstGeom>
          <a:solidFill>
            <a:srgbClr val="2D272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Solon 2 card">
            <a:extLst>
              <a:ext uri="{FF2B5EF4-FFF2-40B4-BE49-F238E27FC236}">
                <a16:creationId xmlns:a16="http://schemas.microsoft.com/office/drawing/2014/main" id="{17AEF5E7-74A4-671A-7F1E-07CC92171980}"/>
              </a:ext>
            </a:extLst>
          </p:cNvPr>
          <p:cNvSpPr/>
          <p:nvPr/>
        </p:nvSpPr>
        <p:spPr>
          <a:xfrm>
            <a:off x="3683000" y="2631440"/>
            <a:ext cx="7899400" cy="1148080"/>
          </a:xfrm>
          <a:prstGeom prst="roundRect">
            <a:avLst>
              <a:gd name="adj" fmla="val 6000"/>
            </a:avLst>
          </a:prstGeom>
          <a:solidFill>
            <a:srgbClr val="DFE9F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Solon 2">
            <a:extLst>
              <a:ext uri="{FF2B5EF4-FFF2-40B4-BE49-F238E27FC236}">
                <a16:creationId xmlns:a16="http://schemas.microsoft.com/office/drawing/2014/main" id="{659FC98E-D0BC-A246-4496-C2BFFF472243}"/>
              </a:ext>
            </a:extLst>
          </p:cNvPr>
          <p:cNvSpPr txBox="1"/>
          <p:nvPr/>
        </p:nvSpPr>
        <p:spPr>
          <a:xfrm>
            <a:off x="3962400" y="2809240"/>
            <a:ext cx="7416800" cy="7924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800" b="1" dirty="0">
                <a:solidFill>
                  <a:srgbClr val="2E6590"/>
                </a:solidFill>
                <a:latin typeface="Constantia" panose="02030602050306030303" pitchFamily="18" charset="0"/>
              </a:rPr>
              <a:t>В 594 году до н. э.</a:t>
            </a:r>
            <a:r>
              <a:rPr lang="ru-RU" sz="2400" dirty="0">
                <a:solidFill>
                  <a:srgbClr val="23201D"/>
                </a:solidFill>
                <a:latin typeface="Candara" panose="020E0502030303020204" pitchFamily="34" charset="0"/>
              </a:rPr>
              <a:t> жители Афин выбрали его на должность архонта.</a:t>
            </a:r>
          </a:p>
        </p:txBody>
      </p:sp>
      <p:sp>
        <p:nvSpPr>
          <p:cNvPr id="15" name="Solon 2 bar">
            <a:extLst>
              <a:ext uri="{FF2B5EF4-FFF2-40B4-BE49-F238E27FC236}">
                <a16:creationId xmlns:a16="http://schemas.microsoft.com/office/drawing/2014/main" id="{2C3E9A7A-3A79-25AE-F243-50FE7FD6422A}"/>
              </a:ext>
            </a:extLst>
          </p:cNvPr>
          <p:cNvSpPr/>
          <p:nvPr/>
        </p:nvSpPr>
        <p:spPr>
          <a:xfrm>
            <a:off x="3784600" y="2758440"/>
            <a:ext cx="50800" cy="894080"/>
          </a:xfrm>
          <a:prstGeom prst="rect">
            <a:avLst/>
          </a:prstGeom>
          <a:solidFill>
            <a:srgbClr val="2E659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Solon 3 card">
            <a:extLst>
              <a:ext uri="{FF2B5EF4-FFF2-40B4-BE49-F238E27FC236}">
                <a16:creationId xmlns:a16="http://schemas.microsoft.com/office/drawing/2014/main" id="{6E95EDB4-7BFB-F520-FCAD-77F9D1C9CD32}"/>
              </a:ext>
            </a:extLst>
          </p:cNvPr>
          <p:cNvSpPr/>
          <p:nvPr/>
        </p:nvSpPr>
        <p:spPr>
          <a:xfrm>
            <a:off x="3683000" y="3957320"/>
            <a:ext cx="7899400" cy="1818640"/>
          </a:xfrm>
          <a:prstGeom prst="roundRect">
            <a:avLst>
              <a:gd name="adj" fmla="val 6000"/>
            </a:avLst>
          </a:prstGeom>
          <a:solidFill>
            <a:srgbClr val="EAEF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Solon 3">
            <a:extLst>
              <a:ext uri="{FF2B5EF4-FFF2-40B4-BE49-F238E27FC236}">
                <a16:creationId xmlns:a16="http://schemas.microsoft.com/office/drawing/2014/main" id="{8C16DCB2-334F-7A6D-5D25-8D5010506AE8}"/>
              </a:ext>
            </a:extLst>
          </p:cNvPr>
          <p:cNvSpPr txBox="1"/>
          <p:nvPr/>
        </p:nvSpPr>
        <p:spPr>
          <a:xfrm>
            <a:off x="3962400" y="4135120"/>
            <a:ext cx="7416800" cy="1463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dirty="0">
                <a:solidFill>
                  <a:srgbClr val="23201D"/>
                </a:solidFill>
                <a:latin typeface="Candara" panose="020E0502030303020204" pitchFamily="34" charset="0"/>
              </a:rPr>
              <a:t>Солон распорядился </a:t>
            </a:r>
            <a:r>
              <a:rPr lang="ru-RU" sz="2400" b="1" dirty="0">
                <a:solidFill>
                  <a:srgbClr val="687A30"/>
                </a:solidFill>
                <a:latin typeface="Candara" panose="020E0502030303020204" pitchFamily="34" charset="0"/>
              </a:rPr>
              <a:t>убрать с полей знаки</a:t>
            </a:r>
            <a:r>
              <a:rPr lang="ru-RU" sz="2400" dirty="0">
                <a:solidFill>
                  <a:srgbClr val="23201D"/>
                </a:solidFill>
                <a:latin typeface="Candara" panose="020E0502030303020204" pitchFamily="34" charset="0"/>
              </a:rPr>
              <a:t>, которые указывали на долги крестьян, а также </a:t>
            </a:r>
            <a:r>
              <a:rPr lang="ru-RU" sz="2400" b="1" dirty="0">
                <a:solidFill>
                  <a:srgbClr val="687A30"/>
                </a:solidFill>
                <a:latin typeface="Candara" panose="020E0502030303020204" pitchFamily="34" charset="0"/>
              </a:rPr>
              <a:t>выкупил граждан Афин</a:t>
            </a:r>
            <a:r>
              <a:rPr lang="ru-RU" sz="2400" dirty="0">
                <a:solidFill>
                  <a:srgbClr val="23201D"/>
                </a:solidFill>
                <a:latin typeface="Candara" panose="020E0502030303020204" pitchFamily="34" charset="0"/>
              </a:rPr>
              <a:t>, которые были проданы в рабство за пределы полиса.</a:t>
            </a:r>
          </a:p>
        </p:txBody>
      </p:sp>
      <p:sp>
        <p:nvSpPr>
          <p:cNvPr id="18" name="Solon 3 bar">
            <a:extLst>
              <a:ext uri="{FF2B5EF4-FFF2-40B4-BE49-F238E27FC236}">
                <a16:creationId xmlns:a16="http://schemas.microsoft.com/office/drawing/2014/main" id="{D00DDD32-1388-7AFF-12E7-B2422911BEBE}"/>
              </a:ext>
            </a:extLst>
          </p:cNvPr>
          <p:cNvSpPr/>
          <p:nvPr/>
        </p:nvSpPr>
        <p:spPr>
          <a:xfrm>
            <a:off x="3784600" y="4084320"/>
            <a:ext cx="50800" cy="1564640"/>
          </a:xfrm>
          <a:prstGeom prst="rect">
            <a:avLst/>
          </a:prstGeom>
          <a:solidFill>
            <a:srgbClr val="687A3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Signature 100ballnik.com">
            <a:extLst>
              <a:ext uri="{FF2B5EF4-FFF2-40B4-BE49-F238E27FC236}">
                <a16:creationId xmlns:a16="http://schemas.microsoft.com/office/drawing/2014/main" id="{01552953-7179-16EE-91EA-089299F68010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274"/>
                </a:solidFill>
                <a:latin typeface="Candara" panose="020E0502030303020204" pitchFamily="34" charset="0"/>
              </a:rPr>
              <a:t>100ballnik.com</a:t>
            </a:r>
            <a:endParaRPr lang="ru-RU" sz="1100" spc="40" dirty="0">
              <a:solidFill>
                <a:srgbClr val="8A8274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43761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0C8C4738-94BB-A52A-4A1F-10587DD53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23201D"/>
                </a:solidFill>
                <a:latin typeface="Constantia" panose="02030602050306030303" pitchFamily="18" charset="0"/>
              </a:rPr>
              <a:t>Разделение граждан</a:t>
            </a:r>
          </a:p>
        </p:txBody>
      </p:sp>
      <p:sp>
        <p:nvSpPr>
          <p:cNvPr id="3" name="Meander band">
            <a:extLst>
              <a:ext uri="{FF2B5EF4-FFF2-40B4-BE49-F238E27FC236}">
                <a16:creationId xmlns:a16="http://schemas.microsoft.com/office/drawing/2014/main" id="{39242711-1D82-ADEA-4670-0B6483021AD9}"/>
              </a:ext>
            </a:extLst>
          </p:cNvPr>
          <p:cNvSpPr/>
          <p:nvPr/>
        </p:nvSpPr>
        <p:spPr>
          <a:xfrm>
            <a:off x="609600" y="1036320"/>
            <a:ext cx="1524001" cy="190501"/>
          </a:xfrm>
          <a:custGeom>
            <a:avLst/>
            <a:gdLst/>
            <a:ahLst/>
            <a:cxnLst/>
            <a:rect l="0" t="0" r="0" b="0"/>
            <a:pathLst>
              <a:path w="1524001" h="190501">
                <a:moveTo>
                  <a:pt x="0" y="190500"/>
                </a:moveTo>
                <a:lnTo>
                  <a:pt x="0" y="190500"/>
                </a:lnTo>
                <a:lnTo>
                  <a:pt x="0" y="0"/>
                </a:lnTo>
                <a:lnTo>
                  <a:pt x="190500" y="0"/>
                </a:lnTo>
                <a:lnTo>
                  <a:pt x="190500" y="127000"/>
                </a:lnTo>
                <a:lnTo>
                  <a:pt x="63500" y="127000"/>
                </a:lnTo>
                <a:lnTo>
                  <a:pt x="63500" y="63500"/>
                </a:lnTo>
                <a:lnTo>
                  <a:pt x="127000" y="63500"/>
                </a:lnTo>
                <a:lnTo>
                  <a:pt x="127000" y="190500"/>
                </a:lnTo>
                <a:lnTo>
                  <a:pt x="254000" y="190500"/>
                </a:lnTo>
                <a:lnTo>
                  <a:pt x="254000" y="190500"/>
                </a:lnTo>
                <a:lnTo>
                  <a:pt x="254000" y="0"/>
                </a:lnTo>
                <a:lnTo>
                  <a:pt x="444500" y="0"/>
                </a:lnTo>
                <a:lnTo>
                  <a:pt x="444500" y="127000"/>
                </a:lnTo>
                <a:lnTo>
                  <a:pt x="317500" y="127000"/>
                </a:lnTo>
                <a:lnTo>
                  <a:pt x="317500" y="63500"/>
                </a:lnTo>
                <a:lnTo>
                  <a:pt x="381000" y="63500"/>
                </a:lnTo>
                <a:lnTo>
                  <a:pt x="381000" y="190500"/>
                </a:lnTo>
                <a:lnTo>
                  <a:pt x="508000" y="190500"/>
                </a:lnTo>
                <a:lnTo>
                  <a:pt x="508000" y="190500"/>
                </a:lnTo>
                <a:lnTo>
                  <a:pt x="508000" y="0"/>
                </a:lnTo>
                <a:lnTo>
                  <a:pt x="698500" y="0"/>
                </a:lnTo>
                <a:lnTo>
                  <a:pt x="698500" y="127000"/>
                </a:lnTo>
                <a:lnTo>
                  <a:pt x="571500" y="127000"/>
                </a:lnTo>
                <a:lnTo>
                  <a:pt x="571500" y="63500"/>
                </a:lnTo>
                <a:lnTo>
                  <a:pt x="635000" y="63500"/>
                </a:lnTo>
                <a:lnTo>
                  <a:pt x="635000" y="190500"/>
                </a:lnTo>
                <a:lnTo>
                  <a:pt x="762000" y="190500"/>
                </a:lnTo>
                <a:lnTo>
                  <a:pt x="762000" y="190500"/>
                </a:lnTo>
                <a:lnTo>
                  <a:pt x="762000" y="0"/>
                </a:lnTo>
                <a:lnTo>
                  <a:pt x="952500" y="0"/>
                </a:lnTo>
                <a:lnTo>
                  <a:pt x="952500" y="127000"/>
                </a:lnTo>
                <a:lnTo>
                  <a:pt x="825500" y="127000"/>
                </a:lnTo>
                <a:lnTo>
                  <a:pt x="825500" y="63500"/>
                </a:lnTo>
                <a:lnTo>
                  <a:pt x="889000" y="63500"/>
                </a:lnTo>
                <a:lnTo>
                  <a:pt x="889000" y="190500"/>
                </a:lnTo>
                <a:lnTo>
                  <a:pt x="1016000" y="190500"/>
                </a:lnTo>
                <a:lnTo>
                  <a:pt x="1016000" y="190500"/>
                </a:lnTo>
                <a:lnTo>
                  <a:pt x="1016000" y="0"/>
                </a:lnTo>
                <a:lnTo>
                  <a:pt x="1206500" y="0"/>
                </a:lnTo>
                <a:lnTo>
                  <a:pt x="1206500" y="127000"/>
                </a:lnTo>
                <a:lnTo>
                  <a:pt x="1079500" y="127000"/>
                </a:lnTo>
                <a:lnTo>
                  <a:pt x="1079500" y="63500"/>
                </a:lnTo>
                <a:lnTo>
                  <a:pt x="1143000" y="63500"/>
                </a:lnTo>
                <a:lnTo>
                  <a:pt x="1143000" y="190500"/>
                </a:lnTo>
                <a:lnTo>
                  <a:pt x="1270000" y="190500"/>
                </a:lnTo>
                <a:lnTo>
                  <a:pt x="1270000" y="190500"/>
                </a:lnTo>
                <a:lnTo>
                  <a:pt x="1270000" y="0"/>
                </a:lnTo>
                <a:lnTo>
                  <a:pt x="1460500" y="0"/>
                </a:lnTo>
                <a:lnTo>
                  <a:pt x="1460500" y="127000"/>
                </a:lnTo>
                <a:lnTo>
                  <a:pt x="1333500" y="127000"/>
                </a:lnTo>
                <a:lnTo>
                  <a:pt x="1333500" y="63500"/>
                </a:lnTo>
                <a:lnTo>
                  <a:pt x="1397000" y="63500"/>
                </a:lnTo>
                <a:lnTo>
                  <a:pt x="1397000" y="190500"/>
                </a:lnTo>
                <a:lnTo>
                  <a:pt x="1524000" y="190500"/>
                </a:lnTo>
              </a:path>
            </a:pathLst>
          </a:custGeom>
          <a:ln w="15875">
            <a:solidFill>
              <a:srgbClr val="BD5A2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3D097139-00E4-423F-94E7-F5E8A9BABBBC}"/>
              </a:ext>
            </a:extLst>
          </p:cNvPr>
          <p:cNvCxnSpPr/>
          <p:nvPr/>
        </p:nvCxnSpPr>
        <p:spPr>
          <a:xfrm>
            <a:off x="2235200" y="1131570"/>
            <a:ext cx="2184400" cy="0"/>
          </a:xfrm>
          <a:prstGeom prst="line">
            <a:avLst/>
          </a:prstGeom>
          <a:ln w="9525">
            <a:solidFill>
              <a:srgbClr val="C9B68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Classes card">
            <a:extLst>
              <a:ext uri="{FF2B5EF4-FFF2-40B4-BE49-F238E27FC236}">
                <a16:creationId xmlns:a16="http://schemas.microsoft.com/office/drawing/2014/main" id="{69F2C5FE-2DA8-2A41-2285-F306D238454D}"/>
              </a:ext>
            </a:extLst>
          </p:cNvPr>
          <p:cNvSpPr/>
          <p:nvPr/>
        </p:nvSpPr>
        <p:spPr>
          <a:xfrm>
            <a:off x="609600" y="1366520"/>
            <a:ext cx="5588000" cy="20015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CD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Classes">
            <a:extLst>
              <a:ext uri="{FF2B5EF4-FFF2-40B4-BE49-F238E27FC236}">
                <a16:creationId xmlns:a16="http://schemas.microsoft.com/office/drawing/2014/main" id="{D6678CAE-7B38-E7E1-F980-E65EB8E756EA}"/>
              </a:ext>
            </a:extLst>
          </p:cNvPr>
          <p:cNvSpPr txBox="1"/>
          <p:nvPr/>
        </p:nvSpPr>
        <p:spPr>
          <a:xfrm>
            <a:off x="889000" y="1544320"/>
            <a:ext cx="5105400" cy="16459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700" dirty="0">
                <a:solidFill>
                  <a:srgbClr val="23201D"/>
                </a:solidFill>
                <a:latin typeface="Candara" panose="020E0502030303020204" pitchFamily="34" charset="0"/>
              </a:rPr>
              <a:t>В Афинах существовало разделение граждан </a:t>
            </a:r>
            <a:r>
              <a:rPr lang="ru-RU" sz="2700" b="1" dirty="0">
                <a:solidFill>
                  <a:srgbClr val="BE8F2E"/>
                </a:solidFill>
                <a:latin typeface="Candara" panose="020E0502030303020204" pitchFamily="34" charset="0"/>
              </a:rPr>
              <a:t>на разряды</a:t>
            </a:r>
            <a:r>
              <a:rPr lang="ru-RU" sz="2700" dirty="0">
                <a:solidFill>
                  <a:srgbClr val="23201D"/>
                </a:solidFill>
                <a:latin typeface="Candara" panose="020E0502030303020204" pitchFamily="34" charset="0"/>
              </a:rPr>
              <a:t> в зависимости от их </a:t>
            </a:r>
            <a:r>
              <a:rPr lang="ru-RU" sz="2700" b="1" dirty="0">
                <a:solidFill>
                  <a:srgbClr val="BE8F2E"/>
                </a:solidFill>
                <a:latin typeface="Candara" panose="020E0502030303020204" pitchFamily="34" charset="0"/>
              </a:rPr>
              <a:t>благосостояния.</a:t>
            </a:r>
          </a:p>
        </p:txBody>
      </p:sp>
      <p:sp>
        <p:nvSpPr>
          <p:cNvPr id="7" name="Classes bar">
            <a:extLst>
              <a:ext uri="{FF2B5EF4-FFF2-40B4-BE49-F238E27FC236}">
                <a16:creationId xmlns:a16="http://schemas.microsoft.com/office/drawing/2014/main" id="{3E49AB43-1ACA-06A9-9D0D-64D97B6C9D7A}"/>
              </a:ext>
            </a:extLst>
          </p:cNvPr>
          <p:cNvSpPr/>
          <p:nvPr/>
        </p:nvSpPr>
        <p:spPr>
          <a:xfrm>
            <a:off x="711200" y="1493520"/>
            <a:ext cx="50800" cy="1747520"/>
          </a:xfrm>
          <a:prstGeom prst="rect">
            <a:avLst/>
          </a:prstGeom>
          <a:solidFill>
            <a:srgbClr val="BE8F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Rights card">
            <a:extLst>
              <a:ext uri="{FF2B5EF4-FFF2-40B4-BE49-F238E27FC236}">
                <a16:creationId xmlns:a16="http://schemas.microsoft.com/office/drawing/2014/main" id="{FC5395CF-593F-F9CA-8A96-DB38F7C43E3A}"/>
              </a:ext>
            </a:extLst>
          </p:cNvPr>
          <p:cNvSpPr/>
          <p:nvPr/>
        </p:nvSpPr>
        <p:spPr>
          <a:xfrm>
            <a:off x="609600" y="3596640"/>
            <a:ext cx="5588000" cy="2001520"/>
          </a:xfrm>
          <a:prstGeom prst="roundRect">
            <a:avLst>
              <a:gd name="adj" fmla="val 6000"/>
            </a:avLst>
          </a:prstGeom>
          <a:solidFill>
            <a:srgbClr val="EAEF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Rights">
            <a:extLst>
              <a:ext uri="{FF2B5EF4-FFF2-40B4-BE49-F238E27FC236}">
                <a16:creationId xmlns:a16="http://schemas.microsoft.com/office/drawing/2014/main" id="{EC2F3E09-9B21-2152-8BF3-839E5B290DB6}"/>
              </a:ext>
            </a:extLst>
          </p:cNvPr>
          <p:cNvSpPr txBox="1"/>
          <p:nvPr/>
        </p:nvSpPr>
        <p:spPr>
          <a:xfrm>
            <a:off x="889000" y="3774440"/>
            <a:ext cx="5105400" cy="16459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700" dirty="0">
                <a:solidFill>
                  <a:srgbClr val="23201D"/>
                </a:solidFill>
                <a:latin typeface="Candara" panose="020E0502030303020204" pitchFamily="34" charset="0"/>
              </a:rPr>
              <a:t>Представители </a:t>
            </a:r>
            <a:r>
              <a:rPr lang="ru-RU" sz="2700" b="1" dirty="0">
                <a:solidFill>
                  <a:srgbClr val="687A30"/>
                </a:solidFill>
                <a:latin typeface="Candara" panose="020E0502030303020204" pitchFamily="34" charset="0"/>
              </a:rPr>
              <a:t>первых трех разрядов</a:t>
            </a:r>
            <a:r>
              <a:rPr lang="ru-RU" sz="2700" dirty="0">
                <a:solidFill>
                  <a:srgbClr val="23201D"/>
                </a:solidFill>
                <a:latin typeface="Candara" panose="020E0502030303020204" pitchFamily="34" charset="0"/>
              </a:rPr>
              <a:t> могли занимать государственные посты и служить в армии.</a:t>
            </a:r>
          </a:p>
        </p:txBody>
      </p:sp>
      <p:sp>
        <p:nvSpPr>
          <p:cNvPr id="10" name="Rights bar">
            <a:extLst>
              <a:ext uri="{FF2B5EF4-FFF2-40B4-BE49-F238E27FC236}">
                <a16:creationId xmlns:a16="http://schemas.microsoft.com/office/drawing/2014/main" id="{AFD72F5E-E3F2-3FA0-B0F8-F9AE66A9101D}"/>
              </a:ext>
            </a:extLst>
          </p:cNvPr>
          <p:cNvSpPr/>
          <p:nvPr/>
        </p:nvSpPr>
        <p:spPr>
          <a:xfrm>
            <a:off x="711200" y="3723640"/>
            <a:ext cx="50800" cy="1747520"/>
          </a:xfrm>
          <a:prstGeom prst="rect">
            <a:avLst/>
          </a:prstGeom>
          <a:solidFill>
            <a:srgbClr val="687A3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Step 1">
            <a:extLst>
              <a:ext uri="{FF2B5EF4-FFF2-40B4-BE49-F238E27FC236}">
                <a16:creationId xmlns:a16="http://schemas.microsoft.com/office/drawing/2014/main" id="{20DB398D-030B-21B9-ACF4-326951CC32EA}"/>
              </a:ext>
            </a:extLst>
          </p:cNvPr>
          <p:cNvSpPr/>
          <p:nvPr/>
        </p:nvSpPr>
        <p:spPr>
          <a:xfrm>
            <a:off x="6604000" y="3175000"/>
            <a:ext cx="1168400" cy="3175000"/>
          </a:xfrm>
          <a:prstGeom prst="roundRect">
            <a:avLst>
              <a:gd name="adj" fmla="val 6000"/>
            </a:avLst>
          </a:prstGeom>
          <a:solidFill>
            <a:srgbClr val="BD5A2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Step 2">
            <a:extLst>
              <a:ext uri="{FF2B5EF4-FFF2-40B4-BE49-F238E27FC236}">
                <a16:creationId xmlns:a16="http://schemas.microsoft.com/office/drawing/2014/main" id="{907453A9-EEC7-AD5E-74AF-7849BC7BEF58}"/>
              </a:ext>
            </a:extLst>
          </p:cNvPr>
          <p:cNvSpPr/>
          <p:nvPr/>
        </p:nvSpPr>
        <p:spPr>
          <a:xfrm>
            <a:off x="7874000" y="3860800"/>
            <a:ext cx="1168400" cy="2489200"/>
          </a:xfrm>
          <a:prstGeom prst="roundRect">
            <a:avLst>
              <a:gd name="adj" fmla="val 6000"/>
            </a:avLst>
          </a:prstGeom>
          <a:solidFill>
            <a:srgbClr val="BE8F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Step 3">
            <a:extLst>
              <a:ext uri="{FF2B5EF4-FFF2-40B4-BE49-F238E27FC236}">
                <a16:creationId xmlns:a16="http://schemas.microsoft.com/office/drawing/2014/main" id="{25166D62-BA33-16C6-28DE-08E6E0F210DD}"/>
              </a:ext>
            </a:extLst>
          </p:cNvPr>
          <p:cNvSpPr/>
          <p:nvPr/>
        </p:nvSpPr>
        <p:spPr>
          <a:xfrm>
            <a:off x="9144000" y="4546600"/>
            <a:ext cx="1168400" cy="1803400"/>
          </a:xfrm>
          <a:prstGeom prst="roundRect">
            <a:avLst>
              <a:gd name="adj" fmla="val 6000"/>
            </a:avLst>
          </a:prstGeom>
          <a:solidFill>
            <a:srgbClr val="687A3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Step 4">
            <a:extLst>
              <a:ext uri="{FF2B5EF4-FFF2-40B4-BE49-F238E27FC236}">
                <a16:creationId xmlns:a16="http://schemas.microsoft.com/office/drawing/2014/main" id="{8CC4955A-3573-3FDD-1E81-0F0EE1F46811}"/>
              </a:ext>
            </a:extLst>
          </p:cNvPr>
          <p:cNvSpPr/>
          <p:nvPr/>
        </p:nvSpPr>
        <p:spPr>
          <a:xfrm>
            <a:off x="10414000" y="5232400"/>
            <a:ext cx="1168400" cy="1117600"/>
          </a:xfrm>
          <a:prstGeom prst="roundRect">
            <a:avLst>
              <a:gd name="adj" fmla="val 6000"/>
            </a:avLst>
          </a:prstGeom>
          <a:solidFill>
            <a:srgbClr val="D9D2C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Bracket">
            <a:extLst>
              <a:ext uri="{FF2B5EF4-FFF2-40B4-BE49-F238E27FC236}">
                <a16:creationId xmlns:a16="http://schemas.microsoft.com/office/drawing/2014/main" id="{CBE632F1-FFE8-F275-070D-6FCD089323AB}"/>
              </a:ext>
            </a:extLst>
          </p:cNvPr>
          <p:cNvCxnSpPr/>
          <p:nvPr/>
        </p:nvCxnSpPr>
        <p:spPr>
          <a:xfrm>
            <a:off x="6604000" y="2921000"/>
            <a:ext cx="3708400" cy="0"/>
          </a:xfrm>
          <a:prstGeom prst="line">
            <a:avLst/>
          </a:prstGeom>
          <a:ln w="25400">
            <a:solidFill>
              <a:srgbClr val="687A3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Bracket">
            <a:extLst>
              <a:ext uri="{FF2B5EF4-FFF2-40B4-BE49-F238E27FC236}">
                <a16:creationId xmlns:a16="http://schemas.microsoft.com/office/drawing/2014/main" id="{3874E6EC-1551-9D7F-9CC9-3A7F0D1D0845}"/>
              </a:ext>
            </a:extLst>
          </p:cNvPr>
          <p:cNvCxnSpPr/>
          <p:nvPr/>
        </p:nvCxnSpPr>
        <p:spPr>
          <a:xfrm>
            <a:off x="6604000" y="2921000"/>
            <a:ext cx="0" cy="152400"/>
          </a:xfrm>
          <a:prstGeom prst="line">
            <a:avLst/>
          </a:prstGeom>
          <a:ln w="25400">
            <a:solidFill>
              <a:srgbClr val="687A3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Bracket">
            <a:extLst>
              <a:ext uri="{FF2B5EF4-FFF2-40B4-BE49-F238E27FC236}">
                <a16:creationId xmlns:a16="http://schemas.microsoft.com/office/drawing/2014/main" id="{136C1A9F-4268-356B-9E07-C5F8DE50C184}"/>
              </a:ext>
            </a:extLst>
          </p:cNvPr>
          <p:cNvCxnSpPr/>
          <p:nvPr/>
        </p:nvCxnSpPr>
        <p:spPr>
          <a:xfrm>
            <a:off x="10312400" y="2921000"/>
            <a:ext cx="0" cy="152400"/>
          </a:xfrm>
          <a:prstGeom prst="line">
            <a:avLst/>
          </a:prstGeom>
          <a:ln w="25400">
            <a:solidFill>
              <a:srgbClr val="687A3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Rider" descr="Всадник-гоплит. Аттическая чернофигурная амфора, ок. 575–550 гг. до н. э. Национальный археологический музей, Афины">
            <a:extLst>
              <a:ext uri="{FF2B5EF4-FFF2-40B4-BE49-F238E27FC236}">
                <a16:creationId xmlns:a16="http://schemas.microsoft.com/office/drawing/2014/main" id="{5A1B099A-0244-2191-1461-56C95FDBE5A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00" y="1366520"/>
            <a:ext cx="2413000" cy="1524000"/>
          </a:xfrm>
          <a:prstGeom prst="roundRect">
            <a:avLst>
              <a:gd name="adj" fmla="val 4000"/>
            </a:avLst>
          </a:prstGeom>
          <a:ln w="12700">
            <a:solidFill>
              <a:srgbClr val="D8CDB8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21" name="Hoplite" descr="Гоплит. Роспись аттического килика. Музей Древней Агоры, Афины">
            <a:extLst>
              <a:ext uri="{FF2B5EF4-FFF2-40B4-BE49-F238E27FC236}">
                <a16:creationId xmlns:a16="http://schemas.microsoft.com/office/drawing/2014/main" id="{3DAF6B15-2B1E-BCB3-4F07-353A709CEC2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9400" y="1366520"/>
            <a:ext cx="2413000" cy="1524000"/>
          </a:xfrm>
          <a:prstGeom prst="roundRect">
            <a:avLst>
              <a:gd name="adj" fmla="val 4000"/>
            </a:avLst>
          </a:prstGeom>
          <a:ln w="12700">
            <a:solidFill>
              <a:srgbClr val="D8CDB8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2" name="Signature 100ballnik.com">
            <a:extLst>
              <a:ext uri="{FF2B5EF4-FFF2-40B4-BE49-F238E27FC236}">
                <a16:creationId xmlns:a16="http://schemas.microsoft.com/office/drawing/2014/main" id="{0DBCE295-4566-8FB7-863B-872BE85F8EF7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274"/>
                </a:solidFill>
                <a:latin typeface="Candara" panose="020E0502030303020204" pitchFamily="34" charset="0"/>
              </a:rPr>
              <a:t>100ballnik.com</a:t>
            </a:r>
            <a:endParaRPr lang="ru-RU" sz="1100" spc="40" dirty="0">
              <a:solidFill>
                <a:srgbClr val="8A8274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2172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C7F803E1-5B06-B493-7BE4-B7403C051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23201D"/>
                </a:solidFill>
                <a:latin typeface="Constantia" panose="02030602050306030303" pitchFamily="18" charset="0"/>
              </a:rPr>
              <a:t>Совет четырехсот и </a:t>
            </a:r>
            <a:r>
              <a:rPr lang="ru-RU" sz="4000" dirty="0" err="1">
                <a:solidFill>
                  <a:srgbClr val="23201D"/>
                </a:solidFill>
                <a:latin typeface="Constantia" panose="02030602050306030303" pitchFamily="18" charset="0"/>
              </a:rPr>
              <a:t>гелиэи</a:t>
            </a:r>
            <a:endParaRPr lang="ru-RU" sz="4000" dirty="0">
              <a:solidFill>
                <a:srgbClr val="23201D"/>
              </a:solidFill>
              <a:latin typeface="Constantia" panose="02030602050306030303" pitchFamily="18" charset="0"/>
            </a:endParaRPr>
          </a:p>
        </p:txBody>
      </p:sp>
      <p:sp>
        <p:nvSpPr>
          <p:cNvPr id="3" name="Meander band">
            <a:extLst>
              <a:ext uri="{FF2B5EF4-FFF2-40B4-BE49-F238E27FC236}">
                <a16:creationId xmlns:a16="http://schemas.microsoft.com/office/drawing/2014/main" id="{6BC2537D-906A-BCF9-908E-5976C323746A}"/>
              </a:ext>
            </a:extLst>
          </p:cNvPr>
          <p:cNvSpPr/>
          <p:nvPr/>
        </p:nvSpPr>
        <p:spPr>
          <a:xfrm>
            <a:off x="609600" y="1036320"/>
            <a:ext cx="1524001" cy="190501"/>
          </a:xfrm>
          <a:custGeom>
            <a:avLst/>
            <a:gdLst/>
            <a:ahLst/>
            <a:cxnLst/>
            <a:rect l="0" t="0" r="0" b="0"/>
            <a:pathLst>
              <a:path w="1524001" h="190501">
                <a:moveTo>
                  <a:pt x="0" y="190500"/>
                </a:moveTo>
                <a:lnTo>
                  <a:pt x="0" y="190500"/>
                </a:lnTo>
                <a:lnTo>
                  <a:pt x="0" y="0"/>
                </a:lnTo>
                <a:lnTo>
                  <a:pt x="190500" y="0"/>
                </a:lnTo>
                <a:lnTo>
                  <a:pt x="190500" y="127000"/>
                </a:lnTo>
                <a:lnTo>
                  <a:pt x="63500" y="127000"/>
                </a:lnTo>
                <a:lnTo>
                  <a:pt x="63500" y="63500"/>
                </a:lnTo>
                <a:lnTo>
                  <a:pt x="127000" y="63500"/>
                </a:lnTo>
                <a:lnTo>
                  <a:pt x="127000" y="190500"/>
                </a:lnTo>
                <a:lnTo>
                  <a:pt x="254000" y="190500"/>
                </a:lnTo>
                <a:lnTo>
                  <a:pt x="254000" y="190500"/>
                </a:lnTo>
                <a:lnTo>
                  <a:pt x="254000" y="0"/>
                </a:lnTo>
                <a:lnTo>
                  <a:pt x="444500" y="0"/>
                </a:lnTo>
                <a:lnTo>
                  <a:pt x="444500" y="127000"/>
                </a:lnTo>
                <a:lnTo>
                  <a:pt x="317500" y="127000"/>
                </a:lnTo>
                <a:lnTo>
                  <a:pt x="317500" y="63500"/>
                </a:lnTo>
                <a:lnTo>
                  <a:pt x="381000" y="63500"/>
                </a:lnTo>
                <a:lnTo>
                  <a:pt x="381000" y="190500"/>
                </a:lnTo>
                <a:lnTo>
                  <a:pt x="508000" y="190500"/>
                </a:lnTo>
                <a:lnTo>
                  <a:pt x="508000" y="190500"/>
                </a:lnTo>
                <a:lnTo>
                  <a:pt x="508000" y="0"/>
                </a:lnTo>
                <a:lnTo>
                  <a:pt x="698500" y="0"/>
                </a:lnTo>
                <a:lnTo>
                  <a:pt x="698500" y="127000"/>
                </a:lnTo>
                <a:lnTo>
                  <a:pt x="571500" y="127000"/>
                </a:lnTo>
                <a:lnTo>
                  <a:pt x="571500" y="63500"/>
                </a:lnTo>
                <a:lnTo>
                  <a:pt x="635000" y="63500"/>
                </a:lnTo>
                <a:lnTo>
                  <a:pt x="635000" y="190500"/>
                </a:lnTo>
                <a:lnTo>
                  <a:pt x="762000" y="190500"/>
                </a:lnTo>
                <a:lnTo>
                  <a:pt x="762000" y="190500"/>
                </a:lnTo>
                <a:lnTo>
                  <a:pt x="762000" y="0"/>
                </a:lnTo>
                <a:lnTo>
                  <a:pt x="952500" y="0"/>
                </a:lnTo>
                <a:lnTo>
                  <a:pt x="952500" y="127000"/>
                </a:lnTo>
                <a:lnTo>
                  <a:pt x="825500" y="127000"/>
                </a:lnTo>
                <a:lnTo>
                  <a:pt x="825500" y="63500"/>
                </a:lnTo>
                <a:lnTo>
                  <a:pt x="889000" y="63500"/>
                </a:lnTo>
                <a:lnTo>
                  <a:pt x="889000" y="190500"/>
                </a:lnTo>
                <a:lnTo>
                  <a:pt x="1016000" y="190500"/>
                </a:lnTo>
                <a:lnTo>
                  <a:pt x="1016000" y="190500"/>
                </a:lnTo>
                <a:lnTo>
                  <a:pt x="1016000" y="0"/>
                </a:lnTo>
                <a:lnTo>
                  <a:pt x="1206500" y="0"/>
                </a:lnTo>
                <a:lnTo>
                  <a:pt x="1206500" y="127000"/>
                </a:lnTo>
                <a:lnTo>
                  <a:pt x="1079500" y="127000"/>
                </a:lnTo>
                <a:lnTo>
                  <a:pt x="1079500" y="63500"/>
                </a:lnTo>
                <a:lnTo>
                  <a:pt x="1143000" y="63500"/>
                </a:lnTo>
                <a:lnTo>
                  <a:pt x="1143000" y="190500"/>
                </a:lnTo>
                <a:lnTo>
                  <a:pt x="1270000" y="190500"/>
                </a:lnTo>
                <a:lnTo>
                  <a:pt x="1270000" y="190500"/>
                </a:lnTo>
                <a:lnTo>
                  <a:pt x="1270000" y="0"/>
                </a:lnTo>
                <a:lnTo>
                  <a:pt x="1460500" y="0"/>
                </a:lnTo>
                <a:lnTo>
                  <a:pt x="1460500" y="127000"/>
                </a:lnTo>
                <a:lnTo>
                  <a:pt x="1333500" y="127000"/>
                </a:lnTo>
                <a:lnTo>
                  <a:pt x="1333500" y="63500"/>
                </a:lnTo>
                <a:lnTo>
                  <a:pt x="1397000" y="63500"/>
                </a:lnTo>
                <a:lnTo>
                  <a:pt x="1397000" y="190500"/>
                </a:lnTo>
                <a:lnTo>
                  <a:pt x="1524000" y="190500"/>
                </a:lnTo>
              </a:path>
            </a:pathLst>
          </a:custGeom>
          <a:ln w="15875">
            <a:solidFill>
              <a:srgbClr val="2E65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68ECF34E-D389-3A2D-AC4C-73D9700FCB2B}"/>
              </a:ext>
            </a:extLst>
          </p:cNvPr>
          <p:cNvCxnSpPr/>
          <p:nvPr/>
        </p:nvCxnSpPr>
        <p:spPr>
          <a:xfrm>
            <a:off x="2235200" y="1131570"/>
            <a:ext cx="2184400" cy="0"/>
          </a:xfrm>
          <a:prstGeom prst="line">
            <a:avLst/>
          </a:prstGeom>
          <a:ln w="9525">
            <a:solidFill>
              <a:srgbClr val="C9B68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Bouleuterion" descr="Остатки Старого Булевтерия (здания Совета) на Агоре Афин. Современная фотография">
            <a:extLst>
              <a:ext uri="{FF2B5EF4-FFF2-40B4-BE49-F238E27FC236}">
                <a16:creationId xmlns:a16="http://schemas.microsoft.com/office/drawing/2014/main" id="{E610D0E2-94C2-C53A-8370-339938A2CBA6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366520"/>
            <a:ext cx="5334000" cy="1905000"/>
          </a:xfrm>
          <a:prstGeom prst="roundRect">
            <a:avLst>
              <a:gd name="adj" fmla="val 4000"/>
            </a:avLst>
          </a:prstGeom>
          <a:ln w="12700">
            <a:solidFill>
              <a:srgbClr val="D8CDB8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8" name="Ballots" descr="Бронзовые жетоны для тайного голосования судей-присяжных. Музей Древней Агоры, Афины">
            <a:extLst>
              <a:ext uri="{FF2B5EF4-FFF2-40B4-BE49-F238E27FC236}">
                <a16:creationId xmlns:a16="http://schemas.microsoft.com/office/drawing/2014/main" id="{A3BA8CCF-BD4F-5BFB-CA7E-1BA72D927945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1366520"/>
            <a:ext cx="5334000" cy="1905000"/>
          </a:xfrm>
          <a:prstGeom prst="roundRect">
            <a:avLst>
              <a:gd name="adj" fmla="val 4000"/>
            </a:avLst>
          </a:prstGeom>
          <a:ln w="12700">
            <a:solidFill>
              <a:srgbClr val="D8CDB8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9" name="Council card">
            <a:extLst>
              <a:ext uri="{FF2B5EF4-FFF2-40B4-BE49-F238E27FC236}">
                <a16:creationId xmlns:a16="http://schemas.microsoft.com/office/drawing/2014/main" id="{CE696E49-B73A-1D3E-C35C-8C1E362CA6FF}"/>
              </a:ext>
            </a:extLst>
          </p:cNvPr>
          <p:cNvSpPr/>
          <p:nvPr/>
        </p:nvSpPr>
        <p:spPr>
          <a:xfrm>
            <a:off x="609600" y="3449320"/>
            <a:ext cx="5334000" cy="2291080"/>
          </a:xfrm>
          <a:prstGeom prst="roundRect">
            <a:avLst>
              <a:gd name="adj" fmla="val 6000"/>
            </a:avLst>
          </a:prstGeom>
          <a:solidFill>
            <a:srgbClr val="DFE9F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Council">
            <a:extLst>
              <a:ext uri="{FF2B5EF4-FFF2-40B4-BE49-F238E27FC236}">
                <a16:creationId xmlns:a16="http://schemas.microsoft.com/office/drawing/2014/main" id="{2288E34E-D11A-F60D-FD8E-FF2ECC46B14D}"/>
              </a:ext>
            </a:extLst>
          </p:cNvPr>
          <p:cNvSpPr txBox="1"/>
          <p:nvPr/>
        </p:nvSpPr>
        <p:spPr>
          <a:xfrm>
            <a:off x="889000" y="3627120"/>
            <a:ext cx="4851400" cy="1905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dirty="0">
                <a:solidFill>
                  <a:srgbClr val="23201D"/>
                </a:solidFill>
                <a:latin typeface="Candara" panose="020E0502030303020204" pitchFamily="34" charset="0"/>
              </a:rPr>
              <a:t>В дополнение к аристократическому ареопагу Солон создал выборный </a:t>
            </a:r>
            <a:r>
              <a:rPr lang="ru-RU" sz="2600" b="1" dirty="0">
                <a:solidFill>
                  <a:srgbClr val="2E6590"/>
                </a:solidFill>
                <a:latin typeface="Constantia" panose="02030602050306030303" pitchFamily="18" charset="0"/>
              </a:rPr>
              <a:t>Совет четырехсот,</a:t>
            </a:r>
            <a:r>
              <a:rPr lang="ru-RU" sz="2500" dirty="0">
                <a:solidFill>
                  <a:srgbClr val="23201D"/>
                </a:solidFill>
                <a:latin typeface="Candara" panose="020E0502030303020204" pitchFamily="34" charset="0"/>
              </a:rPr>
              <a:t> в который входили четыреста человек.</a:t>
            </a:r>
          </a:p>
        </p:txBody>
      </p:sp>
      <p:sp>
        <p:nvSpPr>
          <p:cNvPr id="11" name="Council bar">
            <a:extLst>
              <a:ext uri="{FF2B5EF4-FFF2-40B4-BE49-F238E27FC236}">
                <a16:creationId xmlns:a16="http://schemas.microsoft.com/office/drawing/2014/main" id="{7FF076A5-7774-16BD-EFA9-1EED69C833E9}"/>
              </a:ext>
            </a:extLst>
          </p:cNvPr>
          <p:cNvSpPr/>
          <p:nvPr/>
        </p:nvSpPr>
        <p:spPr>
          <a:xfrm>
            <a:off x="711200" y="3576320"/>
            <a:ext cx="50800" cy="2037080"/>
          </a:xfrm>
          <a:prstGeom prst="rect">
            <a:avLst/>
          </a:prstGeom>
          <a:solidFill>
            <a:srgbClr val="2E659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Heliaia card">
            <a:extLst>
              <a:ext uri="{FF2B5EF4-FFF2-40B4-BE49-F238E27FC236}">
                <a16:creationId xmlns:a16="http://schemas.microsoft.com/office/drawing/2014/main" id="{3F7FD116-0E2C-2F89-06DF-E3FA2DA497E4}"/>
              </a:ext>
            </a:extLst>
          </p:cNvPr>
          <p:cNvSpPr/>
          <p:nvPr/>
        </p:nvSpPr>
        <p:spPr>
          <a:xfrm>
            <a:off x="6248400" y="3449320"/>
            <a:ext cx="5334000" cy="2291080"/>
          </a:xfrm>
          <a:prstGeom prst="roundRect">
            <a:avLst>
              <a:gd name="adj" fmla="val 6000"/>
            </a:avLst>
          </a:prstGeom>
          <a:solidFill>
            <a:srgbClr val="F6ECD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Heliaia">
            <a:extLst>
              <a:ext uri="{FF2B5EF4-FFF2-40B4-BE49-F238E27FC236}">
                <a16:creationId xmlns:a16="http://schemas.microsoft.com/office/drawing/2014/main" id="{541115BF-D5B9-D33B-BAE9-CCBA107309B7}"/>
              </a:ext>
            </a:extLst>
          </p:cNvPr>
          <p:cNvSpPr txBox="1"/>
          <p:nvPr/>
        </p:nvSpPr>
        <p:spPr>
          <a:xfrm>
            <a:off x="6527800" y="3627120"/>
            <a:ext cx="4851400" cy="1905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dirty="0">
                <a:solidFill>
                  <a:srgbClr val="23201D"/>
                </a:solidFill>
                <a:latin typeface="Candara" panose="020E0502030303020204" pitchFamily="34" charset="0"/>
              </a:rPr>
              <a:t>Также был учрежден суд присяжных – </a:t>
            </a:r>
            <a:r>
              <a:rPr lang="ru-RU" sz="2600" b="1" dirty="0" err="1">
                <a:solidFill>
                  <a:srgbClr val="BE8F2E"/>
                </a:solidFill>
                <a:latin typeface="Constantia" panose="02030602050306030303" pitchFamily="18" charset="0"/>
              </a:rPr>
              <a:t>гелиэя</a:t>
            </a:r>
            <a:r>
              <a:rPr lang="ru-RU" sz="2600" b="1" dirty="0">
                <a:solidFill>
                  <a:srgbClr val="BE8F2E"/>
                </a:solidFill>
                <a:latin typeface="Constantia" panose="02030602050306030303" pitchFamily="18" charset="0"/>
              </a:rPr>
              <a:t>.</a:t>
            </a:r>
            <a:r>
              <a:rPr lang="ru-RU" sz="2500" dirty="0">
                <a:solidFill>
                  <a:srgbClr val="23201D"/>
                </a:solidFill>
                <a:latin typeface="Candara" panose="020E0502030303020204" pitchFamily="34" charset="0"/>
              </a:rPr>
              <a:t> В состав </a:t>
            </a:r>
            <a:r>
              <a:rPr lang="ru-RU" sz="2500" dirty="0" err="1">
                <a:solidFill>
                  <a:srgbClr val="23201D"/>
                </a:solidFill>
                <a:latin typeface="Candara" panose="020E0502030303020204" pitchFamily="34" charset="0"/>
              </a:rPr>
              <a:t>гелиэи</a:t>
            </a:r>
            <a:r>
              <a:rPr lang="ru-RU" sz="2500" dirty="0">
                <a:solidFill>
                  <a:srgbClr val="23201D"/>
                </a:solidFill>
                <a:latin typeface="Candara" panose="020E0502030303020204" pitchFamily="34" charset="0"/>
              </a:rPr>
              <a:t> мог войти любой гражданин из четырех разрядов, достигший возраста </a:t>
            </a:r>
            <a:r>
              <a:rPr lang="ru-RU" sz="2500" b="1" dirty="0">
                <a:solidFill>
                  <a:srgbClr val="BE8F2E"/>
                </a:solidFill>
                <a:latin typeface="Candara" panose="020E0502030303020204" pitchFamily="34" charset="0"/>
              </a:rPr>
              <a:t>тридцати лет.</a:t>
            </a:r>
          </a:p>
        </p:txBody>
      </p:sp>
      <p:sp>
        <p:nvSpPr>
          <p:cNvPr id="14" name="Heliaia bar">
            <a:extLst>
              <a:ext uri="{FF2B5EF4-FFF2-40B4-BE49-F238E27FC236}">
                <a16:creationId xmlns:a16="http://schemas.microsoft.com/office/drawing/2014/main" id="{8703B9BF-80F0-C92C-2C5E-815D0D88247A}"/>
              </a:ext>
            </a:extLst>
          </p:cNvPr>
          <p:cNvSpPr/>
          <p:nvPr/>
        </p:nvSpPr>
        <p:spPr>
          <a:xfrm>
            <a:off x="6350000" y="3576320"/>
            <a:ext cx="50800" cy="2037080"/>
          </a:xfrm>
          <a:prstGeom prst="rect">
            <a:avLst/>
          </a:prstGeom>
          <a:solidFill>
            <a:srgbClr val="BE8F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Signature 100ballnik.com">
            <a:extLst>
              <a:ext uri="{FF2B5EF4-FFF2-40B4-BE49-F238E27FC236}">
                <a16:creationId xmlns:a16="http://schemas.microsoft.com/office/drawing/2014/main" id="{20A8FE24-724F-201F-47D7-F341FB9721E5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274"/>
                </a:solidFill>
                <a:latin typeface="Candara" panose="020E0502030303020204" pitchFamily="34" charset="0"/>
              </a:rPr>
              <a:t>100ballnik.com</a:t>
            </a:r>
            <a:endParaRPr lang="ru-RU" sz="1100" spc="40" dirty="0">
              <a:solidFill>
                <a:srgbClr val="8A8274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87217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6876D32-04E5-F381-9088-447C2E41D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89400"/>
            <a:ext cx="3810000" cy="110032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dirty="0">
                <a:solidFill>
                  <a:srgbClr val="23201D"/>
                </a:solidFill>
                <a:latin typeface="Constantia" panose="02030602050306030303" pitchFamily="18" charset="0"/>
              </a:rPr>
              <a:t>Народное собрание</a:t>
            </a:r>
          </a:p>
        </p:txBody>
      </p:sp>
      <p:pic>
        <p:nvPicPr>
          <p:cNvPr id="4" name="Pnyx" descr="Холм Пникс — место Народного собрания: ораторская трибуна (бема), высеченная в скале, и Акрополь. Современная фотография">
            <a:extLst>
              <a:ext uri="{FF2B5EF4-FFF2-40B4-BE49-F238E27FC236}">
                <a16:creationId xmlns:a16="http://schemas.microsoft.com/office/drawing/2014/main" id="{DEDE2A08-31CD-9FFB-B7A2-E96DF2995A53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0"/>
          </a:xfrm>
          <a:prstGeom prst="roundRect">
            <a:avLst>
              <a:gd name="adj" fmla="val 0"/>
            </a:avLst>
          </a:prstGeom>
        </p:spPr>
      </p:pic>
      <p:sp>
        <p:nvSpPr>
          <p:cNvPr id="5" name="Panorama edge">
            <a:extLst>
              <a:ext uri="{FF2B5EF4-FFF2-40B4-BE49-F238E27FC236}">
                <a16:creationId xmlns:a16="http://schemas.microsoft.com/office/drawing/2014/main" id="{6A1BB4A5-A92C-D543-8A4A-550F49FCD7F1}"/>
              </a:ext>
            </a:extLst>
          </p:cNvPr>
          <p:cNvSpPr/>
          <p:nvPr/>
        </p:nvSpPr>
        <p:spPr>
          <a:xfrm>
            <a:off x="0" y="3759200"/>
            <a:ext cx="12192000" cy="63500"/>
          </a:xfrm>
          <a:prstGeom prst="rect">
            <a:avLst/>
          </a:prstGeom>
          <a:solidFill>
            <a:srgbClr val="687A3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Meander band">
            <a:extLst>
              <a:ext uri="{FF2B5EF4-FFF2-40B4-BE49-F238E27FC236}">
                <a16:creationId xmlns:a16="http://schemas.microsoft.com/office/drawing/2014/main" id="{A9B3AA0A-915B-540D-2A60-296CC5F885DC}"/>
              </a:ext>
            </a:extLst>
          </p:cNvPr>
          <p:cNvSpPr/>
          <p:nvPr/>
        </p:nvSpPr>
        <p:spPr>
          <a:xfrm>
            <a:off x="609600" y="5342128"/>
            <a:ext cx="1524001" cy="190501"/>
          </a:xfrm>
          <a:custGeom>
            <a:avLst/>
            <a:gdLst/>
            <a:ahLst/>
            <a:cxnLst/>
            <a:rect l="0" t="0" r="0" b="0"/>
            <a:pathLst>
              <a:path w="1524001" h="190501">
                <a:moveTo>
                  <a:pt x="0" y="190500"/>
                </a:moveTo>
                <a:lnTo>
                  <a:pt x="0" y="190500"/>
                </a:lnTo>
                <a:lnTo>
                  <a:pt x="0" y="0"/>
                </a:lnTo>
                <a:lnTo>
                  <a:pt x="190500" y="0"/>
                </a:lnTo>
                <a:lnTo>
                  <a:pt x="190500" y="127000"/>
                </a:lnTo>
                <a:lnTo>
                  <a:pt x="63500" y="127000"/>
                </a:lnTo>
                <a:lnTo>
                  <a:pt x="63500" y="63500"/>
                </a:lnTo>
                <a:lnTo>
                  <a:pt x="127000" y="63500"/>
                </a:lnTo>
                <a:lnTo>
                  <a:pt x="127000" y="190500"/>
                </a:lnTo>
                <a:lnTo>
                  <a:pt x="254000" y="190500"/>
                </a:lnTo>
                <a:lnTo>
                  <a:pt x="254000" y="190500"/>
                </a:lnTo>
                <a:lnTo>
                  <a:pt x="254000" y="0"/>
                </a:lnTo>
                <a:lnTo>
                  <a:pt x="444500" y="0"/>
                </a:lnTo>
                <a:lnTo>
                  <a:pt x="444500" y="127000"/>
                </a:lnTo>
                <a:lnTo>
                  <a:pt x="317500" y="127000"/>
                </a:lnTo>
                <a:lnTo>
                  <a:pt x="317500" y="63500"/>
                </a:lnTo>
                <a:lnTo>
                  <a:pt x="381000" y="63500"/>
                </a:lnTo>
                <a:lnTo>
                  <a:pt x="381000" y="190500"/>
                </a:lnTo>
                <a:lnTo>
                  <a:pt x="508000" y="190500"/>
                </a:lnTo>
                <a:lnTo>
                  <a:pt x="508000" y="190500"/>
                </a:lnTo>
                <a:lnTo>
                  <a:pt x="508000" y="0"/>
                </a:lnTo>
                <a:lnTo>
                  <a:pt x="698500" y="0"/>
                </a:lnTo>
                <a:lnTo>
                  <a:pt x="698500" y="127000"/>
                </a:lnTo>
                <a:lnTo>
                  <a:pt x="571500" y="127000"/>
                </a:lnTo>
                <a:lnTo>
                  <a:pt x="571500" y="63500"/>
                </a:lnTo>
                <a:lnTo>
                  <a:pt x="635000" y="63500"/>
                </a:lnTo>
                <a:lnTo>
                  <a:pt x="635000" y="190500"/>
                </a:lnTo>
                <a:lnTo>
                  <a:pt x="762000" y="190500"/>
                </a:lnTo>
                <a:lnTo>
                  <a:pt x="762000" y="190500"/>
                </a:lnTo>
                <a:lnTo>
                  <a:pt x="762000" y="0"/>
                </a:lnTo>
                <a:lnTo>
                  <a:pt x="952500" y="0"/>
                </a:lnTo>
                <a:lnTo>
                  <a:pt x="952500" y="127000"/>
                </a:lnTo>
                <a:lnTo>
                  <a:pt x="825500" y="127000"/>
                </a:lnTo>
                <a:lnTo>
                  <a:pt x="825500" y="63500"/>
                </a:lnTo>
                <a:lnTo>
                  <a:pt x="889000" y="63500"/>
                </a:lnTo>
                <a:lnTo>
                  <a:pt x="889000" y="190500"/>
                </a:lnTo>
                <a:lnTo>
                  <a:pt x="1016000" y="190500"/>
                </a:lnTo>
                <a:lnTo>
                  <a:pt x="1016000" y="190500"/>
                </a:lnTo>
                <a:lnTo>
                  <a:pt x="1016000" y="0"/>
                </a:lnTo>
                <a:lnTo>
                  <a:pt x="1206500" y="0"/>
                </a:lnTo>
                <a:lnTo>
                  <a:pt x="1206500" y="127000"/>
                </a:lnTo>
                <a:lnTo>
                  <a:pt x="1079500" y="127000"/>
                </a:lnTo>
                <a:lnTo>
                  <a:pt x="1079500" y="63500"/>
                </a:lnTo>
                <a:lnTo>
                  <a:pt x="1143000" y="63500"/>
                </a:lnTo>
                <a:lnTo>
                  <a:pt x="1143000" y="190500"/>
                </a:lnTo>
                <a:lnTo>
                  <a:pt x="1270000" y="190500"/>
                </a:lnTo>
                <a:lnTo>
                  <a:pt x="1270000" y="190500"/>
                </a:lnTo>
                <a:lnTo>
                  <a:pt x="1270000" y="0"/>
                </a:lnTo>
                <a:lnTo>
                  <a:pt x="1460500" y="0"/>
                </a:lnTo>
                <a:lnTo>
                  <a:pt x="1460500" y="127000"/>
                </a:lnTo>
                <a:lnTo>
                  <a:pt x="1333500" y="127000"/>
                </a:lnTo>
                <a:lnTo>
                  <a:pt x="1333500" y="63500"/>
                </a:lnTo>
                <a:lnTo>
                  <a:pt x="1397000" y="63500"/>
                </a:lnTo>
                <a:lnTo>
                  <a:pt x="1397000" y="190500"/>
                </a:lnTo>
                <a:lnTo>
                  <a:pt x="1524000" y="190500"/>
                </a:lnTo>
              </a:path>
            </a:pathLst>
          </a:custGeom>
          <a:ln w="15875">
            <a:solidFill>
              <a:srgbClr val="687A3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Assembly card">
            <a:extLst>
              <a:ext uri="{FF2B5EF4-FFF2-40B4-BE49-F238E27FC236}">
                <a16:creationId xmlns:a16="http://schemas.microsoft.com/office/drawing/2014/main" id="{FE4CB043-5DEB-6F4C-FF21-41F5146097DD}"/>
              </a:ext>
            </a:extLst>
          </p:cNvPr>
          <p:cNvSpPr/>
          <p:nvPr/>
        </p:nvSpPr>
        <p:spPr>
          <a:xfrm>
            <a:off x="4724400" y="4064000"/>
            <a:ext cx="6858000" cy="2336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CD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Assembly">
            <a:extLst>
              <a:ext uri="{FF2B5EF4-FFF2-40B4-BE49-F238E27FC236}">
                <a16:creationId xmlns:a16="http://schemas.microsoft.com/office/drawing/2014/main" id="{C68F6CF5-D767-BA1B-9EEF-20E83B90BBE6}"/>
              </a:ext>
            </a:extLst>
          </p:cNvPr>
          <p:cNvSpPr txBox="1"/>
          <p:nvPr/>
        </p:nvSpPr>
        <p:spPr>
          <a:xfrm>
            <a:off x="5003800" y="4241800"/>
            <a:ext cx="6375400" cy="1981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dirty="0">
                <a:solidFill>
                  <a:srgbClr val="23201D"/>
                </a:solidFill>
                <a:latin typeface="Candara" panose="020E0502030303020204" pitchFamily="34" charset="0"/>
              </a:rPr>
              <a:t>Полномочия по принятию законов были переданы </a:t>
            </a:r>
            <a:r>
              <a:rPr lang="ru-RU" sz="2700" b="1" dirty="0">
                <a:solidFill>
                  <a:srgbClr val="687A30"/>
                </a:solidFill>
                <a:latin typeface="Constantia" panose="02030602050306030303" pitchFamily="18" charset="0"/>
              </a:rPr>
              <a:t>Народному собранию.</a:t>
            </a:r>
            <a:r>
              <a:rPr lang="ru-RU" sz="2600" dirty="0">
                <a:solidFill>
                  <a:srgbClr val="23201D"/>
                </a:solidFill>
                <a:latin typeface="Candara" panose="020E0502030303020204" pitchFamily="34" charset="0"/>
              </a:rPr>
              <a:t> В его работе могли принимать участие </a:t>
            </a:r>
            <a:r>
              <a:rPr lang="ru-RU" sz="2600" b="1" dirty="0">
                <a:solidFill>
                  <a:srgbClr val="687A30"/>
                </a:solidFill>
                <a:latin typeface="Candara" panose="020E0502030303020204" pitchFamily="34" charset="0"/>
              </a:rPr>
              <a:t>все граждане Афин</a:t>
            </a:r>
            <a:r>
              <a:rPr lang="ru-RU" sz="2600" dirty="0">
                <a:solidFill>
                  <a:srgbClr val="23201D"/>
                </a:solidFill>
                <a:latin typeface="Candara" panose="020E0502030303020204" pitchFamily="34" charset="0"/>
              </a:rPr>
              <a:t>, при достижении ими возраста </a:t>
            </a:r>
            <a:r>
              <a:rPr lang="ru-RU" sz="2600" b="1" dirty="0">
                <a:solidFill>
                  <a:srgbClr val="687A30"/>
                </a:solidFill>
                <a:latin typeface="Candara" panose="020E0502030303020204" pitchFamily="34" charset="0"/>
              </a:rPr>
              <a:t>двадцати лет.</a:t>
            </a:r>
          </a:p>
        </p:txBody>
      </p:sp>
      <p:sp>
        <p:nvSpPr>
          <p:cNvPr id="9" name="Assembly bar">
            <a:extLst>
              <a:ext uri="{FF2B5EF4-FFF2-40B4-BE49-F238E27FC236}">
                <a16:creationId xmlns:a16="http://schemas.microsoft.com/office/drawing/2014/main" id="{2FC70464-3CB9-E2F5-EA0A-5A06E15A384A}"/>
              </a:ext>
            </a:extLst>
          </p:cNvPr>
          <p:cNvSpPr/>
          <p:nvPr/>
        </p:nvSpPr>
        <p:spPr>
          <a:xfrm>
            <a:off x="4826000" y="4191000"/>
            <a:ext cx="50800" cy="2082800"/>
          </a:xfrm>
          <a:prstGeom prst="rect">
            <a:avLst/>
          </a:prstGeom>
          <a:solidFill>
            <a:srgbClr val="687A3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Signature 100ballnik.com">
            <a:extLst>
              <a:ext uri="{FF2B5EF4-FFF2-40B4-BE49-F238E27FC236}">
                <a16:creationId xmlns:a16="http://schemas.microsoft.com/office/drawing/2014/main" id="{BE72E055-1B84-B697-A056-243436AECC0A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274"/>
                </a:solidFill>
                <a:latin typeface="Candara" panose="020E0502030303020204" pitchFamily="34" charset="0"/>
              </a:rPr>
              <a:t>100ballnik.com</a:t>
            </a:r>
            <a:endParaRPr lang="ru-RU" sz="1100" spc="40" dirty="0">
              <a:solidFill>
                <a:srgbClr val="8A8274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804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FF331A04-4E25-59F2-3EBA-3C51067BD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23201D"/>
                </a:solidFill>
                <a:latin typeface="Constantia" panose="02030602050306030303" pitchFamily="18" charset="0"/>
              </a:rPr>
              <a:t>Афинские тираны</a:t>
            </a:r>
          </a:p>
        </p:txBody>
      </p:sp>
      <p:sp>
        <p:nvSpPr>
          <p:cNvPr id="3" name="Meander band">
            <a:extLst>
              <a:ext uri="{FF2B5EF4-FFF2-40B4-BE49-F238E27FC236}">
                <a16:creationId xmlns:a16="http://schemas.microsoft.com/office/drawing/2014/main" id="{E7FAED76-AA1B-2E67-4700-07EDB7B91B7A}"/>
              </a:ext>
            </a:extLst>
          </p:cNvPr>
          <p:cNvSpPr/>
          <p:nvPr/>
        </p:nvSpPr>
        <p:spPr>
          <a:xfrm>
            <a:off x="609600" y="1036320"/>
            <a:ext cx="1524001" cy="190501"/>
          </a:xfrm>
          <a:custGeom>
            <a:avLst/>
            <a:gdLst/>
            <a:ahLst/>
            <a:cxnLst/>
            <a:rect l="0" t="0" r="0" b="0"/>
            <a:pathLst>
              <a:path w="1524001" h="190501">
                <a:moveTo>
                  <a:pt x="0" y="190500"/>
                </a:moveTo>
                <a:lnTo>
                  <a:pt x="0" y="190500"/>
                </a:lnTo>
                <a:lnTo>
                  <a:pt x="0" y="0"/>
                </a:lnTo>
                <a:lnTo>
                  <a:pt x="190500" y="0"/>
                </a:lnTo>
                <a:lnTo>
                  <a:pt x="190500" y="127000"/>
                </a:lnTo>
                <a:lnTo>
                  <a:pt x="63500" y="127000"/>
                </a:lnTo>
                <a:lnTo>
                  <a:pt x="63500" y="63500"/>
                </a:lnTo>
                <a:lnTo>
                  <a:pt x="127000" y="63500"/>
                </a:lnTo>
                <a:lnTo>
                  <a:pt x="127000" y="190500"/>
                </a:lnTo>
                <a:lnTo>
                  <a:pt x="254000" y="190500"/>
                </a:lnTo>
                <a:lnTo>
                  <a:pt x="254000" y="190500"/>
                </a:lnTo>
                <a:lnTo>
                  <a:pt x="254000" y="0"/>
                </a:lnTo>
                <a:lnTo>
                  <a:pt x="444500" y="0"/>
                </a:lnTo>
                <a:lnTo>
                  <a:pt x="444500" y="127000"/>
                </a:lnTo>
                <a:lnTo>
                  <a:pt x="317500" y="127000"/>
                </a:lnTo>
                <a:lnTo>
                  <a:pt x="317500" y="63500"/>
                </a:lnTo>
                <a:lnTo>
                  <a:pt x="381000" y="63500"/>
                </a:lnTo>
                <a:lnTo>
                  <a:pt x="381000" y="190500"/>
                </a:lnTo>
                <a:lnTo>
                  <a:pt x="508000" y="190500"/>
                </a:lnTo>
                <a:lnTo>
                  <a:pt x="508000" y="190500"/>
                </a:lnTo>
                <a:lnTo>
                  <a:pt x="508000" y="0"/>
                </a:lnTo>
                <a:lnTo>
                  <a:pt x="698500" y="0"/>
                </a:lnTo>
                <a:lnTo>
                  <a:pt x="698500" y="127000"/>
                </a:lnTo>
                <a:lnTo>
                  <a:pt x="571500" y="127000"/>
                </a:lnTo>
                <a:lnTo>
                  <a:pt x="571500" y="63500"/>
                </a:lnTo>
                <a:lnTo>
                  <a:pt x="635000" y="63500"/>
                </a:lnTo>
                <a:lnTo>
                  <a:pt x="635000" y="190500"/>
                </a:lnTo>
                <a:lnTo>
                  <a:pt x="762000" y="190500"/>
                </a:lnTo>
                <a:lnTo>
                  <a:pt x="762000" y="190500"/>
                </a:lnTo>
                <a:lnTo>
                  <a:pt x="762000" y="0"/>
                </a:lnTo>
                <a:lnTo>
                  <a:pt x="952500" y="0"/>
                </a:lnTo>
                <a:lnTo>
                  <a:pt x="952500" y="127000"/>
                </a:lnTo>
                <a:lnTo>
                  <a:pt x="825500" y="127000"/>
                </a:lnTo>
                <a:lnTo>
                  <a:pt x="825500" y="63500"/>
                </a:lnTo>
                <a:lnTo>
                  <a:pt x="889000" y="63500"/>
                </a:lnTo>
                <a:lnTo>
                  <a:pt x="889000" y="190500"/>
                </a:lnTo>
                <a:lnTo>
                  <a:pt x="1016000" y="190500"/>
                </a:lnTo>
                <a:lnTo>
                  <a:pt x="1016000" y="190500"/>
                </a:lnTo>
                <a:lnTo>
                  <a:pt x="1016000" y="0"/>
                </a:lnTo>
                <a:lnTo>
                  <a:pt x="1206500" y="0"/>
                </a:lnTo>
                <a:lnTo>
                  <a:pt x="1206500" y="127000"/>
                </a:lnTo>
                <a:lnTo>
                  <a:pt x="1079500" y="127000"/>
                </a:lnTo>
                <a:lnTo>
                  <a:pt x="1079500" y="63500"/>
                </a:lnTo>
                <a:lnTo>
                  <a:pt x="1143000" y="63500"/>
                </a:lnTo>
                <a:lnTo>
                  <a:pt x="1143000" y="190500"/>
                </a:lnTo>
                <a:lnTo>
                  <a:pt x="1270000" y="190500"/>
                </a:lnTo>
                <a:lnTo>
                  <a:pt x="1270000" y="190500"/>
                </a:lnTo>
                <a:lnTo>
                  <a:pt x="1270000" y="0"/>
                </a:lnTo>
                <a:lnTo>
                  <a:pt x="1460500" y="0"/>
                </a:lnTo>
                <a:lnTo>
                  <a:pt x="1460500" y="127000"/>
                </a:lnTo>
                <a:lnTo>
                  <a:pt x="1333500" y="127000"/>
                </a:lnTo>
                <a:lnTo>
                  <a:pt x="1333500" y="63500"/>
                </a:lnTo>
                <a:lnTo>
                  <a:pt x="1397000" y="63500"/>
                </a:lnTo>
                <a:lnTo>
                  <a:pt x="1397000" y="190500"/>
                </a:lnTo>
                <a:lnTo>
                  <a:pt x="1524000" y="190500"/>
                </a:lnTo>
              </a:path>
            </a:pathLst>
          </a:custGeom>
          <a:ln w="15875">
            <a:solidFill>
              <a:srgbClr val="2D27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13B1FF68-3A21-8491-24F1-AF27F5D8AAC8}"/>
              </a:ext>
            </a:extLst>
          </p:cNvPr>
          <p:cNvCxnSpPr/>
          <p:nvPr/>
        </p:nvCxnSpPr>
        <p:spPr>
          <a:xfrm>
            <a:off x="2235200" y="1131570"/>
            <a:ext cx="2184400" cy="0"/>
          </a:xfrm>
          <a:prstGeom prst="line">
            <a:avLst/>
          </a:prstGeom>
          <a:ln w="9525">
            <a:solidFill>
              <a:srgbClr val="C9B68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yranny card">
            <a:extLst>
              <a:ext uri="{FF2B5EF4-FFF2-40B4-BE49-F238E27FC236}">
                <a16:creationId xmlns:a16="http://schemas.microsoft.com/office/drawing/2014/main" id="{7935DAC5-3684-1095-E871-3A0553C75E08}"/>
              </a:ext>
            </a:extLst>
          </p:cNvPr>
          <p:cNvSpPr/>
          <p:nvPr/>
        </p:nvSpPr>
        <p:spPr>
          <a:xfrm>
            <a:off x="609600" y="1366520"/>
            <a:ext cx="6350000" cy="27635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CD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yranny">
            <a:extLst>
              <a:ext uri="{FF2B5EF4-FFF2-40B4-BE49-F238E27FC236}">
                <a16:creationId xmlns:a16="http://schemas.microsoft.com/office/drawing/2014/main" id="{DAB45331-3C0B-1E41-F372-EB9742BC1457}"/>
              </a:ext>
            </a:extLst>
          </p:cNvPr>
          <p:cNvSpPr txBox="1"/>
          <p:nvPr/>
        </p:nvSpPr>
        <p:spPr>
          <a:xfrm>
            <a:off x="889000" y="1544320"/>
            <a:ext cx="5867400" cy="24079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dirty="0">
                <a:solidFill>
                  <a:srgbClr val="23201D"/>
                </a:solidFill>
                <a:latin typeface="Candara" panose="020E0502030303020204" pitchFamily="34" charset="0"/>
              </a:rPr>
              <a:t>В Древней Греции в эпоху </a:t>
            </a:r>
            <a:r>
              <a:rPr lang="ru-RU" sz="2600" b="1" dirty="0">
                <a:solidFill>
                  <a:srgbClr val="BD5A2C"/>
                </a:solidFill>
                <a:latin typeface="Candara" panose="020E0502030303020204" pitchFamily="34" charset="0"/>
              </a:rPr>
              <a:t>с середины VII века до н. э.</a:t>
            </a:r>
            <a:r>
              <a:rPr lang="ru-RU" sz="2600" dirty="0">
                <a:solidFill>
                  <a:srgbClr val="23201D"/>
                </a:solidFill>
                <a:latin typeface="Candara" panose="020E0502030303020204" pitchFamily="34" charset="0"/>
              </a:rPr>
              <a:t> и </a:t>
            </a:r>
            <a:r>
              <a:rPr lang="ru-RU" sz="2600" b="1" dirty="0">
                <a:solidFill>
                  <a:srgbClr val="BD5A2C"/>
                </a:solidFill>
                <a:latin typeface="Candara" panose="020E0502030303020204" pitchFamily="34" charset="0"/>
              </a:rPr>
              <a:t>до конца VI века до н. э.</a:t>
            </a:r>
            <a:r>
              <a:rPr lang="ru-RU" sz="2600" dirty="0">
                <a:solidFill>
                  <a:srgbClr val="23201D"/>
                </a:solidFill>
                <a:latin typeface="Candara" panose="020E0502030303020204" pitchFamily="34" charset="0"/>
              </a:rPr>
              <a:t> в процветающих городах-государствах на непродолжительный срок устанавливалась </a:t>
            </a:r>
            <a:r>
              <a:rPr lang="ru-RU" sz="2700" b="1" dirty="0">
                <a:solidFill>
                  <a:srgbClr val="2D2724"/>
                </a:solidFill>
                <a:latin typeface="Constantia" panose="02030602050306030303" pitchFamily="18" charset="0"/>
              </a:rPr>
              <a:t>власть тиранов.</a:t>
            </a:r>
          </a:p>
        </p:txBody>
      </p:sp>
      <p:sp>
        <p:nvSpPr>
          <p:cNvPr id="7" name="Tyranny bar">
            <a:extLst>
              <a:ext uri="{FF2B5EF4-FFF2-40B4-BE49-F238E27FC236}">
                <a16:creationId xmlns:a16="http://schemas.microsoft.com/office/drawing/2014/main" id="{1884C434-5337-64F0-33BD-51760571C5FF}"/>
              </a:ext>
            </a:extLst>
          </p:cNvPr>
          <p:cNvSpPr/>
          <p:nvPr/>
        </p:nvSpPr>
        <p:spPr>
          <a:xfrm>
            <a:off x="711200" y="1493520"/>
            <a:ext cx="50800" cy="2509520"/>
          </a:xfrm>
          <a:prstGeom prst="rect">
            <a:avLst/>
          </a:prstGeom>
          <a:solidFill>
            <a:srgbClr val="2D272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ime band">
            <a:extLst>
              <a:ext uri="{FF2B5EF4-FFF2-40B4-BE49-F238E27FC236}">
                <a16:creationId xmlns:a16="http://schemas.microsoft.com/office/drawing/2014/main" id="{DD1565F9-5866-C0DB-E05C-EA7A90FAC322}"/>
              </a:ext>
            </a:extLst>
          </p:cNvPr>
          <p:cNvSpPr/>
          <p:nvPr/>
        </p:nvSpPr>
        <p:spPr>
          <a:xfrm>
            <a:off x="889000" y="4307840"/>
            <a:ext cx="5791200" cy="177800"/>
          </a:xfrm>
          <a:prstGeom prst="rect">
            <a:avLst/>
          </a:prstGeom>
          <a:solidFill>
            <a:srgbClr val="BD5A2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Marker">
            <a:extLst>
              <a:ext uri="{FF2B5EF4-FFF2-40B4-BE49-F238E27FC236}">
                <a16:creationId xmlns:a16="http://schemas.microsoft.com/office/drawing/2014/main" id="{A577190B-19E2-080D-E989-CCEEB1C295EE}"/>
              </a:ext>
            </a:extLst>
          </p:cNvPr>
          <p:cNvSpPr/>
          <p:nvPr/>
        </p:nvSpPr>
        <p:spPr>
          <a:xfrm>
            <a:off x="774700" y="4282440"/>
            <a:ext cx="228600" cy="228600"/>
          </a:xfrm>
          <a:prstGeom prst="ellipse">
            <a:avLst/>
          </a:prstGeom>
          <a:solidFill>
            <a:srgbClr val="BD5A2C"/>
          </a:solidFill>
          <a:ln w="317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Marker">
            <a:extLst>
              <a:ext uri="{FF2B5EF4-FFF2-40B4-BE49-F238E27FC236}">
                <a16:creationId xmlns:a16="http://schemas.microsoft.com/office/drawing/2014/main" id="{36CB1D5C-1394-59EB-EBD5-061DC4579D21}"/>
              </a:ext>
            </a:extLst>
          </p:cNvPr>
          <p:cNvSpPr/>
          <p:nvPr/>
        </p:nvSpPr>
        <p:spPr>
          <a:xfrm>
            <a:off x="6565900" y="4282440"/>
            <a:ext cx="228600" cy="228600"/>
          </a:xfrm>
          <a:prstGeom prst="ellipse">
            <a:avLst/>
          </a:prstGeom>
          <a:solidFill>
            <a:srgbClr val="BD5A2C"/>
          </a:solidFill>
          <a:ln w="317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Peisistratus card">
            <a:extLst>
              <a:ext uri="{FF2B5EF4-FFF2-40B4-BE49-F238E27FC236}">
                <a16:creationId xmlns:a16="http://schemas.microsoft.com/office/drawing/2014/main" id="{37045984-A7AA-85A8-E4A2-00E4D2DCCE7F}"/>
              </a:ext>
            </a:extLst>
          </p:cNvPr>
          <p:cNvSpPr/>
          <p:nvPr/>
        </p:nvSpPr>
        <p:spPr>
          <a:xfrm>
            <a:off x="609600" y="4739640"/>
            <a:ext cx="6350000" cy="1544320"/>
          </a:xfrm>
          <a:prstGeom prst="roundRect">
            <a:avLst>
              <a:gd name="adj" fmla="val 6000"/>
            </a:avLst>
          </a:prstGeom>
          <a:solidFill>
            <a:srgbClr val="F8E4D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Peisistratus">
            <a:extLst>
              <a:ext uri="{FF2B5EF4-FFF2-40B4-BE49-F238E27FC236}">
                <a16:creationId xmlns:a16="http://schemas.microsoft.com/office/drawing/2014/main" id="{F223A74C-7533-7281-2C1F-5BAD4E85626A}"/>
              </a:ext>
            </a:extLst>
          </p:cNvPr>
          <p:cNvSpPr txBox="1"/>
          <p:nvPr/>
        </p:nvSpPr>
        <p:spPr>
          <a:xfrm>
            <a:off x="889000" y="4917440"/>
            <a:ext cx="5867400" cy="1188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dirty="0">
                <a:solidFill>
                  <a:srgbClr val="23201D"/>
                </a:solidFill>
                <a:latin typeface="Candara" panose="020E0502030303020204" pitchFamily="34" charset="0"/>
              </a:rPr>
              <a:t>Наиболее известным примером является правление </a:t>
            </a:r>
            <a:r>
              <a:rPr lang="ru-RU" sz="2700" b="1" dirty="0" err="1">
                <a:solidFill>
                  <a:srgbClr val="BD5A2C"/>
                </a:solidFill>
                <a:latin typeface="Constantia" panose="02030602050306030303" pitchFamily="18" charset="0"/>
              </a:rPr>
              <a:t>Писистрата</a:t>
            </a:r>
            <a:r>
              <a:rPr lang="ru-RU" sz="2700" b="1" dirty="0">
                <a:solidFill>
                  <a:srgbClr val="BD5A2C"/>
                </a:solidFill>
                <a:latin typeface="Constantia" panose="02030602050306030303" pitchFamily="18" charset="0"/>
              </a:rPr>
              <a:t> и его сыновей</a:t>
            </a:r>
            <a:r>
              <a:rPr lang="ru-RU" sz="2600" dirty="0">
                <a:solidFill>
                  <a:srgbClr val="23201D"/>
                </a:solidFill>
                <a:latin typeface="Candara" panose="020E0502030303020204" pitchFamily="34" charset="0"/>
              </a:rPr>
              <a:t> в Афинах.</a:t>
            </a:r>
          </a:p>
        </p:txBody>
      </p:sp>
      <p:sp>
        <p:nvSpPr>
          <p:cNvPr id="13" name="Peisistratus bar">
            <a:extLst>
              <a:ext uri="{FF2B5EF4-FFF2-40B4-BE49-F238E27FC236}">
                <a16:creationId xmlns:a16="http://schemas.microsoft.com/office/drawing/2014/main" id="{D3BDFFC3-67E8-13B6-4413-902598EC0BFE}"/>
              </a:ext>
            </a:extLst>
          </p:cNvPr>
          <p:cNvSpPr/>
          <p:nvPr/>
        </p:nvSpPr>
        <p:spPr>
          <a:xfrm>
            <a:off x="711200" y="4866640"/>
            <a:ext cx="50800" cy="1290320"/>
          </a:xfrm>
          <a:prstGeom prst="rect">
            <a:avLst/>
          </a:prstGeom>
          <a:solidFill>
            <a:srgbClr val="BD5A2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Olympieion" descr="Колонны храма Зевса Олимпийского в Афинах: строительство начато при Писистратидах в VI в. до н. э., завершено во II в. н. э.">
            <a:extLst>
              <a:ext uri="{FF2B5EF4-FFF2-40B4-BE49-F238E27FC236}">
                <a16:creationId xmlns:a16="http://schemas.microsoft.com/office/drawing/2014/main" id="{5530D7BB-841F-E464-5CDB-00CC59B2DFC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000" y="1366520"/>
            <a:ext cx="4216400" cy="4983480"/>
          </a:xfrm>
          <a:prstGeom prst="roundRect">
            <a:avLst>
              <a:gd name="adj" fmla="val 4000"/>
            </a:avLst>
          </a:prstGeom>
          <a:ln w="12700">
            <a:solidFill>
              <a:srgbClr val="D8CDB8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6" name="Signature 100ballnik.com">
            <a:extLst>
              <a:ext uri="{FF2B5EF4-FFF2-40B4-BE49-F238E27FC236}">
                <a16:creationId xmlns:a16="http://schemas.microsoft.com/office/drawing/2014/main" id="{ED95A20A-F511-9E73-E1E2-DBD45DDB9CEE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274"/>
                </a:solidFill>
                <a:latin typeface="Candara" panose="020E0502030303020204" pitchFamily="34" charset="0"/>
              </a:rPr>
              <a:t>100ballnik.com</a:t>
            </a:r>
            <a:endParaRPr lang="ru-RU" sz="1100" spc="40" dirty="0">
              <a:solidFill>
                <a:srgbClr val="8A8274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11796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F0ED7A0-6FB7-8976-CAF5-E60B80A28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23201D"/>
                </a:solidFill>
                <a:latin typeface="Constantia" panose="02030602050306030303" pitchFamily="18" charset="0"/>
              </a:rPr>
              <a:t>Выводы по теме</a:t>
            </a:r>
          </a:p>
        </p:txBody>
      </p:sp>
      <p:sp>
        <p:nvSpPr>
          <p:cNvPr id="3" name="Meander band">
            <a:extLst>
              <a:ext uri="{FF2B5EF4-FFF2-40B4-BE49-F238E27FC236}">
                <a16:creationId xmlns:a16="http://schemas.microsoft.com/office/drawing/2014/main" id="{A119326F-9407-EFC4-E4F0-1651347327FA}"/>
              </a:ext>
            </a:extLst>
          </p:cNvPr>
          <p:cNvSpPr/>
          <p:nvPr/>
        </p:nvSpPr>
        <p:spPr>
          <a:xfrm>
            <a:off x="609600" y="1036320"/>
            <a:ext cx="1524001" cy="190501"/>
          </a:xfrm>
          <a:custGeom>
            <a:avLst/>
            <a:gdLst/>
            <a:ahLst/>
            <a:cxnLst/>
            <a:rect l="0" t="0" r="0" b="0"/>
            <a:pathLst>
              <a:path w="1524001" h="190501">
                <a:moveTo>
                  <a:pt x="0" y="190500"/>
                </a:moveTo>
                <a:lnTo>
                  <a:pt x="0" y="190500"/>
                </a:lnTo>
                <a:lnTo>
                  <a:pt x="0" y="0"/>
                </a:lnTo>
                <a:lnTo>
                  <a:pt x="190500" y="0"/>
                </a:lnTo>
                <a:lnTo>
                  <a:pt x="190500" y="127000"/>
                </a:lnTo>
                <a:lnTo>
                  <a:pt x="63500" y="127000"/>
                </a:lnTo>
                <a:lnTo>
                  <a:pt x="63500" y="63500"/>
                </a:lnTo>
                <a:lnTo>
                  <a:pt x="127000" y="63500"/>
                </a:lnTo>
                <a:lnTo>
                  <a:pt x="127000" y="190500"/>
                </a:lnTo>
                <a:lnTo>
                  <a:pt x="254000" y="190500"/>
                </a:lnTo>
                <a:lnTo>
                  <a:pt x="254000" y="190500"/>
                </a:lnTo>
                <a:lnTo>
                  <a:pt x="254000" y="0"/>
                </a:lnTo>
                <a:lnTo>
                  <a:pt x="444500" y="0"/>
                </a:lnTo>
                <a:lnTo>
                  <a:pt x="444500" y="127000"/>
                </a:lnTo>
                <a:lnTo>
                  <a:pt x="317500" y="127000"/>
                </a:lnTo>
                <a:lnTo>
                  <a:pt x="317500" y="63500"/>
                </a:lnTo>
                <a:lnTo>
                  <a:pt x="381000" y="63500"/>
                </a:lnTo>
                <a:lnTo>
                  <a:pt x="381000" y="190500"/>
                </a:lnTo>
                <a:lnTo>
                  <a:pt x="508000" y="190500"/>
                </a:lnTo>
                <a:lnTo>
                  <a:pt x="508000" y="190500"/>
                </a:lnTo>
                <a:lnTo>
                  <a:pt x="508000" y="0"/>
                </a:lnTo>
                <a:lnTo>
                  <a:pt x="698500" y="0"/>
                </a:lnTo>
                <a:lnTo>
                  <a:pt x="698500" y="127000"/>
                </a:lnTo>
                <a:lnTo>
                  <a:pt x="571500" y="127000"/>
                </a:lnTo>
                <a:lnTo>
                  <a:pt x="571500" y="63500"/>
                </a:lnTo>
                <a:lnTo>
                  <a:pt x="635000" y="63500"/>
                </a:lnTo>
                <a:lnTo>
                  <a:pt x="635000" y="190500"/>
                </a:lnTo>
                <a:lnTo>
                  <a:pt x="762000" y="190500"/>
                </a:lnTo>
                <a:lnTo>
                  <a:pt x="762000" y="190500"/>
                </a:lnTo>
                <a:lnTo>
                  <a:pt x="762000" y="0"/>
                </a:lnTo>
                <a:lnTo>
                  <a:pt x="952500" y="0"/>
                </a:lnTo>
                <a:lnTo>
                  <a:pt x="952500" y="127000"/>
                </a:lnTo>
                <a:lnTo>
                  <a:pt x="825500" y="127000"/>
                </a:lnTo>
                <a:lnTo>
                  <a:pt x="825500" y="63500"/>
                </a:lnTo>
                <a:lnTo>
                  <a:pt x="889000" y="63500"/>
                </a:lnTo>
                <a:lnTo>
                  <a:pt x="889000" y="190500"/>
                </a:lnTo>
                <a:lnTo>
                  <a:pt x="1016000" y="190500"/>
                </a:lnTo>
                <a:lnTo>
                  <a:pt x="1016000" y="190500"/>
                </a:lnTo>
                <a:lnTo>
                  <a:pt x="1016000" y="0"/>
                </a:lnTo>
                <a:lnTo>
                  <a:pt x="1206500" y="0"/>
                </a:lnTo>
                <a:lnTo>
                  <a:pt x="1206500" y="127000"/>
                </a:lnTo>
                <a:lnTo>
                  <a:pt x="1079500" y="127000"/>
                </a:lnTo>
                <a:lnTo>
                  <a:pt x="1079500" y="63500"/>
                </a:lnTo>
                <a:lnTo>
                  <a:pt x="1143000" y="63500"/>
                </a:lnTo>
                <a:lnTo>
                  <a:pt x="1143000" y="190500"/>
                </a:lnTo>
                <a:lnTo>
                  <a:pt x="1270000" y="190500"/>
                </a:lnTo>
                <a:lnTo>
                  <a:pt x="1270000" y="190500"/>
                </a:lnTo>
                <a:lnTo>
                  <a:pt x="1270000" y="0"/>
                </a:lnTo>
                <a:lnTo>
                  <a:pt x="1460500" y="0"/>
                </a:lnTo>
                <a:lnTo>
                  <a:pt x="1460500" y="127000"/>
                </a:lnTo>
                <a:lnTo>
                  <a:pt x="1333500" y="127000"/>
                </a:lnTo>
                <a:lnTo>
                  <a:pt x="1333500" y="63500"/>
                </a:lnTo>
                <a:lnTo>
                  <a:pt x="1397000" y="63500"/>
                </a:lnTo>
                <a:lnTo>
                  <a:pt x="1397000" y="190500"/>
                </a:lnTo>
                <a:lnTo>
                  <a:pt x="1524000" y="190500"/>
                </a:lnTo>
              </a:path>
            </a:pathLst>
          </a:custGeom>
          <a:ln w="15875">
            <a:solidFill>
              <a:srgbClr val="BD5A2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277DF165-953C-30DD-1EF2-262BB3DC6819}"/>
              </a:ext>
            </a:extLst>
          </p:cNvPr>
          <p:cNvCxnSpPr/>
          <p:nvPr/>
        </p:nvCxnSpPr>
        <p:spPr>
          <a:xfrm>
            <a:off x="2235200" y="1131570"/>
            <a:ext cx="2184400" cy="0"/>
          </a:xfrm>
          <a:prstGeom prst="line">
            <a:avLst/>
          </a:prstGeom>
          <a:ln w="9525">
            <a:solidFill>
              <a:srgbClr val="C9B68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Democracy card">
            <a:extLst>
              <a:ext uri="{FF2B5EF4-FFF2-40B4-BE49-F238E27FC236}">
                <a16:creationId xmlns:a16="http://schemas.microsoft.com/office/drawing/2014/main" id="{059E51DB-79A8-E7E7-096A-1C931CF313FF}"/>
              </a:ext>
            </a:extLst>
          </p:cNvPr>
          <p:cNvSpPr/>
          <p:nvPr/>
        </p:nvSpPr>
        <p:spPr>
          <a:xfrm>
            <a:off x="609600" y="1366520"/>
            <a:ext cx="7112000" cy="2550160"/>
          </a:xfrm>
          <a:prstGeom prst="roundRect">
            <a:avLst>
              <a:gd name="adj" fmla="val 6000"/>
            </a:avLst>
          </a:prstGeom>
          <a:solidFill>
            <a:srgbClr val="EAEF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Democracy">
            <a:extLst>
              <a:ext uri="{FF2B5EF4-FFF2-40B4-BE49-F238E27FC236}">
                <a16:creationId xmlns:a16="http://schemas.microsoft.com/office/drawing/2014/main" id="{5734ED5B-2A4F-029F-3078-AEECD44E6ECE}"/>
              </a:ext>
            </a:extLst>
          </p:cNvPr>
          <p:cNvSpPr txBox="1"/>
          <p:nvPr/>
        </p:nvSpPr>
        <p:spPr>
          <a:xfrm>
            <a:off x="889000" y="1544320"/>
            <a:ext cx="6629400" cy="2194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dirty="0">
                <a:solidFill>
                  <a:srgbClr val="23201D"/>
                </a:solidFill>
                <a:latin typeface="Candara" panose="020E0502030303020204" pitchFamily="34" charset="0"/>
              </a:rPr>
              <a:t>В Афинах в результате реформ Солона </a:t>
            </a:r>
            <a:r>
              <a:rPr lang="ru-RU" sz="2400" b="1" dirty="0">
                <a:solidFill>
                  <a:srgbClr val="687A30"/>
                </a:solidFill>
                <a:latin typeface="Candara" panose="020E0502030303020204" pitchFamily="34" charset="0"/>
              </a:rPr>
              <a:t>начала утверждаться демократия.</a:t>
            </a:r>
            <a:r>
              <a:rPr lang="ru-RU" sz="2400" dirty="0">
                <a:solidFill>
                  <a:srgbClr val="23201D"/>
                </a:solidFill>
                <a:latin typeface="Candara" panose="020E0502030303020204" pitchFamily="34" charset="0"/>
              </a:rPr>
              <a:t> Солон ограничил произвол аристократов, облегчил положение крестьян и разделил граждан на разряды по доходам, что позволило большему числу людей участвовать в государственной жизни.</a:t>
            </a:r>
          </a:p>
        </p:txBody>
      </p:sp>
      <p:sp>
        <p:nvSpPr>
          <p:cNvPr id="7" name="Democracy bar">
            <a:extLst>
              <a:ext uri="{FF2B5EF4-FFF2-40B4-BE49-F238E27FC236}">
                <a16:creationId xmlns:a16="http://schemas.microsoft.com/office/drawing/2014/main" id="{9F6BB9D0-5F8A-C318-54F7-577A6B81C926}"/>
              </a:ext>
            </a:extLst>
          </p:cNvPr>
          <p:cNvSpPr/>
          <p:nvPr/>
        </p:nvSpPr>
        <p:spPr>
          <a:xfrm>
            <a:off x="711200" y="1493520"/>
            <a:ext cx="50800" cy="2296160"/>
          </a:xfrm>
          <a:prstGeom prst="rect">
            <a:avLst/>
          </a:prstGeom>
          <a:solidFill>
            <a:srgbClr val="687A3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Aristocracy card">
            <a:extLst>
              <a:ext uri="{FF2B5EF4-FFF2-40B4-BE49-F238E27FC236}">
                <a16:creationId xmlns:a16="http://schemas.microsoft.com/office/drawing/2014/main" id="{D7D0722E-F871-9DD5-2DB3-AB86A6B0CBA8}"/>
              </a:ext>
            </a:extLst>
          </p:cNvPr>
          <p:cNvSpPr/>
          <p:nvPr/>
        </p:nvSpPr>
        <p:spPr>
          <a:xfrm>
            <a:off x="609600" y="4145280"/>
            <a:ext cx="7112000" cy="2184400"/>
          </a:xfrm>
          <a:prstGeom prst="roundRect">
            <a:avLst>
              <a:gd name="adj" fmla="val 6000"/>
            </a:avLst>
          </a:prstGeom>
          <a:solidFill>
            <a:srgbClr val="ECE7E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Aristocracy">
            <a:extLst>
              <a:ext uri="{FF2B5EF4-FFF2-40B4-BE49-F238E27FC236}">
                <a16:creationId xmlns:a16="http://schemas.microsoft.com/office/drawing/2014/main" id="{18FFE93A-768A-E7A2-585B-6BA4D339E481}"/>
              </a:ext>
            </a:extLst>
          </p:cNvPr>
          <p:cNvSpPr txBox="1"/>
          <p:nvPr/>
        </p:nvSpPr>
        <p:spPr>
          <a:xfrm>
            <a:off x="889000" y="4323080"/>
            <a:ext cx="6629400" cy="1828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b="1" dirty="0">
                <a:solidFill>
                  <a:srgbClr val="2D2724"/>
                </a:solidFill>
                <a:latin typeface="Candara" panose="020E0502030303020204" pitchFamily="34" charset="0"/>
              </a:rPr>
              <a:t>Однако</a:t>
            </a:r>
            <a:r>
              <a:rPr lang="ru-RU" sz="2400" dirty="0">
                <a:solidFill>
                  <a:srgbClr val="23201D"/>
                </a:solidFill>
                <a:latin typeface="Candara" panose="020E0502030303020204" pitchFamily="34" charset="0"/>
              </a:rPr>
              <a:t> в ареопаг и на должности архонтов по-прежнему избирались только представители аристократии. Тем не менее, реформы Солона </a:t>
            </a:r>
            <a:r>
              <a:rPr lang="ru-RU" sz="2400" b="1" dirty="0">
                <a:solidFill>
                  <a:srgbClr val="687A30"/>
                </a:solidFill>
                <a:latin typeface="Candara" panose="020E0502030303020204" pitchFamily="34" charset="0"/>
              </a:rPr>
              <a:t>заложили основу</a:t>
            </a:r>
            <a:r>
              <a:rPr lang="ru-RU" sz="2400" dirty="0">
                <a:solidFill>
                  <a:srgbClr val="23201D"/>
                </a:solidFill>
                <a:latin typeface="Candara" panose="020E0502030303020204" pitchFamily="34" charset="0"/>
              </a:rPr>
              <a:t> для более широкого участия граждан в управлении государством.</a:t>
            </a:r>
          </a:p>
        </p:txBody>
      </p:sp>
      <p:sp>
        <p:nvSpPr>
          <p:cNvPr id="10" name="Aristocracy bar">
            <a:extLst>
              <a:ext uri="{FF2B5EF4-FFF2-40B4-BE49-F238E27FC236}">
                <a16:creationId xmlns:a16="http://schemas.microsoft.com/office/drawing/2014/main" id="{42714397-5D83-85CF-0D15-92E5E32694F9}"/>
              </a:ext>
            </a:extLst>
          </p:cNvPr>
          <p:cNvSpPr/>
          <p:nvPr/>
        </p:nvSpPr>
        <p:spPr>
          <a:xfrm>
            <a:off x="711200" y="4272280"/>
            <a:ext cx="50800" cy="1930400"/>
          </a:xfrm>
          <a:prstGeom prst="rect">
            <a:avLst/>
          </a:prstGeom>
          <a:solidFill>
            <a:srgbClr val="2D272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Klenze" descr="Лео фон Кленце. Идеальный вид Акрополя и Ареопага в Афинах, 1846 г. (художественная реконструкция). Новая пинакотека, Мюнхен">
            <a:extLst>
              <a:ext uri="{FF2B5EF4-FFF2-40B4-BE49-F238E27FC236}">
                <a16:creationId xmlns:a16="http://schemas.microsoft.com/office/drawing/2014/main" id="{678EE8A4-F04E-E9F2-35FD-7A8280D6296C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1366520"/>
            <a:ext cx="3454400" cy="4983480"/>
          </a:xfrm>
          <a:prstGeom prst="roundRect">
            <a:avLst>
              <a:gd name="adj" fmla="val 4000"/>
            </a:avLst>
          </a:prstGeom>
          <a:ln w="12700">
            <a:solidFill>
              <a:srgbClr val="D8CDB8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3" name="Signature 100ballnik.com">
            <a:extLst>
              <a:ext uri="{FF2B5EF4-FFF2-40B4-BE49-F238E27FC236}">
                <a16:creationId xmlns:a16="http://schemas.microsoft.com/office/drawing/2014/main" id="{B36EE65C-8057-68C4-8AFD-40DFC69210C6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274"/>
                </a:solidFill>
                <a:latin typeface="Candara" panose="020E0502030303020204" pitchFamily="34" charset="0"/>
              </a:rPr>
              <a:t>100ballnik.com</a:t>
            </a:r>
            <a:endParaRPr lang="ru-RU" sz="1100" spc="40" dirty="0">
              <a:solidFill>
                <a:srgbClr val="8A8274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819473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23201D"/>
      </a:dk1>
      <a:lt1>
        <a:srgbClr val="FFFFFF"/>
      </a:lt1>
      <a:dk2>
        <a:srgbClr val="57524C"/>
      </a:dk2>
      <a:lt2>
        <a:srgbClr val="F6ECD3"/>
      </a:lt2>
      <a:accent1>
        <a:srgbClr val="BD5A2C"/>
      </a:accent1>
      <a:accent2>
        <a:srgbClr val="2E6590"/>
      </a:accent2>
      <a:accent3>
        <a:srgbClr val="BE8F2E"/>
      </a:accent3>
      <a:accent4>
        <a:srgbClr val="687A30"/>
      </a:accent4>
      <a:accent5>
        <a:srgbClr val="2D2724"/>
      </a:accent5>
      <a:accent6>
        <a:srgbClr val="57524C"/>
      </a:accent6>
      <a:hlink>
        <a:srgbClr val="467886"/>
      </a:hlink>
      <a:folHlink>
        <a:srgbClr val="96607D"/>
      </a:folHlink>
    </a:clrScheme>
    <a:fontScheme name="Стандартная">
      <a:majorFont>
        <a:latin typeface="Constantia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ndara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412</Words>
  <Application>Microsoft Office PowerPoint</Application>
  <PresentationFormat>Произвольный</PresentationFormat>
  <Paragraphs>38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Candara</vt:lpstr>
      <vt:lpstr>Constantia</vt:lpstr>
      <vt:lpstr>Тема Office</vt:lpstr>
      <vt:lpstr>Презентация PowerPoint</vt:lpstr>
      <vt:lpstr>Древнейший орган управления</vt:lpstr>
      <vt:lpstr>Высшие должностные лица</vt:lpstr>
      <vt:lpstr>Первый свод законов</vt:lpstr>
      <vt:lpstr>Реформы Солона</vt:lpstr>
      <vt:lpstr>Разделение граждан</vt:lpstr>
      <vt:lpstr>Совет четырехсот и гелиэи</vt:lpstr>
      <vt:lpstr>Народное собрание</vt:lpstr>
      <vt:lpstr>Афинские тираны</vt:lpstr>
      <vt:lpstr>Выводы по теме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«Древние Афины»</dc:title>
  <dc:creator>100ballnik.com</dc:creator>
  <cp:lastModifiedBy>Mendal</cp:lastModifiedBy>
  <cp:revision>1</cp:revision>
  <dcterms:created xsi:type="dcterms:W3CDTF">2026-10-29T21:38:26Z</dcterms:created>
  <dcterms:modified xsi:type="dcterms:W3CDTF">2026-10-29T21:38:26Z</dcterms:modified>
</cp:coreProperties>
</file>