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2AEC0CF-5166-484E-BB04-27D586705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FD6B53C-BD36-4704-A8C1-22AAA7FA7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0099735-17C4-4032-86A7-F76CD4A9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5AE3D7B-FAD5-4F08-B978-F64AA722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5FC7C140-6C81-49C3-99AC-673C0A5B6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56F0542-8313-46FF-88C2-1274871E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5C0273B-7638-4680-BD2A-64D8D92EC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8269BC6-B830-4CDC-83CE-CDB8B1FB2F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B38D825-6290-45F5-BDFC-CE0D4D92D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442D350-243D-4EC6-8DBB-D89C58B3A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243B3F-9C82-44E3-BDC2-72F066D40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47950"/>
            <a:ext cx="12192000" cy="4105275"/>
          </a:xfrm>
          <a:prstGeom prst="rect">
            <a:avLst/>
          </a:prstGeom>
        </p:spPr>
      </p:pic>
      <p:sp>
        <p:nvSpPr>
          <p:cNvPr id="2" name="Slide title">
            <a:extLst>
              <a:ext uri="{FF2B5EF4-FFF2-40B4-BE49-F238E27FC236}">
                <a16:creationId xmlns:a16="http://schemas.microsoft.com/office/drawing/2014/main" id="{58EEF9DA-7F2F-495B-B717-463AE29EAC23}"/>
              </a:ext>
            </a:extLst>
          </p:cNvPr>
          <p:cNvSpPr>
            <a:spLocks noGrp="1"/>
          </p:cNvSpPr>
          <p:nvPr/>
        </p:nvSpPr>
        <p:spPr>
          <a:xfrm>
            <a:off x="590550" y="723900"/>
            <a:ext cx="1104900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615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615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pPr>
            <a:r>
              <a:rPr sz="6150" b="0">
                <a:solidFill>
                  <a:srgbClr val="F9F5EA"/>
                </a:solidFill>
                <a:latin typeface="Georgia"/>
                <a:ea typeface="Georgia"/>
                <a:cs typeface="Georgia"/>
              </a:rPr>
              <a:t>Древняя Палестина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6CD8584-BAD3-4285-B375-9C25B4C16E39}"/>
              </a:ext>
            </a:extLst>
          </p:cNvPr>
          <p:cNvSpPr>
            <a:spLocks noGrp="1"/>
          </p:cNvSpPr>
          <p:nvPr/>
        </p:nvSpPr>
        <p:spPr>
          <a:xfrm>
            <a:off x="609600" y="2162175"/>
            <a:ext cx="10934700" cy="0"/>
          </a:xfrm>
          <a:prstGeom prst="line">
            <a:avLst/>
          </a:prstGeom>
          <a:noFill/>
          <a:ln w="19050">
            <a:solidFill>
              <a:srgbClr val="B99A5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0C2298-E13A-4811-A26A-A348098D7214}"/>
              </a:ext>
            </a:extLst>
          </p:cNvPr>
          <p:cNvSpPr>
            <a:spLocks noGrp="1"/>
          </p:cNvSpPr>
          <p:nvPr/>
        </p:nvSpPr>
        <p:spPr>
          <a:xfrm>
            <a:off x="0" y="6438900"/>
            <a:ext cx="12192000" cy="419100"/>
          </a:xfrm>
          <a:prstGeom prst="rect">
            <a:avLst/>
          </a:prstGeom>
          <a:solidFill>
            <a:srgbClr val="123B50"/>
          </a:solidFill>
          <a:ln w="0">
            <a:noFill/>
          </a:ln>
        </p:spPr>
      </p:sp>
      <p:sp>
        <p:nvSpPr>
          <p:cNvPr id="5" name="Editable signature">
            <a:extLst>
              <a:ext uri="{FF2B5EF4-FFF2-40B4-BE49-F238E27FC236}">
                <a16:creationId xmlns:a16="http://schemas.microsoft.com/office/drawing/2014/main" id="{A1D4E13A-7592-4119-8631-78C183E72B22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3D8D4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3823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title">
            <a:extLst>
              <a:ext uri="{FF2B5EF4-FFF2-40B4-BE49-F238E27FC236}">
                <a16:creationId xmlns:a16="http://schemas.microsoft.com/office/drawing/2014/main" id="{945A921C-3C97-4D75-BED7-208EDFD41283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Благословенный край: природа и народы Палестины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03D33E-6E18-441C-B581-DF5FC156F00A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prstGeom prst="rect">
            <a:avLst/>
          </a:prstGeom>
          <a:solidFill>
            <a:srgbClr val="278097"/>
          </a:solidFill>
          <a:ln w="0">
            <a:noFill/>
          </a:ln>
        </p:spPr>
      </p:sp>
      <p:sp>
        <p:nvSpPr>
          <p:cNvPr id="3" name="Geographic base from Natural Earth">
            <a:extLst>
              <a:ext uri="{FF2B5EF4-FFF2-40B4-BE49-F238E27FC236}">
                <a16:creationId xmlns:a16="http://schemas.microsoft.com/office/drawing/2014/main" id="{0452A220-4192-44AB-A5C9-B18FEA2C8E7C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0" y="4572000"/>
                </a:moveTo>
                <a:lnTo>
                  <a:pt x="0" y="3733087"/>
                </a:lnTo>
                <a:lnTo>
                  <a:pt x="162841" y="3690371"/>
                </a:lnTo>
                <a:lnTo>
                  <a:pt x="366162" y="3609170"/>
                </a:lnTo>
                <a:lnTo>
                  <a:pt x="525953" y="3505241"/>
                </a:lnTo>
                <a:lnTo>
                  <a:pt x="527841" y="3504035"/>
                </a:lnTo>
                <a:lnTo>
                  <a:pt x="551454" y="3488750"/>
                </a:lnTo>
                <a:lnTo>
                  <a:pt x="566222" y="3469341"/>
                </a:lnTo>
                <a:lnTo>
                  <a:pt x="613446" y="3426906"/>
                </a:lnTo>
                <a:lnTo>
                  <a:pt x="634741" y="3388592"/>
                </a:lnTo>
                <a:lnTo>
                  <a:pt x="684111" y="3351586"/>
                </a:lnTo>
                <a:lnTo>
                  <a:pt x="704976" y="3313877"/>
                </a:lnTo>
                <a:lnTo>
                  <a:pt x="784313" y="3231820"/>
                </a:lnTo>
                <a:lnTo>
                  <a:pt x="821662" y="3177819"/>
                </a:lnTo>
                <a:lnTo>
                  <a:pt x="824239" y="3171785"/>
                </a:lnTo>
                <a:lnTo>
                  <a:pt x="832997" y="3150468"/>
                </a:lnTo>
                <a:lnTo>
                  <a:pt x="858756" y="3117433"/>
                </a:lnTo>
                <a:lnTo>
                  <a:pt x="952431" y="2956035"/>
                </a:lnTo>
                <a:lnTo>
                  <a:pt x="959730" y="2946432"/>
                </a:lnTo>
                <a:lnTo>
                  <a:pt x="1019146" y="2812537"/>
                </a:lnTo>
                <a:lnTo>
                  <a:pt x="1047910" y="2747576"/>
                </a:lnTo>
                <a:lnTo>
                  <a:pt x="1067659" y="2716502"/>
                </a:lnTo>
                <a:lnTo>
                  <a:pt x="1100801" y="2607446"/>
                </a:lnTo>
                <a:lnTo>
                  <a:pt x="1101488" y="2601563"/>
                </a:lnTo>
                <a:lnTo>
                  <a:pt x="1100114" y="2587988"/>
                </a:lnTo>
                <a:lnTo>
                  <a:pt x="1100801" y="2582105"/>
                </a:lnTo>
                <a:lnTo>
                  <a:pt x="1115226" y="2574412"/>
                </a:lnTo>
                <a:lnTo>
                  <a:pt x="1200316" y="2309840"/>
                </a:lnTo>
                <a:lnTo>
                  <a:pt x="1237795" y="2124987"/>
                </a:lnTo>
                <a:lnTo>
                  <a:pt x="1270466" y="1963966"/>
                </a:lnTo>
                <a:lnTo>
                  <a:pt x="1276475" y="1952049"/>
                </a:lnTo>
                <a:lnTo>
                  <a:pt x="1282829" y="1896892"/>
                </a:lnTo>
                <a:lnTo>
                  <a:pt x="1288153" y="1880401"/>
                </a:lnTo>
                <a:lnTo>
                  <a:pt x="1286264" y="1862199"/>
                </a:lnTo>
                <a:lnTo>
                  <a:pt x="1310477" y="1761438"/>
                </a:lnTo>
                <a:lnTo>
                  <a:pt x="1316230" y="1650672"/>
                </a:lnTo>
                <a:lnTo>
                  <a:pt x="1324730" y="1625683"/>
                </a:lnTo>
                <a:lnTo>
                  <a:pt x="1340444" y="1617035"/>
                </a:lnTo>
                <a:lnTo>
                  <a:pt x="1353838" y="1620253"/>
                </a:lnTo>
                <a:lnTo>
                  <a:pt x="1375218" y="1634130"/>
                </a:lnTo>
                <a:lnTo>
                  <a:pt x="1391359" y="1637247"/>
                </a:lnTo>
                <a:lnTo>
                  <a:pt x="1400805" y="1635286"/>
                </a:lnTo>
                <a:lnTo>
                  <a:pt x="1437811" y="1596068"/>
                </a:lnTo>
                <a:lnTo>
                  <a:pt x="1442362" y="1585560"/>
                </a:lnTo>
                <a:lnTo>
                  <a:pt x="1451291" y="1553129"/>
                </a:lnTo>
                <a:lnTo>
                  <a:pt x="1455584" y="1537392"/>
                </a:lnTo>
                <a:lnTo>
                  <a:pt x="1453696" y="1522509"/>
                </a:lnTo>
                <a:lnTo>
                  <a:pt x="1440644" y="1516073"/>
                </a:lnTo>
                <a:lnTo>
                  <a:pt x="1447084" y="1497720"/>
                </a:lnTo>
                <a:lnTo>
                  <a:pt x="1454382" y="1422452"/>
                </a:lnTo>
                <a:lnTo>
                  <a:pt x="1468635" y="1382480"/>
                </a:lnTo>
                <a:lnTo>
                  <a:pt x="1473101" y="1358798"/>
                </a:lnTo>
                <a:lnTo>
                  <a:pt x="1468807" y="1337379"/>
                </a:lnTo>
                <a:lnTo>
                  <a:pt x="1473358" y="1332853"/>
                </a:lnTo>
                <a:lnTo>
                  <a:pt x="1479025" y="1325110"/>
                </a:lnTo>
                <a:lnTo>
                  <a:pt x="1483919" y="1321239"/>
                </a:lnTo>
                <a:lnTo>
                  <a:pt x="1476707" y="1312792"/>
                </a:lnTo>
                <a:lnTo>
                  <a:pt x="1481601" y="1311635"/>
                </a:lnTo>
                <a:lnTo>
                  <a:pt x="1482631" y="1311032"/>
                </a:lnTo>
                <a:lnTo>
                  <a:pt x="1482631" y="1309020"/>
                </a:lnTo>
                <a:lnTo>
                  <a:pt x="1483919" y="1303591"/>
                </a:lnTo>
                <a:lnTo>
                  <a:pt x="1479111" y="1304295"/>
                </a:lnTo>
                <a:lnTo>
                  <a:pt x="1477566" y="1302786"/>
                </a:lnTo>
                <a:lnTo>
                  <a:pt x="1477566" y="1299669"/>
                </a:lnTo>
                <a:lnTo>
                  <a:pt x="1476707" y="1295898"/>
                </a:lnTo>
                <a:lnTo>
                  <a:pt x="1483232" y="1282070"/>
                </a:lnTo>
                <a:lnTo>
                  <a:pt x="1492677" y="1268143"/>
                </a:lnTo>
                <a:lnTo>
                  <a:pt x="1504011" y="1257283"/>
                </a:lnTo>
                <a:lnTo>
                  <a:pt x="1527365" y="1247630"/>
                </a:lnTo>
                <a:lnTo>
                  <a:pt x="1534922" y="1235311"/>
                </a:lnTo>
                <a:lnTo>
                  <a:pt x="1541447" y="1221232"/>
                </a:lnTo>
                <a:lnTo>
                  <a:pt x="1548660" y="1210774"/>
                </a:lnTo>
                <a:lnTo>
                  <a:pt x="1542305" y="1202378"/>
                </a:lnTo>
                <a:lnTo>
                  <a:pt x="1548660" y="1201221"/>
                </a:lnTo>
                <a:lnTo>
                  <a:pt x="1552094" y="1202830"/>
                </a:lnTo>
                <a:lnTo>
                  <a:pt x="1555872" y="1210774"/>
                </a:lnTo>
                <a:lnTo>
                  <a:pt x="1587641" y="1143248"/>
                </a:lnTo>
                <a:lnTo>
                  <a:pt x="1592278" y="1106393"/>
                </a:lnTo>
                <a:lnTo>
                  <a:pt x="1570296" y="1075019"/>
                </a:lnTo>
                <a:lnTo>
                  <a:pt x="1592878" y="1058477"/>
                </a:lnTo>
                <a:lnTo>
                  <a:pt x="1608763" y="1035499"/>
                </a:lnTo>
                <a:lnTo>
                  <a:pt x="1628683" y="981498"/>
                </a:lnTo>
                <a:lnTo>
                  <a:pt x="1631259" y="965207"/>
                </a:lnTo>
                <a:lnTo>
                  <a:pt x="1631946" y="931923"/>
                </a:lnTo>
                <a:lnTo>
                  <a:pt x="1635896" y="914727"/>
                </a:lnTo>
                <a:lnTo>
                  <a:pt x="1655129" y="886470"/>
                </a:lnTo>
                <a:lnTo>
                  <a:pt x="1661826" y="871185"/>
                </a:lnTo>
                <a:lnTo>
                  <a:pt x="1657533" y="855698"/>
                </a:lnTo>
                <a:lnTo>
                  <a:pt x="1712399" y="814419"/>
                </a:lnTo>
                <a:lnTo>
                  <a:pt x="1739961" y="786061"/>
                </a:lnTo>
                <a:lnTo>
                  <a:pt x="1751810" y="749508"/>
                </a:lnTo>
                <a:lnTo>
                  <a:pt x="1754042" y="733569"/>
                </a:lnTo>
                <a:lnTo>
                  <a:pt x="1794311" y="626322"/>
                </a:lnTo>
                <a:lnTo>
                  <a:pt x="1787700" y="617875"/>
                </a:lnTo>
                <a:lnTo>
                  <a:pt x="1804100" y="603897"/>
                </a:lnTo>
                <a:lnTo>
                  <a:pt x="1816464" y="553165"/>
                </a:lnTo>
                <a:lnTo>
                  <a:pt x="1834238" y="542003"/>
                </a:lnTo>
                <a:lnTo>
                  <a:pt x="1833551" y="527170"/>
                </a:lnTo>
                <a:lnTo>
                  <a:pt x="1875195" y="427667"/>
                </a:lnTo>
                <a:lnTo>
                  <a:pt x="1879401" y="403231"/>
                </a:lnTo>
                <a:lnTo>
                  <a:pt x="1881204" y="351945"/>
                </a:lnTo>
                <a:lnTo>
                  <a:pt x="1881462" y="342946"/>
                </a:lnTo>
                <a:lnTo>
                  <a:pt x="1878027" y="328365"/>
                </a:lnTo>
                <a:lnTo>
                  <a:pt x="1871502" y="316499"/>
                </a:lnTo>
                <a:lnTo>
                  <a:pt x="1867982" y="306341"/>
                </a:lnTo>
                <a:lnTo>
                  <a:pt x="1873649" y="296587"/>
                </a:lnTo>
                <a:lnTo>
                  <a:pt x="1884982" y="292866"/>
                </a:lnTo>
                <a:lnTo>
                  <a:pt x="1898892" y="295079"/>
                </a:lnTo>
                <a:lnTo>
                  <a:pt x="1910999" y="300207"/>
                </a:lnTo>
                <a:lnTo>
                  <a:pt x="1917439" y="305789"/>
                </a:lnTo>
                <a:lnTo>
                  <a:pt x="1924651" y="305789"/>
                </a:lnTo>
                <a:lnTo>
                  <a:pt x="1934869" y="300207"/>
                </a:lnTo>
                <a:lnTo>
                  <a:pt x="1949894" y="301264"/>
                </a:lnTo>
                <a:lnTo>
                  <a:pt x="1959768" y="301918"/>
                </a:lnTo>
                <a:lnTo>
                  <a:pt x="1975138" y="296587"/>
                </a:lnTo>
                <a:lnTo>
                  <a:pt x="1981835" y="288292"/>
                </a:lnTo>
                <a:lnTo>
                  <a:pt x="1991881" y="263704"/>
                </a:lnTo>
                <a:lnTo>
                  <a:pt x="1997377" y="253598"/>
                </a:lnTo>
                <a:lnTo>
                  <a:pt x="1997720" y="248470"/>
                </a:lnTo>
                <a:lnTo>
                  <a:pt x="1996174" y="246609"/>
                </a:lnTo>
                <a:lnTo>
                  <a:pt x="1989563" y="246006"/>
                </a:lnTo>
                <a:lnTo>
                  <a:pt x="1998578" y="235648"/>
                </a:lnTo>
                <a:lnTo>
                  <a:pt x="2011286" y="206084"/>
                </a:lnTo>
                <a:lnTo>
                  <a:pt x="2018928" y="193816"/>
                </a:lnTo>
                <a:lnTo>
                  <a:pt x="2025883" y="191402"/>
                </a:lnTo>
                <a:lnTo>
                  <a:pt x="2043398" y="191150"/>
                </a:lnTo>
                <a:lnTo>
                  <a:pt x="2047778" y="186073"/>
                </a:lnTo>
                <a:lnTo>
                  <a:pt x="2047262" y="174810"/>
                </a:lnTo>
                <a:lnTo>
                  <a:pt x="2042368" y="168977"/>
                </a:lnTo>
                <a:lnTo>
                  <a:pt x="2036702" y="165458"/>
                </a:lnTo>
                <a:lnTo>
                  <a:pt x="2033353" y="160832"/>
                </a:lnTo>
                <a:lnTo>
                  <a:pt x="2033095" y="130664"/>
                </a:lnTo>
                <a:lnTo>
                  <a:pt x="2050353" y="76513"/>
                </a:lnTo>
                <a:lnTo>
                  <a:pt x="2054990" y="38149"/>
                </a:lnTo>
                <a:lnTo>
                  <a:pt x="2051641" y="23669"/>
                </a:lnTo>
                <a:lnTo>
                  <a:pt x="2038618" y="0"/>
                </a:lnTo>
                <a:lnTo>
                  <a:pt x="2743200" y="0"/>
                </a:lnTo>
                <a:lnTo>
                  <a:pt x="2743200" y="4572000"/>
                </a:lnTo>
                <a:close/>
              </a:path>
            </a:pathLst>
          </a:custGeom>
          <a:solidFill>
            <a:srgbClr val="D4CDAF"/>
          </a:solidFill>
          <a:ln w="5715">
            <a:solidFill>
              <a:srgbClr val="B4AE93"/>
            </a:solidFill>
          </a:ln>
        </p:spPr>
      </p:sp>
      <p:sp>
        <p:nvSpPr>
          <p:cNvPr id="4" name="Geographic base from Natural Earth">
            <a:extLst>
              <a:ext uri="{FF2B5EF4-FFF2-40B4-BE49-F238E27FC236}">
                <a16:creationId xmlns:a16="http://schemas.microsoft.com/office/drawing/2014/main" id="{3F1D15ED-DE8B-4D7C-ACAA-7603CED508D2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2046532" y="1606412"/>
                </a:moveTo>
                <a:lnTo>
                  <a:pt x="2044047" y="1618052"/>
                </a:lnTo>
                <a:lnTo>
                  <a:pt x="2043737" y="1628236"/>
                </a:lnTo>
                <a:lnTo>
                  <a:pt x="2047775" y="1642422"/>
                </a:lnTo>
                <a:lnTo>
                  <a:pt x="2041562" y="1675522"/>
                </a:lnTo>
                <a:lnTo>
                  <a:pt x="2042184" y="1690435"/>
                </a:lnTo>
                <a:lnTo>
                  <a:pt x="2047775" y="1702439"/>
                </a:lnTo>
                <a:lnTo>
                  <a:pt x="2041562" y="1705712"/>
                </a:lnTo>
                <a:lnTo>
                  <a:pt x="2040320" y="1710805"/>
                </a:lnTo>
                <a:lnTo>
                  <a:pt x="2040942" y="1717716"/>
                </a:lnTo>
                <a:lnTo>
                  <a:pt x="2040631" y="1727173"/>
                </a:lnTo>
                <a:lnTo>
                  <a:pt x="2003983" y="1769731"/>
                </a:lnTo>
                <a:lnTo>
                  <a:pt x="1980379" y="1766821"/>
                </a:lnTo>
                <a:lnTo>
                  <a:pt x="1972614" y="1745360"/>
                </a:lnTo>
                <a:lnTo>
                  <a:pt x="1969198" y="1721353"/>
                </a:lnTo>
                <a:lnTo>
                  <a:pt x="1957397" y="1710078"/>
                </a:lnTo>
                <a:lnTo>
                  <a:pt x="1951184" y="1705712"/>
                </a:lnTo>
                <a:lnTo>
                  <a:pt x="1939072" y="1676250"/>
                </a:lnTo>
                <a:lnTo>
                  <a:pt x="1921369" y="1650061"/>
                </a:lnTo>
                <a:lnTo>
                  <a:pt x="1917332" y="1642422"/>
                </a:lnTo>
                <a:lnTo>
                  <a:pt x="1924165" y="1603866"/>
                </a:lnTo>
                <a:lnTo>
                  <a:pt x="1957085" y="1568583"/>
                </a:lnTo>
                <a:lnTo>
                  <a:pt x="1995908" y="1547123"/>
                </a:lnTo>
                <a:lnTo>
                  <a:pt x="2018891" y="1549668"/>
                </a:lnTo>
                <a:lnTo>
                  <a:pt x="2036594" y="1566037"/>
                </a:lnTo>
                <a:lnTo>
                  <a:pt x="2044358" y="1575494"/>
                </a:lnTo>
                <a:lnTo>
                  <a:pt x="2047775" y="1587862"/>
                </a:lnTo>
                <a:lnTo>
                  <a:pt x="2046532" y="1606412"/>
                </a:lnTo>
                <a:close/>
              </a:path>
            </a:pathLst>
          </a:custGeom>
          <a:solidFill>
            <a:srgbClr val="278097"/>
          </a:solidFill>
          <a:ln w="5715">
            <a:solidFill>
              <a:srgbClr val="278097"/>
            </a:solidFill>
          </a:ln>
        </p:spPr>
      </p:sp>
      <p:sp>
        <p:nvSpPr>
          <p:cNvPr id="5" name="Geographic base from Natural Earth">
            <a:extLst>
              <a:ext uri="{FF2B5EF4-FFF2-40B4-BE49-F238E27FC236}">
                <a16:creationId xmlns:a16="http://schemas.microsoft.com/office/drawing/2014/main" id="{272C2B86-442A-4642-9A75-12F988F57636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1961433" y="2946425"/>
                </a:moveTo>
                <a:lnTo>
                  <a:pt x="1990317" y="2962065"/>
                </a:lnTo>
                <a:lnTo>
                  <a:pt x="1992180" y="2989710"/>
                </a:lnTo>
                <a:lnTo>
                  <a:pt x="1981931" y="3025720"/>
                </a:lnTo>
                <a:lnTo>
                  <a:pt x="1956775" y="3227231"/>
                </a:lnTo>
                <a:lnTo>
                  <a:pt x="1971372" y="3278518"/>
                </a:lnTo>
                <a:lnTo>
                  <a:pt x="1975099" y="3313800"/>
                </a:lnTo>
                <a:lnTo>
                  <a:pt x="1946216" y="3454932"/>
                </a:lnTo>
                <a:lnTo>
                  <a:pt x="1946836" y="3465116"/>
                </a:lnTo>
                <a:lnTo>
                  <a:pt x="1949321" y="3473846"/>
                </a:lnTo>
                <a:lnTo>
                  <a:pt x="1949321" y="3482212"/>
                </a:lnTo>
                <a:lnTo>
                  <a:pt x="1941557" y="3492760"/>
                </a:lnTo>
                <a:lnTo>
                  <a:pt x="1924165" y="3509129"/>
                </a:lnTo>
                <a:lnTo>
                  <a:pt x="1912673" y="3515675"/>
                </a:lnTo>
                <a:lnTo>
                  <a:pt x="1903045" y="3513858"/>
                </a:lnTo>
                <a:lnTo>
                  <a:pt x="1900561" y="3499307"/>
                </a:lnTo>
                <a:lnTo>
                  <a:pt x="1912363" y="3454567"/>
                </a:lnTo>
                <a:lnTo>
                  <a:pt x="1910188" y="3438200"/>
                </a:lnTo>
                <a:lnTo>
                  <a:pt x="1890001" y="3438927"/>
                </a:lnTo>
                <a:lnTo>
                  <a:pt x="1838135" y="3494215"/>
                </a:lnTo>
                <a:lnTo>
                  <a:pt x="1809251" y="3488759"/>
                </a:lnTo>
                <a:lnTo>
                  <a:pt x="1799934" y="3466207"/>
                </a:lnTo>
                <a:lnTo>
                  <a:pt x="1795586" y="3404008"/>
                </a:lnTo>
                <a:lnTo>
                  <a:pt x="1786890" y="3353812"/>
                </a:lnTo>
                <a:lnTo>
                  <a:pt x="1794343" y="3308708"/>
                </a:lnTo>
                <a:lnTo>
                  <a:pt x="1785958" y="3257057"/>
                </a:lnTo>
                <a:lnTo>
                  <a:pt x="1791859" y="3234506"/>
                </a:lnTo>
                <a:lnTo>
                  <a:pt x="1802108" y="3214500"/>
                </a:lnTo>
                <a:lnTo>
                  <a:pt x="1809251" y="3192676"/>
                </a:lnTo>
                <a:lnTo>
                  <a:pt x="1808630" y="3178490"/>
                </a:lnTo>
                <a:lnTo>
                  <a:pt x="1801797" y="3148300"/>
                </a:lnTo>
                <a:lnTo>
                  <a:pt x="1802108" y="3132659"/>
                </a:lnTo>
                <a:lnTo>
                  <a:pt x="1807077" y="3121019"/>
                </a:lnTo>
                <a:lnTo>
                  <a:pt x="1830991" y="3082099"/>
                </a:lnTo>
                <a:lnTo>
                  <a:pt x="1851179" y="3033359"/>
                </a:lnTo>
                <a:lnTo>
                  <a:pt x="1874472" y="2989710"/>
                </a:lnTo>
                <a:lnTo>
                  <a:pt x="1906462" y="2958429"/>
                </a:lnTo>
                <a:lnTo>
                  <a:pt x="1953359" y="2946425"/>
                </a:lnTo>
                <a:lnTo>
                  <a:pt x="1961433" y="2946425"/>
                </a:lnTo>
                <a:close/>
              </a:path>
            </a:pathLst>
          </a:custGeom>
          <a:solidFill>
            <a:srgbClr val="278097"/>
          </a:solidFill>
          <a:ln w="5715">
            <a:solidFill>
              <a:srgbClr val="278097"/>
            </a:solidFill>
          </a:ln>
        </p:spPr>
      </p:sp>
      <p:sp>
        <p:nvSpPr>
          <p:cNvPr id="6" name="Geographic base from Natural Earth">
            <a:extLst>
              <a:ext uri="{FF2B5EF4-FFF2-40B4-BE49-F238E27FC236}">
                <a16:creationId xmlns:a16="http://schemas.microsoft.com/office/drawing/2014/main" id="{C0AFDD1F-D0C3-413F-A97C-F0D8C04B2C93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1910810" y="3645894"/>
                </a:moveTo>
                <a:lnTo>
                  <a:pt x="1926960" y="3658989"/>
                </a:lnTo>
                <a:lnTo>
                  <a:pt x="1931929" y="3682632"/>
                </a:lnTo>
                <a:lnTo>
                  <a:pt x="1928202" y="3690270"/>
                </a:lnTo>
                <a:lnTo>
                  <a:pt x="1906772" y="3713549"/>
                </a:lnTo>
                <a:lnTo>
                  <a:pt x="1903045" y="3720460"/>
                </a:lnTo>
                <a:lnTo>
                  <a:pt x="1905219" y="3725189"/>
                </a:lnTo>
                <a:lnTo>
                  <a:pt x="1909257" y="3729555"/>
                </a:lnTo>
                <a:lnTo>
                  <a:pt x="1912052" y="3740830"/>
                </a:lnTo>
                <a:lnTo>
                  <a:pt x="1916711" y="3748468"/>
                </a:lnTo>
                <a:lnTo>
                  <a:pt x="1917953" y="3756107"/>
                </a:lnTo>
                <a:lnTo>
                  <a:pt x="1910188" y="3764109"/>
                </a:lnTo>
                <a:lnTo>
                  <a:pt x="1883789" y="3783024"/>
                </a:lnTo>
                <a:lnTo>
                  <a:pt x="1874162" y="3785570"/>
                </a:lnTo>
                <a:lnTo>
                  <a:pt x="1856148" y="3784478"/>
                </a:lnTo>
                <a:lnTo>
                  <a:pt x="1810493" y="3776476"/>
                </a:lnTo>
                <a:lnTo>
                  <a:pt x="1794343" y="3767747"/>
                </a:lnTo>
                <a:lnTo>
                  <a:pt x="1786268" y="3753197"/>
                </a:lnTo>
                <a:lnTo>
                  <a:pt x="1781299" y="3717187"/>
                </a:lnTo>
                <a:lnTo>
                  <a:pt x="1755211" y="3675357"/>
                </a:lnTo>
                <a:lnTo>
                  <a:pt x="1749931" y="3632435"/>
                </a:lnTo>
                <a:lnTo>
                  <a:pt x="1761733" y="3601518"/>
                </a:lnTo>
                <a:lnTo>
                  <a:pt x="1794343" y="3607702"/>
                </a:lnTo>
                <a:lnTo>
                  <a:pt x="1799002" y="3600791"/>
                </a:lnTo>
                <a:lnTo>
                  <a:pt x="1816084" y="3581512"/>
                </a:lnTo>
                <a:lnTo>
                  <a:pt x="1858322" y="3621523"/>
                </a:lnTo>
                <a:lnTo>
                  <a:pt x="1873540" y="3632072"/>
                </a:lnTo>
                <a:lnTo>
                  <a:pt x="1910810" y="3645894"/>
                </a:lnTo>
                <a:close/>
              </a:path>
            </a:pathLst>
          </a:custGeom>
          <a:solidFill>
            <a:srgbClr val="278097"/>
          </a:solidFill>
          <a:ln w="5715">
            <a:solidFill>
              <a:srgbClr val="278097"/>
            </a:solidFill>
          </a:ln>
        </p:spPr>
      </p:sp>
      <p:sp>
        <p:nvSpPr>
          <p:cNvPr id="7" name="Jordan River physical course">
            <a:extLst>
              <a:ext uri="{FF2B5EF4-FFF2-40B4-BE49-F238E27FC236}">
                <a16:creationId xmlns:a16="http://schemas.microsoft.com/office/drawing/2014/main" id="{56E40622-88CA-4F8B-8C40-45268AE7B06B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2003473" y="1544933"/>
                </a:moveTo>
                <a:lnTo>
                  <a:pt x="2001670" y="1570124"/>
                </a:lnTo>
                <a:lnTo>
                  <a:pt x="2000295" y="1596571"/>
                </a:lnTo>
                <a:lnTo>
                  <a:pt x="2001670" y="1667113"/>
                </a:lnTo>
                <a:lnTo>
                  <a:pt x="1998493" y="1709348"/>
                </a:lnTo>
                <a:lnTo>
                  <a:pt x="1995230" y="1737706"/>
                </a:lnTo>
                <a:lnTo>
                  <a:pt x="1980290" y="1766668"/>
                </a:lnTo>
              </a:path>
            </a:pathLst>
          </a:custGeom>
          <a:noFill/>
          <a:ln w="20955">
            <a:solidFill>
              <a:srgbClr val="278097"/>
            </a:solidFill>
          </a:ln>
        </p:spPr>
      </p:sp>
      <p:sp>
        <p:nvSpPr>
          <p:cNvPr id="8" name="Jordan River physical course">
            <a:extLst>
              <a:ext uri="{FF2B5EF4-FFF2-40B4-BE49-F238E27FC236}">
                <a16:creationId xmlns:a16="http://schemas.microsoft.com/office/drawing/2014/main" id="{A57ACE66-D7A7-40E4-B57C-01AE84CC7FAB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1817752" y="3490308"/>
                </a:moveTo>
                <a:lnTo>
                  <a:pt x="1821616" y="3469945"/>
                </a:lnTo>
                <a:lnTo>
                  <a:pt x="1830116" y="3446464"/>
                </a:lnTo>
                <a:lnTo>
                  <a:pt x="1848920" y="3396788"/>
                </a:lnTo>
                <a:lnTo>
                  <a:pt x="1853041" y="3368832"/>
                </a:lnTo>
                <a:lnTo>
                  <a:pt x="1854931" y="3284664"/>
                </a:lnTo>
                <a:lnTo>
                  <a:pt x="1854416" y="3284262"/>
                </a:lnTo>
                <a:lnTo>
                  <a:pt x="1855103" y="3284714"/>
                </a:lnTo>
                <a:lnTo>
                  <a:pt x="1855446" y="3284262"/>
                </a:lnTo>
                <a:lnTo>
                  <a:pt x="1855360" y="3283156"/>
                </a:lnTo>
                <a:lnTo>
                  <a:pt x="1855103" y="3281144"/>
                </a:lnTo>
                <a:lnTo>
                  <a:pt x="1860940" y="3189535"/>
                </a:lnTo>
                <a:lnTo>
                  <a:pt x="1877598" y="3099836"/>
                </a:lnTo>
                <a:lnTo>
                  <a:pt x="1927742" y="2983790"/>
                </a:lnTo>
                <a:lnTo>
                  <a:pt x="1958996" y="2963729"/>
                </a:lnTo>
                <a:lnTo>
                  <a:pt x="1961400" y="2946482"/>
                </a:lnTo>
              </a:path>
            </a:pathLst>
          </a:custGeom>
          <a:noFill/>
          <a:ln w="20955">
            <a:solidFill>
              <a:srgbClr val="278097"/>
            </a:solidFill>
          </a:ln>
        </p:spPr>
      </p:sp>
      <p:sp>
        <p:nvSpPr>
          <p:cNvPr id="9" name="Jordan River physical course">
            <a:extLst>
              <a:ext uri="{FF2B5EF4-FFF2-40B4-BE49-F238E27FC236}">
                <a16:creationId xmlns:a16="http://schemas.microsoft.com/office/drawing/2014/main" id="{709A5F44-732E-46A1-A2E5-A62AAE72C2C4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2283041" y="684094"/>
                </a:moveTo>
                <a:lnTo>
                  <a:pt x="2268616" y="694752"/>
                </a:lnTo>
                <a:lnTo>
                  <a:pt x="2255050" y="707223"/>
                </a:lnTo>
                <a:lnTo>
                  <a:pt x="2242857" y="721653"/>
                </a:lnTo>
                <a:lnTo>
                  <a:pt x="2232896" y="737892"/>
                </a:lnTo>
                <a:lnTo>
                  <a:pt x="2219245" y="788978"/>
                </a:lnTo>
                <a:lnTo>
                  <a:pt x="2210573" y="796620"/>
                </a:lnTo>
                <a:lnTo>
                  <a:pt x="2193829" y="803106"/>
                </a:lnTo>
                <a:lnTo>
                  <a:pt x="2174768" y="831615"/>
                </a:lnTo>
                <a:lnTo>
                  <a:pt x="2142570" y="844487"/>
                </a:lnTo>
                <a:lnTo>
                  <a:pt x="2127458" y="859671"/>
                </a:lnTo>
                <a:lnTo>
                  <a:pt x="2105477" y="888631"/>
                </a:lnTo>
                <a:lnTo>
                  <a:pt x="2085557" y="912867"/>
                </a:lnTo>
                <a:lnTo>
                  <a:pt x="2073192" y="940320"/>
                </a:lnTo>
                <a:lnTo>
                  <a:pt x="2045459" y="1035700"/>
                </a:lnTo>
                <a:lnTo>
                  <a:pt x="2039534" y="1087841"/>
                </a:lnTo>
                <a:lnTo>
                  <a:pt x="2034382" y="1106595"/>
                </a:lnTo>
                <a:lnTo>
                  <a:pt x="2001240" y="1176935"/>
                </a:lnTo>
                <a:lnTo>
                  <a:pt x="1997634" y="1196947"/>
                </a:lnTo>
                <a:lnTo>
                  <a:pt x="1987760" y="1426072"/>
                </a:lnTo>
                <a:lnTo>
                  <a:pt x="2002786" y="1514716"/>
                </a:lnTo>
                <a:lnTo>
                  <a:pt x="2003473" y="1544933"/>
                </a:lnTo>
              </a:path>
            </a:pathLst>
          </a:custGeom>
          <a:noFill/>
          <a:ln w="20955">
            <a:solidFill>
              <a:srgbClr val="278097"/>
            </a:solidFill>
          </a:ln>
        </p:spPr>
      </p:sp>
      <p:sp>
        <p:nvSpPr>
          <p:cNvPr id="10" name="Jordan River physical course">
            <a:extLst>
              <a:ext uri="{FF2B5EF4-FFF2-40B4-BE49-F238E27FC236}">
                <a16:creationId xmlns:a16="http://schemas.microsoft.com/office/drawing/2014/main" id="{4835921F-959C-4C13-A06A-5C5A716ADDBD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1980290" y="1766668"/>
                </a:moveTo>
                <a:lnTo>
                  <a:pt x="1969643" y="1777880"/>
                </a:lnTo>
                <a:lnTo>
                  <a:pt x="1967410" y="1785020"/>
                </a:lnTo>
                <a:lnTo>
                  <a:pt x="1968956" y="1790852"/>
                </a:lnTo>
                <a:lnTo>
                  <a:pt x="1975138" y="1795176"/>
                </a:lnTo>
                <a:lnTo>
                  <a:pt x="1962945" y="1801059"/>
                </a:lnTo>
                <a:lnTo>
                  <a:pt x="1960455" y="1814886"/>
                </a:lnTo>
                <a:lnTo>
                  <a:pt x="1963632" y="1831528"/>
                </a:lnTo>
                <a:lnTo>
                  <a:pt x="1967925" y="1845859"/>
                </a:lnTo>
                <a:lnTo>
                  <a:pt x="1968440" y="1850584"/>
                </a:lnTo>
                <a:lnTo>
                  <a:pt x="1967668" y="1853803"/>
                </a:lnTo>
                <a:lnTo>
                  <a:pt x="1967925" y="1855059"/>
                </a:lnTo>
                <a:lnTo>
                  <a:pt x="1962516" y="1864462"/>
                </a:lnTo>
                <a:lnTo>
                  <a:pt x="1962001" y="1874668"/>
                </a:lnTo>
                <a:lnTo>
                  <a:pt x="1966209" y="1883568"/>
                </a:lnTo>
                <a:lnTo>
                  <a:pt x="1975138" y="1888797"/>
                </a:lnTo>
                <a:lnTo>
                  <a:pt x="1975138" y="1896440"/>
                </a:lnTo>
                <a:lnTo>
                  <a:pt x="1967925" y="1896440"/>
                </a:lnTo>
                <a:lnTo>
                  <a:pt x="1967925" y="1905691"/>
                </a:lnTo>
                <a:lnTo>
                  <a:pt x="1973850" y="1916853"/>
                </a:lnTo>
                <a:lnTo>
                  <a:pt x="1977026" y="1948630"/>
                </a:lnTo>
                <a:lnTo>
                  <a:pt x="1983037" y="1963966"/>
                </a:lnTo>
                <a:lnTo>
                  <a:pt x="1978572" y="1970652"/>
                </a:lnTo>
                <a:lnTo>
                  <a:pt x="1977026" y="1971356"/>
                </a:lnTo>
                <a:lnTo>
                  <a:pt x="1976511" y="1968440"/>
                </a:lnTo>
                <a:lnTo>
                  <a:pt x="1975138" y="1963966"/>
                </a:lnTo>
                <a:lnTo>
                  <a:pt x="1972562" y="1968340"/>
                </a:lnTo>
                <a:lnTo>
                  <a:pt x="1967925" y="1981614"/>
                </a:lnTo>
                <a:lnTo>
                  <a:pt x="1961400" y="1973166"/>
                </a:lnTo>
                <a:lnTo>
                  <a:pt x="1965006" y="1999011"/>
                </a:lnTo>
                <a:lnTo>
                  <a:pt x="1967925" y="2006853"/>
                </a:lnTo>
                <a:lnTo>
                  <a:pt x="1953329" y="2006853"/>
                </a:lnTo>
                <a:lnTo>
                  <a:pt x="1953329" y="2015301"/>
                </a:lnTo>
                <a:lnTo>
                  <a:pt x="1958996" y="2014698"/>
                </a:lnTo>
                <a:lnTo>
                  <a:pt x="1963289" y="2014948"/>
                </a:lnTo>
                <a:lnTo>
                  <a:pt x="1970845" y="2025961"/>
                </a:lnTo>
                <a:lnTo>
                  <a:pt x="1973077" y="2031089"/>
                </a:lnTo>
                <a:lnTo>
                  <a:pt x="1983037" y="2041446"/>
                </a:lnTo>
                <a:lnTo>
                  <a:pt x="1983037" y="2049038"/>
                </a:lnTo>
                <a:lnTo>
                  <a:pt x="1973420" y="2051905"/>
                </a:lnTo>
                <a:lnTo>
                  <a:pt x="1967153" y="2058440"/>
                </a:lnTo>
                <a:lnTo>
                  <a:pt x="1963289" y="2066838"/>
                </a:lnTo>
                <a:lnTo>
                  <a:pt x="1961400" y="2075133"/>
                </a:lnTo>
                <a:lnTo>
                  <a:pt x="1965178" y="2077949"/>
                </a:lnTo>
                <a:lnTo>
                  <a:pt x="1967668" y="2080162"/>
                </a:lnTo>
                <a:lnTo>
                  <a:pt x="1970415" y="2081871"/>
                </a:lnTo>
                <a:lnTo>
                  <a:pt x="1975138" y="2082826"/>
                </a:lnTo>
                <a:lnTo>
                  <a:pt x="1975138" y="2092027"/>
                </a:lnTo>
                <a:lnTo>
                  <a:pt x="1968440" y="2096552"/>
                </a:lnTo>
                <a:lnTo>
                  <a:pt x="1961400" y="2099721"/>
                </a:lnTo>
                <a:lnTo>
                  <a:pt x="1967925" y="2108168"/>
                </a:lnTo>
                <a:lnTo>
                  <a:pt x="1953329" y="2117369"/>
                </a:lnTo>
                <a:lnTo>
                  <a:pt x="1955819" y="2119582"/>
                </a:lnTo>
                <a:lnTo>
                  <a:pt x="1957880" y="2119179"/>
                </a:lnTo>
                <a:lnTo>
                  <a:pt x="1959683" y="2119983"/>
                </a:lnTo>
                <a:lnTo>
                  <a:pt x="1961400" y="2125816"/>
                </a:lnTo>
                <a:lnTo>
                  <a:pt x="1953329" y="2125816"/>
                </a:lnTo>
                <a:lnTo>
                  <a:pt x="1953329" y="2133458"/>
                </a:lnTo>
                <a:lnTo>
                  <a:pt x="1959940" y="2139894"/>
                </a:lnTo>
                <a:lnTo>
                  <a:pt x="1961057" y="2144922"/>
                </a:lnTo>
                <a:lnTo>
                  <a:pt x="1956420" y="2148341"/>
                </a:lnTo>
                <a:lnTo>
                  <a:pt x="1946288" y="2150352"/>
                </a:lnTo>
                <a:lnTo>
                  <a:pt x="1950925" y="2163978"/>
                </a:lnTo>
                <a:lnTo>
                  <a:pt x="1953329" y="2167950"/>
                </a:lnTo>
                <a:lnTo>
                  <a:pt x="1958652" y="2173381"/>
                </a:lnTo>
                <a:lnTo>
                  <a:pt x="1962945" y="2181023"/>
                </a:lnTo>
                <a:lnTo>
                  <a:pt x="1966122" y="2190526"/>
                </a:lnTo>
                <a:lnTo>
                  <a:pt x="1967925" y="2201687"/>
                </a:lnTo>
                <a:lnTo>
                  <a:pt x="1961400" y="2201687"/>
                </a:lnTo>
                <a:lnTo>
                  <a:pt x="1961400" y="2193291"/>
                </a:lnTo>
                <a:lnTo>
                  <a:pt x="1953329" y="2193291"/>
                </a:lnTo>
                <a:lnTo>
                  <a:pt x="1953329" y="2201687"/>
                </a:lnTo>
                <a:lnTo>
                  <a:pt x="1959167" y="2213755"/>
                </a:lnTo>
                <a:lnTo>
                  <a:pt x="1958395" y="2250861"/>
                </a:lnTo>
                <a:lnTo>
                  <a:pt x="1967925" y="2269213"/>
                </a:lnTo>
                <a:lnTo>
                  <a:pt x="1963117" y="2283694"/>
                </a:lnTo>
                <a:lnTo>
                  <a:pt x="1962773" y="2307125"/>
                </a:lnTo>
                <a:lnTo>
                  <a:pt x="1966724" y="2330656"/>
                </a:lnTo>
                <a:lnTo>
                  <a:pt x="1975138" y="2345136"/>
                </a:lnTo>
                <a:lnTo>
                  <a:pt x="1969815" y="2348052"/>
                </a:lnTo>
                <a:lnTo>
                  <a:pt x="1966037" y="2351371"/>
                </a:lnTo>
                <a:lnTo>
                  <a:pt x="1963031" y="2355996"/>
                </a:lnTo>
                <a:lnTo>
                  <a:pt x="1961400" y="2362785"/>
                </a:lnTo>
                <a:lnTo>
                  <a:pt x="1975138" y="2362785"/>
                </a:lnTo>
                <a:lnTo>
                  <a:pt x="1956849" y="2440919"/>
                </a:lnTo>
                <a:lnTo>
                  <a:pt x="1961400" y="2455551"/>
                </a:lnTo>
                <a:lnTo>
                  <a:pt x="1961400" y="2464752"/>
                </a:lnTo>
                <a:lnTo>
                  <a:pt x="1952728" y="2469227"/>
                </a:lnTo>
                <a:lnTo>
                  <a:pt x="1947833" y="2474757"/>
                </a:lnTo>
                <a:lnTo>
                  <a:pt x="1947833" y="2481495"/>
                </a:lnTo>
                <a:lnTo>
                  <a:pt x="1953329" y="2489339"/>
                </a:lnTo>
                <a:lnTo>
                  <a:pt x="1935727" y="2519507"/>
                </a:lnTo>
                <a:lnTo>
                  <a:pt x="1935126" y="2533836"/>
                </a:lnTo>
                <a:lnTo>
                  <a:pt x="1946288" y="2549172"/>
                </a:lnTo>
                <a:lnTo>
                  <a:pt x="1928515" y="2563702"/>
                </a:lnTo>
                <a:lnTo>
                  <a:pt x="1922762" y="2584970"/>
                </a:lnTo>
                <a:lnTo>
                  <a:pt x="1924565" y="2641988"/>
                </a:lnTo>
                <a:lnTo>
                  <a:pt x="1936242" y="2670949"/>
                </a:lnTo>
                <a:lnTo>
                  <a:pt x="1938388" y="2684072"/>
                </a:lnTo>
                <a:lnTo>
                  <a:pt x="1939075" y="2700966"/>
                </a:lnTo>
                <a:lnTo>
                  <a:pt x="1940878" y="2711274"/>
                </a:lnTo>
                <a:lnTo>
                  <a:pt x="1947061" y="2724949"/>
                </a:lnTo>
                <a:lnTo>
                  <a:pt x="1946288" y="2734754"/>
                </a:lnTo>
                <a:lnTo>
                  <a:pt x="1941480" y="2740436"/>
                </a:lnTo>
                <a:lnTo>
                  <a:pt x="1934182" y="2742598"/>
                </a:lnTo>
                <a:lnTo>
                  <a:pt x="1927570" y="2746218"/>
                </a:lnTo>
                <a:lnTo>
                  <a:pt x="1924565" y="2756224"/>
                </a:lnTo>
                <a:lnTo>
                  <a:pt x="1950410" y="2855174"/>
                </a:lnTo>
                <a:lnTo>
                  <a:pt x="1939075" y="2870509"/>
                </a:lnTo>
                <a:lnTo>
                  <a:pt x="1939075" y="2879711"/>
                </a:lnTo>
                <a:lnTo>
                  <a:pt x="1961400" y="2946482"/>
                </a:lnTo>
              </a:path>
            </a:pathLst>
          </a:custGeom>
          <a:noFill/>
          <a:ln w="20955">
            <a:solidFill>
              <a:srgbClr val="278097"/>
            </a:solidFill>
          </a:ln>
        </p:spPr>
      </p:sp>
      <p:sp>
        <p:nvSpPr>
          <p:cNvPr id="11" name="Jordan River physical course">
            <a:extLst>
              <a:ext uri="{FF2B5EF4-FFF2-40B4-BE49-F238E27FC236}">
                <a16:creationId xmlns:a16="http://schemas.microsoft.com/office/drawing/2014/main" id="{17701204-1BEC-4BAF-BE73-FF298F9BF52E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custGeom>
            <a:avLst/>
            <a:gdLst/>
            <a:ahLst/>
            <a:cxnLst/>
            <a:rect l="0" t="0" r="0" b="0"/>
            <a:pathLst>
              <a:path w="2743200" h="4572000">
                <a:moveTo>
                  <a:pt x="1818353" y="3491012"/>
                </a:moveTo>
                <a:lnTo>
                  <a:pt x="1816636" y="3517661"/>
                </a:lnTo>
                <a:lnTo>
                  <a:pt x="1801781" y="3543605"/>
                </a:lnTo>
                <a:lnTo>
                  <a:pt x="1788644" y="3573722"/>
                </a:lnTo>
                <a:lnTo>
                  <a:pt x="1794311" y="3607560"/>
                </a:lnTo>
              </a:path>
            </a:pathLst>
          </a:custGeom>
          <a:noFill/>
          <a:ln w="20955">
            <a:solidFill>
              <a:srgbClr val="278097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FA94269-26F3-415E-9D78-052826FCBA92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743200" cy="4572000"/>
          </a:xfrm>
          <a:prstGeom prst="rect">
            <a:avLst/>
          </a:prstGeom>
          <a:noFill/>
          <a:ln w="9525">
            <a:solidFill>
              <a:srgbClr val="B7B39E"/>
            </a:solidFill>
          </a:ln>
        </p:spPr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9C148A1A-BC2F-4CED-B5D5-3594E3C11EA2}"/>
              </a:ext>
            </a:extLst>
          </p:cNvPr>
          <p:cNvSpPr>
            <a:spLocks noGrp="1"/>
          </p:cNvSpPr>
          <p:nvPr/>
        </p:nvSpPr>
        <p:spPr>
          <a:xfrm>
            <a:off x="3619500" y="1600200"/>
            <a:ext cx="81153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23B5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123B5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Палестина</a:t>
            </a:r>
            <a:r>
              <a:rPr sz="2550" b="0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 находилась на восточном побережье </a:t>
            </a:r>
            <a:r>
              <a:rPr sz="2550" b="1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Средиземного моря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C3CE995-D7E5-41CB-933D-F10620320244}"/>
              </a:ext>
            </a:extLst>
          </p:cNvPr>
          <p:cNvSpPr>
            <a:spLocks noGrp="1"/>
          </p:cNvSpPr>
          <p:nvPr/>
        </p:nvSpPr>
        <p:spPr>
          <a:xfrm>
            <a:off x="3619500" y="2419350"/>
            <a:ext cx="8115300" cy="0"/>
          </a:xfrm>
          <a:prstGeom prst="line">
            <a:avLst/>
          </a:prstGeom>
          <a:noFill/>
          <a:ln w="11430">
            <a:solidFill>
              <a:srgbClr val="B99A5B"/>
            </a:solidFill>
            <a:prstDash val="solid"/>
          </a:ln>
        </p:spPr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9211135E-5C24-4F40-ABD4-092071426263}"/>
              </a:ext>
            </a:extLst>
          </p:cNvPr>
          <p:cNvSpPr>
            <a:spLocks noGrp="1"/>
          </p:cNvSpPr>
          <p:nvPr/>
        </p:nvSpPr>
        <p:spPr>
          <a:xfrm>
            <a:off x="3619500" y="2571750"/>
            <a:ext cx="81153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В долине реки </a:t>
            </a:r>
            <a:r>
              <a:rPr sz="240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Иордан</a:t>
            </a: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были благоприятные условия для </a:t>
            </a:r>
            <a:r>
              <a:rPr sz="240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земледелия</a:t>
            </a: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(виноград, маслины), а в степях развивалось </a:t>
            </a:r>
            <a:r>
              <a:rPr sz="240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скотоводство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393BDFE0-F83E-455A-B02A-9304E2904FEB}"/>
              </a:ext>
            </a:extLst>
          </p:cNvPr>
          <p:cNvSpPr>
            <a:spLocks noGrp="1"/>
          </p:cNvSpPr>
          <p:nvPr/>
        </p:nvSpPr>
        <p:spPr>
          <a:xfrm>
            <a:off x="3619500" y="3705225"/>
            <a:ext cx="82296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Около трех с половиной тысяч лет назад сюда пришли </a:t>
            </a:r>
            <a:r>
              <a:rPr sz="240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еврейские племена</a:t>
            </a: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, которые называли себя «ибрим» (евреи)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64ABECFD-9731-423C-B957-0341C9A2AC36}"/>
              </a:ext>
            </a:extLst>
          </p:cNvPr>
          <p:cNvSpPr>
            <a:spLocks noGrp="1"/>
          </p:cNvSpPr>
          <p:nvPr/>
        </p:nvSpPr>
        <p:spPr>
          <a:xfrm>
            <a:off x="3619500" y="5400675"/>
            <a:ext cx="81153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Главными противниками евреев были </a:t>
            </a:r>
            <a:r>
              <a:rPr sz="2400" b="1">
                <a:solidFill>
                  <a:srgbClr val="A94E35"/>
                </a:solidFill>
                <a:latin typeface="Calibri"/>
                <a:ea typeface="Calibri"/>
                <a:cs typeface="Calibri"/>
              </a:rPr>
              <a:t>филистимляне</a:t>
            </a: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— воинственный народ, давший название стране «Палестина», что означает «земля филистимлян»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ED3E5755-D428-4712-92FC-AE2C97FE9AE9}"/>
              </a:ext>
            </a:extLst>
          </p:cNvPr>
          <p:cNvSpPr>
            <a:spLocks noGrp="1"/>
          </p:cNvSpPr>
          <p:nvPr/>
        </p:nvSpPr>
        <p:spPr>
          <a:xfrm>
            <a:off x="3619500" y="4552950"/>
            <a:ext cx="81153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Они образовали союз </a:t>
            </a:r>
            <a:r>
              <a:rPr sz="240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12 колен</a:t>
            </a: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(родов), которые вели свое происхождение от </a:t>
            </a:r>
            <a:r>
              <a:rPr sz="240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12 сыновей Иакова</a:t>
            </a: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(Израиля)</a:t>
            </a:r>
          </a:p>
        </p:txBody>
      </p:sp>
      <p:sp>
        <p:nvSpPr>
          <p:cNvPr id="19" name="Editable signature">
            <a:extLst>
              <a:ext uri="{FF2B5EF4-FFF2-40B4-BE49-F238E27FC236}">
                <a16:creationId xmlns:a16="http://schemas.microsoft.com/office/drawing/2014/main" id="{AA860C5A-1987-4A80-8DFF-24A93ABD5F08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776E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2875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58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title">
            <a:extLst>
              <a:ext uri="{FF2B5EF4-FFF2-40B4-BE49-F238E27FC236}">
                <a16:creationId xmlns:a16="http://schemas.microsoft.com/office/drawing/2014/main" id="{DADC0F87-22FC-4C9B-8458-A8052892A2F8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9F5EA"/>
                </a:solidFill>
                <a:latin typeface="Georgia"/>
                <a:ea typeface="Georgia"/>
                <a:cs typeface="Georgia"/>
              </a:rPr>
              <a:t>От племён к царству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29089BB-7708-4956-BC67-45FAEB5DA0C7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10668000" cy="0"/>
          </a:xfrm>
          <a:prstGeom prst="line">
            <a:avLst/>
          </a:prstGeom>
          <a:noFill/>
          <a:ln w="19050">
            <a:solidFill>
              <a:srgbClr val="B99A5B"/>
            </a:solidFill>
            <a:prstDash val="solid"/>
          </a:ln>
        </p:spPr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57C5B4E-E1D5-4F52-9AB1-B80BF6B5553E}"/>
              </a:ext>
            </a:extLst>
          </p:cNvPr>
          <p:cNvSpPr>
            <a:spLocks noGrp="1"/>
          </p:cNvSpPr>
          <p:nvPr/>
        </p:nvSpPr>
        <p:spPr>
          <a:xfrm>
            <a:off x="609600" y="1628775"/>
            <a:ext cx="114300" cy="114300"/>
          </a:xfrm>
          <a:prstGeom prst="ellipse">
            <a:avLst/>
          </a:prstGeom>
          <a:solidFill>
            <a:srgbClr val="B99A5B"/>
          </a:solidFill>
          <a:ln w="0">
            <a:noFill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BF1379F-82CF-4382-A4A9-EEDFED133610}"/>
              </a:ext>
            </a:extLst>
          </p:cNvPr>
          <p:cNvSpPr>
            <a:spLocks noGrp="1"/>
          </p:cNvSpPr>
          <p:nvPr/>
        </p:nvSpPr>
        <p:spPr>
          <a:xfrm>
            <a:off x="4638675" y="1628775"/>
            <a:ext cx="114300" cy="114300"/>
          </a:xfrm>
          <a:prstGeom prst="ellipse">
            <a:avLst/>
          </a:prstGeom>
          <a:solidFill>
            <a:srgbClr val="B99A5B"/>
          </a:solidFill>
          <a:ln w="0">
            <a:noFill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EE4EB85-1037-45E5-9121-35FC415758E7}"/>
              </a:ext>
            </a:extLst>
          </p:cNvPr>
          <p:cNvSpPr>
            <a:spLocks noGrp="1"/>
          </p:cNvSpPr>
          <p:nvPr/>
        </p:nvSpPr>
        <p:spPr>
          <a:xfrm>
            <a:off x="8153400" y="1628775"/>
            <a:ext cx="114300" cy="114300"/>
          </a:xfrm>
          <a:prstGeom prst="ellipse">
            <a:avLst/>
          </a:prstGeom>
          <a:solidFill>
            <a:srgbClr val="B99A5B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B23FA0EF-2C72-4EB1-BD88-CCD6A6FCAD29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3638550" cy="1943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Еврейские племена (12 колен Израилевых) пришли в Палестину около 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361835C-D906-4DDF-8593-E4B10AAA8616}"/>
              </a:ext>
            </a:extLst>
          </p:cNvPr>
          <p:cNvSpPr>
            <a:spLocks noGrp="1"/>
          </p:cNvSpPr>
          <p:nvPr/>
        </p:nvSpPr>
        <p:spPr>
          <a:xfrm>
            <a:off x="609600" y="4352925"/>
            <a:ext cx="37147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9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pPr>
            <a:r>
              <a:rPr sz="3900" b="0">
                <a:solidFill>
                  <a:srgbClr val="F9F5EA"/>
                </a:solidFill>
                <a:latin typeface="Georgia"/>
                <a:ea typeface="Georgia"/>
                <a:cs typeface="Georgia"/>
              </a:rPr>
              <a:t>XIII в. до н. э.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8E785960-43FA-48A7-A140-89EF91FD6F30}"/>
              </a:ext>
            </a:extLst>
          </p:cNvPr>
          <p:cNvSpPr>
            <a:spLocks noGrp="1"/>
          </p:cNvSpPr>
          <p:nvPr/>
        </p:nvSpPr>
        <p:spPr>
          <a:xfrm>
            <a:off x="4695825" y="2647950"/>
            <a:ext cx="2762250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Чтобы сплотиться против филистимлян, племена </a:t>
            </a:r>
            <a:r>
              <a:rPr sz="2625" b="1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объединились.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FC2E48C8-E43A-4CF7-A03F-53CB6BD94F1A}"/>
              </a:ext>
            </a:extLst>
          </p:cNvPr>
          <p:cNvSpPr>
            <a:spLocks noGrp="1"/>
          </p:cNvSpPr>
          <p:nvPr/>
        </p:nvSpPr>
        <p:spPr>
          <a:xfrm>
            <a:off x="8210550" y="2162175"/>
            <a:ext cx="333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На рубеже 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F9B6F682-0037-4F17-9AFF-BA46449FB8A4}"/>
              </a:ext>
            </a:extLst>
          </p:cNvPr>
          <p:cNvSpPr>
            <a:spLocks noGrp="1"/>
          </p:cNvSpPr>
          <p:nvPr/>
        </p:nvSpPr>
        <p:spPr>
          <a:xfrm>
            <a:off x="8115300" y="2676525"/>
            <a:ext cx="360045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9F5EA"/>
                </a:solidFill>
                <a:latin typeface="Georgia"/>
                <a:ea typeface="Georgia"/>
                <a:cs typeface="Georgia"/>
              </a:rPr>
              <a:t>XI–X вв. до н. э. 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4D78B29D-0183-4F1E-9AD3-B0455F3A8DD0}"/>
              </a:ext>
            </a:extLst>
          </p:cNvPr>
          <p:cNvSpPr>
            <a:spLocks noGrp="1"/>
          </p:cNvSpPr>
          <p:nvPr/>
        </p:nvSpPr>
        <p:spPr>
          <a:xfrm>
            <a:off x="8115300" y="4010025"/>
            <a:ext cx="3619500" cy="2066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было создано единое государство Израиль, и первым царём стал </a:t>
            </a:r>
            <a:r>
              <a:rPr sz="2550" b="1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Саул.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04739E6-45ED-4D24-B848-69B4AB8F61D9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10934700" cy="0"/>
          </a:xfrm>
          <a:prstGeom prst="line">
            <a:avLst/>
          </a:prstGeom>
          <a:noFill/>
          <a:ln w="9525">
            <a:solidFill>
              <a:srgbClr val="83917A"/>
            </a:solidFill>
            <a:prstDash val="solid"/>
          </a:ln>
        </p:spPr>
      </p:sp>
      <p:sp>
        <p:nvSpPr>
          <p:cNvPr id="13" name="Editable signature">
            <a:extLst>
              <a:ext uri="{FF2B5EF4-FFF2-40B4-BE49-F238E27FC236}">
                <a16:creationId xmlns:a16="http://schemas.microsoft.com/office/drawing/2014/main" id="{C6085AFC-4CF5-4E23-83C1-57FED74085B8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3D8D4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66356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>
            <a:extLst>
              <a:ext uri="{FF2B5EF4-FFF2-40B4-BE49-F238E27FC236}">
                <a16:creationId xmlns:a16="http://schemas.microsoft.com/office/drawing/2014/main" id="{4A9F4154-ED75-4264-91E7-6AA01BBDC0B3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Давид и великий город Иерусалим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87D3E3-BE5E-4526-8514-DFBF1232A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543794"/>
            <a:ext cx="5238750" cy="4141887"/>
          </a:xfrm>
          <a:prstGeom prst="rect">
            <a:avLst/>
          </a:prstGeom>
        </p:spPr>
      </p:pic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7CA2E9E-CA24-4C89-9EF1-3DEEA2500D78}"/>
              </a:ext>
            </a:extLst>
          </p:cNvPr>
          <p:cNvSpPr>
            <a:spLocks noGrp="1"/>
          </p:cNvSpPr>
          <p:nvPr/>
        </p:nvSpPr>
        <p:spPr>
          <a:xfrm>
            <a:off x="457200" y="5810250"/>
            <a:ext cx="5238750" cy="0"/>
          </a:xfrm>
          <a:prstGeom prst="line">
            <a:avLst/>
          </a:prstGeom>
          <a:noFill/>
          <a:ln w="19050">
            <a:solidFill>
              <a:srgbClr val="B99A5B"/>
            </a:solidFill>
            <a:prstDash val="solid"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FEB91399-8525-426B-B9C0-2FDF1C64E0CA}"/>
              </a:ext>
            </a:extLst>
          </p:cNvPr>
          <p:cNvSpPr>
            <a:spLocks noGrp="1"/>
          </p:cNvSpPr>
          <p:nvPr/>
        </p:nvSpPr>
        <p:spPr>
          <a:xfrm>
            <a:off x="6210300" y="1600200"/>
            <a:ext cx="5486400" cy="2066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После гибели Саула царём стал </a:t>
            </a:r>
            <a:r>
              <a:rPr sz="2625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Давид</a:t>
            </a: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, прославившийся победе над великаном-филистимлянином </a:t>
            </a:r>
            <a:r>
              <a:rPr sz="2625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Голиафом</a:t>
            </a: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с помощью пращи.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52DEE67-2F10-4BE8-A5E5-4A2CC2EEBD2F}"/>
              </a:ext>
            </a:extLst>
          </p:cNvPr>
          <p:cNvSpPr>
            <a:spLocks noGrp="1"/>
          </p:cNvSpPr>
          <p:nvPr/>
        </p:nvSpPr>
        <p:spPr>
          <a:xfrm>
            <a:off x="6210300" y="3819525"/>
            <a:ext cx="5505450" cy="0"/>
          </a:xfrm>
          <a:prstGeom prst="line">
            <a:avLst/>
          </a:prstGeom>
          <a:noFill/>
          <a:ln w="9525">
            <a:solidFill>
              <a:srgbClr val="CFC5AE"/>
            </a:solidFill>
            <a:prstDash val="solid"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8608721-5647-41C1-8DB7-CC8AE9FF845F}"/>
              </a:ext>
            </a:extLst>
          </p:cNvPr>
          <p:cNvSpPr>
            <a:spLocks noGrp="1"/>
          </p:cNvSpPr>
          <p:nvPr/>
        </p:nvSpPr>
        <p:spPr>
          <a:xfrm>
            <a:off x="6210300" y="4076700"/>
            <a:ext cx="55245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Он покорил филистимлян и окончательно объединил государство.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BA16532-179E-4EDB-B673-C5AA634BD40B}"/>
              </a:ext>
            </a:extLst>
          </p:cNvPr>
          <p:cNvSpPr>
            <a:spLocks noGrp="1"/>
          </p:cNvSpPr>
          <p:nvPr/>
        </p:nvSpPr>
        <p:spPr>
          <a:xfrm>
            <a:off x="6210300" y="5353050"/>
            <a:ext cx="548640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23B5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123B50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При нём была основана и стала столицей </a:t>
            </a:r>
            <a:r>
              <a:rPr sz="2625" b="1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Иерусалим.</a:t>
            </a:r>
          </a:p>
        </p:txBody>
      </p:sp>
      <p:sp>
        <p:nvSpPr>
          <p:cNvPr id="8" name="Editable signature">
            <a:extLst>
              <a:ext uri="{FF2B5EF4-FFF2-40B4-BE49-F238E27FC236}">
                <a16:creationId xmlns:a16="http://schemas.microsoft.com/office/drawing/2014/main" id="{48F7B4DB-F29E-4B63-A813-17083C16A0C9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776E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3832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2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title">
            <a:extLst>
              <a:ext uri="{FF2B5EF4-FFF2-40B4-BE49-F238E27FC236}">
                <a16:creationId xmlns:a16="http://schemas.microsoft.com/office/drawing/2014/main" id="{337D69F3-D97E-4675-B5E9-98F62A219871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9F5EA"/>
                </a:solidFill>
                <a:latin typeface="Georgia"/>
                <a:ea typeface="Georgia"/>
                <a:cs typeface="Georgia"/>
              </a:rPr>
              <a:t>Золотой век: правление царя Соломона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897D22F7-63A9-49D0-A303-5E13A1193ADE}"/>
              </a:ext>
            </a:extLst>
          </p:cNvPr>
          <p:cNvSpPr>
            <a:spLocks noGrp="1"/>
          </p:cNvSpPr>
          <p:nvPr/>
        </p:nvSpPr>
        <p:spPr>
          <a:xfrm>
            <a:off x="495300" y="1571625"/>
            <a:ext cx="44672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Сын Давида, Соломон, правил около 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89DFC803-356F-46A8-AB61-837D372EBE25}"/>
              </a:ext>
            </a:extLst>
          </p:cNvPr>
          <p:cNvSpPr>
            <a:spLocks noGrp="1"/>
          </p:cNvSpPr>
          <p:nvPr/>
        </p:nvSpPr>
        <p:spPr>
          <a:xfrm>
            <a:off x="495300" y="2562225"/>
            <a:ext cx="45148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E4C896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450" b="0">
                <a:solidFill>
                  <a:srgbClr val="E4C89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E4C896"/>
                </a:solidFill>
                <a:latin typeface="Georgia"/>
                <a:ea typeface="Georgia"/>
                <a:cs typeface="Georgia"/>
              </a:rPr>
              <a:t>965–928 гг. до н. э. 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3AB98B61-EE4E-48D2-904A-BBF970655E1F}"/>
              </a:ext>
            </a:extLst>
          </p:cNvPr>
          <p:cNvSpPr>
            <a:spLocks noGrp="1"/>
          </p:cNvSpPr>
          <p:nvPr/>
        </p:nvSpPr>
        <p:spPr>
          <a:xfrm>
            <a:off x="495300" y="3486150"/>
            <a:ext cx="43815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Это время называют «золотым веком» Израиля.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9A734AB7-50BC-491F-83A4-1F8B15937E5B}"/>
              </a:ext>
            </a:extLst>
          </p:cNvPr>
          <p:cNvSpPr>
            <a:spLocks noGrp="1"/>
          </p:cNvSpPr>
          <p:nvPr/>
        </p:nvSpPr>
        <p:spPr>
          <a:xfrm>
            <a:off x="495300" y="4438650"/>
            <a:ext cx="4391025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Он прославился своей невиданной мудростью и справедливостью.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CFF51-7D86-434B-AF84-98FB86B9D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85730" y="1495425"/>
            <a:ext cx="6230666" cy="4171950"/>
          </a:xfrm>
          <a:prstGeom prst="rect">
            <a:avLst/>
          </a:prstGeom>
        </p:spPr>
      </p:pic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E5CC26A-CE16-4889-AF06-96D626A86F35}"/>
              </a:ext>
            </a:extLst>
          </p:cNvPr>
          <p:cNvSpPr>
            <a:spLocks noGrp="1"/>
          </p:cNvSpPr>
          <p:nvPr/>
        </p:nvSpPr>
        <p:spPr>
          <a:xfrm>
            <a:off x="495300" y="5810250"/>
            <a:ext cx="11220450" cy="0"/>
          </a:xfrm>
          <a:prstGeom prst="line">
            <a:avLst/>
          </a:prstGeom>
          <a:noFill/>
          <a:ln w="9525">
            <a:solidFill>
              <a:srgbClr val="BA917F"/>
            </a:solidFill>
            <a:prstDash val="solid"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3ABBD88-4975-4735-8518-E7D2E6FA7201}"/>
              </a:ext>
            </a:extLst>
          </p:cNvPr>
          <p:cNvSpPr>
            <a:spLocks noGrp="1"/>
          </p:cNvSpPr>
          <p:nvPr/>
        </p:nvSpPr>
        <p:spPr>
          <a:xfrm>
            <a:off x="495300" y="5895975"/>
            <a:ext cx="112204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При Соломоне страна не вела больших войн, а процветала за счёт торговли и союзов с соседями.</a:t>
            </a:r>
          </a:p>
        </p:txBody>
      </p:sp>
      <p:sp>
        <p:nvSpPr>
          <p:cNvPr id="9" name="Editable signature">
            <a:extLst>
              <a:ext uri="{FF2B5EF4-FFF2-40B4-BE49-F238E27FC236}">
                <a16:creationId xmlns:a16="http://schemas.microsoft.com/office/drawing/2014/main" id="{E6ECB645-8A74-4112-92AE-75086132B07B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3D8D4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24889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title">
            <a:extLst>
              <a:ext uri="{FF2B5EF4-FFF2-40B4-BE49-F238E27FC236}">
                <a16:creationId xmlns:a16="http://schemas.microsoft.com/office/drawing/2014/main" id="{FC313C4A-7467-4C5F-BC2C-37C81CC21277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Великое строительство Соломона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DAF00058-B562-48E9-80E1-A85264CF026F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674370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23B5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700" b="0">
                <a:solidFill>
                  <a:srgbClr val="123B5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Главной строительной работой Соломона стало возведение в Иерусалиме </a:t>
            </a:r>
            <a:r>
              <a:rPr sz="2700" b="1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Храма</a:t>
            </a:r>
            <a:r>
              <a:rPr sz="2700" b="0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 единому Богу — </a:t>
            </a:r>
            <a:r>
              <a:rPr sz="2700" b="1">
                <a:solidFill>
                  <a:srgbClr val="123B50"/>
                </a:solidFill>
                <a:latin typeface="Calibri"/>
                <a:ea typeface="Calibri"/>
                <a:cs typeface="Calibri"/>
              </a:rPr>
              <a:t>Яхве.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CAD200-3F77-48C9-8ABC-769B9192E3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000" b="11000"/>
          <a:stretch/>
        </p:blipFill>
        <p:spPr>
          <a:xfrm>
            <a:off x="7991475" y="1571625"/>
            <a:ext cx="3438525" cy="4743450"/>
          </a:xfrm>
          <a:prstGeom prst="rect">
            <a:avLst/>
          </a:prstGeom>
        </p:spPr>
      </p:pic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BA6C0E4-3E06-4AB9-B643-C36BEE3B9E42}"/>
              </a:ext>
            </a:extLst>
          </p:cNvPr>
          <p:cNvSpPr>
            <a:spLocks noGrp="1"/>
          </p:cNvSpPr>
          <p:nvPr/>
        </p:nvSpPr>
        <p:spPr>
          <a:xfrm>
            <a:off x="495300" y="3629025"/>
            <a:ext cx="6667500" cy="0"/>
          </a:xfrm>
          <a:prstGeom prst="line">
            <a:avLst/>
          </a:prstGeom>
          <a:noFill/>
          <a:ln w="14288">
            <a:solidFill>
              <a:srgbClr val="B99A5B"/>
            </a:solidFill>
            <a:prstDash val="solid"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A5EEC08A-CC08-451A-A50E-262A7BE131C8}"/>
              </a:ext>
            </a:extLst>
          </p:cNvPr>
          <p:cNvSpPr>
            <a:spLocks noGrp="1"/>
          </p:cNvSpPr>
          <p:nvPr/>
        </p:nvSpPr>
        <p:spPr>
          <a:xfrm>
            <a:off x="495300" y="3943350"/>
            <a:ext cx="66770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Храм стал </a:t>
            </a:r>
            <a:r>
              <a:rPr sz="2625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духовным центром</a:t>
            </a: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 всех евреев и главной святыней иудаизма.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B2C2E37A-211A-44F6-98D3-06AC7D74107F}"/>
              </a:ext>
            </a:extLst>
          </p:cNvPr>
          <p:cNvSpPr>
            <a:spLocks noGrp="1"/>
          </p:cNvSpPr>
          <p:nvPr/>
        </p:nvSpPr>
        <p:spPr>
          <a:xfrm>
            <a:off x="495300" y="5219700"/>
            <a:ext cx="6677025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Для его постройки Соломон пригласил лучших мастеров, в том числе из </a:t>
            </a:r>
            <a:r>
              <a:rPr sz="2625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Финикии.</a:t>
            </a:r>
          </a:p>
        </p:txBody>
      </p:sp>
      <p:sp>
        <p:nvSpPr>
          <p:cNvPr id="7" name="Editable signature">
            <a:extLst>
              <a:ext uri="{FF2B5EF4-FFF2-40B4-BE49-F238E27FC236}">
                <a16:creationId xmlns:a16="http://schemas.microsoft.com/office/drawing/2014/main" id="{FA1E4677-D366-4925-8F89-AE5BF9B714D2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776E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7320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B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title">
            <a:extLst>
              <a:ext uri="{FF2B5EF4-FFF2-40B4-BE49-F238E27FC236}">
                <a16:creationId xmlns:a16="http://schemas.microsoft.com/office/drawing/2014/main" id="{949283A5-CAB2-4EBF-8288-E629E3D163FC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F9F5EA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9F5EA"/>
                </a:solidFill>
                <a:latin typeface="Georgia"/>
                <a:ea typeface="Georgia"/>
                <a:cs typeface="Georgia"/>
              </a:rPr>
              <a:t>Завет с Богом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2ED8DECA-F196-47AD-90DD-1200D9441733}"/>
              </a:ext>
            </a:extLst>
          </p:cNvPr>
          <p:cNvSpPr>
            <a:spLocks noGrp="1"/>
          </p:cNvSpPr>
          <p:nvPr/>
        </p:nvSpPr>
        <p:spPr>
          <a:xfrm>
            <a:off x="533400" y="1571625"/>
            <a:ext cx="66579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Изначально евреи, как и их соседи, поклонялись многим богам.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B8EA5716-B494-4338-9262-C73D0F1109BE}"/>
              </a:ext>
            </a:extLst>
          </p:cNvPr>
          <p:cNvSpPr>
            <a:spLocks noGrp="1"/>
          </p:cNvSpPr>
          <p:nvPr/>
        </p:nvSpPr>
        <p:spPr>
          <a:xfrm>
            <a:off x="533400" y="2771775"/>
            <a:ext cx="68199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>
                <a:solidFill>
                  <a:srgbClr val="ECD4A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2925" b="0">
                <a:solidFill>
                  <a:srgbClr val="ECD4A4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CD4A4"/>
                </a:solidFill>
                <a:latin typeface="Georgia"/>
                <a:ea typeface="Georgia"/>
                <a:cs typeface="Georgia"/>
              </a:rPr>
              <a:t>Однако они пришли к вере в единого Бога — Яхве. 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E8533F7A-490B-44A7-B9D9-6BDC01BD5D02}"/>
              </a:ext>
            </a:extLst>
          </p:cNvPr>
          <p:cNvSpPr>
            <a:spLocks noGrp="1"/>
          </p:cNvSpPr>
          <p:nvPr/>
        </p:nvSpPr>
        <p:spPr>
          <a:xfrm>
            <a:off x="533400" y="4048125"/>
            <a:ext cx="6762750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Согласно Библии,</a:t>
            </a: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 завет (договор) с Богом заключил ещё </a:t>
            </a:r>
            <a:r>
              <a:rPr sz="2550" b="1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Моисей</a:t>
            </a:r>
            <a:r>
              <a:rPr sz="255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, выведший евреев из египетского рабства.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2C5B14EA-E7BB-4B29-8ECD-FA0039280E82}"/>
              </a:ext>
            </a:extLst>
          </p:cNvPr>
          <p:cNvSpPr>
            <a:spLocks noGrp="1"/>
          </p:cNvSpPr>
          <p:nvPr/>
        </p:nvSpPr>
        <p:spPr>
          <a:xfrm>
            <a:off x="533400" y="5676900"/>
            <a:ext cx="67722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Эта вера положила начало </a:t>
            </a:r>
            <a:r>
              <a:rPr sz="2400" b="1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иудаизму</a:t>
            </a:r>
            <a:r>
              <a:rPr sz="2400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 — одной из древнейших религий мира.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915A27-8AC7-4CD9-82C7-74DDB666F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29550" y="1486271"/>
            <a:ext cx="3895725" cy="4857008"/>
          </a:xfrm>
          <a:prstGeom prst="rect">
            <a:avLst/>
          </a:prstGeom>
        </p:spPr>
      </p:pic>
      <p:sp>
        <p:nvSpPr>
          <p:cNvPr id="7" name="Editable signature">
            <a:extLst>
              <a:ext uri="{FF2B5EF4-FFF2-40B4-BE49-F238E27FC236}">
                <a16:creationId xmlns:a16="http://schemas.microsoft.com/office/drawing/2014/main" id="{44B29FEC-B652-491B-8931-671A03D1AE50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3D8D4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5429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title">
            <a:extLst>
              <a:ext uri="{FF2B5EF4-FFF2-40B4-BE49-F238E27FC236}">
                <a16:creationId xmlns:a16="http://schemas.microsoft.com/office/drawing/2014/main" id="{AAAC83C7-347C-447B-8E6D-0EE77EC45F00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Уроки древних сказаний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1B972C-5F61-4A2B-9236-282D657E0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401547"/>
            <a:ext cx="4019550" cy="2654730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B605595B-B8CF-4A05-BFA3-CCDCF27BA224}"/>
              </a:ext>
            </a:extLst>
          </p:cNvPr>
          <p:cNvSpPr>
            <a:spLocks noGrp="1"/>
          </p:cNvSpPr>
          <p:nvPr/>
        </p:nvSpPr>
        <p:spPr>
          <a:xfrm>
            <a:off x="4905375" y="1352550"/>
            <a:ext cx="6810375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A94E3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000" b="0">
                <a:solidFill>
                  <a:srgbClr val="A94E35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A94E35"/>
                </a:solidFill>
                <a:latin typeface="Georgia"/>
                <a:ea typeface="Georgia"/>
                <a:cs typeface="Georgia"/>
              </a:rPr>
              <a:t>Самсон и Далила: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467FC5F7-03FD-42EE-BA31-C3FA20EC5E09}"/>
              </a:ext>
            </a:extLst>
          </p:cNvPr>
          <p:cNvSpPr>
            <a:spLocks noGrp="1"/>
          </p:cNvSpPr>
          <p:nvPr/>
        </p:nvSpPr>
        <p:spPr>
          <a:xfrm>
            <a:off x="4905375" y="2000250"/>
            <a:ext cx="6810375" cy="2057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О могучем богатыре Самсоне, чья сила была в волосах. Филистимлянка Далила узнала его секрет и остригла ему волосы. Сила покинула Самсона, но впоследствии она вернулась к нему, и он разрушил вражеский храм.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ADF3BB4-7906-42CC-B243-60B2C0EC7F0D}"/>
              </a:ext>
            </a:extLst>
          </p:cNvPr>
          <p:cNvSpPr>
            <a:spLocks noGrp="1"/>
          </p:cNvSpPr>
          <p:nvPr/>
        </p:nvSpPr>
        <p:spPr>
          <a:xfrm>
            <a:off x="457200" y="4171950"/>
            <a:ext cx="11277600" cy="0"/>
          </a:xfrm>
          <a:prstGeom prst="line">
            <a:avLst/>
          </a:prstGeom>
          <a:noFill/>
          <a:ln w="12383">
            <a:solidFill>
              <a:srgbClr val="B99A5B"/>
            </a:solidFill>
            <a:prstDash val="solid"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2A6D3737-A810-42C3-BD3D-2B1BA1B2E4A1}"/>
              </a:ext>
            </a:extLst>
          </p:cNvPr>
          <p:cNvSpPr>
            <a:spLocks noGrp="1"/>
          </p:cNvSpPr>
          <p:nvPr/>
        </p:nvSpPr>
        <p:spPr>
          <a:xfrm>
            <a:off x="457200" y="4381500"/>
            <a:ext cx="7905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0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Давид и Голиаф: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3674D5E8-6905-44B8-8082-22802F1D635B}"/>
              </a:ext>
            </a:extLst>
          </p:cNvPr>
          <p:cNvSpPr>
            <a:spLocks noGrp="1"/>
          </p:cNvSpPr>
          <p:nvPr/>
        </p:nvSpPr>
        <p:spPr>
          <a:xfrm>
            <a:off x="457200" y="4981575"/>
            <a:ext cx="8286750" cy="1485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40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О том, как юный пастух Давид победил опытного великана-воина Голиафа метким выстрелом из пращи. Эта история символизирует, что смекалка и храбрость важнее грубой силы.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CBB8B0-ACAF-480F-823D-F9F88B2CC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345064" y="4295775"/>
            <a:ext cx="1550497" cy="2143125"/>
          </a:xfrm>
          <a:prstGeom prst="rect">
            <a:avLst/>
          </a:prstGeom>
        </p:spPr>
      </p:pic>
      <p:sp>
        <p:nvSpPr>
          <p:cNvPr id="9" name="Editable signature">
            <a:extLst>
              <a:ext uri="{FF2B5EF4-FFF2-40B4-BE49-F238E27FC236}">
                <a16:creationId xmlns:a16="http://schemas.microsoft.com/office/drawing/2014/main" id="{8F8C7432-F5FC-4D7D-B84C-B2AABF5B354C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776E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405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title">
            <a:extLst>
              <a:ext uri="{FF2B5EF4-FFF2-40B4-BE49-F238E27FC236}">
                <a16:creationId xmlns:a16="http://schemas.microsoft.com/office/drawing/2014/main" id="{4D8E6226-945C-4955-AB8F-591CD365C5B3}"/>
              </a:ext>
            </a:extLst>
          </p:cNvPr>
          <p:cNvSpPr>
            <a:spLocks noGrp="1"/>
          </p:cNvSpPr>
          <p:nvPr/>
        </p:nvSpPr>
        <p:spPr>
          <a:xfrm>
            <a:off x="457200" y="304800"/>
            <a:ext cx="112776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600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Что было дальше?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7EBEDFFC-38E4-4277-95CA-AA568AE3456B}"/>
              </a:ext>
            </a:extLst>
          </p:cNvPr>
          <p:cNvSpPr>
            <a:spLocks noGrp="1"/>
          </p:cNvSpPr>
          <p:nvPr/>
        </p:nvSpPr>
        <p:spPr>
          <a:xfrm>
            <a:off x="495300" y="1485900"/>
            <a:ext cx="11229975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После смерти Соломона единое государство распалось на два царства: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85AE721-2E4D-42CF-B9B6-60E547801E4E}"/>
              </a:ext>
            </a:extLst>
          </p:cNvPr>
          <p:cNvSpPr>
            <a:spLocks noGrp="1"/>
          </p:cNvSpPr>
          <p:nvPr/>
        </p:nvSpPr>
        <p:spPr>
          <a:xfrm>
            <a:off x="6096000" y="2371725"/>
            <a:ext cx="0" cy="228600"/>
          </a:xfrm>
          <a:prstGeom prst="line">
            <a:avLst/>
          </a:prstGeom>
          <a:noFill/>
          <a:ln w="14288">
            <a:solidFill>
              <a:srgbClr val="B99A5B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3A07B44-F4E0-41B8-93AA-93FA2C4061FF}"/>
              </a:ext>
            </a:extLst>
          </p:cNvPr>
          <p:cNvSpPr>
            <a:spLocks noGrp="1"/>
          </p:cNvSpPr>
          <p:nvPr/>
        </p:nvSpPr>
        <p:spPr>
          <a:xfrm>
            <a:off x="2990850" y="2600325"/>
            <a:ext cx="6210300" cy="0"/>
          </a:xfrm>
          <a:prstGeom prst="line">
            <a:avLst/>
          </a:prstGeom>
          <a:noFill/>
          <a:ln w="14288">
            <a:solidFill>
              <a:srgbClr val="B99A5B"/>
            </a:solidFill>
            <a:prstDash val="solid"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6660385-67CF-48A8-82CF-85E6E28A0D44}"/>
              </a:ext>
            </a:extLst>
          </p:cNvPr>
          <p:cNvSpPr>
            <a:spLocks noGrp="1"/>
          </p:cNvSpPr>
          <p:nvPr/>
        </p:nvSpPr>
        <p:spPr>
          <a:xfrm>
            <a:off x="2990850" y="2600325"/>
            <a:ext cx="0" cy="247650"/>
          </a:xfrm>
          <a:prstGeom prst="line">
            <a:avLst/>
          </a:prstGeom>
          <a:noFill/>
          <a:ln w="14288">
            <a:solidFill>
              <a:srgbClr val="123B50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A0D0FFD-339E-4DC8-AE49-E504144E7538}"/>
              </a:ext>
            </a:extLst>
          </p:cNvPr>
          <p:cNvSpPr>
            <a:spLocks noGrp="1"/>
          </p:cNvSpPr>
          <p:nvPr/>
        </p:nvSpPr>
        <p:spPr>
          <a:xfrm>
            <a:off x="9201150" y="2600325"/>
            <a:ext cx="0" cy="247650"/>
          </a:xfrm>
          <a:prstGeom prst="line">
            <a:avLst/>
          </a:prstGeom>
          <a:noFill/>
          <a:ln w="14288">
            <a:solidFill>
              <a:srgbClr val="A94E35"/>
            </a:solidFill>
            <a:prstDash val="solid"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3A30BA4-7BA5-494C-8E88-8F48C9BEE38D}"/>
              </a:ext>
            </a:extLst>
          </p:cNvPr>
          <p:cNvSpPr>
            <a:spLocks noGrp="1"/>
          </p:cNvSpPr>
          <p:nvPr/>
        </p:nvSpPr>
        <p:spPr>
          <a:xfrm>
            <a:off x="647700" y="2914650"/>
            <a:ext cx="5238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075" b="0">
                <a:solidFill>
                  <a:srgbClr val="123B50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23B50"/>
                </a:solidFill>
                <a:latin typeface="Georgia"/>
                <a:ea typeface="Georgia"/>
                <a:cs typeface="Georgia"/>
              </a:rPr>
              <a:t>Израиль (на севере)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D8C8D043-B474-4F2C-913D-B9DA0EB069E1}"/>
              </a:ext>
            </a:extLst>
          </p:cNvPr>
          <p:cNvSpPr>
            <a:spLocks noGrp="1"/>
          </p:cNvSpPr>
          <p:nvPr/>
        </p:nvSpPr>
        <p:spPr>
          <a:xfrm>
            <a:off x="647700" y="3533775"/>
            <a:ext cx="42862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776E5F"/>
                </a:solidFill>
                <a:latin typeface="Calibri"/>
                <a:ea typeface="Calibri"/>
                <a:cs typeface="Calibri"/>
              </a:rPr>
              <a:t>ISRAEL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4C551C8C-52D6-4897-A82C-C9D2A278BBF7}"/>
              </a:ext>
            </a:extLst>
          </p:cNvPr>
          <p:cNvSpPr>
            <a:spLocks noGrp="1"/>
          </p:cNvSpPr>
          <p:nvPr/>
        </p:nvSpPr>
        <p:spPr>
          <a:xfrm>
            <a:off x="6496050" y="2914650"/>
            <a:ext cx="5238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A94E3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0000"/>
              </a:lnSpc>
              <a:buNone/>
              <a:defRPr sz="3075" b="0">
                <a:solidFill>
                  <a:srgbClr val="A94E35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A94E35"/>
                </a:solidFill>
                <a:latin typeface="Georgia"/>
                <a:ea typeface="Georgia"/>
                <a:cs typeface="Georgia"/>
              </a:rPr>
              <a:t>и Иудею (на юге).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A724011C-27F6-4905-9885-2E783E843597}"/>
              </a:ext>
            </a:extLst>
          </p:cNvPr>
          <p:cNvSpPr>
            <a:spLocks noGrp="1"/>
          </p:cNvSpPr>
          <p:nvPr/>
        </p:nvSpPr>
        <p:spPr>
          <a:xfrm>
            <a:off x="6496050" y="3533775"/>
            <a:ext cx="42862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776E5F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776E5F"/>
                </a:solidFill>
                <a:latin typeface="Calibri"/>
                <a:ea typeface="Calibri"/>
                <a:cs typeface="Calibri"/>
              </a:rPr>
              <a:t>JUDAH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6DB59B65-87FD-48E8-873D-2D84959447C2}"/>
              </a:ext>
            </a:extLst>
          </p:cNvPr>
          <p:cNvSpPr>
            <a:spLocks noGrp="1"/>
          </p:cNvSpPr>
          <p:nvPr/>
        </p:nvSpPr>
        <p:spPr>
          <a:xfrm>
            <a:off x="495300" y="4162425"/>
            <a:ext cx="1122045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550" b="0">
                <a:solidFill>
                  <a:srgbClr val="25352F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Ослабленные враждой, они впоследствии были завоёваны могущественными соседями — </a:t>
            </a:r>
            <a:r>
              <a:rPr sz="2550" b="1">
                <a:solidFill>
                  <a:srgbClr val="25352F"/>
                </a:solidFill>
                <a:latin typeface="Calibri"/>
                <a:ea typeface="Calibri"/>
                <a:cs typeface="Calibri"/>
              </a:rPr>
              <a:t>Ассирией и Вавилоном.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823B10E-D7B9-4E39-BFFF-989FC0192AE0}"/>
              </a:ext>
            </a:extLst>
          </p:cNvPr>
          <p:cNvSpPr>
            <a:spLocks noGrp="1"/>
          </p:cNvSpPr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123B50"/>
          </a:solidFill>
          <a:ln w="0">
            <a:noFill/>
          </a:ln>
        </p:spPr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B6B33611-84A3-448B-8D02-3C6C4B18E267}"/>
              </a:ext>
            </a:extLst>
          </p:cNvPr>
          <p:cNvSpPr>
            <a:spLocks noGrp="1"/>
          </p:cNvSpPr>
          <p:nvPr/>
        </p:nvSpPr>
        <p:spPr>
          <a:xfrm>
            <a:off x="495300" y="5476875"/>
            <a:ext cx="11115675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0000"/>
              </a:lnSpc>
              <a:buNone/>
              <a:defRPr sz="2625" b="0">
                <a:solidFill>
                  <a:srgbClr val="F9F5E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Однако история, легенды и вера Древней Палестины, сохранённые в Библии, оказали огромное влияние на всю </a:t>
            </a:r>
            <a:r>
              <a:rPr sz="2625" b="1">
                <a:solidFill>
                  <a:srgbClr val="F9F5EA"/>
                </a:solidFill>
                <a:latin typeface="Calibri"/>
                <a:ea typeface="Calibri"/>
                <a:cs typeface="Calibri"/>
              </a:rPr>
              <a:t>мировую культуру.</a:t>
            </a:r>
          </a:p>
        </p:txBody>
      </p:sp>
      <p:sp>
        <p:nvSpPr>
          <p:cNvPr id="14" name="Editable signature">
            <a:extLst>
              <a:ext uri="{FF2B5EF4-FFF2-40B4-BE49-F238E27FC236}">
                <a16:creationId xmlns:a16="http://schemas.microsoft.com/office/drawing/2014/main" id="{B55A0CB3-0359-4567-824D-591C7FFCD829}"/>
              </a:ext>
            </a:extLst>
          </p:cNvPr>
          <p:cNvSpPr>
            <a:spLocks noGrp="1"/>
          </p:cNvSpPr>
          <p:nvPr/>
        </p:nvSpPr>
        <p:spPr>
          <a:xfrm>
            <a:off x="9829800" y="6534150"/>
            <a:ext cx="19050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D3D8D4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3D8D4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227333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</Words>
  <Application>Microsoft Office PowerPoint</Application>
  <DocSecurity>0</DocSecurity>
  <PresentationFormat>Широкоэкранный</PresentationFormat>
  <Paragraphs>55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2026-10-08T13:42:37Z</dcterms:created>
  <dcterms:modified xsi:type="dcterms:W3CDTF">2026-10-08T14:38:19Z</dcterms:modified>
</cp:coreProperties>
</file>