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CodexPages1 5.jpg; ; . https://commons.wikimedia.org/wiki/File:CodexPages1_5.jpg</a:t>
            </a:r>
          </a:p>
          <a:p>
            <a:r>
              <a:t>Дрезденский кодекс, листы 1–5. SLUB Dresden; скан Wikimedia Commons. Public domain.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45FED0-588D-4639-8A38-00C53908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856A5DB-BE51-4E51-986B-36C2ABB1E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C8755915-4B1A-4317-BE4A-9806E455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EAE965F-686C-4742-B3D7-ADFAEE8C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6992D7D-F354-4AE7-BAF1-F414C429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D9D6769-78E0-413F-82E2-4EF276FD2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C1FADB0E-CA69-4E33-986D-33705F6AD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B2B073A0-96F2-4083-B23A-E72C050C4E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29D99C5-F890-4DB7-BF96-4DE701450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75DE2D7-005C-46A6-9F6F-6971778B1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C466C7-97DE-44B6-AF78-6A1A4CD3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urface-1">
            <a:extLst>
              <a:ext uri="{FF2B5EF4-FFF2-40B4-BE49-F238E27FC236}">
                <a16:creationId xmlns:a16="http://schemas.microsoft.com/office/drawing/2014/main" id="{3A5105E1-F1A3-4E2D-B6D0-FFD12F04B9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D2834">
                  <a:alpha val="94000"/>
                </a:srgbClr>
              </a:gs>
              <a:gs pos="47000">
                <a:srgbClr val="0D2834">
                  <a:alpha val="45000"/>
                </a:srgbClr>
              </a:gs>
              <a:gs pos="100000">
                <a:srgbClr val="0D2834">
                  <a:alpha val="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0D620DD1-745B-4C15-BD00-834A2681D1F5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5727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Цивилизации</a:t>
            </a:r>
          </a:p>
          <a:p>
            <a:pPr algn="l">
              <a:defRPr sz="45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доколумбовой Америки</a:t>
            </a:r>
          </a:p>
        </p:txBody>
      </p:sp>
      <p:sp>
        <p:nvSpPr>
          <p:cNvPr id="4" name="surface-3">
            <a:extLst>
              <a:ext uri="{FF2B5EF4-FFF2-40B4-BE49-F238E27FC236}">
                <a16:creationId xmlns:a16="http://schemas.microsoft.com/office/drawing/2014/main" id="{8F886C55-5162-47F9-BB6B-5D657F698D63}"/>
              </a:ext>
            </a:extLst>
          </p:cNvPr>
          <p:cNvSpPr>
            <a:spLocks noGrp="1"/>
          </p:cNvSpPr>
          <p:nvPr/>
        </p:nvSpPr>
        <p:spPr>
          <a:xfrm>
            <a:off x="638175" y="2400300"/>
            <a:ext cx="1619250" cy="38100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5" name="surface-4">
            <a:extLst>
              <a:ext uri="{FF2B5EF4-FFF2-40B4-BE49-F238E27FC236}">
                <a16:creationId xmlns:a16="http://schemas.microsoft.com/office/drawing/2014/main" id="{161ABAE5-AD13-474A-949D-6481EF8A9079}"/>
              </a:ext>
            </a:extLst>
          </p:cNvPr>
          <p:cNvSpPr>
            <a:spLocks noGrp="1"/>
          </p:cNvSpPr>
          <p:nvPr/>
        </p:nvSpPr>
        <p:spPr>
          <a:xfrm>
            <a:off x="9620250" y="6457950"/>
            <a:ext cx="2190750" cy="323850"/>
          </a:xfrm>
          <a:prstGeom prst="rect">
            <a:avLst/>
          </a:prstGeom>
          <a:solidFill>
            <a:srgbClr val="17323C">
              <a:alpha val="80000"/>
            </a:srgbClr>
          </a:solidFill>
          <a:ln w="0">
            <a:noFill/>
            <a:prstDash val="solid"/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9A74F50F-03F1-430B-BF7F-EB282E2F5895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3430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6">
            <a:extLst>
              <a:ext uri="{FF2B5EF4-FFF2-40B4-BE49-F238E27FC236}">
                <a16:creationId xmlns:a16="http://schemas.microsoft.com/office/drawing/2014/main" id="{5A9F3D13-2E1C-487A-A22E-AF43D7FBF7F1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17323C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323C"/>
                </a:solidFill>
                <a:latin typeface="Georgia"/>
                <a:ea typeface="Georgia"/>
                <a:cs typeface="Georgia"/>
              </a:rPr>
              <a:t>1. Жители американского континента: образ жизни и занятия</a:t>
            </a:r>
          </a:p>
        </p:txBody>
      </p:sp>
      <p:sp>
        <p:nvSpPr>
          <p:cNvPr id="2" name="surface-7">
            <a:extLst>
              <a:ext uri="{FF2B5EF4-FFF2-40B4-BE49-F238E27FC236}">
                <a16:creationId xmlns:a16="http://schemas.microsoft.com/office/drawing/2014/main" id="{EB4686AC-9E16-4699-96F6-D4628BC28DC6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10972800" cy="19050"/>
          </a:xfrm>
          <a:prstGeom prst="rect">
            <a:avLst/>
          </a:prstGeom>
          <a:solidFill>
            <a:srgbClr val="AC7B36"/>
          </a:solidFill>
          <a:ln w="0">
            <a:noFill/>
            <a:prstDash val="solid"/>
          </a:ln>
        </p:spPr>
      </p:sp>
      <p:sp>
        <p:nvSpPr>
          <p:cNvPr id="3" name="text-8">
            <a:extLst>
              <a:ext uri="{FF2B5EF4-FFF2-40B4-BE49-F238E27FC236}">
                <a16:creationId xmlns:a16="http://schemas.microsoft.com/office/drawing/2014/main" id="{ED87D8E1-CCFD-406E-A2E1-BA41677B1375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422910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Первые люди пришли на североамериканский континент только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28-30 тыс. лет</a:t>
            </a: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тому назад.</a:t>
            </a:r>
          </a:p>
        </p:txBody>
      </p:sp>
      <p:sp>
        <p:nvSpPr>
          <p:cNvPr id="4" name="text-9">
            <a:extLst>
              <a:ext uri="{FF2B5EF4-FFF2-40B4-BE49-F238E27FC236}">
                <a16:creationId xmlns:a16="http://schemas.microsoft.com/office/drawing/2014/main" id="{27827BF7-F959-4291-8945-68CFF100F3C0}"/>
              </a:ext>
            </a:extLst>
          </p:cNvPr>
          <p:cNvSpPr>
            <a:spLocks noGrp="1"/>
          </p:cNvSpPr>
          <p:nvPr/>
        </p:nvSpPr>
        <p:spPr>
          <a:xfrm>
            <a:off x="5334000" y="2057400"/>
            <a:ext cx="624840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Переправившись по узкому перешейку, соединявшему Дальний Восток и Америку в районе современного Берингова пролива, они стали постепенно продвигаться на юг.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9B29DB-7002-4E62-A652-1D474B71A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4040315"/>
            <a:ext cx="10972800" cy="2311146"/>
          </a:xfrm>
          <a:prstGeom prst="roundRect">
            <a:avLst>
              <a:gd name="adj" fmla="val 4938"/>
            </a:avLst>
          </a:prstGeom>
        </p:spPr>
      </p:pic>
      <p:sp>
        <p:nvSpPr>
          <p:cNvPr id="6" name="text-10">
            <a:extLst>
              <a:ext uri="{FF2B5EF4-FFF2-40B4-BE49-F238E27FC236}">
                <a16:creationId xmlns:a16="http://schemas.microsoft.com/office/drawing/2014/main" id="{9A941264-C2E5-4231-B38A-C58B0005F84F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7043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rface-11">
            <a:extLst>
              <a:ext uri="{FF2B5EF4-FFF2-40B4-BE49-F238E27FC236}">
                <a16:creationId xmlns:a16="http://schemas.microsoft.com/office/drawing/2014/main" id="{13BD327A-9E25-414B-B4C9-F6FDC1FB87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17323C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B12AF8-060F-4CFE-B6E9-59908A2B1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1000" y="1285875"/>
            <a:ext cx="5143500" cy="3429000"/>
          </a:xfrm>
          <a:prstGeom prst="roundRect">
            <a:avLst>
              <a:gd name="adj" fmla="val 4444"/>
            </a:avLst>
          </a:prstGeom>
        </p:spPr>
      </p:pic>
      <p:sp>
        <p:nvSpPr>
          <p:cNvPr id="3" name="surface-12">
            <a:extLst>
              <a:ext uri="{FF2B5EF4-FFF2-40B4-BE49-F238E27FC236}">
                <a16:creationId xmlns:a16="http://schemas.microsoft.com/office/drawing/2014/main" id="{8E5FB2F5-CBAC-4846-B945-1F86961705FF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1428750" cy="28575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4" name="text-13">
            <a:extLst>
              <a:ext uri="{FF2B5EF4-FFF2-40B4-BE49-F238E27FC236}">
                <a16:creationId xmlns:a16="http://schemas.microsoft.com/office/drawing/2014/main" id="{7DD762C6-DE51-4C96-B027-A14038330CC1}"/>
              </a:ext>
            </a:extLst>
          </p:cNvPr>
          <p:cNvSpPr>
            <a:spLocks noGrp="1"/>
          </p:cNvSpPr>
          <p:nvPr/>
        </p:nvSpPr>
        <p:spPr>
          <a:xfrm>
            <a:off x="6381750" y="666750"/>
            <a:ext cx="5200650" cy="2724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7-10 тыс. лет</a:t>
            </a: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тому назад перешеек затопил океан. Жители Америки оказались в изоляции до конца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XV в.</a:t>
            </a: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пока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Христофор Колумб</a:t>
            </a: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не нашёл морской путь в Америку.</a:t>
            </a:r>
          </a:p>
        </p:txBody>
      </p:sp>
      <p:sp>
        <p:nvSpPr>
          <p:cNvPr id="5" name="text-14">
            <a:extLst>
              <a:ext uri="{FF2B5EF4-FFF2-40B4-BE49-F238E27FC236}">
                <a16:creationId xmlns:a16="http://schemas.microsoft.com/office/drawing/2014/main" id="{433DD2E0-E7AE-4CC2-BA1E-5D3EB9318EA8}"/>
              </a:ext>
            </a:extLst>
          </p:cNvPr>
          <p:cNvSpPr>
            <a:spLocks noGrp="1"/>
          </p:cNvSpPr>
          <p:nvPr/>
        </p:nvSpPr>
        <p:spPr>
          <a:xfrm>
            <a:off x="6381750" y="3771900"/>
            <a:ext cx="52006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Целью экспедиции Колумба был поиск пути в Индию и открытые земли изначально приняли за неё, местных жителей стали называть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индейцами.</a:t>
            </a:r>
          </a:p>
        </p:txBody>
      </p:sp>
      <p:sp>
        <p:nvSpPr>
          <p:cNvPr id="6" name="text-15">
            <a:extLst>
              <a:ext uri="{FF2B5EF4-FFF2-40B4-BE49-F238E27FC236}">
                <a16:creationId xmlns:a16="http://schemas.microsoft.com/office/drawing/2014/main" id="{F88EE277-721C-4EC3-B9A1-9F4772166602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3528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rface-16">
            <a:extLst>
              <a:ext uri="{FF2B5EF4-FFF2-40B4-BE49-F238E27FC236}">
                <a16:creationId xmlns:a16="http://schemas.microsoft.com/office/drawing/2014/main" id="{1FA481A5-E78F-4D8C-B738-0B91280D69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143500" cy="685800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2" name="surface-17">
            <a:extLst>
              <a:ext uri="{FF2B5EF4-FFF2-40B4-BE49-F238E27FC236}">
                <a16:creationId xmlns:a16="http://schemas.microsoft.com/office/drawing/2014/main" id="{C9E9967E-D940-4920-B653-24593A4055A0}"/>
              </a:ext>
            </a:extLst>
          </p:cNvPr>
          <p:cNvSpPr>
            <a:spLocks noGrp="1"/>
          </p:cNvSpPr>
          <p:nvPr/>
        </p:nvSpPr>
        <p:spPr>
          <a:xfrm>
            <a:off x="609600" y="1152525"/>
            <a:ext cx="1257300" cy="38100"/>
          </a:xfrm>
          <a:prstGeom prst="rect">
            <a:avLst/>
          </a:prstGeom>
          <a:solidFill>
            <a:srgbClr val="A64834"/>
          </a:solidFill>
          <a:ln w="0">
            <a:noFill/>
            <a:prstDash val="solid"/>
          </a:ln>
        </p:spPr>
      </p:sp>
      <p:sp>
        <p:nvSpPr>
          <p:cNvPr id="3" name="text-18">
            <a:extLst>
              <a:ext uri="{FF2B5EF4-FFF2-40B4-BE49-F238E27FC236}">
                <a16:creationId xmlns:a16="http://schemas.microsoft.com/office/drawing/2014/main" id="{69AF8066-2A56-4648-A7F6-F292A8F498A2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3943350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Северная и Южная Америка были населены множеством племен и народов. Большая их часть занималась </a:t>
            </a:r>
            <a:r>
              <a:rPr sz="27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охотой и рыболовством.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96EA82-F7E2-4A69-9E38-468D8FE29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48350" y="381745"/>
            <a:ext cx="5438775" cy="5808760"/>
          </a:xfrm>
          <a:prstGeom prst="rect">
            <a:avLst/>
          </a:prstGeom>
        </p:spPr>
      </p:pic>
      <p:sp>
        <p:nvSpPr>
          <p:cNvPr id="5" name="text-19">
            <a:extLst>
              <a:ext uri="{FF2B5EF4-FFF2-40B4-BE49-F238E27FC236}">
                <a16:creationId xmlns:a16="http://schemas.microsoft.com/office/drawing/2014/main" id="{357B66A1-4618-4668-9D1C-4FC9C7C4BD9E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8689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0">
            <a:extLst>
              <a:ext uri="{FF2B5EF4-FFF2-40B4-BE49-F238E27FC236}">
                <a16:creationId xmlns:a16="http://schemas.microsoft.com/office/drawing/2014/main" id="{56B6746E-C4F0-479D-8713-DC89F48FBF6B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728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Жители большей части материка не умели приручать животных. </a:t>
            </a:r>
            <a:r>
              <a:rPr sz="27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Лошади в Америке не водились.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52B434-003A-466A-9C13-AC8712485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2775" y="2105025"/>
            <a:ext cx="5613400" cy="4210050"/>
          </a:xfrm>
          <a:prstGeom prst="roundRect">
            <a:avLst>
              <a:gd name="adj" fmla="val 4525"/>
            </a:avLst>
          </a:prstGeom>
        </p:spPr>
      </p:pic>
      <p:sp>
        <p:nvSpPr>
          <p:cNvPr id="3" name="surface-21">
            <a:extLst>
              <a:ext uri="{FF2B5EF4-FFF2-40B4-BE49-F238E27FC236}">
                <a16:creationId xmlns:a16="http://schemas.microsoft.com/office/drawing/2014/main" id="{871A3E16-D548-4CF2-AC0D-F8B8B1466C34}"/>
              </a:ext>
            </a:extLst>
          </p:cNvPr>
          <p:cNvSpPr>
            <a:spLocks noGrp="1"/>
          </p:cNvSpPr>
          <p:nvPr/>
        </p:nvSpPr>
        <p:spPr>
          <a:xfrm>
            <a:off x="6858000" y="2266950"/>
            <a:ext cx="1219200" cy="38100"/>
          </a:xfrm>
          <a:prstGeom prst="rect">
            <a:avLst/>
          </a:prstGeom>
          <a:solidFill>
            <a:srgbClr val="AC7B36"/>
          </a:solidFill>
          <a:ln w="0">
            <a:noFill/>
            <a:prstDash val="solid"/>
          </a:ln>
        </p:spPr>
      </p:sp>
      <p:sp>
        <p:nvSpPr>
          <p:cNvPr id="4" name="text-22">
            <a:extLst>
              <a:ext uri="{FF2B5EF4-FFF2-40B4-BE49-F238E27FC236}">
                <a16:creationId xmlns:a16="http://schemas.microsoft.com/office/drawing/2014/main" id="{82BA99EE-DF5F-468E-821B-2671ED39759D}"/>
              </a:ext>
            </a:extLst>
          </p:cNvPr>
          <p:cNvSpPr>
            <a:spLocks noGrp="1"/>
          </p:cNvSpPr>
          <p:nvPr/>
        </p:nvSpPr>
        <p:spPr>
          <a:xfrm>
            <a:off x="6858000" y="2724150"/>
            <a:ext cx="4724400" cy="1847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Лишь на севере были приручены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собаки</a:t>
            </a: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, а на юге -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ламы.</a:t>
            </a:r>
          </a:p>
        </p:txBody>
      </p:sp>
      <p:sp>
        <p:nvSpPr>
          <p:cNvPr id="5" name="text-23">
            <a:extLst>
              <a:ext uri="{FF2B5EF4-FFF2-40B4-BE49-F238E27FC236}">
                <a16:creationId xmlns:a16="http://schemas.microsoft.com/office/drawing/2014/main" id="{7872C7FE-B0E3-4838-BABF-5D77F321D1FA}"/>
              </a:ext>
            </a:extLst>
          </p:cNvPr>
          <p:cNvSpPr>
            <a:spLocks noGrp="1"/>
          </p:cNvSpPr>
          <p:nvPr/>
        </p:nvSpPr>
        <p:spPr>
          <a:xfrm>
            <a:off x="6858000" y="5105400"/>
            <a:ext cx="47244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1">
                <a:solidFill>
                  <a:srgbClr val="AC7B3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AC7B36"/>
                </a:solidFill>
                <a:latin typeface="Arial"/>
                <a:ea typeface="Arial"/>
                <a:cs typeface="Arial"/>
              </a:rPr>
              <a:t>Из птиц разводили индеек и уток</a:t>
            </a:r>
          </a:p>
        </p:txBody>
      </p:sp>
      <p:sp>
        <p:nvSpPr>
          <p:cNvPr id="6" name="text-24">
            <a:extLst>
              <a:ext uri="{FF2B5EF4-FFF2-40B4-BE49-F238E27FC236}">
                <a16:creationId xmlns:a16="http://schemas.microsoft.com/office/drawing/2014/main" id="{966F7D6C-42BE-4588-A338-6A6B47CC0769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0949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989F16-D309-4C98-B7A3-17D887499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8550" y="438150"/>
            <a:ext cx="5080000" cy="3810000"/>
          </a:xfrm>
          <a:prstGeom prst="roundRect">
            <a:avLst>
              <a:gd name="adj" fmla="val 4000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EFEA81-7952-44AD-B360-4FEE7B668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67675" y="428890"/>
            <a:ext cx="2809875" cy="3485619"/>
          </a:xfrm>
          <a:prstGeom prst="roundRect">
            <a:avLst>
              <a:gd name="adj" fmla="val 4746"/>
            </a:avLst>
          </a:prstGeom>
        </p:spPr>
      </p:pic>
      <p:sp>
        <p:nvSpPr>
          <p:cNvPr id="3" name="surface-25">
            <a:extLst>
              <a:ext uri="{FF2B5EF4-FFF2-40B4-BE49-F238E27FC236}">
                <a16:creationId xmlns:a16="http://schemas.microsoft.com/office/drawing/2014/main" id="{3F24B374-0A3C-4075-B75F-C14887350C6F}"/>
              </a:ext>
            </a:extLst>
          </p:cNvPr>
          <p:cNvSpPr>
            <a:spLocks noGrp="1"/>
          </p:cNvSpPr>
          <p:nvPr/>
        </p:nvSpPr>
        <p:spPr>
          <a:xfrm>
            <a:off x="7200900" y="457200"/>
            <a:ext cx="19050" cy="565785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4" name="text-26">
            <a:extLst>
              <a:ext uri="{FF2B5EF4-FFF2-40B4-BE49-F238E27FC236}">
                <a16:creationId xmlns:a16="http://schemas.microsoft.com/office/drawing/2014/main" id="{4C0EB535-1C11-43F9-9DBF-2F8FF55D0107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6048375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 арктических районах континента люди строили жилища из ледяных глыб -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и́глу.</a:t>
            </a:r>
          </a:p>
        </p:txBody>
      </p:sp>
      <p:sp>
        <p:nvSpPr>
          <p:cNvPr id="5" name="text-27">
            <a:extLst>
              <a:ext uri="{FF2B5EF4-FFF2-40B4-BE49-F238E27FC236}">
                <a16:creationId xmlns:a16="http://schemas.microsoft.com/office/drawing/2014/main" id="{0B143377-ECCD-426A-B189-3F0B62CF2751}"/>
              </a:ext>
            </a:extLst>
          </p:cNvPr>
          <p:cNvSpPr>
            <a:spLocks noGrp="1"/>
          </p:cNvSpPr>
          <p:nvPr/>
        </p:nvSpPr>
        <p:spPr>
          <a:xfrm>
            <a:off x="7629525" y="4276725"/>
            <a:ext cx="3952875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Обитатели лесов и равнин Северной Америки жили в </a:t>
            </a:r>
            <a:r>
              <a:rPr sz="22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вигвамах и ти́пи</a:t>
            </a:r>
            <a:r>
              <a:rPr sz="22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- жилищах из жердей, покрытых шкурами животных.</a:t>
            </a:r>
          </a:p>
        </p:txBody>
      </p:sp>
      <p:sp>
        <p:nvSpPr>
          <p:cNvPr id="6" name="text-28">
            <a:extLst>
              <a:ext uri="{FF2B5EF4-FFF2-40B4-BE49-F238E27FC236}">
                <a16:creationId xmlns:a16="http://schemas.microsoft.com/office/drawing/2014/main" id="{844B9B4A-611D-4990-984D-D22D2C15300D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0996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B12A90-F417-4CAF-A359-2F75D4F9B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649368"/>
            <a:ext cx="3038475" cy="4387690"/>
          </a:xfrm>
          <a:prstGeom prst="roundRect">
            <a:avLst>
              <a:gd name="adj" fmla="val 4389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62A90F-11AB-4A39-A360-E43F1642E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896541" y="1476375"/>
            <a:ext cx="2951119" cy="3867150"/>
          </a:xfrm>
          <a:prstGeom prst="roundRect">
            <a:avLst>
              <a:gd name="adj" fmla="val 4516"/>
            </a:avLst>
          </a:prstGeom>
        </p:spPr>
      </p:pic>
      <p:sp>
        <p:nvSpPr>
          <p:cNvPr id="3" name="surface-29">
            <a:extLst>
              <a:ext uri="{FF2B5EF4-FFF2-40B4-BE49-F238E27FC236}">
                <a16:creationId xmlns:a16="http://schemas.microsoft.com/office/drawing/2014/main" id="{9B8B319C-5A6C-4671-8202-AC6F64C48050}"/>
              </a:ext>
            </a:extLst>
          </p:cNvPr>
          <p:cNvSpPr>
            <a:spLocks noGrp="1"/>
          </p:cNvSpPr>
          <p:nvPr/>
        </p:nvSpPr>
        <p:spPr>
          <a:xfrm>
            <a:off x="7467600" y="1295400"/>
            <a:ext cx="1333500" cy="28575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4" name="text-30">
            <a:extLst>
              <a:ext uri="{FF2B5EF4-FFF2-40B4-BE49-F238E27FC236}">
                <a16:creationId xmlns:a16="http://schemas.microsoft.com/office/drawing/2014/main" id="{FD3976D2-D3EE-45C8-86FC-61CC5E22B186}"/>
              </a:ext>
            </a:extLst>
          </p:cNvPr>
          <p:cNvSpPr>
            <a:spLocks noGrp="1"/>
          </p:cNvSpPr>
          <p:nvPr/>
        </p:nvSpPr>
        <p:spPr>
          <a:xfrm>
            <a:off x="7467600" y="1762125"/>
            <a:ext cx="41148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В Америке были большие залежи </a:t>
            </a:r>
            <a:r>
              <a:rPr sz="270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золота и серебра.</a:t>
            </a:r>
          </a:p>
        </p:txBody>
      </p:sp>
      <p:sp>
        <p:nvSpPr>
          <p:cNvPr id="5" name="text-31">
            <a:extLst>
              <a:ext uri="{FF2B5EF4-FFF2-40B4-BE49-F238E27FC236}">
                <a16:creationId xmlns:a16="http://schemas.microsoft.com/office/drawing/2014/main" id="{01D7C153-86CC-41E1-861A-B04CEF29EE69}"/>
              </a:ext>
            </a:extLst>
          </p:cNvPr>
          <p:cNvSpPr>
            <a:spLocks noGrp="1"/>
          </p:cNvSpPr>
          <p:nvPr/>
        </p:nvSpPr>
        <p:spPr>
          <a:xfrm>
            <a:off x="7467600" y="3676650"/>
            <a:ext cx="41148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Индейцы изготовляли из них украшения, амулеты и разные фигурки</a:t>
            </a:r>
          </a:p>
        </p:txBody>
      </p:sp>
      <p:sp>
        <p:nvSpPr>
          <p:cNvPr id="6" name="text-32">
            <a:extLst>
              <a:ext uri="{FF2B5EF4-FFF2-40B4-BE49-F238E27FC236}">
                <a16:creationId xmlns:a16="http://schemas.microsoft.com/office/drawing/2014/main" id="{32E97B3C-4FB3-4A72-89F8-A82F3847BCAD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9151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rface-33">
            <a:extLst>
              <a:ext uri="{FF2B5EF4-FFF2-40B4-BE49-F238E27FC236}">
                <a16:creationId xmlns:a16="http://schemas.microsoft.com/office/drawing/2014/main" id="{CE8F1D9C-F628-476C-9C0A-EE732FE009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429250" cy="685800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35B05D-2EB1-4FD5-953C-1D033AA50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" y="558074"/>
            <a:ext cx="4448175" cy="4998901"/>
          </a:xfrm>
          <a:prstGeom prst="roundRect">
            <a:avLst>
              <a:gd name="adj" fmla="val 3854"/>
            </a:avLst>
          </a:prstGeom>
        </p:spPr>
      </p:pic>
      <p:sp>
        <p:nvSpPr>
          <p:cNvPr id="3" name="text-34">
            <a:extLst>
              <a:ext uri="{FF2B5EF4-FFF2-40B4-BE49-F238E27FC236}">
                <a16:creationId xmlns:a16="http://schemas.microsoft.com/office/drawing/2014/main" id="{B39A9E7D-1778-4A30-88E6-DF021457F850}"/>
              </a:ext>
            </a:extLst>
          </p:cNvPr>
          <p:cNvSpPr>
            <a:spLocks noGrp="1"/>
          </p:cNvSpPr>
          <p:nvPr/>
        </p:nvSpPr>
        <p:spPr>
          <a:xfrm>
            <a:off x="5962650" y="704850"/>
            <a:ext cx="5619750" cy="1133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B6251"/>
                </a:solidFill>
                <a:latin typeface="Arial"/>
                <a:ea typeface="Arial"/>
                <a:cs typeface="Arial"/>
              </a:rPr>
              <a:t>Земледельцы применяли искусственное орошение.</a:t>
            </a:r>
          </a:p>
        </p:txBody>
      </p:sp>
      <p:sp>
        <p:nvSpPr>
          <p:cNvPr id="4" name="text-35">
            <a:extLst>
              <a:ext uri="{FF2B5EF4-FFF2-40B4-BE49-F238E27FC236}">
                <a16:creationId xmlns:a16="http://schemas.microsoft.com/office/drawing/2014/main" id="{6E5184AB-18F8-45EF-A472-2DC099253169}"/>
              </a:ext>
            </a:extLst>
          </p:cNvPr>
          <p:cNvSpPr>
            <a:spLocks noGrp="1"/>
          </p:cNvSpPr>
          <p:nvPr/>
        </p:nvSpPr>
        <p:spPr>
          <a:xfrm>
            <a:off x="5962650" y="2314575"/>
            <a:ext cx="561975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На озёрах и болотах создавались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чина́мпы</a:t>
            </a: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– сооружения из прутьев, которые засыпали плодородным илом.</a:t>
            </a:r>
          </a:p>
        </p:txBody>
      </p:sp>
      <p:sp>
        <p:nvSpPr>
          <p:cNvPr id="5" name="surface-36">
            <a:extLst>
              <a:ext uri="{FF2B5EF4-FFF2-40B4-BE49-F238E27FC236}">
                <a16:creationId xmlns:a16="http://schemas.microsoft.com/office/drawing/2014/main" id="{9382E4CC-037C-4722-BA67-A9444E32DC58}"/>
              </a:ext>
            </a:extLst>
          </p:cNvPr>
          <p:cNvSpPr>
            <a:spLocks noGrp="1"/>
          </p:cNvSpPr>
          <p:nvPr/>
        </p:nvSpPr>
        <p:spPr>
          <a:xfrm>
            <a:off x="5962650" y="4943475"/>
            <a:ext cx="1066800" cy="28575"/>
          </a:xfrm>
          <a:prstGeom prst="rect">
            <a:avLst/>
          </a:prstGeom>
          <a:solidFill>
            <a:srgbClr val="1B6251"/>
          </a:solidFill>
          <a:ln w="0">
            <a:noFill/>
            <a:prstDash val="solid"/>
          </a:ln>
        </p:spPr>
      </p:sp>
      <p:sp>
        <p:nvSpPr>
          <p:cNvPr id="6" name="text-37">
            <a:extLst>
              <a:ext uri="{FF2B5EF4-FFF2-40B4-BE49-F238E27FC236}">
                <a16:creationId xmlns:a16="http://schemas.microsoft.com/office/drawing/2014/main" id="{889FC293-8B3F-4556-8F09-AE544642967F}"/>
              </a:ext>
            </a:extLst>
          </p:cNvPr>
          <p:cNvSpPr>
            <a:spLocks noGrp="1"/>
          </p:cNvSpPr>
          <p:nvPr/>
        </p:nvSpPr>
        <p:spPr>
          <a:xfrm>
            <a:off x="5962650" y="5314950"/>
            <a:ext cx="561975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1">
                <a:solidFill>
                  <a:srgbClr val="1B625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B6251"/>
                </a:solidFill>
                <a:latin typeface="Arial"/>
                <a:ea typeface="Arial"/>
                <a:cs typeface="Arial"/>
              </a:rPr>
              <a:t>«Плавучие огороды» давали несколько урожаев в год.</a:t>
            </a:r>
          </a:p>
        </p:txBody>
      </p:sp>
      <p:sp>
        <p:nvSpPr>
          <p:cNvPr id="7" name="text-38">
            <a:extLst>
              <a:ext uri="{FF2B5EF4-FFF2-40B4-BE49-F238E27FC236}">
                <a16:creationId xmlns:a16="http://schemas.microsoft.com/office/drawing/2014/main" id="{EF682A86-7CE3-4103-9A32-7EFB39074D51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20668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rface-39">
            <a:extLst>
              <a:ext uri="{FF2B5EF4-FFF2-40B4-BE49-F238E27FC236}">
                <a16:creationId xmlns:a16="http://schemas.microsoft.com/office/drawing/2014/main" id="{029D8644-82CE-40CC-8E5F-51CBE64EFA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715000" cy="6858000"/>
          </a:xfrm>
          <a:prstGeom prst="rect">
            <a:avLst/>
          </a:prstGeom>
          <a:solidFill>
            <a:srgbClr val="123F37"/>
          </a:solidFill>
          <a:ln w="0">
            <a:noFill/>
            <a:prstDash val="solid"/>
          </a:ln>
        </p:spPr>
      </p:sp>
      <p:sp>
        <p:nvSpPr>
          <p:cNvPr id="2" name="text-40">
            <a:extLst>
              <a:ext uri="{FF2B5EF4-FFF2-40B4-BE49-F238E27FC236}">
                <a16:creationId xmlns:a16="http://schemas.microsoft.com/office/drawing/2014/main" id="{FEB9258A-5EA9-4D18-B955-516E2EA6BED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46291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2. Города-государства майя</a:t>
            </a:r>
          </a:p>
        </p:txBody>
      </p:sp>
      <p:sp>
        <p:nvSpPr>
          <p:cNvPr id="3" name="text-41">
            <a:extLst>
              <a:ext uri="{FF2B5EF4-FFF2-40B4-BE49-F238E27FC236}">
                <a16:creationId xmlns:a16="http://schemas.microsoft.com/office/drawing/2014/main" id="{3503258C-5454-4B98-A098-CA9087C7CAE1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4495800" cy="289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3-4 тыс. лет</a:t>
            </a: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назад земли Центральной Америки и прилегающий к ней полуостров </a:t>
            </a:r>
            <a:r>
              <a:rPr sz="240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Юкатан</a:t>
            </a: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стали осваивать племена индейцев майя.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C705C0-C67A-4C7E-AA8C-463E4072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751" y="904875"/>
            <a:ext cx="5390147" cy="4800600"/>
          </a:xfrm>
          <a:prstGeom prst="rect">
            <a:avLst/>
          </a:prstGeom>
        </p:spPr>
      </p:pic>
      <p:sp>
        <p:nvSpPr>
          <p:cNvPr id="5" name="text-42">
            <a:extLst>
              <a:ext uri="{FF2B5EF4-FFF2-40B4-BE49-F238E27FC236}">
                <a16:creationId xmlns:a16="http://schemas.microsoft.com/office/drawing/2014/main" id="{E340BBDD-A51A-4D65-A07C-899AC8733922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93203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DEB889-B768-4DE6-90D0-3177177C1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459949"/>
            <a:ext cx="10972800" cy="4671278"/>
          </a:xfrm>
          <a:prstGeom prst="roundRect">
            <a:avLst>
              <a:gd name="adj" fmla="val 3666"/>
            </a:avLst>
          </a:prstGeom>
        </p:spPr>
      </p:pic>
      <p:sp>
        <p:nvSpPr>
          <p:cNvPr id="2" name="surface-43">
            <a:extLst>
              <a:ext uri="{FF2B5EF4-FFF2-40B4-BE49-F238E27FC236}">
                <a16:creationId xmlns:a16="http://schemas.microsoft.com/office/drawing/2014/main" id="{C005BC26-8B43-4FDB-87C8-D58548F07E29}"/>
              </a:ext>
            </a:extLst>
          </p:cNvPr>
          <p:cNvSpPr>
            <a:spLocks noGrp="1"/>
          </p:cNvSpPr>
          <p:nvPr/>
        </p:nvSpPr>
        <p:spPr>
          <a:xfrm>
            <a:off x="609600" y="5400675"/>
            <a:ext cx="1047750" cy="38100"/>
          </a:xfrm>
          <a:prstGeom prst="rect">
            <a:avLst/>
          </a:prstGeom>
          <a:solidFill>
            <a:srgbClr val="1B6251"/>
          </a:solidFill>
          <a:ln w="0">
            <a:noFill/>
            <a:prstDash val="solid"/>
          </a:ln>
        </p:spPr>
      </p:sp>
      <p:sp>
        <p:nvSpPr>
          <p:cNvPr id="3" name="text-44">
            <a:extLst>
              <a:ext uri="{FF2B5EF4-FFF2-40B4-BE49-F238E27FC236}">
                <a16:creationId xmlns:a16="http://schemas.microsoft.com/office/drawing/2014/main" id="{5C1787F4-FD43-4A85-A7DB-27793B99CAE0}"/>
              </a:ext>
            </a:extLst>
          </p:cNvPr>
          <p:cNvSpPr>
            <a:spLocks noGrp="1"/>
          </p:cNvSpPr>
          <p:nvPr/>
        </p:nvSpPr>
        <p:spPr>
          <a:xfrm>
            <a:off x="609600" y="5686425"/>
            <a:ext cx="109728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На территории, где они обитали майя, сформировались несколько городов-государств.</a:t>
            </a:r>
          </a:p>
        </p:txBody>
      </p:sp>
      <p:sp>
        <p:nvSpPr>
          <p:cNvPr id="4" name="text-45">
            <a:extLst>
              <a:ext uri="{FF2B5EF4-FFF2-40B4-BE49-F238E27FC236}">
                <a16:creationId xmlns:a16="http://schemas.microsoft.com/office/drawing/2014/main" id="{0BEBB2E3-FC49-484F-AA2B-BAC7F27B121B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56037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D71E8-6DE7-42D3-84C9-1320435A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811489"/>
            <a:ext cx="6953250" cy="4625423"/>
          </a:xfrm>
          <a:prstGeom prst="roundRect">
            <a:avLst>
              <a:gd name="adj" fmla="val 3704"/>
            </a:avLst>
          </a:prstGeom>
        </p:spPr>
      </p:pic>
      <p:sp>
        <p:nvSpPr>
          <p:cNvPr id="2" name="surface-46">
            <a:extLst>
              <a:ext uri="{FF2B5EF4-FFF2-40B4-BE49-F238E27FC236}">
                <a16:creationId xmlns:a16="http://schemas.microsoft.com/office/drawing/2014/main" id="{03935A8A-FC89-4A45-A7B0-19A33C8FEC40}"/>
              </a:ext>
            </a:extLst>
          </p:cNvPr>
          <p:cNvSpPr>
            <a:spLocks noGrp="1"/>
          </p:cNvSpPr>
          <p:nvPr/>
        </p:nvSpPr>
        <p:spPr>
          <a:xfrm>
            <a:off x="7953375" y="1066800"/>
            <a:ext cx="1333500" cy="28575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3" name="text-47">
            <a:extLst>
              <a:ext uri="{FF2B5EF4-FFF2-40B4-BE49-F238E27FC236}">
                <a16:creationId xmlns:a16="http://schemas.microsoft.com/office/drawing/2014/main" id="{58F3F51F-9ABF-4994-9B75-008727B547BD}"/>
              </a:ext>
            </a:extLst>
          </p:cNvPr>
          <p:cNvSpPr>
            <a:spLocks noGrp="1"/>
          </p:cNvSpPr>
          <p:nvPr/>
        </p:nvSpPr>
        <p:spPr>
          <a:xfrm>
            <a:off x="7953375" y="1562100"/>
            <a:ext cx="3629025" cy="400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В центре поселения располагалась главная площадь, на которой возвышался храм в виде огромной </a:t>
            </a:r>
            <a:r>
              <a:rPr sz="25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ступенчатой пирамиды</a:t>
            </a:r>
            <a:r>
              <a:rPr sz="255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с плоской вершиной.</a:t>
            </a:r>
          </a:p>
        </p:txBody>
      </p:sp>
      <p:sp>
        <p:nvSpPr>
          <p:cNvPr id="4" name="text-48">
            <a:extLst>
              <a:ext uri="{FF2B5EF4-FFF2-40B4-BE49-F238E27FC236}">
                <a16:creationId xmlns:a16="http://schemas.microsoft.com/office/drawing/2014/main" id="{99DF55DB-FD04-4AC1-86CA-4C72293E0B5F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32898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32927F93-7982-4BF3-A8C7-80B881B7C152}"/>
              </a:ext>
            </a:extLst>
          </p:cNvPr>
          <p:cNvCxnSpPr>
            <a:stCxn id="5" idx="2"/>
            <a:endCxn id="7" idx="0"/>
          </p:cNvCxnSpPr>
          <p:nvPr/>
        </p:nvCxnSpPr>
        <p:spPr>
          <a:xfrm>
            <a:off x="7329488" y="3314700"/>
            <a:ext cx="2600325" cy="847725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1B6251"/>
            </a:solidFill>
            <a:prstDash val="solid"/>
            <a:tailEnd type="triangle" w="sm" len="sm"/>
          </a:ln>
        </p:spPr>
      </p:cxnSp>
      <p:cxnSp>
        <p:nvCxnSpPr>
          <p:cNvPr id="11" name="Соединитель: уступ 10">
            <a:extLst>
              <a:ext uri="{FF2B5EF4-FFF2-40B4-BE49-F238E27FC236}">
                <a16:creationId xmlns:a16="http://schemas.microsoft.com/office/drawing/2014/main" id="{2397E89A-CB56-4EEA-9959-C0DC48EA7B8A}"/>
              </a:ext>
            </a:extLst>
          </p:cNvPr>
          <p:cNvCxnSpPr>
            <a:stCxn id="5" idx="2"/>
            <a:endCxn id="6" idx="0"/>
          </p:cNvCxnSpPr>
          <p:nvPr/>
        </p:nvCxnSpPr>
        <p:spPr>
          <a:xfrm flipH="1">
            <a:off x="5124450" y="3314700"/>
            <a:ext cx="2205038" cy="847725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1B6251"/>
            </a:solidFill>
            <a:prstDash val="solid"/>
            <a:tailEnd type="triangle" w="sm" len="sm"/>
          </a:ln>
        </p:spPr>
      </p:cxn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35A6103A-A29C-4156-B8D6-21D54D132A2A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7277100" y="1219200"/>
            <a:ext cx="52388" cy="148590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1B6251"/>
            </a:solidFill>
            <a:prstDash val="solid"/>
            <a:tailEnd type="triangle" w="sm" len="sm"/>
          </a:ln>
        </p:spPr>
      </p:cxn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01AE8619-D252-4927-9D2A-8E51604D3C87}"/>
              </a:ext>
            </a:extLst>
          </p:cNvPr>
          <p:cNvCxnSpPr>
            <a:stCxn id="2" idx="3"/>
            <a:endCxn id="4" idx="0"/>
          </p:cNvCxnSpPr>
          <p:nvPr/>
        </p:nvCxnSpPr>
        <p:spPr>
          <a:xfrm>
            <a:off x="9372600" y="904875"/>
            <a:ext cx="1181100" cy="771525"/>
          </a:xfrm>
          <a:prstGeom prst="bentConnector2">
            <a:avLst/>
          </a:prstGeom>
          <a:ln w="19050">
            <a:solidFill>
              <a:srgbClr val="1B6251"/>
            </a:solidFill>
            <a:prstDash val="solid"/>
            <a:tailEnd type="triangle" w="sm" len="sm"/>
          </a:ln>
        </p:spPr>
      </p:cxnSp>
      <p:cxnSp>
        <p:nvCxnSpPr>
          <p:cNvPr id="8" name="Соединитель: уступ 7">
            <a:extLst>
              <a:ext uri="{FF2B5EF4-FFF2-40B4-BE49-F238E27FC236}">
                <a16:creationId xmlns:a16="http://schemas.microsoft.com/office/drawing/2014/main" id="{5C6B9E70-6BE5-420D-B267-5A289493B010}"/>
              </a:ext>
            </a:extLst>
          </p:cNvPr>
          <p:cNvCxnSpPr>
            <a:stCxn id="2" idx="1"/>
            <a:endCxn id="3" idx="0"/>
          </p:cNvCxnSpPr>
          <p:nvPr/>
        </p:nvCxnSpPr>
        <p:spPr>
          <a:xfrm flipH="1">
            <a:off x="4438650" y="904875"/>
            <a:ext cx="742950" cy="771525"/>
          </a:xfrm>
          <a:prstGeom prst="bentConnector2">
            <a:avLst/>
          </a:prstGeom>
          <a:ln w="19050">
            <a:solidFill>
              <a:srgbClr val="1B6251"/>
            </a:solidFill>
            <a:prstDash val="solid"/>
            <a:tailEnd type="triangle" w="sm" len="sm"/>
          </a:ln>
        </p:spPr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5724209-4BA0-4B29-A115-79D549A12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514475"/>
            <a:ext cx="2466975" cy="3333750"/>
          </a:xfrm>
          <a:prstGeom prst="roundRect">
            <a:avLst>
              <a:gd name="adj" fmla="val 5792"/>
            </a:avLst>
          </a:prstGeom>
        </p:spPr>
      </p:pic>
      <p:sp>
        <p:nvSpPr>
          <p:cNvPr id="2" name="text-49">
            <a:extLst>
              <a:ext uri="{FF2B5EF4-FFF2-40B4-BE49-F238E27FC236}">
                <a16:creationId xmlns:a16="http://schemas.microsoft.com/office/drawing/2014/main" id="{A72F851D-BCF5-4DAF-B0CA-E819B8B33CC1}"/>
              </a:ext>
            </a:extLst>
          </p:cNvPr>
          <p:cNvSpPr>
            <a:spLocks noGrp="1"/>
          </p:cNvSpPr>
          <p:nvPr/>
        </p:nvSpPr>
        <p:spPr>
          <a:xfrm>
            <a:off x="5181600" y="590550"/>
            <a:ext cx="4191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285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«Великий человек»</a:t>
            </a:r>
          </a:p>
        </p:txBody>
      </p:sp>
      <p:sp>
        <p:nvSpPr>
          <p:cNvPr id="3" name="text-50">
            <a:extLst>
              <a:ext uri="{FF2B5EF4-FFF2-40B4-BE49-F238E27FC236}">
                <a16:creationId xmlns:a16="http://schemas.microsoft.com/office/drawing/2014/main" id="{08AF28ED-4725-47F2-9423-C1CE36AED87D}"/>
              </a:ext>
            </a:extLst>
          </p:cNvPr>
          <p:cNvSpPr>
            <a:spLocks noGrp="1"/>
          </p:cNvSpPr>
          <p:nvPr/>
        </p:nvSpPr>
        <p:spPr>
          <a:xfrm>
            <a:off x="3390900" y="1676400"/>
            <a:ext cx="2095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жрецы</a:t>
            </a:r>
          </a:p>
        </p:txBody>
      </p:sp>
      <p:sp>
        <p:nvSpPr>
          <p:cNvPr id="4" name="text-51">
            <a:extLst>
              <a:ext uri="{FF2B5EF4-FFF2-40B4-BE49-F238E27FC236}">
                <a16:creationId xmlns:a16="http://schemas.microsoft.com/office/drawing/2014/main" id="{57D967DD-8397-47CE-9F25-7B238BAA1903}"/>
              </a:ext>
            </a:extLst>
          </p:cNvPr>
          <p:cNvSpPr>
            <a:spLocks noGrp="1"/>
          </p:cNvSpPr>
          <p:nvPr/>
        </p:nvSpPr>
        <p:spPr>
          <a:xfrm>
            <a:off x="9525000" y="1676400"/>
            <a:ext cx="2057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знать</a:t>
            </a:r>
          </a:p>
        </p:txBody>
      </p:sp>
      <p:sp>
        <p:nvSpPr>
          <p:cNvPr id="5" name="text-52">
            <a:extLst>
              <a:ext uri="{FF2B5EF4-FFF2-40B4-BE49-F238E27FC236}">
                <a16:creationId xmlns:a16="http://schemas.microsoft.com/office/drawing/2014/main" id="{87377A55-CA39-48F5-8C4A-E732BFE9E283}"/>
              </a:ext>
            </a:extLst>
          </p:cNvPr>
          <p:cNvSpPr>
            <a:spLocks noGrp="1"/>
          </p:cNvSpPr>
          <p:nvPr/>
        </p:nvSpPr>
        <p:spPr>
          <a:xfrm>
            <a:off x="5543550" y="2705100"/>
            <a:ext cx="3571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27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«низкие люди»</a:t>
            </a:r>
          </a:p>
        </p:txBody>
      </p:sp>
      <p:sp>
        <p:nvSpPr>
          <p:cNvPr id="6" name="text-53">
            <a:extLst>
              <a:ext uri="{FF2B5EF4-FFF2-40B4-BE49-F238E27FC236}">
                <a16:creationId xmlns:a16="http://schemas.microsoft.com/office/drawing/2014/main" id="{A8097596-F7C5-4B10-BF5C-558DC20201D0}"/>
              </a:ext>
            </a:extLst>
          </p:cNvPr>
          <p:cNvSpPr>
            <a:spLocks noGrp="1"/>
          </p:cNvSpPr>
          <p:nvPr/>
        </p:nvSpPr>
        <p:spPr>
          <a:xfrm>
            <a:off x="3648075" y="4162425"/>
            <a:ext cx="295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крестьяне</a:t>
            </a:r>
          </a:p>
        </p:txBody>
      </p:sp>
      <p:sp>
        <p:nvSpPr>
          <p:cNvPr id="7" name="text-54">
            <a:extLst>
              <a:ext uri="{FF2B5EF4-FFF2-40B4-BE49-F238E27FC236}">
                <a16:creationId xmlns:a16="http://schemas.microsoft.com/office/drawing/2014/main" id="{72ACCF01-F0BB-4DBF-BA24-826F333DAFB9}"/>
              </a:ext>
            </a:extLst>
          </p:cNvPr>
          <p:cNvSpPr>
            <a:spLocks noGrp="1"/>
          </p:cNvSpPr>
          <p:nvPr/>
        </p:nvSpPr>
        <p:spPr>
          <a:xfrm>
            <a:off x="8277225" y="4162425"/>
            <a:ext cx="33051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4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ремесленники</a:t>
            </a:r>
          </a:p>
        </p:txBody>
      </p:sp>
      <p:sp>
        <p:nvSpPr>
          <p:cNvPr id="13" name="surface-55">
            <a:extLst>
              <a:ext uri="{FF2B5EF4-FFF2-40B4-BE49-F238E27FC236}">
                <a16:creationId xmlns:a16="http://schemas.microsoft.com/office/drawing/2014/main" id="{FAC741CB-EF7D-4ED0-A649-834004DF5017}"/>
              </a:ext>
            </a:extLst>
          </p:cNvPr>
          <p:cNvSpPr>
            <a:spLocks noGrp="1"/>
          </p:cNvSpPr>
          <p:nvPr/>
        </p:nvSpPr>
        <p:spPr>
          <a:xfrm>
            <a:off x="3476625" y="5238750"/>
            <a:ext cx="8105775" cy="1905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14" name="text-56">
            <a:extLst>
              <a:ext uri="{FF2B5EF4-FFF2-40B4-BE49-F238E27FC236}">
                <a16:creationId xmlns:a16="http://schemas.microsoft.com/office/drawing/2014/main" id="{B2EC336F-9388-4775-AB70-E12FEB96C6C0}"/>
              </a:ext>
            </a:extLst>
          </p:cNvPr>
          <p:cNvSpPr>
            <a:spLocks noGrp="1"/>
          </p:cNvSpPr>
          <p:nvPr/>
        </p:nvSpPr>
        <p:spPr>
          <a:xfrm>
            <a:off x="3476625" y="5600700"/>
            <a:ext cx="81057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Рабы (военнопленные, преступники, должники)</a:t>
            </a:r>
          </a:p>
        </p:txBody>
      </p:sp>
      <p:sp>
        <p:nvSpPr>
          <p:cNvPr id="15" name="text-57">
            <a:extLst>
              <a:ext uri="{FF2B5EF4-FFF2-40B4-BE49-F238E27FC236}">
                <a16:creationId xmlns:a16="http://schemas.microsoft.com/office/drawing/2014/main" id="{CFD1504D-756D-4603-93EB-CB4DD27D25C7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71570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8">
            <a:extLst>
              <a:ext uri="{FF2B5EF4-FFF2-40B4-BE49-F238E27FC236}">
                <a16:creationId xmlns:a16="http://schemas.microsoft.com/office/drawing/2014/main" id="{7DBAD21F-030B-4443-AE39-1209CC02F9F5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09728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Письменность майя</a:t>
            </a:r>
          </a:p>
        </p:txBody>
      </p:sp>
      <p:sp>
        <p:nvSpPr>
          <p:cNvPr id="2" name="surface-59">
            <a:extLst>
              <a:ext uri="{FF2B5EF4-FFF2-40B4-BE49-F238E27FC236}">
                <a16:creationId xmlns:a16="http://schemas.microsoft.com/office/drawing/2014/main" id="{1CCEB591-BAF4-4EEA-BE00-A905F847768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10972800" cy="1905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F1C371-67F2-4F10-BBC2-CDC3D7F34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6514" y="1809750"/>
            <a:ext cx="2132171" cy="3876675"/>
          </a:xfrm>
          <a:prstGeom prst="rect">
            <a:avLst/>
          </a:prstGeom>
        </p:spPr>
      </p:pic>
      <p:sp>
        <p:nvSpPr>
          <p:cNvPr id="4" name="surface-60">
            <a:extLst>
              <a:ext uri="{FF2B5EF4-FFF2-40B4-BE49-F238E27FC236}">
                <a16:creationId xmlns:a16="http://schemas.microsoft.com/office/drawing/2014/main" id="{F8964BF2-FD2D-4B20-90B9-23ABD05F5D7A}"/>
              </a:ext>
            </a:extLst>
          </p:cNvPr>
          <p:cNvSpPr>
            <a:spLocks noGrp="1"/>
          </p:cNvSpPr>
          <p:nvPr/>
        </p:nvSpPr>
        <p:spPr>
          <a:xfrm>
            <a:off x="3133725" y="1762125"/>
            <a:ext cx="2781300" cy="3619500"/>
          </a:xfrm>
          <a:prstGeom prst="roundRect">
            <a:avLst>
              <a:gd name="adj" fmla="val 4110"/>
            </a:avLst>
          </a:prstGeom>
          <a:solidFill>
            <a:srgbClr val="FFFDF7"/>
          </a:solidFill>
          <a:ln w="9525">
            <a:solidFill>
              <a:srgbClr val="D6CAB7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B9BFD3-4171-429A-9C08-31B90C4C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96248" y="2009775"/>
            <a:ext cx="2465779" cy="2847975"/>
          </a:xfrm>
          <a:prstGeom prst="rect">
            <a:avLst/>
          </a:prstGeom>
        </p:spPr>
      </p:pic>
      <p:sp>
        <p:nvSpPr>
          <p:cNvPr id="6" name="text-61">
            <a:extLst>
              <a:ext uri="{FF2B5EF4-FFF2-40B4-BE49-F238E27FC236}">
                <a16:creationId xmlns:a16="http://schemas.microsoft.com/office/drawing/2014/main" id="{ACE11D1C-B8B1-4822-808D-0B42CE0A049D}"/>
              </a:ext>
            </a:extLst>
          </p:cNvPr>
          <p:cNvSpPr>
            <a:spLocks noGrp="1"/>
          </p:cNvSpPr>
          <p:nvPr/>
        </p:nvSpPr>
        <p:spPr>
          <a:xfrm>
            <a:off x="6734175" y="2247900"/>
            <a:ext cx="4848225" cy="2886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 Средние века майя уже знали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письменность.</a:t>
            </a: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Иероглифы</a:t>
            </a: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наносили кисточками на бумагу, рукописи украшали рисунками</a:t>
            </a:r>
          </a:p>
        </p:txBody>
      </p:sp>
      <p:sp>
        <p:nvSpPr>
          <p:cNvPr id="7" name="text-62">
            <a:extLst>
              <a:ext uri="{FF2B5EF4-FFF2-40B4-BE49-F238E27FC236}">
                <a16:creationId xmlns:a16="http://schemas.microsoft.com/office/drawing/2014/main" id="{3EBD51FE-AC0A-4DF4-BC96-066ED7DB4ABA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6892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63">
            <a:extLst>
              <a:ext uri="{FF2B5EF4-FFF2-40B4-BE49-F238E27FC236}">
                <a16:creationId xmlns:a16="http://schemas.microsoft.com/office/drawing/2014/main" id="{75025B48-13A4-4959-B053-94FA1C2974D4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10972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Календарь майя</a:t>
            </a:r>
          </a:p>
        </p:txBody>
      </p:sp>
      <p:sp>
        <p:nvSpPr>
          <p:cNvPr id="2" name="text-64">
            <a:extLst>
              <a:ext uri="{FF2B5EF4-FFF2-40B4-BE49-F238E27FC236}">
                <a16:creationId xmlns:a16="http://schemas.microsoft.com/office/drawing/2014/main" id="{04EFF15A-6812-4837-A625-18D81DE45809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Жрецы указывали сроки начала земледельческих работ на основе календаря, который был одним из самых точных календарей народов Древности и Средневековья.</a:t>
            </a:r>
          </a:p>
        </p:txBody>
      </p:sp>
      <p:sp>
        <p:nvSpPr>
          <p:cNvPr id="3" name="surface-65">
            <a:extLst>
              <a:ext uri="{FF2B5EF4-FFF2-40B4-BE49-F238E27FC236}">
                <a16:creationId xmlns:a16="http://schemas.microsoft.com/office/drawing/2014/main" id="{80354503-8CDD-4017-9867-E08E3636D5D1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10972800" cy="3067050"/>
          </a:xfrm>
          <a:prstGeom prst="roundRect">
            <a:avLst>
              <a:gd name="adj" fmla="val 3727"/>
            </a:avLst>
          </a:prstGeom>
          <a:solidFill>
            <a:srgbClr val="DDD2BB"/>
          </a:solidFill>
          <a:ln w="9525">
            <a:solidFill>
              <a:srgbClr val="CDA865"/>
            </a:solidFill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5DDE3C-E683-4676-B05F-CE2DFBF5A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21000" y="3152775"/>
            <a:ext cx="6350000" cy="2857500"/>
          </a:xfrm>
          <a:prstGeom prst="rect">
            <a:avLst/>
          </a:prstGeom>
        </p:spPr>
      </p:pic>
      <p:sp>
        <p:nvSpPr>
          <p:cNvPr id="5" name="text-66">
            <a:extLst>
              <a:ext uri="{FF2B5EF4-FFF2-40B4-BE49-F238E27FC236}">
                <a16:creationId xmlns:a16="http://schemas.microsoft.com/office/drawing/2014/main" id="{D5A772B7-E3B4-42A8-9027-2813D985649A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73065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67">
            <a:extLst>
              <a:ext uri="{FF2B5EF4-FFF2-40B4-BE49-F238E27FC236}">
                <a16:creationId xmlns:a16="http://schemas.microsoft.com/office/drawing/2014/main" id="{C1A05A3E-3D41-4515-826E-94A0E8AB5C34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9728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A64834"/>
                </a:solidFill>
                <a:latin typeface="Georgia"/>
                <a:ea typeface="Georgia"/>
                <a:cs typeface="Georgia"/>
              </a:rPr>
              <a:t>3. Держава ацтеков</a:t>
            </a:r>
          </a:p>
        </p:txBody>
      </p:sp>
      <p:sp>
        <p:nvSpPr>
          <p:cNvPr id="2" name="surface-68">
            <a:extLst>
              <a:ext uri="{FF2B5EF4-FFF2-40B4-BE49-F238E27FC236}">
                <a16:creationId xmlns:a16="http://schemas.microsoft.com/office/drawing/2014/main" id="{164284A8-190D-4988-8617-2AE4B82F581B}"/>
              </a:ext>
            </a:extLst>
          </p:cNvPr>
          <p:cNvSpPr>
            <a:spLocks noGrp="1"/>
          </p:cNvSpPr>
          <p:nvPr/>
        </p:nvSpPr>
        <p:spPr>
          <a:xfrm>
            <a:off x="609600" y="1457325"/>
            <a:ext cx="10972800" cy="28575"/>
          </a:xfrm>
          <a:prstGeom prst="rect">
            <a:avLst/>
          </a:prstGeom>
          <a:solidFill>
            <a:srgbClr val="A64834"/>
          </a:solidFill>
          <a:ln w="0">
            <a:noFill/>
            <a:prstDash val="solid"/>
          </a:ln>
        </p:spPr>
      </p:sp>
      <p:sp>
        <p:nvSpPr>
          <p:cNvPr id="3" name="text-69">
            <a:extLst>
              <a:ext uri="{FF2B5EF4-FFF2-40B4-BE49-F238E27FC236}">
                <a16:creationId xmlns:a16="http://schemas.microsoft.com/office/drawing/2014/main" id="{9F69668B-BCE7-494E-AA55-71DEF2E71C4D}"/>
              </a:ext>
            </a:extLst>
          </p:cNvPr>
          <p:cNvSpPr>
            <a:spLocks noGrp="1"/>
          </p:cNvSpPr>
          <p:nvPr/>
        </p:nvSpPr>
        <p:spPr>
          <a:xfrm>
            <a:off x="609600" y="1981200"/>
            <a:ext cx="61626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 Мексике, на плоскогорье высо­той </a:t>
            </a:r>
            <a:r>
              <a:rPr sz="240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2000 м</a:t>
            </a: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над уровнем моря, у подножий горных вершин расположена живописная долина с мягким климатом и плодородной почвой.</a:t>
            </a:r>
          </a:p>
        </p:txBody>
      </p:sp>
      <p:sp>
        <p:nvSpPr>
          <p:cNvPr id="4" name="text-70">
            <a:extLst>
              <a:ext uri="{FF2B5EF4-FFF2-40B4-BE49-F238E27FC236}">
                <a16:creationId xmlns:a16="http://schemas.microsoft.com/office/drawing/2014/main" id="{543A2C2F-36A2-4B82-90D6-B593048A5A25}"/>
              </a:ext>
            </a:extLst>
          </p:cNvPr>
          <p:cNvSpPr>
            <a:spLocks noGrp="1"/>
          </p:cNvSpPr>
          <p:nvPr/>
        </p:nvSpPr>
        <p:spPr>
          <a:xfrm>
            <a:off x="609600" y="4695825"/>
            <a:ext cx="6162675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A64834"/>
                </a:solidFill>
                <a:latin typeface="Arial"/>
                <a:ea typeface="Arial"/>
                <a:cs typeface="Arial"/>
              </a:rPr>
              <a:t>В </a:t>
            </a:r>
            <a:r>
              <a:rPr sz="2400" b="1">
                <a:solidFill>
                  <a:srgbClr val="A64834"/>
                </a:solidFill>
                <a:latin typeface="Arial"/>
                <a:ea typeface="Arial"/>
                <a:cs typeface="Arial"/>
              </a:rPr>
              <a:t>XIII веке</a:t>
            </a:r>
            <a:r>
              <a:rPr sz="2400" b="0">
                <a:solidFill>
                  <a:srgbClr val="A64834"/>
                </a:solidFill>
                <a:latin typeface="Arial"/>
                <a:ea typeface="Arial"/>
                <a:cs typeface="Arial"/>
              </a:rPr>
              <a:t> сюда с севера пришли ацтеки и основали на островах посреди большого озера город </a:t>
            </a:r>
            <a:r>
              <a:rPr sz="2400" b="1">
                <a:solidFill>
                  <a:srgbClr val="A64834"/>
                </a:solidFill>
                <a:latin typeface="Arial"/>
                <a:ea typeface="Arial"/>
                <a:cs typeface="Arial"/>
              </a:rPr>
              <a:t>Теночтитлан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85373A-C429-400C-9D38-3AF79DACE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77125" y="1763127"/>
            <a:ext cx="3962400" cy="4522371"/>
          </a:xfrm>
          <a:prstGeom prst="rect">
            <a:avLst/>
          </a:prstGeom>
        </p:spPr>
      </p:pic>
      <p:sp>
        <p:nvSpPr>
          <p:cNvPr id="6" name="text-71">
            <a:extLst>
              <a:ext uri="{FF2B5EF4-FFF2-40B4-BE49-F238E27FC236}">
                <a16:creationId xmlns:a16="http://schemas.microsoft.com/office/drawing/2014/main" id="{D751ECF2-2898-4D24-BAC3-D8F3243BFB15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2676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73C962-E23E-4641-9565-CCCB3C42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602146"/>
            <a:ext cx="6638925" cy="4329734"/>
          </a:xfrm>
          <a:prstGeom prst="roundRect">
            <a:avLst>
              <a:gd name="adj" fmla="val 3956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17FE3D-4B27-415E-9ABB-62682D343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86675" y="1725189"/>
            <a:ext cx="3895725" cy="2683722"/>
          </a:xfrm>
          <a:prstGeom prst="roundRect">
            <a:avLst>
              <a:gd name="adj" fmla="val 4965"/>
            </a:avLst>
          </a:prstGeom>
        </p:spPr>
      </p:pic>
      <p:sp>
        <p:nvSpPr>
          <p:cNvPr id="3" name="text-72">
            <a:extLst>
              <a:ext uri="{FF2B5EF4-FFF2-40B4-BE49-F238E27FC236}">
                <a16:creationId xmlns:a16="http://schemas.microsoft.com/office/drawing/2014/main" id="{BBE1AF99-3868-4CFF-9128-D64D4655C7A4}"/>
              </a:ext>
            </a:extLst>
          </p:cNvPr>
          <p:cNvSpPr>
            <a:spLocks noGrp="1"/>
          </p:cNvSpPr>
          <p:nvPr/>
        </p:nvSpPr>
        <p:spPr>
          <a:xfrm>
            <a:off x="609600" y="5276850"/>
            <a:ext cx="663892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Главный храм Теночтитлана</a:t>
            </a:r>
          </a:p>
        </p:txBody>
      </p:sp>
      <p:sp>
        <p:nvSpPr>
          <p:cNvPr id="4" name="text-73">
            <a:extLst>
              <a:ext uri="{FF2B5EF4-FFF2-40B4-BE49-F238E27FC236}">
                <a16:creationId xmlns:a16="http://schemas.microsoft.com/office/drawing/2014/main" id="{A728DF67-3F91-4A7C-99CE-1F5437B81875}"/>
              </a:ext>
            </a:extLst>
          </p:cNvPr>
          <p:cNvSpPr>
            <a:spLocks noGrp="1"/>
          </p:cNvSpPr>
          <p:nvPr/>
        </p:nvSpPr>
        <p:spPr>
          <a:xfrm>
            <a:off x="7686675" y="4810125"/>
            <a:ext cx="3895725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Вид Теночтитлана</a:t>
            </a:r>
          </a:p>
        </p:txBody>
      </p:sp>
      <p:sp>
        <p:nvSpPr>
          <p:cNvPr id="5" name="text-74">
            <a:extLst>
              <a:ext uri="{FF2B5EF4-FFF2-40B4-BE49-F238E27FC236}">
                <a16:creationId xmlns:a16="http://schemas.microsoft.com/office/drawing/2014/main" id="{04DC0254-F3B3-49C9-81EC-9393A0B59C3F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73112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75">
            <a:extLst>
              <a:ext uri="{FF2B5EF4-FFF2-40B4-BE49-F238E27FC236}">
                <a16:creationId xmlns:a16="http://schemas.microsoft.com/office/drawing/2014/main" id="{19F6ABCE-5423-43DD-A221-AD94AC9E72DD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610552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A64834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A64834"/>
                </a:solidFill>
                <a:latin typeface="Arial"/>
                <a:ea typeface="Arial"/>
                <a:cs typeface="Arial"/>
              </a:rPr>
              <a:t>Правитель ацтекского государства назывался </a:t>
            </a:r>
            <a:r>
              <a:rPr sz="2700" b="1">
                <a:solidFill>
                  <a:srgbClr val="A64834"/>
                </a:solidFill>
                <a:latin typeface="Arial"/>
                <a:ea typeface="Arial"/>
                <a:cs typeface="Arial"/>
              </a:rPr>
              <a:t>«владыкой всех людей».</a:t>
            </a:r>
          </a:p>
        </p:txBody>
      </p:sp>
      <p:sp>
        <p:nvSpPr>
          <p:cNvPr id="2" name="text-76">
            <a:extLst>
              <a:ext uri="{FF2B5EF4-FFF2-40B4-BE49-F238E27FC236}">
                <a16:creationId xmlns:a16="http://schemas.microsoft.com/office/drawing/2014/main" id="{905F2FB0-A551-4835-B217-5421B0FEFED6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6105525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Он командовал войском, был верховным судьёй и главным жрецом.</a:t>
            </a:r>
          </a:p>
        </p:txBody>
      </p:sp>
      <p:sp>
        <p:nvSpPr>
          <p:cNvPr id="3" name="text-77">
            <a:extLst>
              <a:ext uri="{FF2B5EF4-FFF2-40B4-BE49-F238E27FC236}">
                <a16:creationId xmlns:a16="http://schemas.microsoft.com/office/drawing/2014/main" id="{8DE20237-B99A-4F4A-B91D-25F97C65DC50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6105525" cy="1876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Его должность была выборной, но право избирать правителя было лишь у нескольких знатных семей.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882904-D318-4C9A-BC74-2495BCC28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77125" y="620328"/>
            <a:ext cx="4105275" cy="5274443"/>
          </a:xfrm>
          <a:prstGeom prst="rect">
            <a:avLst/>
          </a:prstGeom>
        </p:spPr>
      </p:pic>
      <p:sp>
        <p:nvSpPr>
          <p:cNvPr id="5" name="text-78">
            <a:extLst>
              <a:ext uri="{FF2B5EF4-FFF2-40B4-BE49-F238E27FC236}">
                <a16:creationId xmlns:a16="http://schemas.microsoft.com/office/drawing/2014/main" id="{C4C8B8F8-6A5F-43AC-ABC1-A904C2AB9D10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63563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8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79">
            <a:extLst>
              <a:ext uri="{FF2B5EF4-FFF2-40B4-BE49-F238E27FC236}">
                <a16:creationId xmlns:a16="http://schemas.microsoft.com/office/drawing/2014/main" id="{E8AC0F44-2E13-4F2B-8DC1-C6026097701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896475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Ацтеки покорили соседние племена, заставив их платить дань.</a:t>
            </a:r>
          </a:p>
        </p:txBody>
      </p:sp>
      <p:sp>
        <p:nvSpPr>
          <p:cNvPr id="2" name="surface-80">
            <a:extLst>
              <a:ext uri="{FF2B5EF4-FFF2-40B4-BE49-F238E27FC236}">
                <a16:creationId xmlns:a16="http://schemas.microsoft.com/office/drawing/2014/main" id="{099A3C27-213D-4611-82E5-DE5CDC492B45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10972800" cy="19050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3" name="text-81">
            <a:extLst>
              <a:ext uri="{FF2B5EF4-FFF2-40B4-BE49-F238E27FC236}">
                <a16:creationId xmlns:a16="http://schemas.microsoft.com/office/drawing/2014/main" id="{A56D7BA5-E36B-4EA1-A857-2E7D1FCF3592}"/>
              </a:ext>
            </a:extLst>
          </p:cNvPr>
          <p:cNvSpPr>
            <a:spLocks noGrp="1"/>
          </p:cNvSpPr>
          <p:nvPr/>
        </p:nvSpPr>
        <p:spPr>
          <a:xfrm>
            <a:off x="609600" y="2609850"/>
            <a:ext cx="109728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Так возникла империя, достигшая наивысшего могущества при</a:t>
            </a:r>
          </a:p>
        </p:txBody>
      </p:sp>
      <p:sp>
        <p:nvSpPr>
          <p:cNvPr id="4" name="text-82">
            <a:extLst>
              <a:ext uri="{FF2B5EF4-FFF2-40B4-BE49-F238E27FC236}">
                <a16:creationId xmlns:a16="http://schemas.microsoft.com/office/drawing/2014/main" id="{3C1434B6-3400-401F-AF3D-6D2678B5DB21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109728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40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Монтесу́ме I</a:t>
            </a:r>
          </a:p>
        </p:txBody>
      </p:sp>
      <p:sp>
        <p:nvSpPr>
          <p:cNvPr id="5" name="text-83">
            <a:extLst>
              <a:ext uri="{FF2B5EF4-FFF2-40B4-BE49-F238E27FC236}">
                <a16:creationId xmlns:a16="http://schemas.microsoft.com/office/drawing/2014/main" id="{AB0C2D3E-21F7-4B8A-B805-D5E3B1F7078E}"/>
              </a:ext>
            </a:extLst>
          </p:cNvPr>
          <p:cNvSpPr>
            <a:spLocks noGrp="1"/>
          </p:cNvSpPr>
          <p:nvPr/>
        </p:nvSpPr>
        <p:spPr>
          <a:xfrm>
            <a:off x="609600" y="4876800"/>
            <a:ext cx="109728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defPPr>
            <a:lvl1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720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pPr>
            <a:r>
              <a:rPr sz="7200" b="0">
                <a:solidFill>
                  <a:srgbClr val="CDA865"/>
                </a:solidFill>
                <a:latin typeface="Georgia"/>
                <a:ea typeface="Georgia"/>
                <a:cs typeface="Georgia"/>
              </a:rPr>
              <a:t>(1440-1469).</a:t>
            </a:r>
          </a:p>
        </p:txBody>
      </p:sp>
      <p:sp>
        <p:nvSpPr>
          <p:cNvPr id="6" name="text-84">
            <a:extLst>
              <a:ext uri="{FF2B5EF4-FFF2-40B4-BE49-F238E27FC236}">
                <a16:creationId xmlns:a16="http://schemas.microsoft.com/office/drawing/2014/main" id="{446CA324-B6EC-456C-AFC9-BCA4FE81F45A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473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rface-85">
            <a:extLst>
              <a:ext uri="{FF2B5EF4-FFF2-40B4-BE49-F238E27FC236}">
                <a16:creationId xmlns:a16="http://schemas.microsoft.com/office/drawing/2014/main" id="{6958B4F4-23CE-4360-9AF3-5784A206CB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000625" cy="685800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FCC1D2-E004-48FC-8B4A-42B4AF316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1050" y="410943"/>
            <a:ext cx="3600450" cy="5636064"/>
          </a:xfrm>
          <a:prstGeom prst="rect">
            <a:avLst/>
          </a:prstGeom>
        </p:spPr>
      </p:pic>
      <p:sp>
        <p:nvSpPr>
          <p:cNvPr id="3" name="text-86">
            <a:extLst>
              <a:ext uri="{FF2B5EF4-FFF2-40B4-BE49-F238E27FC236}">
                <a16:creationId xmlns:a16="http://schemas.microsoft.com/office/drawing/2014/main" id="{DE1D5139-B900-4D7F-81E4-BF096C3B591C}"/>
              </a:ext>
            </a:extLst>
          </p:cNvPr>
          <p:cNvSpPr>
            <a:spLocks noGrp="1"/>
          </p:cNvSpPr>
          <p:nvPr/>
        </p:nvSpPr>
        <p:spPr>
          <a:xfrm>
            <a:off x="5667375" y="619125"/>
            <a:ext cx="59150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AC7B36"/>
                </a:solidFill>
                <a:latin typeface="Georgia"/>
                <a:ea typeface="Georgia"/>
                <a:cs typeface="Georgia"/>
              </a:rPr>
              <a:t>4. Империя инков</a:t>
            </a:r>
          </a:p>
        </p:txBody>
      </p:sp>
      <p:sp>
        <p:nvSpPr>
          <p:cNvPr id="4" name="surface-87">
            <a:extLst>
              <a:ext uri="{FF2B5EF4-FFF2-40B4-BE49-F238E27FC236}">
                <a16:creationId xmlns:a16="http://schemas.microsoft.com/office/drawing/2014/main" id="{D67B752D-AF32-4133-8208-D047F107A178}"/>
              </a:ext>
            </a:extLst>
          </p:cNvPr>
          <p:cNvSpPr>
            <a:spLocks noGrp="1"/>
          </p:cNvSpPr>
          <p:nvPr/>
        </p:nvSpPr>
        <p:spPr>
          <a:xfrm>
            <a:off x="5667375" y="2095500"/>
            <a:ext cx="1266825" cy="28575"/>
          </a:xfrm>
          <a:prstGeom prst="rect">
            <a:avLst/>
          </a:prstGeom>
          <a:solidFill>
            <a:srgbClr val="AC7B36"/>
          </a:solidFill>
          <a:ln w="0">
            <a:noFill/>
            <a:prstDash val="solid"/>
          </a:ln>
        </p:spPr>
      </p:sp>
      <p:sp>
        <p:nvSpPr>
          <p:cNvPr id="5" name="text-88">
            <a:extLst>
              <a:ext uri="{FF2B5EF4-FFF2-40B4-BE49-F238E27FC236}">
                <a16:creationId xmlns:a16="http://schemas.microsoft.com/office/drawing/2014/main" id="{A811D57B-AFAD-49AC-8591-931DE5B3DFA2}"/>
              </a:ext>
            </a:extLst>
          </p:cNvPr>
          <p:cNvSpPr>
            <a:spLocks noGrp="1"/>
          </p:cNvSpPr>
          <p:nvPr/>
        </p:nvSpPr>
        <p:spPr>
          <a:xfrm>
            <a:off x="5667375" y="2562225"/>
            <a:ext cx="5915025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 суровых горах Андах на западе Южной Америки раскинулась на тысячи километров страна инков Перу.</a:t>
            </a:r>
          </a:p>
        </p:txBody>
      </p:sp>
      <p:sp>
        <p:nvSpPr>
          <p:cNvPr id="6" name="text-89">
            <a:extLst>
              <a:ext uri="{FF2B5EF4-FFF2-40B4-BE49-F238E27FC236}">
                <a16:creationId xmlns:a16="http://schemas.microsoft.com/office/drawing/2014/main" id="{B7A125CC-DE5A-4229-9AF8-E696B8A228A1}"/>
              </a:ext>
            </a:extLst>
          </p:cNvPr>
          <p:cNvSpPr>
            <a:spLocks noGrp="1"/>
          </p:cNvSpPr>
          <p:nvPr/>
        </p:nvSpPr>
        <p:spPr>
          <a:xfrm>
            <a:off x="5667375" y="5010150"/>
            <a:ext cx="5915025" cy="1133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AC7B36"/>
                </a:solidFill>
                <a:latin typeface="Arial"/>
                <a:ea typeface="Arial"/>
                <a:cs typeface="Arial"/>
              </a:rPr>
              <a:t>Центром ее был город </a:t>
            </a:r>
            <a:r>
              <a:rPr sz="2550" b="1">
                <a:solidFill>
                  <a:srgbClr val="AC7B36"/>
                </a:solidFill>
                <a:latin typeface="Arial"/>
                <a:ea typeface="Arial"/>
                <a:cs typeface="Arial"/>
              </a:rPr>
              <a:t>Куско</a:t>
            </a:r>
            <a:r>
              <a:rPr sz="2550" b="0">
                <a:solidFill>
                  <a:srgbClr val="AC7B36"/>
                </a:solidFill>
                <a:latin typeface="Arial"/>
                <a:ea typeface="Arial"/>
                <a:cs typeface="Arial"/>
              </a:rPr>
              <a:t> с прилегающей долиной.</a:t>
            </a:r>
          </a:p>
        </p:txBody>
      </p:sp>
      <p:sp>
        <p:nvSpPr>
          <p:cNvPr id="7" name="text-90">
            <a:extLst>
              <a:ext uri="{FF2B5EF4-FFF2-40B4-BE49-F238E27FC236}">
                <a16:creationId xmlns:a16="http://schemas.microsoft.com/office/drawing/2014/main" id="{870A7121-40F9-40CB-BB57-22597AAEBD80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98898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064EB07D-6C95-454D-8407-E69B93A8E734}"/>
              </a:ext>
            </a:extLst>
          </p:cNvPr>
          <p:cNvCxnSpPr>
            <a:stCxn id="15" idx="2"/>
            <a:endCxn id="21" idx="0"/>
          </p:cNvCxnSpPr>
          <p:nvPr/>
        </p:nvCxnSpPr>
        <p:spPr>
          <a:xfrm>
            <a:off x="2609850" y="5210175"/>
            <a:ext cx="0" cy="200025"/>
          </a:xfrm>
          <a:prstGeom prst="straightConnector1">
            <a:avLst/>
          </a:prstGeom>
          <a:ln w="19050">
            <a:solidFill>
              <a:srgbClr val="AC7B36"/>
            </a:solidFill>
            <a:prstDash val="solid"/>
            <a:tailEnd type="triangle" w="sm" len="sm"/>
          </a:ln>
        </p:spPr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B9BCFA2D-8A87-46B7-A0E8-5FC173E95F43}"/>
              </a:ext>
            </a:extLst>
          </p:cNvPr>
          <p:cNvCxnSpPr>
            <a:stCxn id="7" idx="2"/>
            <a:endCxn id="15" idx="0"/>
          </p:cNvCxnSpPr>
          <p:nvPr/>
        </p:nvCxnSpPr>
        <p:spPr>
          <a:xfrm>
            <a:off x="2609850" y="3990975"/>
            <a:ext cx="0" cy="200025"/>
          </a:xfrm>
          <a:prstGeom prst="straightConnector1">
            <a:avLst/>
          </a:prstGeom>
          <a:ln w="19050">
            <a:solidFill>
              <a:srgbClr val="AC7B36"/>
            </a:solidFill>
            <a:prstDash val="solid"/>
            <a:tailEnd type="triangle" w="sm" len="sm"/>
          </a:ln>
        </p:spPr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D683CC2-BEDF-4636-80DC-AF4A7DB52557}"/>
              </a:ext>
            </a:extLst>
          </p:cNvPr>
          <p:cNvCxnSpPr>
            <a:stCxn id="2" idx="2"/>
            <a:endCxn id="7" idx="0"/>
          </p:cNvCxnSpPr>
          <p:nvPr/>
        </p:nvCxnSpPr>
        <p:spPr>
          <a:xfrm>
            <a:off x="2609850" y="2390775"/>
            <a:ext cx="0" cy="200025"/>
          </a:xfrm>
          <a:prstGeom prst="straightConnector1">
            <a:avLst/>
          </a:prstGeom>
          <a:ln w="19050">
            <a:solidFill>
              <a:srgbClr val="AC7B36"/>
            </a:solidFill>
            <a:prstDash val="solid"/>
            <a:tailEnd type="triangle" w="sm" len="sm"/>
          </a:ln>
        </p:spPr>
      </p:cxnSp>
      <p:sp>
        <p:nvSpPr>
          <p:cNvPr id="28" name="text-91">
            <a:extLst>
              <a:ext uri="{FF2B5EF4-FFF2-40B4-BE49-F238E27FC236}">
                <a16:creationId xmlns:a16="http://schemas.microsoft.com/office/drawing/2014/main" id="{7472F3E5-620C-407D-BC4E-3C1D0AA300F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AC7B36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AC7B36"/>
                </a:solidFill>
                <a:latin typeface="Georgia"/>
                <a:ea typeface="Georgia"/>
                <a:cs typeface="Georgia"/>
              </a:rPr>
              <a:t>Государство инков</a:t>
            </a:r>
          </a:p>
        </p:txBody>
      </p:sp>
      <p:sp>
        <p:nvSpPr>
          <p:cNvPr id="2" name="surface-92">
            <a:extLst>
              <a:ext uri="{FF2B5EF4-FFF2-40B4-BE49-F238E27FC236}">
                <a16:creationId xmlns:a16="http://schemas.microsoft.com/office/drawing/2014/main" id="{AB30A488-30EE-40FE-B9E4-033708E34FD1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4000500" cy="1019175"/>
          </a:xfrm>
          <a:prstGeom prst="roundRect">
            <a:avLst>
              <a:gd name="adj" fmla="val 7477"/>
            </a:avLst>
          </a:prstGeom>
          <a:solidFill>
            <a:srgbClr val="AC7B36"/>
          </a:solidFill>
          <a:ln w="0">
            <a:noFill/>
            <a:prstDash val="solid"/>
          </a:ln>
        </p:spPr>
      </p:sp>
      <p:sp>
        <p:nvSpPr>
          <p:cNvPr id="3" name="text-93">
            <a:extLst>
              <a:ext uri="{FF2B5EF4-FFF2-40B4-BE49-F238E27FC236}">
                <a16:creationId xmlns:a16="http://schemas.microsoft.com/office/drawing/2014/main" id="{10C533FF-C4BD-4AAE-8900-29F60A4549AB}"/>
              </a:ext>
            </a:extLst>
          </p:cNvPr>
          <p:cNvSpPr>
            <a:spLocks noGrp="1"/>
          </p:cNvSpPr>
          <p:nvPr/>
        </p:nvSpPr>
        <p:spPr>
          <a:xfrm>
            <a:off x="800100" y="1466850"/>
            <a:ext cx="36195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Верховный Инка – </a:t>
            </a:r>
          </a:p>
          <a:p>
            <a: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неограниченный </a:t>
            </a:r>
          </a:p>
          <a:p>
            <a:pPr algn="ctr">
              <a:defRPr sz="217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правитель</a:t>
            </a:r>
          </a:p>
        </p:txBody>
      </p:sp>
      <p:sp>
        <p:nvSpPr>
          <p:cNvPr id="4" name="surface-94">
            <a:extLst>
              <a:ext uri="{FF2B5EF4-FFF2-40B4-BE49-F238E27FC236}">
                <a16:creationId xmlns:a16="http://schemas.microsoft.com/office/drawing/2014/main" id="{269509AA-093D-4B57-BD76-CC300FE8CB89}"/>
              </a:ext>
            </a:extLst>
          </p:cNvPr>
          <p:cNvSpPr>
            <a:spLocks noGrp="1"/>
          </p:cNvSpPr>
          <p:nvPr/>
        </p:nvSpPr>
        <p:spPr>
          <a:xfrm>
            <a:off x="5334000" y="1371600"/>
            <a:ext cx="6248400" cy="1019175"/>
          </a:xfrm>
          <a:prstGeom prst="roundRect">
            <a:avLst>
              <a:gd name="adj" fmla="val 7477"/>
            </a:avLst>
          </a:prstGeom>
          <a:solidFill>
            <a:srgbClr val="FFFDF7"/>
          </a:solidFill>
          <a:ln w="9525">
            <a:solidFill>
              <a:srgbClr val="DFD2BC"/>
            </a:solidFill>
            <a:prstDash val="solid"/>
          </a:ln>
        </p:spPr>
      </p:sp>
      <p:sp>
        <p:nvSpPr>
          <p:cNvPr id="5" name="text-95">
            <a:extLst>
              <a:ext uri="{FF2B5EF4-FFF2-40B4-BE49-F238E27FC236}">
                <a16:creationId xmlns:a16="http://schemas.microsoft.com/office/drawing/2014/main" id="{06F55F38-28C8-46DC-9C3B-964D979DE3E5}"/>
              </a:ext>
            </a:extLst>
          </p:cNvPr>
          <p:cNvSpPr>
            <a:spLocks noGrp="1"/>
          </p:cNvSpPr>
          <p:nvPr/>
        </p:nvSpPr>
        <p:spPr>
          <a:xfrm>
            <a:off x="5562600" y="1466850"/>
            <a:ext cx="57912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-издавал законы</a:t>
            </a:r>
          </a:p>
          <a:p>
            <a: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-руководил войском</a:t>
            </a:r>
          </a:p>
          <a:p>
            <a:pPr algn="l">
              <a:defRPr sz="217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-решал вопросы войны и мира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7295C1F-EB10-4228-9841-A647721E271D}"/>
              </a:ext>
            </a:extLst>
          </p:cNvPr>
          <p:cNvSpPr>
            <a:spLocks noGrp="1"/>
          </p:cNvSpPr>
          <p:nvPr/>
        </p:nvSpPr>
        <p:spPr>
          <a:xfrm>
            <a:off x="4667250" y="1881188"/>
            <a:ext cx="609600" cy="0"/>
          </a:xfrm>
          <a:prstGeom prst="line">
            <a:avLst/>
          </a:prstGeom>
          <a:ln w="19050">
            <a:solidFill>
              <a:srgbClr val="AC7B36"/>
            </a:solidFill>
            <a:prstDash val="solid"/>
          </a:ln>
        </p:spPr>
      </p:sp>
      <p:sp>
        <p:nvSpPr>
          <p:cNvPr id="7" name="surface-96">
            <a:extLst>
              <a:ext uri="{FF2B5EF4-FFF2-40B4-BE49-F238E27FC236}">
                <a16:creationId xmlns:a16="http://schemas.microsoft.com/office/drawing/2014/main" id="{DFD0A3DB-B8AE-4700-B3F0-A9C1920E25F0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4000500" cy="1400175"/>
          </a:xfrm>
          <a:prstGeom prst="roundRect">
            <a:avLst>
              <a:gd name="adj" fmla="val 5442"/>
            </a:avLst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8" name="text-97">
            <a:extLst>
              <a:ext uri="{FF2B5EF4-FFF2-40B4-BE49-F238E27FC236}">
                <a16:creationId xmlns:a16="http://schemas.microsoft.com/office/drawing/2014/main" id="{72A74DED-00C2-4C53-8B46-DB3B51338B55}"/>
              </a:ext>
            </a:extLst>
          </p:cNvPr>
          <p:cNvSpPr>
            <a:spLocks noGrp="1"/>
          </p:cNvSpPr>
          <p:nvPr/>
        </p:nvSpPr>
        <p:spPr>
          <a:xfrm>
            <a:off x="800100" y="2686050"/>
            <a:ext cx="3619500" cy="1247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«сыны Солнца» – </a:t>
            </a:r>
          </a:p>
          <a:p>
            <a: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кровные родственники </a:t>
            </a:r>
          </a:p>
          <a:p>
            <a:pPr algn="ctr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Инки</a:t>
            </a:r>
          </a:p>
        </p:txBody>
      </p:sp>
      <p:sp>
        <p:nvSpPr>
          <p:cNvPr id="9" name="surface-98">
            <a:extLst>
              <a:ext uri="{FF2B5EF4-FFF2-40B4-BE49-F238E27FC236}">
                <a16:creationId xmlns:a16="http://schemas.microsoft.com/office/drawing/2014/main" id="{6DFE07BF-A281-43D0-9F02-3F622711D53E}"/>
              </a:ext>
            </a:extLst>
          </p:cNvPr>
          <p:cNvSpPr>
            <a:spLocks noGrp="1"/>
          </p:cNvSpPr>
          <p:nvPr/>
        </p:nvSpPr>
        <p:spPr>
          <a:xfrm>
            <a:off x="5334000" y="2590800"/>
            <a:ext cx="6248400" cy="1400175"/>
          </a:xfrm>
          <a:prstGeom prst="roundRect">
            <a:avLst>
              <a:gd name="adj" fmla="val 5442"/>
            </a:avLst>
          </a:prstGeom>
          <a:solidFill>
            <a:srgbClr val="FFFDF7"/>
          </a:solidFill>
          <a:ln w="9525">
            <a:solidFill>
              <a:srgbClr val="DFD2BC"/>
            </a:solidFill>
            <a:prstDash val="solid"/>
          </a:ln>
        </p:spPr>
      </p:sp>
      <p:sp>
        <p:nvSpPr>
          <p:cNvPr id="10" name="text-99">
            <a:extLst>
              <a:ext uri="{FF2B5EF4-FFF2-40B4-BE49-F238E27FC236}">
                <a16:creationId xmlns:a16="http://schemas.microsoft.com/office/drawing/2014/main" id="{6C31BB75-8864-41F2-A7C7-FDBAAD5F410C}"/>
              </a:ext>
            </a:extLst>
          </p:cNvPr>
          <p:cNvSpPr>
            <a:spLocks noGrp="1"/>
          </p:cNvSpPr>
          <p:nvPr/>
        </p:nvSpPr>
        <p:spPr>
          <a:xfrm>
            <a:off x="5562600" y="2686050"/>
            <a:ext cx="3810000" cy="1247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жрец </a:t>
            </a:r>
          </a:p>
          <a:p>
            <a: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-главный контролер </a:t>
            </a:r>
          </a:p>
          <a:p>
            <a: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-правители провинций</a:t>
            </a:r>
          </a:p>
          <a:p>
            <a:pPr algn="l">
              <a:defRPr sz="2025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-верховный</a:t>
            </a:r>
          </a:p>
        </p:txBody>
      </p:sp>
      <p:sp>
        <p:nvSpPr>
          <p:cNvPr id="11" name="surface-100">
            <a:extLst>
              <a:ext uri="{FF2B5EF4-FFF2-40B4-BE49-F238E27FC236}">
                <a16:creationId xmlns:a16="http://schemas.microsoft.com/office/drawing/2014/main" id="{568D336C-85E2-4E45-9DE5-F7D2CB950E69}"/>
              </a:ext>
            </a:extLst>
          </p:cNvPr>
          <p:cNvSpPr>
            <a:spLocks noGrp="1"/>
          </p:cNvSpPr>
          <p:nvPr/>
        </p:nvSpPr>
        <p:spPr>
          <a:xfrm>
            <a:off x="9658350" y="2838450"/>
            <a:ext cx="19050" cy="904875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12" name="text-101">
            <a:extLst>
              <a:ext uri="{FF2B5EF4-FFF2-40B4-BE49-F238E27FC236}">
                <a16:creationId xmlns:a16="http://schemas.microsoft.com/office/drawing/2014/main" id="{DD9D8447-A926-40B7-BCFB-5CB3D1FAD074}"/>
              </a:ext>
            </a:extLst>
          </p:cNvPr>
          <p:cNvSpPr>
            <a:spLocks noGrp="1"/>
          </p:cNvSpPr>
          <p:nvPr/>
        </p:nvSpPr>
        <p:spPr>
          <a:xfrm>
            <a:off x="9906000" y="2886075"/>
            <a:ext cx="14763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025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AC7B36"/>
                </a:solidFill>
                <a:latin typeface="Arial"/>
                <a:ea typeface="Arial"/>
                <a:cs typeface="Arial"/>
              </a:rPr>
              <a:t>высшие должности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3C4375A-671A-4950-BC35-E920049AC026}"/>
              </a:ext>
            </a:extLst>
          </p:cNvPr>
          <p:cNvSpPr>
            <a:spLocks noGrp="1"/>
          </p:cNvSpPr>
          <p:nvPr/>
        </p:nvSpPr>
        <p:spPr>
          <a:xfrm>
            <a:off x="4667250" y="3290888"/>
            <a:ext cx="609600" cy="0"/>
          </a:xfrm>
          <a:prstGeom prst="line">
            <a:avLst/>
          </a:prstGeom>
          <a:ln w="19050">
            <a:solidFill>
              <a:srgbClr val="AC7B36"/>
            </a:solidFill>
            <a:prstDash val="solid"/>
          </a:ln>
        </p:spPr>
      </p:sp>
      <p:sp>
        <p:nvSpPr>
          <p:cNvPr id="15" name="surface-102">
            <a:extLst>
              <a:ext uri="{FF2B5EF4-FFF2-40B4-BE49-F238E27FC236}">
                <a16:creationId xmlns:a16="http://schemas.microsoft.com/office/drawing/2014/main" id="{79AFE656-119F-4841-8F60-A453573B8521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4000500" cy="1019175"/>
          </a:xfrm>
          <a:prstGeom prst="roundRect">
            <a:avLst>
              <a:gd name="adj" fmla="val 7477"/>
            </a:avLst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16" name="text-103">
            <a:extLst>
              <a:ext uri="{FF2B5EF4-FFF2-40B4-BE49-F238E27FC236}">
                <a16:creationId xmlns:a16="http://schemas.microsoft.com/office/drawing/2014/main" id="{57156F2B-957E-4BF2-989A-899EDE240851}"/>
              </a:ext>
            </a:extLst>
          </p:cNvPr>
          <p:cNvSpPr>
            <a:spLocks noGrp="1"/>
          </p:cNvSpPr>
          <p:nvPr/>
        </p:nvSpPr>
        <p:spPr>
          <a:xfrm>
            <a:off x="800100" y="4286250"/>
            <a:ext cx="36195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чиновники – </a:t>
            </a:r>
          </a:p>
          <a:p>
            <a: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знать покоренных </a:t>
            </a:r>
          </a:p>
          <a:p>
            <a:pPr algn="ctr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народов</a:t>
            </a:r>
          </a:p>
        </p:txBody>
      </p:sp>
      <p:sp>
        <p:nvSpPr>
          <p:cNvPr id="17" name="surface-104">
            <a:extLst>
              <a:ext uri="{FF2B5EF4-FFF2-40B4-BE49-F238E27FC236}">
                <a16:creationId xmlns:a16="http://schemas.microsoft.com/office/drawing/2014/main" id="{B7CDC3E6-565D-4057-8850-8151AC4CA782}"/>
              </a:ext>
            </a:extLst>
          </p:cNvPr>
          <p:cNvSpPr>
            <a:spLocks noGrp="1"/>
          </p:cNvSpPr>
          <p:nvPr/>
        </p:nvSpPr>
        <p:spPr>
          <a:xfrm>
            <a:off x="5334000" y="4191000"/>
            <a:ext cx="6248400" cy="1019175"/>
          </a:xfrm>
          <a:prstGeom prst="roundRect">
            <a:avLst>
              <a:gd name="adj" fmla="val 7477"/>
            </a:avLst>
          </a:prstGeom>
          <a:solidFill>
            <a:srgbClr val="FFFDF7"/>
          </a:solidFill>
          <a:ln w="9525">
            <a:solidFill>
              <a:srgbClr val="DFD2BC"/>
            </a:solidFill>
            <a:prstDash val="solid"/>
          </a:ln>
        </p:spPr>
      </p:sp>
      <p:sp>
        <p:nvSpPr>
          <p:cNvPr id="18" name="text-105">
            <a:extLst>
              <a:ext uri="{FF2B5EF4-FFF2-40B4-BE49-F238E27FC236}">
                <a16:creationId xmlns:a16="http://schemas.microsoft.com/office/drawing/2014/main" id="{62D85A00-65D6-47DB-807A-873439311296}"/>
              </a:ext>
            </a:extLst>
          </p:cNvPr>
          <p:cNvSpPr>
            <a:spLocks noGrp="1"/>
          </p:cNvSpPr>
          <p:nvPr/>
        </p:nvSpPr>
        <p:spPr>
          <a:xfrm>
            <a:off x="5562600" y="4286250"/>
            <a:ext cx="57912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-контролировали всю страну </a:t>
            </a:r>
          </a:p>
          <a:p>
            <a: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вплоть до каждого </a:t>
            </a:r>
          </a:p>
          <a:p>
            <a:pPr algn="l">
              <a:defRPr sz="21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крестьянского двора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A7F130E-D2C0-40C0-B018-48446F17D138}"/>
              </a:ext>
            </a:extLst>
          </p:cNvPr>
          <p:cNvSpPr>
            <a:spLocks noGrp="1"/>
          </p:cNvSpPr>
          <p:nvPr/>
        </p:nvSpPr>
        <p:spPr>
          <a:xfrm>
            <a:off x="4667250" y="4700588"/>
            <a:ext cx="609600" cy="0"/>
          </a:xfrm>
          <a:prstGeom prst="line">
            <a:avLst/>
          </a:prstGeom>
          <a:ln w="19050">
            <a:solidFill>
              <a:srgbClr val="AC7B36"/>
            </a:solidFill>
            <a:prstDash val="solid"/>
          </a:ln>
        </p:spPr>
      </p:sp>
      <p:sp>
        <p:nvSpPr>
          <p:cNvPr id="21" name="surface-106">
            <a:extLst>
              <a:ext uri="{FF2B5EF4-FFF2-40B4-BE49-F238E27FC236}">
                <a16:creationId xmlns:a16="http://schemas.microsoft.com/office/drawing/2014/main" id="{77E84F70-199D-486B-A0DF-B25D98D31138}"/>
              </a:ext>
            </a:extLst>
          </p:cNvPr>
          <p:cNvSpPr>
            <a:spLocks noGrp="1"/>
          </p:cNvSpPr>
          <p:nvPr/>
        </p:nvSpPr>
        <p:spPr>
          <a:xfrm>
            <a:off x="609600" y="5410200"/>
            <a:ext cx="4000500" cy="771525"/>
          </a:xfrm>
          <a:prstGeom prst="roundRect">
            <a:avLst>
              <a:gd name="adj" fmla="val 9877"/>
            </a:avLst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22" name="text-107">
            <a:extLst>
              <a:ext uri="{FF2B5EF4-FFF2-40B4-BE49-F238E27FC236}">
                <a16:creationId xmlns:a16="http://schemas.microsoft.com/office/drawing/2014/main" id="{364C199B-8D51-4F5F-8C0A-4F9FC2A4D7AC}"/>
              </a:ext>
            </a:extLst>
          </p:cNvPr>
          <p:cNvSpPr>
            <a:spLocks noGrp="1"/>
          </p:cNvSpPr>
          <p:nvPr/>
        </p:nvSpPr>
        <p:spPr>
          <a:xfrm>
            <a:off x="800100" y="5505450"/>
            <a:ext cx="3619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общинники</a:t>
            </a:r>
          </a:p>
        </p:txBody>
      </p:sp>
      <p:sp>
        <p:nvSpPr>
          <p:cNvPr id="23" name="surface-108">
            <a:extLst>
              <a:ext uri="{FF2B5EF4-FFF2-40B4-BE49-F238E27FC236}">
                <a16:creationId xmlns:a16="http://schemas.microsoft.com/office/drawing/2014/main" id="{0BC44719-5E5C-41B5-9887-00D3D6BF42C1}"/>
              </a:ext>
            </a:extLst>
          </p:cNvPr>
          <p:cNvSpPr>
            <a:spLocks noGrp="1"/>
          </p:cNvSpPr>
          <p:nvPr/>
        </p:nvSpPr>
        <p:spPr>
          <a:xfrm>
            <a:off x="5334000" y="5410200"/>
            <a:ext cx="6248400" cy="771525"/>
          </a:xfrm>
          <a:prstGeom prst="roundRect">
            <a:avLst>
              <a:gd name="adj" fmla="val 9877"/>
            </a:avLst>
          </a:prstGeom>
          <a:solidFill>
            <a:srgbClr val="FFFDF7"/>
          </a:solidFill>
          <a:ln w="9525">
            <a:solidFill>
              <a:srgbClr val="DFD2BC"/>
            </a:solidFill>
            <a:prstDash val="solid"/>
          </a:ln>
        </p:spPr>
      </p:sp>
      <p:sp>
        <p:nvSpPr>
          <p:cNvPr id="24" name="text-109">
            <a:extLst>
              <a:ext uri="{FF2B5EF4-FFF2-40B4-BE49-F238E27FC236}">
                <a16:creationId xmlns:a16="http://schemas.microsoft.com/office/drawing/2014/main" id="{B67704C3-65CC-46EE-909B-B612C8F0018D}"/>
              </a:ext>
            </a:extLst>
          </p:cNvPr>
          <p:cNvSpPr>
            <a:spLocks noGrp="1"/>
          </p:cNvSpPr>
          <p:nvPr/>
        </p:nvSpPr>
        <p:spPr>
          <a:xfrm>
            <a:off x="5562600" y="5505450"/>
            <a:ext cx="57912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Совершенно бесправны</a:t>
            </a:r>
          </a:p>
        </p:txBody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6F8AE42-41AB-4DA8-A2E4-69378B591ED6}"/>
              </a:ext>
            </a:extLst>
          </p:cNvPr>
          <p:cNvSpPr>
            <a:spLocks noGrp="1"/>
          </p:cNvSpPr>
          <p:nvPr/>
        </p:nvSpPr>
        <p:spPr>
          <a:xfrm>
            <a:off x="4667250" y="5795963"/>
            <a:ext cx="609600" cy="0"/>
          </a:xfrm>
          <a:prstGeom prst="line">
            <a:avLst/>
          </a:prstGeom>
          <a:ln w="19050">
            <a:solidFill>
              <a:srgbClr val="AC7B36"/>
            </a:solidFill>
            <a:prstDash val="solid"/>
          </a:ln>
        </p:spPr>
      </p:sp>
      <p:sp>
        <p:nvSpPr>
          <p:cNvPr id="27" name="text-110">
            <a:extLst>
              <a:ext uri="{FF2B5EF4-FFF2-40B4-BE49-F238E27FC236}">
                <a16:creationId xmlns:a16="http://schemas.microsoft.com/office/drawing/2014/main" id="{4C9C678B-1DFC-4073-9FC0-1B604D20828F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41830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11">
            <a:extLst>
              <a:ext uri="{FF2B5EF4-FFF2-40B4-BE49-F238E27FC236}">
                <a16:creationId xmlns:a16="http://schemas.microsoft.com/office/drawing/2014/main" id="{EE950CFD-62A1-4AB2-839C-D24C901A77C7}"/>
              </a:ext>
            </a:extLst>
          </p:cNvPr>
          <p:cNvSpPr>
            <a:spLocks noGrp="1"/>
          </p:cNvSpPr>
          <p:nvPr/>
        </p:nvSpPr>
        <p:spPr>
          <a:xfrm>
            <a:off x="609600" y="657225"/>
            <a:ext cx="5781675" cy="1885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Государство инков было подчинено </a:t>
            </a:r>
            <a:r>
              <a:rPr sz="270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интересам войны</a:t>
            </a: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и по образу жизни напоминало казарму.</a:t>
            </a:r>
          </a:p>
        </p:txBody>
      </p:sp>
      <p:sp>
        <p:nvSpPr>
          <p:cNvPr id="2" name="text-112">
            <a:extLst>
              <a:ext uri="{FF2B5EF4-FFF2-40B4-BE49-F238E27FC236}">
                <a16:creationId xmlns:a16="http://schemas.microsoft.com/office/drawing/2014/main" id="{304D11EA-A511-4F36-94FC-7735176136F4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5781675" cy="2076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Мужчины были поделены на отряды - десятки, сотни и т. д. - во главе с начальниками.</a:t>
            </a:r>
          </a:p>
        </p:txBody>
      </p:sp>
      <p:sp>
        <p:nvSpPr>
          <p:cNvPr id="3" name="text-113">
            <a:extLst>
              <a:ext uri="{FF2B5EF4-FFF2-40B4-BE49-F238E27FC236}">
                <a16:creationId xmlns:a16="http://schemas.microsoft.com/office/drawing/2014/main" id="{CAA7C936-2272-49BF-8F2E-F10707E5D8E2}"/>
              </a:ext>
            </a:extLst>
          </p:cNvPr>
          <p:cNvSpPr>
            <a:spLocks noGrp="1"/>
          </p:cNvSpPr>
          <p:nvPr/>
        </p:nvSpPr>
        <p:spPr>
          <a:xfrm>
            <a:off x="609600" y="5495925"/>
            <a:ext cx="57816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1">
                <a:solidFill>
                  <a:srgbClr val="CDA86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CDA865"/>
                </a:solidFill>
                <a:latin typeface="Arial"/>
                <a:ea typeface="Arial"/>
                <a:cs typeface="Arial"/>
              </a:rPr>
              <a:t>Дисциплина в войске была суровой.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DBA621-DEF3-47DB-87ED-DCDD55D0D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20601" y="609600"/>
            <a:ext cx="4561124" cy="5172075"/>
          </a:xfrm>
          <a:prstGeom prst="roundRect">
            <a:avLst>
              <a:gd name="adj" fmla="val 3549"/>
            </a:avLst>
          </a:prstGeom>
        </p:spPr>
      </p:pic>
      <p:sp>
        <p:nvSpPr>
          <p:cNvPr id="5" name="text-114">
            <a:extLst>
              <a:ext uri="{FF2B5EF4-FFF2-40B4-BE49-F238E27FC236}">
                <a16:creationId xmlns:a16="http://schemas.microsoft.com/office/drawing/2014/main" id="{0C57A54C-E502-42CD-99EF-24BF2006CD3A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42997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rface-115">
            <a:extLst>
              <a:ext uri="{FF2B5EF4-FFF2-40B4-BE49-F238E27FC236}">
                <a16:creationId xmlns:a16="http://schemas.microsoft.com/office/drawing/2014/main" id="{98154B7E-61D9-4A58-98C2-4F88E7A831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17323C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936B41-4147-4580-B96B-E2D9833DE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28875" y="257770"/>
            <a:ext cx="7334250" cy="4485086"/>
          </a:xfrm>
          <a:prstGeom prst="rect">
            <a:avLst/>
          </a:prstGeom>
        </p:spPr>
      </p:pic>
      <p:sp>
        <p:nvSpPr>
          <p:cNvPr id="3" name="text-116">
            <a:extLst>
              <a:ext uri="{FF2B5EF4-FFF2-40B4-BE49-F238E27FC236}">
                <a16:creationId xmlns:a16="http://schemas.microsoft.com/office/drawing/2014/main" id="{0D925C0B-F665-4EDA-99A0-52CA4F76DB2A}"/>
              </a:ext>
            </a:extLst>
          </p:cNvPr>
          <p:cNvSpPr>
            <a:spLocks noGrp="1"/>
          </p:cNvSpPr>
          <p:nvPr/>
        </p:nvSpPr>
        <p:spPr>
          <a:xfrm>
            <a:off x="609600" y="5029200"/>
            <a:ext cx="109728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Архитекторы воздвигали храмы, дворцы, крепости. Главная крепость инков в </a:t>
            </a:r>
            <a:r>
              <a:rPr sz="2550" b="1">
                <a:solidFill>
                  <a:srgbClr val="17323C"/>
                </a:solidFill>
                <a:latin typeface="Arial"/>
                <a:ea typeface="Arial"/>
                <a:cs typeface="Arial"/>
              </a:rPr>
              <a:t>Куско</a:t>
            </a: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 располагалась на скалистом холме и соединялась с городом туннелями.</a:t>
            </a:r>
          </a:p>
        </p:txBody>
      </p:sp>
      <p:sp>
        <p:nvSpPr>
          <p:cNvPr id="4" name="text-117">
            <a:extLst>
              <a:ext uri="{FF2B5EF4-FFF2-40B4-BE49-F238E27FC236}">
                <a16:creationId xmlns:a16="http://schemas.microsoft.com/office/drawing/2014/main" id="{A215605A-B6B7-48E6-A1BF-DE8C6C9956F7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68565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18">
            <a:extLst>
              <a:ext uri="{FF2B5EF4-FFF2-40B4-BE49-F238E27FC236}">
                <a16:creationId xmlns:a16="http://schemas.microsoft.com/office/drawing/2014/main" id="{7C74B623-6BFB-45B9-B696-968B9E4A722B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6905625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AC7B36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AC7B36"/>
                </a:solidFill>
                <a:latin typeface="Arial"/>
                <a:ea typeface="Arial"/>
                <a:cs typeface="Arial"/>
              </a:rPr>
              <a:t>Наивысшего могущества держава инков достигла при </a:t>
            </a:r>
            <a:r>
              <a:rPr sz="2700" b="1">
                <a:solidFill>
                  <a:srgbClr val="AC7B36"/>
                </a:solidFill>
                <a:latin typeface="Arial"/>
                <a:ea typeface="Arial"/>
                <a:cs typeface="Arial"/>
              </a:rPr>
              <a:t>Ту́пак Юпа́нки (1471-1493).</a:t>
            </a:r>
          </a:p>
        </p:txBody>
      </p:sp>
      <p:sp>
        <p:nvSpPr>
          <p:cNvPr id="2" name="text-119">
            <a:extLst>
              <a:ext uri="{FF2B5EF4-FFF2-40B4-BE49-F238E27FC236}">
                <a16:creationId xmlns:a16="http://schemas.microsoft.com/office/drawing/2014/main" id="{E08287F0-2795-407A-9119-06839C980640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6905625" cy="2085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Процветала культура. Астрономы, наблюдая за движением Солнца и планет, составили календарь, медики делали сложные операции.</a:t>
            </a:r>
          </a:p>
        </p:txBody>
      </p:sp>
      <p:sp>
        <p:nvSpPr>
          <p:cNvPr id="3" name="text-120">
            <a:extLst>
              <a:ext uri="{FF2B5EF4-FFF2-40B4-BE49-F238E27FC236}">
                <a16:creationId xmlns:a16="http://schemas.microsoft.com/office/drawing/2014/main" id="{3232C733-BCE7-4CBA-AAC1-CF211DD22FDA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6905625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Но письменность у инков не получила такого развития, как у майя и ацтеков.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C457B3-2AA8-4E8D-8A8C-0A2A75564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77200" y="1592581"/>
            <a:ext cx="3505200" cy="3910962"/>
          </a:xfrm>
          <a:prstGeom prst="roundRect">
            <a:avLst>
              <a:gd name="adj" fmla="val 3804"/>
            </a:avLst>
          </a:prstGeom>
        </p:spPr>
      </p:pic>
      <p:sp>
        <p:nvSpPr>
          <p:cNvPr id="5" name="text-121">
            <a:extLst>
              <a:ext uri="{FF2B5EF4-FFF2-40B4-BE49-F238E27FC236}">
                <a16:creationId xmlns:a16="http://schemas.microsoft.com/office/drawing/2014/main" id="{86088017-BEA1-4B2A-921B-A749C34C48E3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15564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122">
            <a:extLst>
              <a:ext uri="{FF2B5EF4-FFF2-40B4-BE49-F238E27FC236}">
                <a16:creationId xmlns:a16="http://schemas.microsoft.com/office/drawing/2014/main" id="{B0A1B744-E46A-44F7-8542-E0BC1D1DC862}"/>
              </a:ext>
            </a:extLst>
          </p:cNvPr>
          <p:cNvSpPr>
            <a:spLocks noGrp="1"/>
          </p:cNvSpPr>
          <p:nvPr/>
        </p:nvSpPr>
        <p:spPr>
          <a:xfrm>
            <a:off x="609600" y="352425"/>
            <a:ext cx="109728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Северная и Южная Америка были населены множеством племен и народов. Большая их часть занималась охотой и рыболовством.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A6BA8C-6764-42F2-959B-23AA8C3FD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35828" y="1438275"/>
            <a:ext cx="8720344" cy="4895850"/>
          </a:xfrm>
          <a:prstGeom prst="rect">
            <a:avLst/>
          </a:prstGeom>
        </p:spPr>
      </p:pic>
      <p:sp>
        <p:nvSpPr>
          <p:cNvPr id="3" name="text-123">
            <a:extLst>
              <a:ext uri="{FF2B5EF4-FFF2-40B4-BE49-F238E27FC236}">
                <a16:creationId xmlns:a16="http://schemas.microsoft.com/office/drawing/2014/main" id="{2F7A0049-923B-4E60-B337-53F737FEE182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89194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9796B8-89FB-47DD-9976-CB2A7600B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24000" y="497205"/>
            <a:ext cx="9144000" cy="6092190"/>
          </a:xfrm>
          <a:prstGeom prst="roundRect">
            <a:avLst>
              <a:gd name="adj" fmla="val 2188"/>
            </a:avLst>
          </a:prstGeom>
        </p:spPr>
      </p:pic>
      <p:sp>
        <p:nvSpPr>
          <p:cNvPr id="2" name="surface-124">
            <a:extLst>
              <a:ext uri="{FF2B5EF4-FFF2-40B4-BE49-F238E27FC236}">
                <a16:creationId xmlns:a16="http://schemas.microsoft.com/office/drawing/2014/main" id="{FF6BA3E5-4E0F-4491-A9A1-35FA61FBB07E}"/>
              </a:ext>
            </a:extLst>
          </p:cNvPr>
          <p:cNvSpPr>
            <a:spLocks noGrp="1"/>
          </p:cNvSpPr>
          <p:nvPr/>
        </p:nvSpPr>
        <p:spPr>
          <a:xfrm>
            <a:off x="1819275" y="733425"/>
            <a:ext cx="3848100" cy="752475"/>
          </a:xfrm>
          <a:prstGeom prst="roundRect">
            <a:avLst>
              <a:gd name="adj" fmla="val 11392"/>
            </a:avLst>
          </a:prstGeom>
          <a:solidFill>
            <a:srgbClr val="17323C">
              <a:alpha val="94000"/>
            </a:srgbClr>
          </a:solidFill>
          <a:ln w="0">
            <a:noFill/>
            <a:prstDash val="solid"/>
          </a:ln>
        </p:spPr>
      </p:sp>
      <p:sp>
        <p:nvSpPr>
          <p:cNvPr id="3" name="text-125">
            <a:extLst>
              <a:ext uri="{FF2B5EF4-FFF2-40B4-BE49-F238E27FC236}">
                <a16:creationId xmlns:a16="http://schemas.microsoft.com/office/drawing/2014/main" id="{27CE8791-E0F9-4BF5-911C-1FF0460CCE02}"/>
              </a:ext>
            </a:extLst>
          </p:cNvPr>
          <p:cNvSpPr>
            <a:spLocks noGrp="1"/>
          </p:cNvSpPr>
          <p:nvPr/>
        </p:nvSpPr>
        <p:spPr>
          <a:xfrm>
            <a:off x="2028825" y="857250"/>
            <a:ext cx="352425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Мачу-Пикчу</a:t>
            </a:r>
          </a:p>
        </p:txBody>
      </p:sp>
      <p:sp>
        <p:nvSpPr>
          <p:cNvPr id="4" name="surface-126">
            <a:extLst>
              <a:ext uri="{FF2B5EF4-FFF2-40B4-BE49-F238E27FC236}">
                <a16:creationId xmlns:a16="http://schemas.microsoft.com/office/drawing/2014/main" id="{FE0B782D-C181-47B4-9648-D0E9C1648E82}"/>
              </a:ext>
            </a:extLst>
          </p:cNvPr>
          <p:cNvSpPr>
            <a:spLocks noGrp="1"/>
          </p:cNvSpPr>
          <p:nvPr/>
        </p:nvSpPr>
        <p:spPr>
          <a:xfrm>
            <a:off x="9620250" y="6457950"/>
            <a:ext cx="2190750" cy="323850"/>
          </a:xfrm>
          <a:prstGeom prst="rect">
            <a:avLst/>
          </a:prstGeom>
          <a:solidFill>
            <a:srgbClr val="17323C">
              <a:alpha val="90000"/>
            </a:srgbClr>
          </a:solidFill>
          <a:ln w="0">
            <a:noFill/>
            <a:prstDash val="solid"/>
          </a:ln>
        </p:spPr>
      </p:sp>
      <p:sp>
        <p:nvSpPr>
          <p:cNvPr id="5" name="text-127">
            <a:extLst>
              <a:ext uri="{FF2B5EF4-FFF2-40B4-BE49-F238E27FC236}">
                <a16:creationId xmlns:a16="http://schemas.microsoft.com/office/drawing/2014/main" id="{3C32E9F8-BAC0-418C-94F3-00FD6F4C4961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93568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28">
            <a:extLst>
              <a:ext uri="{FF2B5EF4-FFF2-40B4-BE49-F238E27FC236}">
                <a16:creationId xmlns:a16="http://schemas.microsoft.com/office/drawing/2014/main" id="{0D6A78B5-6674-45BD-B06E-CF350155C19B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85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Державы ацтеков и инков были завоёваны в</a:t>
            </a:r>
          </a:p>
        </p:txBody>
      </p:sp>
      <p:sp>
        <p:nvSpPr>
          <p:cNvPr id="2" name="text-129">
            <a:extLst>
              <a:ext uri="{FF2B5EF4-FFF2-40B4-BE49-F238E27FC236}">
                <a16:creationId xmlns:a16="http://schemas.microsoft.com/office/drawing/2014/main" id="{661594F1-6308-4D3B-8283-D22FC8F918AA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1097280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defPPr>
            <a:lvl1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8250" b="0">
                <a:solidFill>
                  <a:srgbClr val="CDA865"/>
                </a:solidFill>
                <a:latin typeface="Georgia"/>
                <a:ea typeface="Georgia"/>
                <a:cs typeface="Georgia"/>
              </a:defRPr>
            </a:pPr>
            <a:r>
              <a:rPr sz="8250" b="0">
                <a:solidFill>
                  <a:srgbClr val="CDA865"/>
                </a:solidFill>
                <a:latin typeface="Georgia"/>
                <a:ea typeface="Georgia"/>
                <a:cs typeface="Georgia"/>
              </a:rPr>
              <a:t>XVI в.</a:t>
            </a:r>
          </a:p>
        </p:txBody>
      </p:sp>
      <p:sp>
        <p:nvSpPr>
          <p:cNvPr id="3" name="text-130">
            <a:extLst>
              <a:ext uri="{FF2B5EF4-FFF2-40B4-BE49-F238E27FC236}">
                <a16:creationId xmlns:a16="http://schemas.microsoft.com/office/drawing/2014/main" id="{AC205DAC-A035-4138-92E0-B800BFDDB220}"/>
              </a:ext>
            </a:extLst>
          </p:cNvPr>
          <p:cNvSpPr>
            <a:spLocks noGrp="1"/>
          </p:cNvSpPr>
          <p:nvPr/>
        </p:nvSpPr>
        <p:spPr>
          <a:xfrm>
            <a:off x="609600" y="3629025"/>
            <a:ext cx="109728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приплывшими в Америку европейцами.</a:t>
            </a:r>
          </a:p>
        </p:txBody>
      </p:sp>
      <p:sp>
        <p:nvSpPr>
          <p:cNvPr id="4" name="surface-131">
            <a:extLst>
              <a:ext uri="{FF2B5EF4-FFF2-40B4-BE49-F238E27FC236}">
                <a16:creationId xmlns:a16="http://schemas.microsoft.com/office/drawing/2014/main" id="{C4F42791-017E-448B-9086-613E8149AE0F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10972800" cy="19050"/>
          </a:xfrm>
          <a:prstGeom prst="rect">
            <a:avLst/>
          </a:prstGeom>
          <a:solidFill>
            <a:srgbClr val="CDA865"/>
          </a:solidFill>
          <a:ln w="0">
            <a:noFill/>
            <a:prstDash val="solid"/>
          </a:ln>
        </p:spPr>
      </p:sp>
      <p:sp>
        <p:nvSpPr>
          <p:cNvPr id="5" name="text-132">
            <a:extLst>
              <a:ext uri="{FF2B5EF4-FFF2-40B4-BE49-F238E27FC236}">
                <a16:creationId xmlns:a16="http://schemas.microsoft.com/office/drawing/2014/main" id="{C1BE9B30-57A3-4164-8C1E-CABB069571C5}"/>
              </a:ext>
            </a:extLst>
          </p:cNvPr>
          <p:cNvSpPr>
            <a:spLocks noGrp="1"/>
          </p:cNvSpPr>
          <p:nvPr/>
        </p:nvSpPr>
        <p:spPr>
          <a:xfrm>
            <a:off x="609600" y="5324475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Гибель этих государств считается концом эпохи доколумбовых цивилизаций.</a:t>
            </a:r>
          </a:p>
        </p:txBody>
      </p:sp>
      <p:sp>
        <p:nvSpPr>
          <p:cNvPr id="6" name="text-133">
            <a:extLst>
              <a:ext uri="{FF2B5EF4-FFF2-40B4-BE49-F238E27FC236}">
                <a16:creationId xmlns:a16="http://schemas.microsoft.com/office/drawing/2014/main" id="{46F411E5-9D36-4C4D-AAF7-B35FB2741E58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E4DAC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4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6881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34">
            <a:extLst>
              <a:ext uri="{FF2B5EF4-FFF2-40B4-BE49-F238E27FC236}">
                <a16:creationId xmlns:a16="http://schemas.microsoft.com/office/drawing/2014/main" id="{45294210-B8D0-4687-A721-BE7CB619EC29}"/>
              </a:ext>
            </a:extLst>
          </p:cNvPr>
          <p:cNvSpPr>
            <a:spLocks noGrp="1"/>
          </p:cNvSpPr>
          <p:nvPr/>
        </p:nvSpPr>
        <p:spPr>
          <a:xfrm>
            <a:off x="609600" y="466725"/>
            <a:ext cx="109728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EAE26D-4FBC-4795-8736-2C1A1589D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478" y="1800225"/>
            <a:ext cx="3551069" cy="4333875"/>
          </a:xfrm>
          <a:prstGeom prst="roundRect">
            <a:avLst>
              <a:gd name="adj" fmla="val 4021"/>
            </a:avLst>
          </a:prstGeom>
        </p:spPr>
      </p:pic>
      <p:sp>
        <p:nvSpPr>
          <p:cNvPr id="3" name="text-135">
            <a:extLst>
              <a:ext uri="{FF2B5EF4-FFF2-40B4-BE49-F238E27FC236}">
                <a16:creationId xmlns:a16="http://schemas.microsoft.com/office/drawing/2014/main" id="{1FD6E550-5599-449D-8129-CEB494916B08}"/>
              </a:ext>
            </a:extLst>
          </p:cNvPr>
          <p:cNvSpPr>
            <a:spLocks noGrp="1"/>
          </p:cNvSpPr>
          <p:nvPr/>
        </p:nvSpPr>
        <p:spPr>
          <a:xfrm>
            <a:off x="4857750" y="1933575"/>
            <a:ext cx="6724650" cy="205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7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В период Средних веков на Американском континенте сложились уникальные цивилизации майя, ацтеков и инков.</a:t>
            </a:r>
          </a:p>
        </p:txBody>
      </p:sp>
      <p:sp>
        <p:nvSpPr>
          <p:cNvPr id="4" name="surface-136">
            <a:extLst>
              <a:ext uri="{FF2B5EF4-FFF2-40B4-BE49-F238E27FC236}">
                <a16:creationId xmlns:a16="http://schemas.microsoft.com/office/drawing/2014/main" id="{95DFC661-7ABD-4A5E-A286-A7A7E9ECEFA2}"/>
              </a:ext>
            </a:extLst>
          </p:cNvPr>
          <p:cNvSpPr>
            <a:spLocks noGrp="1"/>
          </p:cNvSpPr>
          <p:nvPr/>
        </p:nvSpPr>
        <p:spPr>
          <a:xfrm>
            <a:off x="4857750" y="4286250"/>
            <a:ext cx="1238250" cy="28575"/>
          </a:xfrm>
          <a:prstGeom prst="rect">
            <a:avLst/>
          </a:prstGeom>
          <a:solidFill>
            <a:srgbClr val="1B6251"/>
          </a:solidFill>
          <a:ln w="0">
            <a:noFill/>
            <a:prstDash val="solid"/>
          </a:ln>
        </p:spPr>
      </p:sp>
      <p:sp>
        <p:nvSpPr>
          <p:cNvPr id="5" name="text-137">
            <a:extLst>
              <a:ext uri="{FF2B5EF4-FFF2-40B4-BE49-F238E27FC236}">
                <a16:creationId xmlns:a16="http://schemas.microsoft.com/office/drawing/2014/main" id="{77229C32-DB89-4CD9-B09F-69E140FF4270}"/>
              </a:ext>
            </a:extLst>
          </p:cNvPr>
          <p:cNvSpPr>
            <a:spLocks noGrp="1"/>
          </p:cNvSpPr>
          <p:nvPr/>
        </p:nvSpPr>
        <p:spPr>
          <a:xfrm>
            <a:off x="4857750" y="4724400"/>
            <a:ext cx="6724650" cy="1552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55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Они достигли высокого уровня развития, но были уничтожены в XVI в. европейскими завоевателями.</a:t>
            </a:r>
          </a:p>
        </p:txBody>
      </p:sp>
      <p:sp>
        <p:nvSpPr>
          <p:cNvPr id="6" name="text-138">
            <a:extLst>
              <a:ext uri="{FF2B5EF4-FFF2-40B4-BE49-F238E27FC236}">
                <a16:creationId xmlns:a16="http://schemas.microsoft.com/office/drawing/2014/main" id="{524156AE-D8E6-423E-B9B1-4E548A8C3C9A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75741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rface-139">
            <a:extLst>
              <a:ext uri="{FF2B5EF4-FFF2-40B4-BE49-F238E27FC236}">
                <a16:creationId xmlns:a16="http://schemas.microsoft.com/office/drawing/2014/main" id="{ADBEBE1C-E4B4-4888-8DDE-F8969BA398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8DDC9"/>
          </a:solidFill>
          <a:ln w="0">
            <a:noFill/>
            <a:prstDash val="solid"/>
          </a:ln>
        </p:spPr>
      </p:sp>
      <p:sp>
        <p:nvSpPr>
          <p:cNvPr id="2" name="text-140">
            <a:extLst>
              <a:ext uri="{FF2B5EF4-FFF2-40B4-BE49-F238E27FC236}">
                <a16:creationId xmlns:a16="http://schemas.microsoft.com/office/drawing/2014/main" id="{BF559048-3689-4CE2-BC12-AE7EF2581487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48768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6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3" name="text-141">
            <a:extLst>
              <a:ext uri="{FF2B5EF4-FFF2-40B4-BE49-F238E27FC236}">
                <a16:creationId xmlns:a16="http://schemas.microsoft.com/office/drawing/2014/main" id="{AEF00005-FB48-454E-A77D-4A1F29C59434}"/>
              </a:ext>
            </a:extLst>
          </p:cNvPr>
          <p:cNvSpPr>
            <a:spLocks noGrp="1"/>
          </p:cNvSpPr>
          <p:nvPr/>
        </p:nvSpPr>
        <p:spPr>
          <a:xfrm>
            <a:off x="6705600" y="571500"/>
            <a:ext cx="48768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6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A64834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4" name="surface-142">
            <a:extLst>
              <a:ext uri="{FF2B5EF4-FFF2-40B4-BE49-F238E27FC236}">
                <a16:creationId xmlns:a16="http://schemas.microsoft.com/office/drawing/2014/main" id="{EB2A8AC7-A2B0-4DE3-86AD-036E6407235B}"/>
              </a:ext>
            </a:extLst>
          </p:cNvPr>
          <p:cNvSpPr>
            <a:spLocks noGrp="1"/>
          </p:cNvSpPr>
          <p:nvPr/>
        </p:nvSpPr>
        <p:spPr>
          <a:xfrm>
            <a:off x="609600" y="1590675"/>
            <a:ext cx="4876800" cy="28575"/>
          </a:xfrm>
          <a:prstGeom prst="rect">
            <a:avLst/>
          </a:prstGeom>
          <a:solidFill>
            <a:srgbClr val="1B6251"/>
          </a:solidFill>
          <a:ln w="0">
            <a:noFill/>
            <a:prstDash val="solid"/>
          </a:ln>
        </p:spPr>
      </p:sp>
      <p:sp>
        <p:nvSpPr>
          <p:cNvPr id="5" name="surface-143">
            <a:extLst>
              <a:ext uri="{FF2B5EF4-FFF2-40B4-BE49-F238E27FC236}">
                <a16:creationId xmlns:a16="http://schemas.microsoft.com/office/drawing/2014/main" id="{2872D150-9A8B-4D0D-9DC2-2F47F27CE4DD}"/>
              </a:ext>
            </a:extLst>
          </p:cNvPr>
          <p:cNvSpPr>
            <a:spLocks noGrp="1"/>
          </p:cNvSpPr>
          <p:nvPr/>
        </p:nvSpPr>
        <p:spPr>
          <a:xfrm>
            <a:off x="6705600" y="1590675"/>
            <a:ext cx="4876800" cy="28575"/>
          </a:xfrm>
          <a:prstGeom prst="rect">
            <a:avLst/>
          </a:prstGeom>
          <a:solidFill>
            <a:srgbClr val="A64834"/>
          </a:solidFill>
          <a:ln w="0">
            <a:noFill/>
            <a:prstDash val="solid"/>
          </a:ln>
        </p:spPr>
      </p:sp>
      <p:sp>
        <p:nvSpPr>
          <p:cNvPr id="6" name="text-144">
            <a:extLst>
              <a:ext uri="{FF2B5EF4-FFF2-40B4-BE49-F238E27FC236}">
                <a16:creationId xmlns:a16="http://schemas.microsoft.com/office/drawing/2014/main" id="{C3448EC6-EB7E-4D7D-B789-7B18393540DA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4876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1200 г.</a:t>
            </a:r>
          </a:p>
        </p:txBody>
      </p:sp>
      <p:sp>
        <p:nvSpPr>
          <p:cNvPr id="7" name="text-145">
            <a:extLst>
              <a:ext uri="{FF2B5EF4-FFF2-40B4-BE49-F238E27FC236}">
                <a16:creationId xmlns:a16="http://schemas.microsoft.com/office/drawing/2014/main" id="{622890DC-19FF-4360-A1CA-F01C4D5F3AB4}"/>
              </a:ext>
            </a:extLst>
          </p:cNvPr>
          <p:cNvSpPr>
            <a:spLocks noGrp="1"/>
          </p:cNvSpPr>
          <p:nvPr/>
        </p:nvSpPr>
        <p:spPr>
          <a:xfrm>
            <a:off x="609600" y="2886075"/>
            <a:ext cx="48768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— основание столицы империи инков Куско</a:t>
            </a:r>
          </a:p>
        </p:txBody>
      </p:sp>
      <p:sp>
        <p:nvSpPr>
          <p:cNvPr id="8" name="text-146">
            <a:extLst>
              <a:ext uri="{FF2B5EF4-FFF2-40B4-BE49-F238E27FC236}">
                <a16:creationId xmlns:a16="http://schemas.microsoft.com/office/drawing/2014/main" id="{C3BB105C-3706-44F6-85EE-AB68612BD996}"/>
              </a:ext>
            </a:extLst>
          </p:cNvPr>
          <p:cNvSpPr>
            <a:spLocks noGrp="1"/>
          </p:cNvSpPr>
          <p:nvPr/>
        </p:nvSpPr>
        <p:spPr>
          <a:xfrm>
            <a:off x="609600" y="4219575"/>
            <a:ext cx="4876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1B625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B6251"/>
                </a:solidFill>
                <a:latin typeface="Georgia"/>
                <a:ea typeface="Georgia"/>
                <a:cs typeface="Georgia"/>
              </a:rPr>
              <a:t>1325 г.</a:t>
            </a:r>
          </a:p>
        </p:txBody>
      </p:sp>
      <p:sp>
        <p:nvSpPr>
          <p:cNvPr id="9" name="text-147">
            <a:extLst>
              <a:ext uri="{FF2B5EF4-FFF2-40B4-BE49-F238E27FC236}">
                <a16:creationId xmlns:a16="http://schemas.microsoft.com/office/drawing/2014/main" id="{1AAB7867-47E4-4AF3-AC37-B27E9957C7F2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48768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— основание столицы державы ацтеков Теночтитлана</a:t>
            </a:r>
          </a:p>
        </p:txBody>
      </p:sp>
      <p:sp>
        <p:nvSpPr>
          <p:cNvPr id="10" name="text-148">
            <a:extLst>
              <a:ext uri="{FF2B5EF4-FFF2-40B4-BE49-F238E27FC236}">
                <a16:creationId xmlns:a16="http://schemas.microsoft.com/office/drawing/2014/main" id="{414C8C5B-8679-4F58-9A4F-72E6BD7CDE74}"/>
              </a:ext>
            </a:extLst>
          </p:cNvPr>
          <p:cNvSpPr>
            <a:spLocks noGrp="1"/>
          </p:cNvSpPr>
          <p:nvPr/>
        </p:nvSpPr>
        <p:spPr>
          <a:xfrm>
            <a:off x="6705600" y="2133600"/>
            <a:ext cx="4876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A64834"/>
                </a:solidFill>
                <a:latin typeface="Georgia"/>
                <a:ea typeface="Georgia"/>
                <a:cs typeface="Georgia"/>
              </a:rPr>
              <a:t>1208 г.</a:t>
            </a:r>
          </a:p>
        </p:txBody>
      </p:sp>
      <p:sp>
        <p:nvSpPr>
          <p:cNvPr id="11" name="text-149">
            <a:extLst>
              <a:ext uri="{FF2B5EF4-FFF2-40B4-BE49-F238E27FC236}">
                <a16:creationId xmlns:a16="http://schemas.microsoft.com/office/drawing/2014/main" id="{B057E1A3-35C4-4763-8322-727A9889090B}"/>
              </a:ext>
            </a:extLst>
          </p:cNvPr>
          <p:cNvSpPr>
            <a:spLocks noGrp="1"/>
          </p:cNvSpPr>
          <p:nvPr/>
        </p:nvSpPr>
        <p:spPr>
          <a:xfrm>
            <a:off x="6705600" y="2886075"/>
            <a:ext cx="48768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— первое упоминание о Твери в летописи</a:t>
            </a:r>
          </a:p>
        </p:txBody>
      </p:sp>
      <p:sp>
        <p:nvSpPr>
          <p:cNvPr id="12" name="text-150">
            <a:extLst>
              <a:ext uri="{FF2B5EF4-FFF2-40B4-BE49-F238E27FC236}">
                <a16:creationId xmlns:a16="http://schemas.microsoft.com/office/drawing/2014/main" id="{C14D7220-A8A4-4FF8-B529-E454FEC9FE26}"/>
              </a:ext>
            </a:extLst>
          </p:cNvPr>
          <p:cNvSpPr>
            <a:spLocks noGrp="1"/>
          </p:cNvSpPr>
          <p:nvPr/>
        </p:nvSpPr>
        <p:spPr>
          <a:xfrm>
            <a:off x="6705600" y="4219575"/>
            <a:ext cx="4876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>
                <a:solidFill>
                  <a:srgbClr val="A64834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A64834"/>
                </a:solidFill>
                <a:latin typeface="Georgia"/>
                <a:ea typeface="Georgia"/>
                <a:cs typeface="Georgia"/>
              </a:rPr>
              <a:t>1325 г.</a:t>
            </a:r>
          </a:p>
        </p:txBody>
      </p:sp>
      <p:sp>
        <p:nvSpPr>
          <p:cNvPr id="13" name="text-151">
            <a:extLst>
              <a:ext uri="{FF2B5EF4-FFF2-40B4-BE49-F238E27FC236}">
                <a16:creationId xmlns:a16="http://schemas.microsoft.com/office/drawing/2014/main" id="{73F3858C-69FF-4DBB-99C3-B7B5EB51017A}"/>
              </a:ext>
            </a:extLst>
          </p:cNvPr>
          <p:cNvSpPr>
            <a:spLocks noGrp="1"/>
          </p:cNvSpPr>
          <p:nvPr/>
        </p:nvSpPr>
        <p:spPr>
          <a:xfrm>
            <a:off x="6705600" y="4972050"/>
            <a:ext cx="48768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400" b="0">
                <a:solidFill>
                  <a:srgbClr val="17323C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23C"/>
                </a:solidFill>
                <a:latin typeface="Arial"/>
                <a:ea typeface="Arial"/>
                <a:cs typeface="Arial"/>
              </a:rPr>
              <a:t>— начало правления Ивана Калиты в Москве</a:t>
            </a:r>
          </a:p>
        </p:txBody>
      </p:sp>
      <p:sp>
        <p:nvSpPr>
          <p:cNvPr id="14" name="text-152">
            <a:extLst>
              <a:ext uri="{FF2B5EF4-FFF2-40B4-BE49-F238E27FC236}">
                <a16:creationId xmlns:a16="http://schemas.microsoft.com/office/drawing/2014/main" id="{7E3B3DCA-6E00-425B-9650-A54637D53CF4}"/>
              </a:ext>
            </a:extLst>
          </p:cNvPr>
          <p:cNvSpPr>
            <a:spLocks noGrp="1"/>
          </p:cNvSpPr>
          <p:nvPr/>
        </p:nvSpPr>
        <p:spPr>
          <a:xfrm>
            <a:off x="9867900" y="6543675"/>
            <a:ext cx="171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defPPr>
            <a:lvl1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1pPr>
            <a:lvl2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2pPr>
            <a:lvl3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3pPr>
            <a:lvl4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4pPr>
            <a:lvl5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5pPr>
            <a:lvl6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6pPr>
            <a:lvl7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7pPr>
            <a:lvl8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8pPr>
            <a:lvl9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050" b="0">
                <a:solidFill>
                  <a:srgbClr val="766D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6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1977650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Office PowerPoint</Application>
  <DocSecurity>0</DocSecurity>
  <PresentationFormat>Широкоэкранный</PresentationFormat>
  <Paragraphs>127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2026-10-20T10:59:39Z</dcterms:created>
  <dcterms:modified xsi:type="dcterms:W3CDTF">2026-10-21T14:31:33Z</dcterms:modified>
</cp:coreProperties>
</file>