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D6586B-3959-4E44-BAF1-1EBCE5D68B04}"/>
              </a:ext>
            </a:extLst>
          </p:cNvPr>
          <p:cNvSpPr>
            <a:spLocks noGrp="1"/>
          </p:cNvSpPr>
          <p:nvPr/>
        </p:nvSpPr>
        <p:spPr>
          <a:xfrm>
            <a:off x="7048500" y="0"/>
            <a:ext cx="5143500" cy="6858000"/>
          </a:xfrm>
          <a:prstGeom prst="rect">
            <a:avLst/>
          </a:prstGeom>
          <a:solidFill>
            <a:srgbClr val="18544E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17339" r="17339"/>
          <a:stretch>
            <a:fillRect/>
          </a:stretch>
        </p:blipFill>
        <p:spPr>
          <a:xfrm>
            <a:off x="7105650" y="0"/>
            <a:ext cx="5086350" cy="62293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B990FD8-BC7A-4DA7-81AA-44130882DD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124700" cy="6858000"/>
          </a:xfrm>
          <a:prstGeom prst="rect">
            <a:avLst/>
          </a:prstGeom>
          <a:solidFill>
            <a:srgbClr val="1535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7BDFCB6-E681-41EA-B7CB-C7CF0C7F7B7D}"/>
              </a:ext>
            </a:extLst>
          </p:cNvPr>
          <p:cNvSpPr>
            <a:spLocks noGrp="1"/>
          </p:cNvSpPr>
          <p:nvPr/>
        </p:nvSpPr>
        <p:spPr>
          <a:xfrm>
            <a:off x="533400" y="647700"/>
            <a:ext cx="13335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0">
            <a:extLst>
              <a:ext uri="{FF2B5EF4-FFF2-40B4-BE49-F238E27FC236}">
                <a16:creationId xmlns:a16="http://schemas.microsoft.com/office/drawing/2014/main" id="{1BE16590-2590-4B77-B3BC-A1C2203ADC1F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6162675" cy="226637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457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Британские колонии против метрополии. Образование США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03B976-4266-4C36-9CD1-F2195D9D6994}"/>
              </a:ext>
            </a:extLst>
          </p:cNvPr>
          <p:cNvSpPr>
            <a:spLocks noGrp="1"/>
          </p:cNvSpPr>
          <p:nvPr/>
        </p:nvSpPr>
        <p:spPr>
          <a:xfrm>
            <a:off x="533400" y="6191250"/>
            <a:ext cx="5905500" cy="14288"/>
          </a:xfrm>
          <a:prstGeom prst="rect">
            <a:avLst/>
          </a:prstGeom>
          <a:solidFill>
            <a:srgbClr val="456075"/>
          </a:solidFill>
          <a:ln w="0">
            <a:noFill/>
          </a:ln>
        </p:spPr>
      </p:sp>
      <p:sp>
        <p:nvSpPr>
          <p:cNvPr id="7" name="text-1">
            <a:extLst>
              <a:ext uri="{FF2B5EF4-FFF2-40B4-BE49-F238E27FC236}">
                <a16:creationId xmlns:a16="http://schemas.microsoft.com/office/drawing/2014/main" id="{6B139EBF-FFB6-4B92-946F-7EF685412C4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4784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">
            <a:extLst>
              <a:ext uri="{FF2B5EF4-FFF2-40B4-BE49-F238E27FC236}">
                <a16:creationId xmlns:a16="http://schemas.microsoft.com/office/drawing/2014/main" id="{71D86248-8BC9-43E3-8350-D0DC3C27D6D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Давайте вспомним!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4C7E74-803F-4A20-9D43-CB75C86A47CC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3">
            <a:extLst>
              <a:ext uri="{FF2B5EF4-FFF2-40B4-BE49-F238E27FC236}">
                <a16:creationId xmlns:a16="http://schemas.microsoft.com/office/drawing/2014/main" id="{0D081F12-8B38-4814-9D3A-DB45872AF7B5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10591800" cy="10325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 какого события, как считают некоторые историки, начинается период Новой истории?</a:t>
            </a:r>
          </a:p>
        </p:txBody>
      </p:sp>
      <p:sp>
        <p:nvSpPr>
          <p:cNvPr id="4" name="text-4">
            <a:extLst>
              <a:ext uri="{FF2B5EF4-FFF2-40B4-BE49-F238E27FC236}">
                <a16:creationId xmlns:a16="http://schemas.microsoft.com/office/drawing/2014/main" id="{0C2F07B0-68A7-4631-85CA-7159CF8D4C30}"/>
              </a:ext>
            </a:extLst>
          </p:cNvPr>
          <p:cNvSpPr>
            <a:spLocks noGrp="1"/>
          </p:cNvSpPr>
          <p:nvPr/>
        </p:nvSpPr>
        <p:spPr>
          <a:xfrm>
            <a:off x="533400" y="3061335"/>
            <a:ext cx="10591800" cy="5829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Кто и когда открыл Америку?</a:t>
            </a:r>
          </a:p>
        </p:txBody>
      </p:sp>
      <p:sp>
        <p:nvSpPr>
          <p:cNvPr id="5" name="text-5">
            <a:extLst>
              <a:ext uri="{FF2B5EF4-FFF2-40B4-BE49-F238E27FC236}">
                <a16:creationId xmlns:a16="http://schemas.microsoft.com/office/drawing/2014/main" id="{6E33B550-3341-4222-B88A-FDCAE8679393}"/>
              </a:ext>
            </a:extLst>
          </p:cNvPr>
          <p:cNvSpPr>
            <a:spLocks noGrp="1"/>
          </p:cNvSpPr>
          <p:nvPr/>
        </p:nvSpPr>
        <p:spPr>
          <a:xfrm>
            <a:off x="533400" y="4149090"/>
            <a:ext cx="10591800" cy="5829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Почему материк назвали Америкой?</a:t>
            </a:r>
          </a:p>
        </p:txBody>
      </p:sp>
      <p:sp>
        <p:nvSpPr>
          <p:cNvPr id="6" name="text-6">
            <a:extLst>
              <a:ext uri="{FF2B5EF4-FFF2-40B4-BE49-F238E27FC236}">
                <a16:creationId xmlns:a16="http://schemas.microsoft.com/office/drawing/2014/main" id="{5DF10169-2B7D-4CEF-8E23-16526B8794B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6847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7">
            <a:extLst>
              <a:ext uri="{FF2B5EF4-FFF2-40B4-BE49-F238E27FC236}">
                <a16:creationId xmlns:a16="http://schemas.microsoft.com/office/drawing/2014/main" id="{08004506-CF4E-46D2-8174-65A805CEA1E5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Ответы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87F710-336F-46E7-A848-D037BA6E64FD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02134" y="1409700"/>
            <a:ext cx="4473032" cy="31623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82050" y="1552575"/>
            <a:ext cx="2876550" cy="28765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141771-0FCB-4066-AFD4-10F338C66405}"/>
              </a:ext>
            </a:extLst>
          </p:cNvPr>
          <p:cNvSpPr>
            <a:spLocks noGrp="1"/>
          </p:cNvSpPr>
          <p:nvPr/>
        </p:nvSpPr>
        <p:spPr>
          <a:xfrm>
            <a:off x="533400" y="4838700"/>
            <a:ext cx="3505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8">
            <a:extLst>
              <a:ext uri="{FF2B5EF4-FFF2-40B4-BE49-F238E27FC236}">
                <a16:creationId xmlns:a16="http://schemas.microsoft.com/office/drawing/2014/main" id="{69692796-DE28-4508-A7F2-B7F555860B48}"/>
              </a:ext>
            </a:extLst>
          </p:cNvPr>
          <p:cNvSpPr>
            <a:spLocks noGrp="1"/>
          </p:cNvSpPr>
          <p:nvPr/>
        </p:nvSpPr>
        <p:spPr>
          <a:xfrm>
            <a:off x="533400" y="5067300"/>
            <a:ext cx="361950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 Великих географических открытий.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36ACB8-42C2-46D3-B374-9F30F04B03C3}"/>
              </a:ext>
            </a:extLst>
          </p:cNvPr>
          <p:cNvSpPr>
            <a:spLocks noGrp="1"/>
          </p:cNvSpPr>
          <p:nvPr/>
        </p:nvSpPr>
        <p:spPr>
          <a:xfrm>
            <a:off x="4343400" y="4838700"/>
            <a:ext cx="3505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9">
            <a:extLst>
              <a:ext uri="{FF2B5EF4-FFF2-40B4-BE49-F238E27FC236}">
                <a16:creationId xmlns:a16="http://schemas.microsoft.com/office/drawing/2014/main" id="{97CB249B-3CB2-499D-80E9-23E58439E148}"/>
              </a:ext>
            </a:extLst>
          </p:cNvPr>
          <p:cNvSpPr>
            <a:spLocks noGrp="1"/>
          </p:cNvSpPr>
          <p:nvPr/>
        </p:nvSpPr>
        <p:spPr>
          <a:xfrm>
            <a:off x="4343400" y="5067300"/>
            <a:ext cx="361950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Христофор Колумб в </a:t>
            </a:r>
            <a:r>
              <a:rPr sz="22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1492</a:t>
            </a: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E44B13-CE24-4F7A-BE04-1275C7A2D70B}"/>
              </a:ext>
            </a:extLst>
          </p:cNvPr>
          <p:cNvSpPr>
            <a:spLocks noGrp="1"/>
          </p:cNvSpPr>
          <p:nvPr/>
        </p:nvSpPr>
        <p:spPr>
          <a:xfrm>
            <a:off x="8153400" y="4838700"/>
            <a:ext cx="3505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0" name="text-10">
            <a:extLst>
              <a:ext uri="{FF2B5EF4-FFF2-40B4-BE49-F238E27FC236}">
                <a16:creationId xmlns:a16="http://schemas.microsoft.com/office/drawing/2014/main" id="{AE124846-70D6-451A-8569-02DFE25C3344}"/>
              </a:ext>
            </a:extLst>
          </p:cNvPr>
          <p:cNvSpPr>
            <a:spLocks noGrp="1"/>
          </p:cNvSpPr>
          <p:nvPr/>
        </p:nvSpPr>
        <p:spPr>
          <a:xfrm>
            <a:off x="8153400" y="5067300"/>
            <a:ext cx="361950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честь Америго Веспуччи, он доказал, что открытые земли не являются Индией.</a:t>
            </a:r>
          </a:p>
        </p:txBody>
      </p:sp>
      <p:sp>
        <p:nvSpPr>
          <p:cNvPr id="11" name="text-11">
            <a:extLst>
              <a:ext uri="{FF2B5EF4-FFF2-40B4-BE49-F238E27FC236}">
                <a16:creationId xmlns:a16="http://schemas.microsoft.com/office/drawing/2014/main" id="{07197AF5-41BF-486E-884E-3FF14BDD5E44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46564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2">
            <a:extLst>
              <a:ext uri="{FF2B5EF4-FFF2-40B4-BE49-F238E27FC236}">
                <a16:creationId xmlns:a16="http://schemas.microsoft.com/office/drawing/2014/main" id="{EC4B4B3C-FBF4-4057-B7AC-9C6989DDB01B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Что такое колония? Что такое метрополия?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A45464-AEBB-4426-9946-6BF1AE5561C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0" y="1899279"/>
            <a:ext cx="5753100" cy="3811918"/>
          </a:xfrm>
          <a:prstGeom prst="rect">
            <a:avLst/>
          </a:prstGeom>
        </p:spPr>
      </p:pic>
      <p:sp>
        <p:nvSpPr>
          <p:cNvPr id="4" name="text-13">
            <a:extLst>
              <a:ext uri="{FF2B5EF4-FFF2-40B4-BE49-F238E27FC236}">
                <a16:creationId xmlns:a16="http://schemas.microsoft.com/office/drawing/2014/main" id="{9590B143-9D93-483A-9202-77E5E038C179}"/>
              </a:ext>
            </a:extLst>
          </p:cNvPr>
          <p:cNvSpPr>
            <a:spLocks noGrp="1"/>
          </p:cNvSpPr>
          <p:nvPr/>
        </p:nvSpPr>
        <p:spPr>
          <a:xfrm>
            <a:off x="533400" y="1790700"/>
            <a:ext cx="5029200" cy="3516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2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2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Колония - зависимая территория без самостоятельной политической и экономической власти, владение другого государства.</a:t>
            </a:r>
          </a:p>
        </p:txBody>
      </p:sp>
      <p:sp>
        <p:nvSpPr>
          <p:cNvPr id="5" name="text-14">
            <a:extLst>
              <a:ext uri="{FF2B5EF4-FFF2-40B4-BE49-F238E27FC236}">
                <a16:creationId xmlns:a16="http://schemas.microsoft.com/office/drawing/2014/main" id="{A2A86969-7DA6-4007-AAB4-080C31B0C72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039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5">
            <a:extLst>
              <a:ext uri="{FF2B5EF4-FFF2-40B4-BE49-F238E27FC236}">
                <a16:creationId xmlns:a16="http://schemas.microsoft.com/office/drawing/2014/main" id="{6FBB21EC-AD56-42C7-801A-839D03300479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5257800" cy="5154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Метрополия</a:t>
            </a:r>
          </a:p>
        </p:txBody>
      </p:sp>
      <p:sp>
        <p:nvSpPr>
          <p:cNvPr id="2" name="text-16">
            <a:extLst>
              <a:ext uri="{FF2B5EF4-FFF2-40B4-BE49-F238E27FC236}">
                <a16:creationId xmlns:a16="http://schemas.microsoft.com/office/drawing/2014/main" id="{49C2F2E7-68D5-452B-8F5E-B3472060EEB4}"/>
              </a:ext>
            </a:extLst>
          </p:cNvPr>
          <p:cNvSpPr>
            <a:spLocks noGrp="1"/>
          </p:cNvSpPr>
          <p:nvPr/>
        </p:nvSpPr>
        <p:spPr>
          <a:xfrm>
            <a:off x="533400" y="963168"/>
            <a:ext cx="5257800" cy="8976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– государство, владеющее колониями.</a:t>
            </a:r>
          </a:p>
        </p:txBody>
      </p:sp>
      <p:sp>
        <p:nvSpPr>
          <p:cNvPr id="3" name="text-17">
            <a:extLst>
              <a:ext uri="{FF2B5EF4-FFF2-40B4-BE49-F238E27FC236}">
                <a16:creationId xmlns:a16="http://schemas.microsoft.com/office/drawing/2014/main" id="{8779DAE2-31F1-4F68-8FE9-4A5C41596430}"/>
              </a:ext>
            </a:extLst>
          </p:cNvPr>
          <p:cNvSpPr>
            <a:spLocks noGrp="1"/>
          </p:cNvSpPr>
          <p:nvPr/>
        </p:nvSpPr>
        <p:spPr>
          <a:xfrm>
            <a:off x="533400" y="1879854"/>
            <a:ext cx="5257800" cy="5154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Великобритания</a:t>
            </a:r>
          </a:p>
        </p:txBody>
      </p:sp>
      <p:sp>
        <p:nvSpPr>
          <p:cNvPr id="4" name="text-18">
            <a:extLst>
              <a:ext uri="{FF2B5EF4-FFF2-40B4-BE49-F238E27FC236}">
                <a16:creationId xmlns:a16="http://schemas.microsoft.com/office/drawing/2014/main" id="{95A5B2F5-57A7-43AB-B42C-4A0E7305FE00}"/>
              </a:ext>
            </a:extLst>
          </p:cNvPr>
          <p:cNvSpPr>
            <a:spLocks noGrp="1"/>
          </p:cNvSpPr>
          <p:nvPr/>
        </p:nvSpPr>
        <p:spPr>
          <a:xfrm>
            <a:off x="6496050" y="428625"/>
            <a:ext cx="5276850" cy="4705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Колония</a:t>
            </a:r>
          </a:p>
        </p:txBody>
      </p:sp>
      <p:sp>
        <p:nvSpPr>
          <p:cNvPr id="5" name="text-19">
            <a:extLst>
              <a:ext uri="{FF2B5EF4-FFF2-40B4-BE49-F238E27FC236}">
                <a16:creationId xmlns:a16="http://schemas.microsoft.com/office/drawing/2014/main" id="{98E8BD6E-DDD3-4030-85C0-3C79994EF2D3}"/>
              </a:ext>
            </a:extLst>
          </p:cNvPr>
          <p:cNvSpPr>
            <a:spLocks noGrp="1"/>
          </p:cNvSpPr>
          <p:nvPr/>
        </p:nvSpPr>
        <p:spPr>
          <a:xfrm>
            <a:off x="6496050" y="918210"/>
            <a:ext cx="5276850" cy="1144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зависимая территория без самостоятельной политической и экономической власти.</a:t>
            </a:r>
          </a:p>
        </p:txBody>
      </p:sp>
      <p:sp>
        <p:nvSpPr>
          <p:cNvPr id="6" name="text-20">
            <a:extLst>
              <a:ext uri="{FF2B5EF4-FFF2-40B4-BE49-F238E27FC236}">
                <a16:creationId xmlns:a16="http://schemas.microsoft.com/office/drawing/2014/main" id="{AEC8E2E6-4CE0-4DAF-8B7D-F2AA14CC6779}"/>
              </a:ext>
            </a:extLst>
          </p:cNvPr>
          <p:cNvSpPr>
            <a:spLocks noGrp="1"/>
          </p:cNvSpPr>
          <p:nvPr/>
        </p:nvSpPr>
        <p:spPr>
          <a:xfrm>
            <a:off x="6496050" y="2082165"/>
            <a:ext cx="5276850" cy="4705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Северная Америка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16853" y="2476500"/>
            <a:ext cx="2576593" cy="36195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4325" y="2476500"/>
            <a:ext cx="4826000" cy="3619500"/>
          </a:xfrm>
          <a:prstGeom prst="rect">
            <a:avLst/>
          </a:prstGeom>
        </p:spPr>
      </p:pic>
      <p:sp>
        <p:nvSpPr>
          <p:cNvPr id="9" name="text-21">
            <a:extLst>
              <a:ext uri="{FF2B5EF4-FFF2-40B4-BE49-F238E27FC236}">
                <a16:creationId xmlns:a16="http://schemas.microsoft.com/office/drawing/2014/main" id="{610D121B-1BAA-41C2-8599-2B8A194D972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7865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22">
            <a:extLst>
              <a:ext uri="{FF2B5EF4-FFF2-40B4-BE49-F238E27FC236}">
                <a16:creationId xmlns:a16="http://schemas.microsoft.com/office/drawing/2014/main" id="{EC848802-E094-445A-9C73-362887AFA662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1. Как были устроены английские колонии в Северной Америке</a:t>
            </a:r>
          </a:p>
        </p:txBody>
      </p:sp>
      <p:sp>
        <p:nvSpPr>
          <p:cNvPr id="2" name="text-23">
            <a:extLst>
              <a:ext uri="{FF2B5EF4-FFF2-40B4-BE49-F238E27FC236}">
                <a16:creationId xmlns:a16="http://schemas.microsoft.com/office/drawing/2014/main" id="{A46C1589-361D-4FCD-AFDC-59D4EB7B5157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1239500" cy="462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Яков I (1603-1625 гг.)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F6328E-390A-4B22-8A07-ECE052212B53}"/>
              </a:ext>
            </a:extLst>
          </p:cNvPr>
          <p:cNvSpPr>
            <a:spLocks noGrp="1"/>
          </p:cNvSpPr>
          <p:nvPr/>
        </p:nvSpPr>
        <p:spPr>
          <a:xfrm>
            <a:off x="533400" y="22629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36527" y="2510600"/>
            <a:ext cx="2432372" cy="3766376"/>
          </a:xfrm>
          <a:prstGeom prst="rect">
            <a:avLst/>
          </a:prstGeom>
        </p:spPr>
      </p:pic>
      <p:sp>
        <p:nvSpPr>
          <p:cNvPr id="5" name="text-24">
            <a:extLst>
              <a:ext uri="{FF2B5EF4-FFF2-40B4-BE49-F238E27FC236}">
                <a16:creationId xmlns:a16="http://schemas.microsoft.com/office/drawing/2014/main" id="{E9341365-1EF6-45DB-8A29-E6216A3D8738}"/>
              </a:ext>
            </a:extLst>
          </p:cNvPr>
          <p:cNvSpPr>
            <a:spLocks noGrp="1"/>
          </p:cNvSpPr>
          <p:nvPr/>
        </p:nvSpPr>
        <p:spPr>
          <a:xfrm>
            <a:off x="5191125" y="2567750"/>
            <a:ext cx="65817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начале XVII в. в Северной Америке появились колонии европейских государств - Англии, Голландии, Франции, Швеции.</a:t>
            </a:r>
          </a:p>
        </p:txBody>
      </p:sp>
      <p:sp>
        <p:nvSpPr>
          <p:cNvPr id="6" name="text-25">
            <a:extLst>
              <a:ext uri="{FF2B5EF4-FFF2-40B4-BE49-F238E27FC236}">
                <a16:creationId xmlns:a16="http://schemas.microsoft.com/office/drawing/2014/main" id="{BFD4C7AC-C71B-4B4B-931F-FE7F5374EF29}"/>
              </a:ext>
            </a:extLst>
          </p:cNvPr>
          <p:cNvSpPr>
            <a:spLocks noGrp="1"/>
          </p:cNvSpPr>
          <p:nvPr/>
        </p:nvSpPr>
        <p:spPr>
          <a:xfrm>
            <a:off x="5191125" y="4338447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Инициатива в создании колоний принадлежала английской короне.</a:t>
            </a:r>
          </a:p>
        </p:txBody>
      </p:sp>
      <p:sp>
        <p:nvSpPr>
          <p:cNvPr id="7" name="text-26">
            <a:extLst>
              <a:ext uri="{FF2B5EF4-FFF2-40B4-BE49-F238E27FC236}">
                <a16:creationId xmlns:a16="http://schemas.microsoft.com/office/drawing/2014/main" id="{21467B38-6C10-48A5-B951-BCDED05B1191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740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27">
            <a:extLst>
              <a:ext uri="{FF2B5EF4-FFF2-40B4-BE49-F238E27FC236}">
                <a16:creationId xmlns:a16="http://schemas.microsoft.com/office/drawing/2014/main" id="{FDE17542-AC2C-455A-954B-4832892DB90D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625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1607 г.</a:t>
            </a: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 на территории будущей Виргинии было основано первое постоянное английское поселение форт Джеймс, позднее переименованный в Джеймстаун.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586032" y="2257425"/>
            <a:ext cx="7019935" cy="4067175"/>
          </a:xfrm>
          <a:prstGeom prst="rect">
            <a:avLst/>
          </a:prstGeom>
        </p:spPr>
      </p:pic>
      <p:sp>
        <p:nvSpPr>
          <p:cNvPr id="3" name="text-28">
            <a:extLst>
              <a:ext uri="{FF2B5EF4-FFF2-40B4-BE49-F238E27FC236}">
                <a16:creationId xmlns:a16="http://schemas.microsoft.com/office/drawing/2014/main" id="{0DA3CE87-BAD8-4EBD-AD23-E050CC188AA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39334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29">
            <a:extLst>
              <a:ext uri="{FF2B5EF4-FFF2-40B4-BE49-F238E27FC236}">
                <a16:creationId xmlns:a16="http://schemas.microsoft.com/office/drawing/2014/main" id="{84F5FBF1-F101-4DA3-9339-928153323831}"/>
              </a:ext>
            </a:extLst>
          </p:cNvPr>
          <p:cNvSpPr>
            <a:spLocks noGrp="1"/>
          </p:cNvSpPr>
          <p:nvPr/>
        </p:nvSpPr>
        <p:spPr>
          <a:xfrm>
            <a:off x="533400" y="457200"/>
            <a:ext cx="11239500" cy="5379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1620</a:t>
            </a:r>
            <a:r>
              <a:rPr sz="27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 – в Северной Америке высадились первые колонисты.</a:t>
            </a:r>
          </a:p>
        </p:txBody>
      </p:sp>
      <p:sp>
        <p:nvSpPr>
          <p:cNvPr id="2" name="text-30">
            <a:extLst>
              <a:ext uri="{FF2B5EF4-FFF2-40B4-BE49-F238E27FC236}">
                <a16:creationId xmlns:a16="http://schemas.microsoft.com/office/drawing/2014/main" id="{42CBB0C5-2008-435D-A108-1FF9A3A7F606}"/>
              </a:ext>
            </a:extLst>
          </p:cNvPr>
          <p:cNvSpPr>
            <a:spLocks noGrp="1"/>
          </p:cNvSpPr>
          <p:nvPr/>
        </p:nvSpPr>
        <p:spPr>
          <a:xfrm>
            <a:off x="533400" y="1052322"/>
            <a:ext cx="11239500" cy="9425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Это была группа пилигримов (отцов – основателей) на корабле «Мэйфлауэр».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2420" y="2162175"/>
            <a:ext cx="5890461" cy="4029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01000" y="3148013"/>
            <a:ext cx="3657600" cy="2057400"/>
          </a:xfrm>
          <a:prstGeom prst="rect">
            <a:avLst/>
          </a:prstGeom>
        </p:spPr>
      </p:pic>
      <p:sp>
        <p:nvSpPr>
          <p:cNvPr id="5" name="text-31">
            <a:extLst>
              <a:ext uri="{FF2B5EF4-FFF2-40B4-BE49-F238E27FC236}">
                <a16:creationId xmlns:a16="http://schemas.microsoft.com/office/drawing/2014/main" id="{311F4E09-88DD-494C-8E9A-19A54E26E2F0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2169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32">
            <a:extLst>
              <a:ext uri="{FF2B5EF4-FFF2-40B4-BE49-F238E27FC236}">
                <a16:creationId xmlns:a16="http://schemas.microsoft.com/office/drawing/2014/main" id="{43BA2369-3525-4292-8EB4-2E2D2E1C11A8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Образовалось 13 колоний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8423D0-D00E-4D28-9D48-379D210FB7E0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982521"/>
            <a:ext cx="2809875" cy="3683534"/>
          </a:xfrm>
          <a:prstGeom prst="rect">
            <a:avLst/>
          </a:prstGeom>
        </p:spPr>
      </p:pic>
      <p:sp>
        <p:nvSpPr>
          <p:cNvPr id="4" name="text-33">
            <a:extLst>
              <a:ext uri="{FF2B5EF4-FFF2-40B4-BE49-F238E27FC236}">
                <a16:creationId xmlns:a16="http://schemas.microsoft.com/office/drawing/2014/main" id="{9BB5C03B-9158-4F78-9AE9-46E72AA8BAA0}"/>
              </a:ext>
            </a:extLst>
          </p:cNvPr>
          <p:cNvSpPr>
            <a:spLocks noGrp="1"/>
          </p:cNvSpPr>
          <p:nvPr/>
        </p:nvSpPr>
        <p:spPr>
          <a:xfrm>
            <a:off x="3619500" y="1409700"/>
            <a:ext cx="81534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Хронология основания английских колоний</a:t>
            </a:r>
          </a:p>
        </p:txBody>
      </p:sp>
      <p:graphicFrame>
        <p:nvGraphicFramePr>
          <p:cNvPr id="11" name="Таблица 10"/>
          <p:cNvGraphicFramePr/>
          <p:nvPr/>
        </p:nvGraphicFramePr>
        <p:xfrm>
          <a:off x="3619500" y="1847850"/>
          <a:ext cx="8039100" cy="44291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1607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Виргиния (Джеймстаун)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2.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1620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Массачусетс (Плимут и Поселение бухты Массачусетс)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3.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1626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Нью-Йорк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4.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1633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Мэриленд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5.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1636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Род-Айленд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6.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1636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Коннектикут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7.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1638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Делавэр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8.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1638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Нью-Гемпшир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1653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Северная Каролина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10.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1663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Южная Каролина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11.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1664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Нью-Джерси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12.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1682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Пенсильвания</a:t>
                      </a:r>
                    </a:p>
                  </a:txBody>
                  <a:tcPr marL="38100" marR="38100" marT="0" marB="0">
                    <a:solidFill>
                      <a:srgbClr val="F8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13.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703745"/>
                          </a:solidFill>
                          <a:latin typeface="Calibri"/>
                          <a:ea typeface="Calibri"/>
                          <a:cs typeface="Calibri"/>
                        </a:rPr>
                        <a:t>1732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541"/>
                          </a:solidFill>
                          <a:latin typeface="Calibri"/>
                          <a:ea typeface="Calibri"/>
                          <a:cs typeface="Calibri"/>
                        </a:rPr>
                        <a:t>Джорджия</a:t>
                      </a:r>
                    </a:p>
                  </a:txBody>
                  <a:tcPr marL="38100" marR="38100" marT="0" marB="0">
                    <a:solidFill>
                      <a:srgbClr val="EAE2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-34">
            <a:extLst>
              <a:ext uri="{FF2B5EF4-FFF2-40B4-BE49-F238E27FC236}">
                <a16:creationId xmlns:a16="http://schemas.microsoft.com/office/drawing/2014/main" id="{B4F6F025-B618-412A-9C1A-EDF604A6ED19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174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35">
            <a:extLst>
              <a:ext uri="{FF2B5EF4-FFF2-40B4-BE49-F238E27FC236}">
                <a16:creationId xmlns:a16="http://schemas.microsoft.com/office/drawing/2014/main" id="{BDC348B4-44F8-4DCD-A939-8338D454B38F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Как вы думаете, кто были первые переселенцы? По какой причине они переселялись?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D437E4-5C2C-4432-A3DD-0934C2FCA660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36">
            <a:extLst>
              <a:ext uri="{FF2B5EF4-FFF2-40B4-BE49-F238E27FC236}">
                <a16:creationId xmlns:a16="http://schemas.microsoft.com/office/drawing/2014/main" id="{89AF663B-A4BC-4ED5-BC4C-22CDA1B7A054}"/>
              </a:ext>
            </a:extLst>
          </p:cNvPr>
          <p:cNvSpPr>
            <a:spLocks noGrp="1"/>
          </p:cNvSpPr>
          <p:nvPr/>
        </p:nvSpPr>
        <p:spPr>
          <a:xfrm>
            <a:off x="723900" y="1971675"/>
            <a:ext cx="10858500" cy="5492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Английские пуритане, бежавшие от преследования королей</a:t>
            </a:r>
          </a:p>
        </p:txBody>
      </p:sp>
      <p:sp>
        <p:nvSpPr>
          <p:cNvPr id="4" name="text-37">
            <a:extLst>
              <a:ext uri="{FF2B5EF4-FFF2-40B4-BE49-F238E27FC236}">
                <a16:creationId xmlns:a16="http://schemas.microsoft.com/office/drawing/2014/main" id="{21F14666-F48B-4AB6-BB5E-1F8F8522E481}"/>
              </a:ext>
            </a:extLst>
          </p:cNvPr>
          <p:cNvSpPr>
            <a:spLocks noGrp="1"/>
          </p:cNvSpPr>
          <p:nvPr/>
        </p:nvSpPr>
        <p:spPr>
          <a:xfrm>
            <a:off x="723900" y="2968561"/>
            <a:ext cx="10858500" cy="5492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Крестьяне, потерявшие свои земельные наделы</a:t>
            </a:r>
          </a:p>
        </p:txBody>
      </p:sp>
      <p:sp>
        <p:nvSpPr>
          <p:cNvPr id="5" name="text-38">
            <a:extLst>
              <a:ext uri="{FF2B5EF4-FFF2-40B4-BE49-F238E27FC236}">
                <a16:creationId xmlns:a16="http://schemas.microsoft.com/office/drawing/2014/main" id="{B0AB9D24-594E-4128-8D6D-FE615D9AC7E0}"/>
              </a:ext>
            </a:extLst>
          </p:cNvPr>
          <p:cNvSpPr>
            <a:spLocks noGrp="1"/>
          </p:cNvSpPr>
          <p:nvPr/>
        </p:nvSpPr>
        <p:spPr>
          <a:xfrm>
            <a:off x="723900" y="3965448"/>
            <a:ext cx="10858500" cy="5492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«Беспокойные бедняки», среди которых было много молодёжи</a:t>
            </a:r>
          </a:p>
        </p:txBody>
      </p:sp>
      <p:sp>
        <p:nvSpPr>
          <p:cNvPr id="6" name="text-39">
            <a:extLst>
              <a:ext uri="{FF2B5EF4-FFF2-40B4-BE49-F238E27FC236}">
                <a16:creationId xmlns:a16="http://schemas.microsoft.com/office/drawing/2014/main" id="{4CB61AEC-A0CE-4667-BEEA-81A40A78F6C5}"/>
              </a:ext>
            </a:extLst>
          </p:cNvPr>
          <p:cNvSpPr>
            <a:spLocks noGrp="1"/>
          </p:cNvSpPr>
          <p:nvPr/>
        </p:nvSpPr>
        <p:spPr>
          <a:xfrm>
            <a:off x="723900" y="4962334"/>
            <a:ext cx="10858500" cy="5492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Преступники, способные к труду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793F40-2D8C-49FF-8F5D-B0AB6C482D07}"/>
              </a:ext>
            </a:extLst>
          </p:cNvPr>
          <p:cNvSpPr>
            <a:spLocks noGrp="1"/>
          </p:cNvSpPr>
          <p:nvPr/>
        </p:nvSpPr>
        <p:spPr>
          <a:xfrm>
            <a:off x="533400" y="1971675"/>
            <a:ext cx="28575" cy="42576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40">
            <a:extLst>
              <a:ext uri="{FF2B5EF4-FFF2-40B4-BE49-F238E27FC236}">
                <a16:creationId xmlns:a16="http://schemas.microsoft.com/office/drawing/2014/main" id="{F38B3F71-0FDA-4B5F-872A-2632C83FFD1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801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41">
            <a:extLst>
              <a:ext uri="{FF2B5EF4-FFF2-40B4-BE49-F238E27FC236}">
                <a16:creationId xmlns:a16="http://schemas.microsoft.com/office/drawing/2014/main" id="{12DF1BD3-2CCE-442A-AA4C-A7E781CBAC44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Индейские племена - соседи первых переселенцев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C465F4-A397-4DA0-8221-45296D487DD4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42">
            <a:extLst>
              <a:ext uri="{FF2B5EF4-FFF2-40B4-BE49-F238E27FC236}">
                <a16:creationId xmlns:a16="http://schemas.microsoft.com/office/drawing/2014/main" id="{5A3CCD95-0D95-43EB-AD3B-4CAD56B1AE69}"/>
              </a:ext>
            </a:extLst>
          </p:cNvPr>
          <p:cNvSpPr>
            <a:spLocks noGrp="1"/>
          </p:cNvSpPr>
          <p:nvPr/>
        </p:nvSpPr>
        <p:spPr>
          <a:xfrm>
            <a:off x="533400" y="1971675"/>
            <a:ext cx="1123950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1607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на территории будущей Виргинии было основано первое постоянное английское поселение форт Джеймс, позднее переименованный в Джеймстаун.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17683" y="3800475"/>
            <a:ext cx="4356634" cy="2524125"/>
          </a:xfrm>
          <a:prstGeom prst="rect">
            <a:avLst/>
          </a:prstGeom>
        </p:spPr>
      </p:pic>
      <p:sp>
        <p:nvSpPr>
          <p:cNvPr id="5" name="text-43">
            <a:extLst>
              <a:ext uri="{FF2B5EF4-FFF2-40B4-BE49-F238E27FC236}">
                <a16:creationId xmlns:a16="http://schemas.microsoft.com/office/drawing/2014/main" id="{09CDC336-8AB7-45BA-918B-B0591B46A0B1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208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2160687"/>
            <a:ext cx="4238625" cy="2384227"/>
          </a:xfrm>
          <a:prstGeom prst="rect">
            <a:avLst/>
          </a:prstGeom>
        </p:spPr>
      </p:pic>
      <p:sp>
        <p:nvSpPr>
          <p:cNvPr id="2" name="text-44">
            <a:extLst>
              <a:ext uri="{FF2B5EF4-FFF2-40B4-BE49-F238E27FC236}">
                <a16:creationId xmlns:a16="http://schemas.microsoft.com/office/drawing/2014/main" id="{613CC860-E202-45D0-8ED9-566CE6A370B7}"/>
              </a:ext>
            </a:extLst>
          </p:cNvPr>
          <p:cNvSpPr>
            <a:spLocks noGrp="1"/>
          </p:cNvSpPr>
          <p:nvPr/>
        </p:nvSpPr>
        <p:spPr>
          <a:xfrm>
            <a:off x="5191125" y="485775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Местные индейцы, помогли выжить переселенцам:</a:t>
            </a:r>
          </a:p>
        </p:txBody>
      </p:sp>
      <p:sp>
        <p:nvSpPr>
          <p:cNvPr id="3" name="text-45">
            <a:extLst>
              <a:ext uri="{FF2B5EF4-FFF2-40B4-BE49-F238E27FC236}">
                <a16:creationId xmlns:a16="http://schemas.microsoft.com/office/drawing/2014/main" id="{EA998A22-A97F-49DC-990B-AD545F782BC7}"/>
              </a:ext>
            </a:extLst>
          </p:cNvPr>
          <p:cNvSpPr>
            <a:spLocks noGrp="1"/>
          </p:cNvSpPr>
          <p:nvPr/>
        </p:nvSpPr>
        <p:spPr>
          <a:xfrm>
            <a:off x="5191125" y="1863090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научили их обеспечивать детей и женщин всем необходимым.</a:t>
            </a:r>
          </a:p>
        </p:txBody>
      </p:sp>
      <p:sp>
        <p:nvSpPr>
          <p:cNvPr id="4" name="text-46">
            <a:extLst>
              <a:ext uri="{FF2B5EF4-FFF2-40B4-BE49-F238E27FC236}">
                <a16:creationId xmlns:a16="http://schemas.microsoft.com/office/drawing/2014/main" id="{302BE629-F295-421F-ACC3-FA0701F8D2D0}"/>
              </a:ext>
            </a:extLst>
          </p:cNvPr>
          <p:cNvSpPr>
            <a:spLocks noGrp="1"/>
          </p:cNvSpPr>
          <p:nvPr/>
        </p:nvSpPr>
        <p:spPr>
          <a:xfrm>
            <a:off x="5191125" y="3240405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1621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– обед в Плимуте.</a:t>
            </a:r>
          </a:p>
        </p:txBody>
      </p:sp>
      <p:sp>
        <p:nvSpPr>
          <p:cNvPr id="5" name="text-47">
            <a:extLst>
              <a:ext uri="{FF2B5EF4-FFF2-40B4-BE49-F238E27FC236}">
                <a16:creationId xmlns:a16="http://schemas.microsoft.com/office/drawing/2014/main" id="{3E3CD7EC-C354-4AF1-89D1-EF274678A046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9058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19975" y="574542"/>
            <a:ext cx="4238625" cy="5556517"/>
          </a:xfrm>
          <a:prstGeom prst="rect">
            <a:avLst/>
          </a:prstGeom>
        </p:spPr>
      </p:pic>
      <p:sp>
        <p:nvSpPr>
          <p:cNvPr id="2" name="text-48">
            <a:extLst>
              <a:ext uri="{FF2B5EF4-FFF2-40B4-BE49-F238E27FC236}">
                <a16:creationId xmlns:a16="http://schemas.microsoft.com/office/drawing/2014/main" id="{C63123ED-C343-4F04-AE5D-EDD10278E3A0}"/>
              </a:ext>
            </a:extLst>
          </p:cNvPr>
          <p:cNvSpPr>
            <a:spLocks noGrp="1"/>
          </p:cNvSpPr>
          <p:nvPr/>
        </p:nvSpPr>
        <p:spPr>
          <a:xfrm>
            <a:off x="533400" y="485775"/>
            <a:ext cx="6581775" cy="21002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память об этом в США ежегодно отмечается День благодарения, но скоро европейцы начали притеснять индейцев. Они отнимали у них землю, истребляли и оттесняли на запад.</a:t>
            </a:r>
          </a:p>
        </p:txBody>
      </p:sp>
      <p:sp>
        <p:nvSpPr>
          <p:cNvPr id="3" name="text-49">
            <a:extLst>
              <a:ext uri="{FF2B5EF4-FFF2-40B4-BE49-F238E27FC236}">
                <a16:creationId xmlns:a16="http://schemas.microsoft.com/office/drawing/2014/main" id="{8627140C-7698-4034-9F53-C674A0B702E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920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D92BD0-B7FF-4716-8DBC-65165FF8ECE3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2" name="text-50">
            <a:extLst>
              <a:ext uri="{FF2B5EF4-FFF2-40B4-BE49-F238E27FC236}">
                <a16:creationId xmlns:a16="http://schemas.microsoft.com/office/drawing/2014/main" id="{FF63A435-4633-4B03-93BA-70597E7FE15E}"/>
              </a:ext>
            </a:extLst>
          </p:cNvPr>
          <p:cNvSpPr>
            <a:spLocks noGrp="1"/>
          </p:cNvSpPr>
          <p:nvPr/>
        </p:nvSpPr>
        <p:spPr>
          <a:xfrm>
            <a:off x="704850" y="657225"/>
            <a:ext cx="10896600" cy="445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92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«… мы и наши семьи последнее время живем как в аду, не зная, что делать. Куда мы ни посмотрим, везде мы видим нашу кровь, а когда наши юноши хотят заняться охотой на диких зверей в нашей стране, они натыкаются на заборы. Им надоело перелезать через них. Они не могут добыть оленину для еды и кору Дерева для хижины, так как на животных им не дают охотиться, а деревья вырубают».</a:t>
            </a:r>
          </a:p>
        </p:txBody>
      </p:sp>
      <p:sp>
        <p:nvSpPr>
          <p:cNvPr id="3" name="text-51">
            <a:extLst>
              <a:ext uri="{FF2B5EF4-FFF2-40B4-BE49-F238E27FC236}">
                <a16:creationId xmlns:a16="http://schemas.microsoft.com/office/drawing/2014/main" id="{1890E98C-07B5-4D81-8AA0-E06FF40661F8}"/>
              </a:ext>
            </a:extLst>
          </p:cNvPr>
          <p:cNvSpPr>
            <a:spLocks noGrp="1"/>
          </p:cNvSpPr>
          <p:nvPr/>
        </p:nvSpPr>
        <p:spPr>
          <a:xfrm>
            <a:off x="704850" y="5619750"/>
            <a:ext cx="107823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DABD8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DABD8C"/>
                </a:solidFill>
                <a:latin typeface="Calibri"/>
                <a:ea typeface="Calibri"/>
                <a:cs typeface="Calibri"/>
              </a:rPr>
              <a:t>Из заявлений вождей индейских племен (1768 г.)</a:t>
            </a:r>
          </a:p>
        </p:txBody>
      </p:sp>
      <p:sp>
        <p:nvSpPr>
          <p:cNvPr id="4" name="text-52">
            <a:extLst>
              <a:ext uri="{FF2B5EF4-FFF2-40B4-BE49-F238E27FC236}">
                <a16:creationId xmlns:a16="http://schemas.microsoft.com/office/drawing/2014/main" id="{4D83B55D-2936-482F-8A6F-416D98D8A38E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61971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434465"/>
            <a:ext cx="5429250" cy="3836670"/>
          </a:xfrm>
          <a:prstGeom prst="rect">
            <a:avLst/>
          </a:prstGeom>
        </p:spPr>
      </p:pic>
      <p:sp>
        <p:nvSpPr>
          <p:cNvPr id="2" name="text-53">
            <a:extLst>
              <a:ext uri="{FF2B5EF4-FFF2-40B4-BE49-F238E27FC236}">
                <a16:creationId xmlns:a16="http://schemas.microsoft.com/office/drawing/2014/main" id="{A173C453-5335-4C27-B851-C17D467A838B}"/>
              </a:ext>
            </a:extLst>
          </p:cNvPr>
          <p:cNvSpPr>
            <a:spLocks noGrp="1"/>
          </p:cNvSpPr>
          <p:nvPr/>
        </p:nvSpPr>
        <p:spPr>
          <a:xfrm>
            <a:off x="6381750" y="485775"/>
            <a:ext cx="5391150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Америку переселялись также французы.</a:t>
            </a:r>
          </a:p>
        </p:txBody>
      </p:sp>
      <p:sp>
        <p:nvSpPr>
          <p:cNvPr id="3" name="text-54">
            <a:extLst>
              <a:ext uri="{FF2B5EF4-FFF2-40B4-BE49-F238E27FC236}">
                <a16:creationId xmlns:a16="http://schemas.microsoft.com/office/drawing/2014/main" id="{865C781B-F24D-4993-A2E3-EEFBFC8B18D5}"/>
              </a:ext>
            </a:extLst>
          </p:cNvPr>
          <p:cNvSpPr>
            <a:spLocks noGrp="1"/>
          </p:cNvSpPr>
          <p:nvPr/>
        </p:nvSpPr>
        <p:spPr>
          <a:xfrm>
            <a:off x="6381750" y="1863090"/>
            <a:ext cx="539115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1754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английские и французские колонисты столкнулись в долине Огайо.</a:t>
            </a:r>
          </a:p>
        </p:txBody>
      </p:sp>
      <p:sp>
        <p:nvSpPr>
          <p:cNvPr id="4" name="text-55">
            <a:extLst>
              <a:ext uri="{FF2B5EF4-FFF2-40B4-BE49-F238E27FC236}">
                <a16:creationId xmlns:a16="http://schemas.microsoft.com/office/drawing/2014/main" id="{C5FE128C-55E6-41A8-AD6E-A4719798F304}"/>
              </a:ext>
            </a:extLst>
          </p:cNvPr>
          <p:cNvSpPr>
            <a:spLocks noGrp="1"/>
          </p:cNvSpPr>
          <p:nvPr/>
        </p:nvSpPr>
        <p:spPr>
          <a:xfrm>
            <a:off x="6381750" y="3633788"/>
            <a:ext cx="5391150" cy="21002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Конфликт, получил в Америке название войны с французами и индейцами, хотя английские колонисты тоже пользовались помощью индейских племён.</a:t>
            </a:r>
          </a:p>
        </p:txBody>
      </p:sp>
      <p:sp>
        <p:nvSpPr>
          <p:cNvPr id="5" name="text-56">
            <a:extLst>
              <a:ext uri="{FF2B5EF4-FFF2-40B4-BE49-F238E27FC236}">
                <a16:creationId xmlns:a16="http://schemas.microsoft.com/office/drawing/2014/main" id="{278FA402-D3B8-44E0-8EED-F21BD412E77B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8697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29350" y="1661316"/>
            <a:ext cx="5429250" cy="3382967"/>
          </a:xfrm>
          <a:prstGeom prst="rect">
            <a:avLst/>
          </a:prstGeom>
        </p:spPr>
      </p:pic>
      <p:sp>
        <p:nvSpPr>
          <p:cNvPr id="2" name="text-57">
            <a:extLst>
              <a:ext uri="{FF2B5EF4-FFF2-40B4-BE49-F238E27FC236}">
                <a16:creationId xmlns:a16="http://schemas.microsoft.com/office/drawing/2014/main" id="{A15C2FBC-60C3-4A81-9A8F-597486AFADE9}"/>
              </a:ext>
            </a:extLst>
          </p:cNvPr>
          <p:cNvSpPr>
            <a:spLocks noGrp="1"/>
          </p:cNvSpPr>
          <p:nvPr/>
        </p:nvSpPr>
        <p:spPr>
          <a:xfrm>
            <a:off x="533400" y="485775"/>
            <a:ext cx="5391150" cy="210026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Конфликт вылился в Семилетнюю войну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1756-1763 гг.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, в которую оказались вовлечены не только Великобритания и Франция, но и все европейские державы.</a:t>
            </a:r>
          </a:p>
        </p:txBody>
      </p:sp>
      <p:sp>
        <p:nvSpPr>
          <p:cNvPr id="3" name="text-58">
            <a:extLst>
              <a:ext uri="{FF2B5EF4-FFF2-40B4-BE49-F238E27FC236}">
                <a16:creationId xmlns:a16="http://schemas.microsoft.com/office/drawing/2014/main" id="{3A20ED8D-985D-449A-86CB-CF70390303C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8921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859098"/>
            <a:ext cx="4238625" cy="4987404"/>
          </a:xfrm>
          <a:prstGeom prst="rect">
            <a:avLst/>
          </a:prstGeom>
        </p:spPr>
      </p:pic>
      <p:sp>
        <p:nvSpPr>
          <p:cNvPr id="2" name="text-59">
            <a:extLst>
              <a:ext uri="{FF2B5EF4-FFF2-40B4-BE49-F238E27FC236}">
                <a16:creationId xmlns:a16="http://schemas.microsoft.com/office/drawing/2014/main" id="{1CE28E3E-D129-4A0B-9127-DBE2AAD53372}"/>
              </a:ext>
            </a:extLst>
          </p:cNvPr>
          <p:cNvSpPr>
            <a:spLocks noGrp="1"/>
          </p:cNvSpPr>
          <p:nvPr/>
        </p:nvSpPr>
        <p:spPr>
          <a:xfrm>
            <a:off x="5191125" y="485775"/>
            <a:ext cx="6581775" cy="28870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Закончилась война разгромом Франции и утратой для неё всех владений на территории нынешней Канады. В военных действиях против французов хорошо показал себя плантатор из Виргинии по имени Джордж Вашингтон, проявивший себя как дипломат и военачальник.</a:t>
            </a:r>
          </a:p>
        </p:txBody>
      </p:sp>
      <p:sp>
        <p:nvSpPr>
          <p:cNvPr id="3" name="text-60">
            <a:extLst>
              <a:ext uri="{FF2B5EF4-FFF2-40B4-BE49-F238E27FC236}">
                <a16:creationId xmlns:a16="http://schemas.microsoft.com/office/drawing/2014/main" id="{37699AA1-236C-4F96-AEA4-2120C7EC52D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8899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61">
            <a:extLst>
              <a:ext uri="{FF2B5EF4-FFF2-40B4-BE49-F238E27FC236}">
                <a16:creationId xmlns:a16="http://schemas.microsoft.com/office/drawing/2014/main" id="{3C4109E3-840E-4B9B-AFDF-0478476CCC52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2. Как Великобритания поссорилась со своими колониями</a:t>
            </a:r>
          </a:p>
        </p:txBody>
      </p:sp>
      <p:sp>
        <p:nvSpPr>
          <p:cNvPr id="2" name="text-62">
            <a:extLst>
              <a:ext uri="{FF2B5EF4-FFF2-40B4-BE49-F238E27FC236}">
                <a16:creationId xmlns:a16="http://schemas.microsoft.com/office/drawing/2014/main" id="{D2978029-0C22-48F6-BC92-50218AD28822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1239500" cy="462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Формирование североамериканской нации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39AEEC-2933-4DEF-BDC7-4A5DF2237C86}"/>
              </a:ext>
            </a:extLst>
          </p:cNvPr>
          <p:cNvSpPr>
            <a:spLocks noGrp="1"/>
          </p:cNvSpPr>
          <p:nvPr/>
        </p:nvSpPr>
        <p:spPr>
          <a:xfrm>
            <a:off x="533400" y="22629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D3B5AF-FA9A-4442-AB98-DE841368ABDA}"/>
              </a:ext>
            </a:extLst>
          </p:cNvPr>
          <p:cNvSpPr>
            <a:spLocks noGrp="1"/>
          </p:cNvSpPr>
          <p:nvPr/>
        </p:nvSpPr>
        <p:spPr>
          <a:xfrm>
            <a:off x="533400" y="25106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63">
            <a:extLst>
              <a:ext uri="{FF2B5EF4-FFF2-40B4-BE49-F238E27FC236}">
                <a16:creationId xmlns:a16="http://schemas.microsoft.com/office/drawing/2014/main" id="{F77AD1A2-CC4A-4E5D-A53D-8AA6417D1144}"/>
              </a:ext>
            </a:extLst>
          </p:cNvPr>
          <p:cNvSpPr>
            <a:spLocks noGrp="1"/>
          </p:cNvSpPr>
          <p:nvPr/>
        </p:nvSpPr>
        <p:spPr>
          <a:xfrm>
            <a:off x="533400" y="2701100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Общая территория.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31FAF3C-FA0B-4967-8CAB-1BA8706F0F83}"/>
              </a:ext>
            </a:extLst>
          </p:cNvPr>
          <p:cNvSpPr>
            <a:spLocks noGrp="1"/>
          </p:cNvSpPr>
          <p:nvPr/>
        </p:nvSpPr>
        <p:spPr>
          <a:xfrm>
            <a:off x="6353175" y="25106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64">
            <a:extLst>
              <a:ext uri="{FF2B5EF4-FFF2-40B4-BE49-F238E27FC236}">
                <a16:creationId xmlns:a16="http://schemas.microsoft.com/office/drawing/2014/main" id="{D29E8A2C-2D0D-480F-AAC1-8367E4349085}"/>
              </a:ext>
            </a:extLst>
          </p:cNvPr>
          <p:cNvSpPr>
            <a:spLocks noGrp="1"/>
          </p:cNvSpPr>
          <p:nvPr/>
        </p:nvSpPr>
        <p:spPr>
          <a:xfrm>
            <a:off x="6353175" y="2701100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Общая религия.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669DED-D8E4-4972-882F-5A63386C37C8}"/>
              </a:ext>
            </a:extLst>
          </p:cNvPr>
          <p:cNvSpPr>
            <a:spLocks noGrp="1"/>
          </p:cNvSpPr>
          <p:nvPr/>
        </p:nvSpPr>
        <p:spPr>
          <a:xfrm>
            <a:off x="533400" y="3820033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text-65">
            <a:extLst>
              <a:ext uri="{FF2B5EF4-FFF2-40B4-BE49-F238E27FC236}">
                <a16:creationId xmlns:a16="http://schemas.microsoft.com/office/drawing/2014/main" id="{15D5FAD0-37A4-4F01-8083-477EE81924D6}"/>
              </a:ext>
            </a:extLst>
          </p:cNvPr>
          <p:cNvSpPr>
            <a:spLocks noGrp="1"/>
          </p:cNvSpPr>
          <p:nvPr/>
        </p:nvSpPr>
        <p:spPr>
          <a:xfrm>
            <a:off x="533400" y="4010533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Единый внутренний рынок.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B61FA01-63B3-4F0A-843B-0821AF759BA1}"/>
              </a:ext>
            </a:extLst>
          </p:cNvPr>
          <p:cNvSpPr>
            <a:spLocks noGrp="1"/>
          </p:cNvSpPr>
          <p:nvPr/>
        </p:nvSpPr>
        <p:spPr>
          <a:xfrm>
            <a:off x="6353175" y="3820033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66">
            <a:extLst>
              <a:ext uri="{FF2B5EF4-FFF2-40B4-BE49-F238E27FC236}">
                <a16:creationId xmlns:a16="http://schemas.microsoft.com/office/drawing/2014/main" id="{DC1281C2-168B-4128-984D-776FB1C64E76}"/>
              </a:ext>
            </a:extLst>
          </p:cNvPr>
          <p:cNvSpPr>
            <a:spLocks noGrp="1"/>
          </p:cNvSpPr>
          <p:nvPr/>
        </p:nvSpPr>
        <p:spPr>
          <a:xfrm>
            <a:off x="6353175" y="4010533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Торговые связи.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7FD6CF4-7F8E-49EF-873D-B8737E58F4A5}"/>
              </a:ext>
            </a:extLst>
          </p:cNvPr>
          <p:cNvSpPr>
            <a:spLocks noGrp="1"/>
          </p:cNvSpPr>
          <p:nvPr/>
        </p:nvSpPr>
        <p:spPr>
          <a:xfrm>
            <a:off x="533400" y="5129467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3" name="text-67">
            <a:extLst>
              <a:ext uri="{FF2B5EF4-FFF2-40B4-BE49-F238E27FC236}">
                <a16:creationId xmlns:a16="http://schemas.microsoft.com/office/drawing/2014/main" id="{EBA45E47-5AFA-4894-AB12-C2A2D05D7DF8}"/>
              </a:ext>
            </a:extLst>
          </p:cNvPr>
          <p:cNvSpPr>
            <a:spLocks noGrp="1"/>
          </p:cNvSpPr>
          <p:nvPr/>
        </p:nvSpPr>
        <p:spPr>
          <a:xfrm>
            <a:off x="533400" y="5319967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Общий язык – английский, также слова из индейского, немецкого, французского языков.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1550295-DE9A-497A-8A3D-B45ABA33E252}"/>
              </a:ext>
            </a:extLst>
          </p:cNvPr>
          <p:cNvSpPr>
            <a:spLocks noGrp="1"/>
          </p:cNvSpPr>
          <p:nvPr/>
        </p:nvSpPr>
        <p:spPr>
          <a:xfrm>
            <a:off x="6353175" y="5129467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5" name="text-68">
            <a:extLst>
              <a:ext uri="{FF2B5EF4-FFF2-40B4-BE49-F238E27FC236}">
                <a16:creationId xmlns:a16="http://schemas.microsoft.com/office/drawing/2014/main" id="{8E56D37E-EADB-4773-B02B-79532DB69940}"/>
              </a:ext>
            </a:extLst>
          </p:cNvPr>
          <p:cNvSpPr>
            <a:spLocks noGrp="1"/>
          </p:cNvSpPr>
          <p:nvPr/>
        </p:nvSpPr>
        <p:spPr>
          <a:xfrm>
            <a:off x="6353175" y="5319967"/>
            <a:ext cx="5419725" cy="9665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Своеобразный быт населения.</a:t>
            </a:r>
          </a:p>
        </p:txBody>
      </p:sp>
      <p:sp>
        <p:nvSpPr>
          <p:cNvPr id="16" name="text-69">
            <a:extLst>
              <a:ext uri="{FF2B5EF4-FFF2-40B4-BE49-F238E27FC236}">
                <a16:creationId xmlns:a16="http://schemas.microsoft.com/office/drawing/2014/main" id="{3B77598F-B3FE-47E3-8360-F96AE49562AF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7153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517525"/>
            <a:ext cx="5429250" cy="5670550"/>
          </a:xfrm>
          <a:prstGeom prst="rect">
            <a:avLst/>
          </a:prstGeom>
        </p:spPr>
      </p:pic>
      <p:sp>
        <p:nvSpPr>
          <p:cNvPr id="2" name="text-70">
            <a:extLst>
              <a:ext uri="{FF2B5EF4-FFF2-40B4-BE49-F238E27FC236}">
                <a16:creationId xmlns:a16="http://schemas.microsoft.com/office/drawing/2014/main" id="{C56BFFD8-EA79-4D03-B783-8B58BF968513}"/>
              </a:ext>
            </a:extLst>
          </p:cNvPr>
          <p:cNvSpPr>
            <a:spLocks noGrp="1"/>
          </p:cNvSpPr>
          <p:nvPr/>
        </p:nvSpPr>
        <p:spPr>
          <a:xfrm>
            <a:off x="6381750" y="485775"/>
            <a:ext cx="5391150" cy="1706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1763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королевский указ, запрещавший колонистам переселяться на Запад, за Аллеганские горы.</a:t>
            </a:r>
          </a:p>
        </p:txBody>
      </p:sp>
      <p:sp>
        <p:nvSpPr>
          <p:cNvPr id="3" name="text-71">
            <a:extLst>
              <a:ext uri="{FF2B5EF4-FFF2-40B4-BE49-F238E27FC236}">
                <a16:creationId xmlns:a16="http://schemas.microsoft.com/office/drawing/2014/main" id="{4D3DFD96-4A60-49C0-A815-8BB5AB2DE61E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85961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72">
            <a:extLst>
              <a:ext uri="{FF2B5EF4-FFF2-40B4-BE49-F238E27FC236}">
                <a16:creationId xmlns:a16="http://schemas.microsoft.com/office/drawing/2014/main" id="{941AEA47-F273-45AF-BC20-BA0D4CC9AE3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1765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– английский парламент принял закон о гербовом сборе: при покупке товара нужно было платить налог (доказательством служила специальная марка, наклеенная на лист гербовой бумаги).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555379" y="2257425"/>
            <a:ext cx="7081242" cy="4067175"/>
          </a:xfrm>
          <a:prstGeom prst="rect">
            <a:avLst/>
          </a:prstGeom>
        </p:spPr>
      </p:pic>
      <p:sp>
        <p:nvSpPr>
          <p:cNvPr id="3" name="text-73">
            <a:extLst>
              <a:ext uri="{FF2B5EF4-FFF2-40B4-BE49-F238E27FC236}">
                <a16:creationId xmlns:a16="http://schemas.microsoft.com/office/drawing/2014/main" id="{6864D87A-D1F5-4D05-AD9B-03A96BC8F56F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0273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44422" y="428625"/>
            <a:ext cx="3789731" cy="5848350"/>
          </a:xfrm>
          <a:prstGeom prst="rect">
            <a:avLst/>
          </a:prstGeom>
        </p:spPr>
      </p:pic>
      <p:sp>
        <p:nvSpPr>
          <p:cNvPr id="2" name="text-74">
            <a:extLst>
              <a:ext uri="{FF2B5EF4-FFF2-40B4-BE49-F238E27FC236}">
                <a16:creationId xmlns:a16="http://schemas.microsoft.com/office/drawing/2014/main" id="{61EFC5A6-120F-4A1E-9139-678FEDA9ACE8}"/>
              </a:ext>
            </a:extLst>
          </p:cNvPr>
          <p:cNvSpPr>
            <a:spLocks noGrp="1"/>
          </p:cNvSpPr>
          <p:nvPr/>
        </p:nvSpPr>
        <p:spPr>
          <a:xfrm>
            <a:off x="533400" y="485775"/>
            <a:ext cx="65817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1773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в порту г. Бостона американцы выкинули за борт тюки необлагаемого налогом чая.</a:t>
            </a:r>
          </a:p>
        </p:txBody>
      </p:sp>
      <p:sp>
        <p:nvSpPr>
          <p:cNvPr id="3" name="text-75">
            <a:extLst>
              <a:ext uri="{FF2B5EF4-FFF2-40B4-BE49-F238E27FC236}">
                <a16:creationId xmlns:a16="http://schemas.microsoft.com/office/drawing/2014/main" id="{1383A58D-6043-4736-AC64-56C5481D1E22}"/>
              </a:ext>
            </a:extLst>
          </p:cNvPr>
          <p:cNvSpPr>
            <a:spLocks noGrp="1"/>
          </p:cNvSpPr>
          <p:nvPr/>
        </p:nvSpPr>
        <p:spPr>
          <a:xfrm>
            <a:off x="533400" y="2256473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Власти жестоко расправились с мятежниками.</a:t>
            </a:r>
          </a:p>
        </p:txBody>
      </p:sp>
      <p:sp>
        <p:nvSpPr>
          <p:cNvPr id="4" name="text-76">
            <a:extLst>
              <a:ext uri="{FF2B5EF4-FFF2-40B4-BE49-F238E27FC236}">
                <a16:creationId xmlns:a16="http://schemas.microsoft.com/office/drawing/2014/main" id="{79585053-D00B-4021-B0AF-27966CB8936E}"/>
              </a:ext>
            </a:extLst>
          </p:cNvPr>
          <p:cNvSpPr>
            <a:spLocks noGrp="1"/>
          </p:cNvSpPr>
          <p:nvPr/>
        </p:nvSpPr>
        <p:spPr>
          <a:xfrm>
            <a:off x="533400" y="3633788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Конфликт нарастал.</a:t>
            </a:r>
          </a:p>
        </p:txBody>
      </p:sp>
      <p:sp>
        <p:nvSpPr>
          <p:cNvPr id="5" name="text-77">
            <a:extLst>
              <a:ext uri="{FF2B5EF4-FFF2-40B4-BE49-F238E27FC236}">
                <a16:creationId xmlns:a16="http://schemas.microsoft.com/office/drawing/2014/main" id="{E2222EA1-0A3D-422D-924F-CC22489DB9B0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21807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78">
            <a:extLst>
              <a:ext uri="{FF2B5EF4-FFF2-40B4-BE49-F238E27FC236}">
                <a16:creationId xmlns:a16="http://schemas.microsoft.com/office/drawing/2014/main" id="{60604A48-68EE-4077-9064-6C6BF09E5546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1773 г. – «Бостонское чаепитие»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8C77D1-6A04-4E5D-B805-E69D67837D46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922264"/>
            <a:ext cx="6762750" cy="3804047"/>
          </a:xfrm>
          <a:prstGeom prst="rect">
            <a:avLst/>
          </a:prstGeom>
        </p:spPr>
      </p:pic>
      <p:sp>
        <p:nvSpPr>
          <p:cNvPr id="4" name="text-79">
            <a:extLst>
              <a:ext uri="{FF2B5EF4-FFF2-40B4-BE49-F238E27FC236}">
                <a16:creationId xmlns:a16="http://schemas.microsoft.com/office/drawing/2014/main" id="{2FB54BBE-A455-4997-8002-C62436D70D98}"/>
              </a:ext>
            </a:extLst>
          </p:cNvPr>
          <p:cNvSpPr>
            <a:spLocks noGrp="1"/>
          </p:cNvSpPr>
          <p:nvPr/>
        </p:nvSpPr>
        <p:spPr>
          <a:xfrm>
            <a:off x="7715250" y="1409700"/>
            <a:ext cx="4057650" cy="1616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июне </a:t>
            </a:r>
            <a:r>
              <a:rPr sz="2475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1775 г.</a:t>
            </a: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 было принято решение об образовании армии, во главе которой встал Джордж Вашингтон.</a:t>
            </a:r>
          </a:p>
        </p:txBody>
      </p:sp>
      <p:sp>
        <p:nvSpPr>
          <p:cNvPr id="5" name="text-80">
            <a:extLst>
              <a:ext uri="{FF2B5EF4-FFF2-40B4-BE49-F238E27FC236}">
                <a16:creationId xmlns:a16="http://schemas.microsoft.com/office/drawing/2014/main" id="{350C62D3-9D6A-4B2F-88F9-916AA214A6FB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0035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81">
            <a:extLst>
              <a:ext uri="{FF2B5EF4-FFF2-40B4-BE49-F238E27FC236}">
                <a16:creationId xmlns:a16="http://schemas.microsoft.com/office/drawing/2014/main" id="{99BC3424-5886-4F4B-9169-C989C933FBE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3. Как американцы провозгласили независимость и завоевали её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569FC2-A969-4410-A169-5DD69C8AE90A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7540" y="1971675"/>
            <a:ext cx="3530346" cy="4305300"/>
          </a:xfrm>
          <a:prstGeom prst="rect">
            <a:avLst/>
          </a:prstGeom>
        </p:spPr>
      </p:pic>
      <p:sp>
        <p:nvSpPr>
          <p:cNvPr id="4" name="text-82">
            <a:extLst>
              <a:ext uri="{FF2B5EF4-FFF2-40B4-BE49-F238E27FC236}">
                <a16:creationId xmlns:a16="http://schemas.microsoft.com/office/drawing/2014/main" id="{65C62C33-28FC-4EBC-94C4-5D8152AD08E9}"/>
              </a:ext>
            </a:extLst>
          </p:cNvPr>
          <p:cNvSpPr>
            <a:spLocks noGrp="1"/>
          </p:cNvSpPr>
          <p:nvPr/>
        </p:nvSpPr>
        <p:spPr>
          <a:xfrm>
            <a:off x="5191125" y="2028825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Зимой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1774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колонисты стали вооружаться.</a:t>
            </a:r>
          </a:p>
        </p:txBody>
      </p:sp>
      <p:sp>
        <p:nvSpPr>
          <p:cNvPr id="5" name="text-83">
            <a:extLst>
              <a:ext uri="{FF2B5EF4-FFF2-40B4-BE49-F238E27FC236}">
                <a16:creationId xmlns:a16="http://schemas.microsoft.com/office/drawing/2014/main" id="{2597FEBF-C2C9-42F5-ACCB-91736B5C936A}"/>
              </a:ext>
            </a:extLst>
          </p:cNvPr>
          <p:cNvSpPr>
            <a:spLocks noGrp="1"/>
          </p:cNvSpPr>
          <p:nvPr/>
        </p:nvSpPr>
        <p:spPr>
          <a:xfrm>
            <a:off x="5191125" y="3012758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Они созвали Континентальный конгресс ставший правительством.</a:t>
            </a:r>
          </a:p>
        </p:txBody>
      </p:sp>
      <p:sp>
        <p:nvSpPr>
          <p:cNvPr id="6" name="text-84">
            <a:extLst>
              <a:ext uri="{FF2B5EF4-FFF2-40B4-BE49-F238E27FC236}">
                <a16:creationId xmlns:a16="http://schemas.microsoft.com/office/drawing/2014/main" id="{D0F5D464-40EB-4497-896F-788BD0321BD9}"/>
              </a:ext>
            </a:extLst>
          </p:cNvPr>
          <p:cNvSpPr>
            <a:spLocks noGrp="1"/>
          </p:cNvSpPr>
          <p:nvPr/>
        </p:nvSpPr>
        <p:spPr>
          <a:xfrm>
            <a:off x="5191125" y="4390073"/>
            <a:ext cx="65817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июне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1775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было принято решение об образовании армии, во главе которой встал Джордж Вашингтон.</a:t>
            </a:r>
          </a:p>
        </p:txBody>
      </p:sp>
      <p:sp>
        <p:nvSpPr>
          <p:cNvPr id="7" name="text-85">
            <a:extLst>
              <a:ext uri="{FF2B5EF4-FFF2-40B4-BE49-F238E27FC236}">
                <a16:creationId xmlns:a16="http://schemas.microsoft.com/office/drawing/2014/main" id="{9DBD0720-6FE6-4326-829F-06AEBD438B90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5491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86">
            <a:extLst>
              <a:ext uri="{FF2B5EF4-FFF2-40B4-BE49-F238E27FC236}">
                <a16:creationId xmlns:a16="http://schemas.microsoft.com/office/drawing/2014/main" id="{D028FD7B-57E1-441E-A53E-A14B19B3A603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1775-1783 – война за независимость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D9EF72-017C-441A-BA57-FF2E96FADB51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70763" y="1409700"/>
            <a:ext cx="3565573" cy="4781550"/>
          </a:xfrm>
          <a:prstGeom prst="rect">
            <a:avLst/>
          </a:prstGeom>
        </p:spPr>
      </p:pic>
      <p:sp>
        <p:nvSpPr>
          <p:cNvPr id="4" name="text-87">
            <a:extLst>
              <a:ext uri="{FF2B5EF4-FFF2-40B4-BE49-F238E27FC236}">
                <a16:creationId xmlns:a16="http://schemas.microsoft.com/office/drawing/2014/main" id="{1A741742-75B7-445D-A7AC-A6B7582F905F}"/>
              </a:ext>
            </a:extLst>
          </p:cNvPr>
          <p:cNvSpPr>
            <a:spLocks noGrp="1"/>
          </p:cNvSpPr>
          <p:nvPr/>
        </p:nvSpPr>
        <p:spPr>
          <a:xfrm>
            <a:off x="533400" y="1790700"/>
            <a:ext cx="6172200" cy="211150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3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33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июне </a:t>
            </a:r>
            <a:r>
              <a:rPr sz="3300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1775 г.</a:t>
            </a:r>
            <a:r>
              <a:rPr sz="33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 было принято решение об образовании армии, во главе которой встал Джордж Вашингтон.</a:t>
            </a:r>
          </a:p>
        </p:txBody>
      </p:sp>
      <p:sp>
        <p:nvSpPr>
          <p:cNvPr id="5" name="text-88">
            <a:extLst>
              <a:ext uri="{FF2B5EF4-FFF2-40B4-BE49-F238E27FC236}">
                <a16:creationId xmlns:a16="http://schemas.microsoft.com/office/drawing/2014/main" id="{85686C4D-C0AE-4482-9BA6-94C17D2A18D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7147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89">
            <a:extLst>
              <a:ext uri="{FF2B5EF4-FFF2-40B4-BE49-F238E27FC236}">
                <a16:creationId xmlns:a16="http://schemas.microsoft.com/office/drawing/2014/main" id="{0C5BE045-3EAE-467E-8CA0-EC0AF1490074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Страна разделилась на два лагеря: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D81099-4C04-4697-860C-93C5D5CBF009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EE8769-32FC-458B-9926-0AE9D1C80030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90">
            <a:extLst>
              <a:ext uri="{FF2B5EF4-FFF2-40B4-BE49-F238E27FC236}">
                <a16:creationId xmlns:a16="http://schemas.microsoft.com/office/drawing/2014/main" id="{7320B80A-789C-4503-A1FD-85173B2BFBD2}"/>
              </a:ext>
            </a:extLst>
          </p:cNvPr>
          <p:cNvSpPr>
            <a:spLocks noGrp="1"/>
          </p:cNvSpPr>
          <p:nvPr/>
        </p:nvSpPr>
        <p:spPr>
          <a:xfrm>
            <a:off x="533400" y="1828800"/>
            <a:ext cx="5524500" cy="441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3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3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Патриоты - сторонники независимости колоний.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7F5E5F-0D53-4998-B32F-C4277771F804}"/>
              </a:ext>
            </a:extLst>
          </p:cNvPr>
          <p:cNvSpPr>
            <a:spLocks noGrp="1"/>
          </p:cNvSpPr>
          <p:nvPr/>
        </p:nvSpPr>
        <p:spPr>
          <a:xfrm>
            <a:off x="6248400" y="16002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91">
            <a:extLst>
              <a:ext uri="{FF2B5EF4-FFF2-40B4-BE49-F238E27FC236}">
                <a16:creationId xmlns:a16="http://schemas.microsoft.com/office/drawing/2014/main" id="{99CB0FB8-5E67-4842-AE2D-6495D0BD5195}"/>
              </a:ext>
            </a:extLst>
          </p:cNvPr>
          <p:cNvSpPr>
            <a:spLocks noGrp="1"/>
          </p:cNvSpPr>
          <p:nvPr/>
        </p:nvSpPr>
        <p:spPr>
          <a:xfrm>
            <a:off x="6248400" y="1828800"/>
            <a:ext cx="5524500" cy="441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3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3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Лоялисты – защитники короля Англии.</a:t>
            </a:r>
          </a:p>
        </p:txBody>
      </p:sp>
      <p:sp>
        <p:nvSpPr>
          <p:cNvPr id="7" name="text-92">
            <a:extLst>
              <a:ext uri="{FF2B5EF4-FFF2-40B4-BE49-F238E27FC236}">
                <a16:creationId xmlns:a16="http://schemas.microsoft.com/office/drawing/2014/main" id="{ACDFAD36-2E5C-4CFC-AA47-66923889FEEC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17106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93">
            <a:extLst>
              <a:ext uri="{FF2B5EF4-FFF2-40B4-BE49-F238E27FC236}">
                <a16:creationId xmlns:a16="http://schemas.microsoft.com/office/drawing/2014/main" id="{51DF7B67-512D-4C49-A9B7-BE910156B45D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6572250" cy="15495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1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Конгресс создал комиссию, приступившую к составлению Декларации независимости.</a:t>
            </a:r>
          </a:p>
        </p:txBody>
      </p:sp>
      <p:sp>
        <p:nvSpPr>
          <p:cNvPr id="2" name="text-94">
            <a:extLst>
              <a:ext uri="{FF2B5EF4-FFF2-40B4-BE49-F238E27FC236}">
                <a16:creationId xmlns:a16="http://schemas.microsoft.com/office/drawing/2014/main" id="{E23760D2-8D55-4C9C-B0DB-CC54C3140E39}"/>
              </a:ext>
            </a:extLst>
          </p:cNvPr>
          <p:cNvSpPr>
            <a:spLocks noGrp="1"/>
          </p:cNvSpPr>
          <p:nvPr/>
        </p:nvSpPr>
        <p:spPr>
          <a:xfrm>
            <a:off x="533400" y="2597277"/>
            <a:ext cx="6572250" cy="6054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1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Её автором стал Томас Джефферсон.</a:t>
            </a:r>
          </a:p>
        </p:txBody>
      </p:sp>
      <p:sp>
        <p:nvSpPr>
          <p:cNvPr id="3" name="text-95">
            <a:extLst>
              <a:ext uri="{FF2B5EF4-FFF2-40B4-BE49-F238E27FC236}">
                <a16:creationId xmlns:a16="http://schemas.microsoft.com/office/drawing/2014/main" id="{95B66FE2-2769-42A9-BACE-0863BBC1969F}"/>
              </a:ext>
            </a:extLst>
          </p:cNvPr>
          <p:cNvSpPr>
            <a:spLocks noGrp="1"/>
          </p:cNvSpPr>
          <p:nvPr/>
        </p:nvSpPr>
        <p:spPr>
          <a:xfrm>
            <a:off x="533400" y="3564636"/>
            <a:ext cx="6572250" cy="10774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1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4 июля </a:t>
            </a:r>
            <a:r>
              <a:rPr sz="31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1776 г.</a:t>
            </a: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Декларация независимости была принята.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34999" y="457200"/>
            <a:ext cx="3570502" cy="23812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305776" y="3143250"/>
            <a:ext cx="2647998" cy="3133725"/>
          </a:xfrm>
          <a:prstGeom prst="rect">
            <a:avLst/>
          </a:prstGeom>
        </p:spPr>
      </p:pic>
      <p:sp>
        <p:nvSpPr>
          <p:cNvPr id="6" name="text-96">
            <a:extLst>
              <a:ext uri="{FF2B5EF4-FFF2-40B4-BE49-F238E27FC236}">
                <a16:creationId xmlns:a16="http://schemas.microsoft.com/office/drawing/2014/main" id="{2EA51668-73BA-46BC-9F20-AE369FEC776B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0542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7">
            <a:extLst>
              <a:ext uri="{FF2B5EF4-FFF2-40B4-BE49-F238E27FC236}">
                <a16:creationId xmlns:a16="http://schemas.microsoft.com/office/drawing/2014/main" id="{CA9E8B1A-438F-4F67-BCBD-63C75694092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Декларация независимости провозгласила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B51DD8-84F1-4CE2-8208-65872AD79BDF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91475" y="1673441"/>
            <a:ext cx="3667125" cy="4339793"/>
          </a:xfrm>
          <a:prstGeom prst="rect">
            <a:avLst/>
          </a:prstGeom>
        </p:spPr>
      </p:pic>
      <p:sp>
        <p:nvSpPr>
          <p:cNvPr id="4" name="text-98">
            <a:extLst>
              <a:ext uri="{FF2B5EF4-FFF2-40B4-BE49-F238E27FC236}">
                <a16:creationId xmlns:a16="http://schemas.microsoft.com/office/drawing/2014/main" id="{F1015D65-CC77-4A1A-BA69-02D95135D2B7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71532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Создание независимого государства - Соединённых Штатов Америки (США)</a:t>
            </a:r>
          </a:p>
        </p:txBody>
      </p:sp>
      <p:sp>
        <p:nvSpPr>
          <p:cNvPr id="5" name="text-99">
            <a:extLst>
              <a:ext uri="{FF2B5EF4-FFF2-40B4-BE49-F238E27FC236}">
                <a16:creationId xmlns:a16="http://schemas.microsoft.com/office/drawing/2014/main" id="{1DC1FA99-2185-44BF-946F-6E5D9EDE182C}"/>
              </a:ext>
            </a:extLst>
          </p:cNvPr>
          <p:cNvSpPr>
            <a:spLocks noGrp="1"/>
          </p:cNvSpPr>
          <p:nvPr/>
        </p:nvSpPr>
        <p:spPr>
          <a:xfrm>
            <a:off x="533400" y="2788920"/>
            <a:ext cx="71532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Принцип народного суверенитета – власть должна исходить от народа и право народа на свержение власти, нарушающей его права</a:t>
            </a:r>
          </a:p>
        </p:txBody>
      </p:sp>
      <p:sp>
        <p:nvSpPr>
          <p:cNvPr id="6" name="text-100">
            <a:extLst>
              <a:ext uri="{FF2B5EF4-FFF2-40B4-BE49-F238E27FC236}">
                <a16:creationId xmlns:a16="http://schemas.microsoft.com/office/drawing/2014/main" id="{3BB5D684-8175-476E-93F6-8A37C91163A8}"/>
              </a:ext>
            </a:extLst>
          </p:cNvPr>
          <p:cNvSpPr>
            <a:spLocks noGrp="1"/>
          </p:cNvSpPr>
          <p:nvPr/>
        </p:nvSpPr>
        <p:spPr>
          <a:xfrm>
            <a:off x="533400" y="4504373"/>
            <a:ext cx="71532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Равенство людей</a:t>
            </a:r>
          </a:p>
        </p:txBody>
      </p:sp>
      <p:sp>
        <p:nvSpPr>
          <p:cNvPr id="7" name="text-101">
            <a:extLst>
              <a:ext uri="{FF2B5EF4-FFF2-40B4-BE49-F238E27FC236}">
                <a16:creationId xmlns:a16="http://schemas.microsoft.com/office/drawing/2014/main" id="{BC044AD0-D54B-41F0-9D92-CB1CA853AD4C}"/>
              </a:ext>
            </a:extLst>
          </p:cNvPr>
          <p:cNvSpPr>
            <a:spLocks noGrp="1"/>
          </p:cNvSpPr>
          <p:nvPr/>
        </p:nvSpPr>
        <p:spPr>
          <a:xfrm>
            <a:off x="533400" y="5433060"/>
            <a:ext cx="71532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Неотчуждаемые права человека – жизнь, свобода, стремление к счастью</a:t>
            </a:r>
          </a:p>
        </p:txBody>
      </p:sp>
      <p:sp>
        <p:nvSpPr>
          <p:cNvPr id="8" name="text-102">
            <a:extLst>
              <a:ext uri="{FF2B5EF4-FFF2-40B4-BE49-F238E27FC236}">
                <a16:creationId xmlns:a16="http://schemas.microsoft.com/office/drawing/2014/main" id="{0C325DD5-3453-425E-9CBF-2B4D1E2975E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2801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3233" y="428625"/>
            <a:ext cx="5409585" cy="5848350"/>
          </a:xfrm>
          <a:prstGeom prst="rect">
            <a:avLst/>
          </a:prstGeom>
        </p:spPr>
      </p:pic>
      <p:sp>
        <p:nvSpPr>
          <p:cNvPr id="2" name="text-103">
            <a:extLst>
              <a:ext uri="{FF2B5EF4-FFF2-40B4-BE49-F238E27FC236}">
                <a16:creationId xmlns:a16="http://schemas.microsoft.com/office/drawing/2014/main" id="{1099C7D2-9B12-4E1F-AEAF-12BB2E1E64B6}"/>
              </a:ext>
            </a:extLst>
          </p:cNvPr>
          <p:cNvSpPr>
            <a:spLocks noGrp="1"/>
          </p:cNvSpPr>
          <p:nvPr/>
        </p:nvSpPr>
        <p:spPr>
          <a:xfrm>
            <a:off x="6381750" y="485775"/>
            <a:ext cx="539115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1778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Франция вступила в войну против Великобритании, её примеру последовала Испания.</a:t>
            </a:r>
          </a:p>
        </p:txBody>
      </p:sp>
      <p:sp>
        <p:nvSpPr>
          <p:cNvPr id="3" name="text-104">
            <a:extLst>
              <a:ext uri="{FF2B5EF4-FFF2-40B4-BE49-F238E27FC236}">
                <a16:creationId xmlns:a16="http://schemas.microsoft.com/office/drawing/2014/main" id="{51D73052-DE25-45A4-AEB7-0CAF7496E9DA}"/>
              </a:ext>
            </a:extLst>
          </p:cNvPr>
          <p:cNvSpPr>
            <a:spLocks noGrp="1"/>
          </p:cNvSpPr>
          <p:nvPr/>
        </p:nvSpPr>
        <p:spPr>
          <a:xfrm>
            <a:off x="6381750" y="2256473"/>
            <a:ext cx="5391150" cy="1706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Французские и испанские военные эскадры атаковали англичан в Атлантике, Карибском море и в Индийском океане.</a:t>
            </a:r>
          </a:p>
        </p:txBody>
      </p:sp>
      <p:sp>
        <p:nvSpPr>
          <p:cNvPr id="4" name="text-105">
            <a:extLst>
              <a:ext uri="{FF2B5EF4-FFF2-40B4-BE49-F238E27FC236}">
                <a16:creationId xmlns:a16="http://schemas.microsoft.com/office/drawing/2014/main" id="{72E07F04-7827-43E5-94BE-190E7DAED01A}"/>
              </a:ext>
            </a:extLst>
          </p:cNvPr>
          <p:cNvSpPr>
            <a:spLocks noGrp="1"/>
          </p:cNvSpPr>
          <p:nvPr/>
        </p:nvSpPr>
        <p:spPr>
          <a:xfrm>
            <a:off x="6381750" y="4420553"/>
            <a:ext cx="5391150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Французские войска высадились в Америке.</a:t>
            </a:r>
          </a:p>
        </p:txBody>
      </p:sp>
      <p:sp>
        <p:nvSpPr>
          <p:cNvPr id="5" name="text-106">
            <a:extLst>
              <a:ext uri="{FF2B5EF4-FFF2-40B4-BE49-F238E27FC236}">
                <a16:creationId xmlns:a16="http://schemas.microsoft.com/office/drawing/2014/main" id="{69ED44B9-E761-4339-8AEA-784F00CE688B}"/>
              </a:ext>
            </a:extLst>
          </p:cNvPr>
          <p:cNvSpPr>
            <a:spLocks noGrp="1"/>
          </p:cNvSpPr>
          <p:nvPr/>
        </p:nvSpPr>
        <p:spPr>
          <a:xfrm>
            <a:off x="6381750" y="5797867"/>
            <a:ext cx="539115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Так в войне начался перелом.</a:t>
            </a:r>
          </a:p>
        </p:txBody>
      </p:sp>
      <p:sp>
        <p:nvSpPr>
          <p:cNvPr id="6" name="text-107">
            <a:extLst>
              <a:ext uri="{FF2B5EF4-FFF2-40B4-BE49-F238E27FC236}">
                <a16:creationId xmlns:a16="http://schemas.microsoft.com/office/drawing/2014/main" id="{9DF87DA7-D735-4415-B6F4-D98A7736F50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9653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0D62F4-1764-41DC-A8F6-D27227FE6AE7}"/>
              </a:ext>
            </a:extLst>
          </p:cNvPr>
          <p:cNvSpPr>
            <a:spLocks noGrp="1"/>
          </p:cNvSpPr>
          <p:nvPr/>
        </p:nvSpPr>
        <p:spPr>
          <a:xfrm>
            <a:off x="533400" y="781050"/>
            <a:ext cx="13811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2" name="text-108">
            <a:extLst>
              <a:ext uri="{FF2B5EF4-FFF2-40B4-BE49-F238E27FC236}">
                <a16:creationId xmlns:a16="http://schemas.microsoft.com/office/drawing/2014/main" id="{927B36D8-C1BF-417D-B1B4-3A05C6A7C012}"/>
              </a:ext>
            </a:extLst>
          </p:cNvPr>
          <p:cNvSpPr>
            <a:spLocks noGrp="1"/>
          </p:cNvSpPr>
          <p:nvPr/>
        </p:nvSpPr>
        <p:spPr>
          <a:xfrm>
            <a:off x="533400" y="1714500"/>
            <a:ext cx="11239500" cy="20890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43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43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Британцам не хватало сил и средств, чтобы прикрывать все свои колонии, разбросанные по миру.</a:t>
            </a:r>
          </a:p>
        </p:txBody>
      </p:sp>
      <p:sp>
        <p:nvSpPr>
          <p:cNvPr id="3" name="text-109">
            <a:extLst>
              <a:ext uri="{FF2B5EF4-FFF2-40B4-BE49-F238E27FC236}">
                <a16:creationId xmlns:a16="http://schemas.microsoft.com/office/drawing/2014/main" id="{583F6E4E-38F8-4543-920A-051CF7BA291C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748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10">
            <a:extLst>
              <a:ext uri="{FF2B5EF4-FFF2-40B4-BE49-F238E27FC236}">
                <a16:creationId xmlns:a16="http://schemas.microsoft.com/office/drawing/2014/main" id="{B2E2585F-445E-4B22-AB95-109D437ACE0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Битва при Йорктауне 1781 года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A9C3C3-3F65-475E-A2EF-3A4C4E2797A2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11">
            <a:extLst>
              <a:ext uri="{FF2B5EF4-FFF2-40B4-BE49-F238E27FC236}">
                <a16:creationId xmlns:a16="http://schemas.microsoft.com/office/drawing/2014/main" id="{5A254EF8-424A-4EFB-BB36-A6450B0F1091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11239500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сентябре французский флот отрезал с моря главные силы англичан под командованием лорда Корнуоллиса у Йорктауна. Джордж Вашингтон окружил их с суши и 19 октября принудил к капитуляции.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35835" y="3409950"/>
            <a:ext cx="9320331" cy="2819400"/>
          </a:xfrm>
          <a:prstGeom prst="rect">
            <a:avLst/>
          </a:prstGeom>
        </p:spPr>
      </p:pic>
      <p:sp>
        <p:nvSpPr>
          <p:cNvPr id="5" name="text-112">
            <a:extLst>
              <a:ext uri="{FF2B5EF4-FFF2-40B4-BE49-F238E27FC236}">
                <a16:creationId xmlns:a16="http://schemas.microsoft.com/office/drawing/2014/main" id="{46CFC3A1-0D0B-4986-8850-1D85768817F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60633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113">
            <a:extLst>
              <a:ext uri="{FF2B5EF4-FFF2-40B4-BE49-F238E27FC236}">
                <a16:creationId xmlns:a16="http://schemas.microsoft.com/office/drawing/2014/main" id="{50025AAF-D062-45B0-B7DF-978A3760630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После этого английское правительство пошло на мирные переговоры. 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1783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был подписан мирный договор, Англия признала независимость США.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47335" y="2257425"/>
            <a:ext cx="6897329" cy="4067175"/>
          </a:xfrm>
          <a:prstGeom prst="rect">
            <a:avLst/>
          </a:prstGeom>
        </p:spPr>
      </p:pic>
      <p:sp>
        <p:nvSpPr>
          <p:cNvPr id="3" name="text-114">
            <a:extLst>
              <a:ext uri="{FF2B5EF4-FFF2-40B4-BE49-F238E27FC236}">
                <a16:creationId xmlns:a16="http://schemas.microsoft.com/office/drawing/2014/main" id="{873F3396-F915-4AB8-8BEB-126D470C7AD1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01952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15">
            <a:extLst>
              <a:ext uri="{FF2B5EF4-FFF2-40B4-BE49-F238E27FC236}">
                <a16:creationId xmlns:a16="http://schemas.microsoft.com/office/drawing/2014/main" id="{03E6370D-FE28-401F-94DC-04796833B1D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4. Как США получили свою нынешнюю конституцию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83A59B-FBBE-4ACF-A315-CD98B608C10D}"/>
              </a:ext>
            </a:extLst>
          </p:cNvPr>
          <p:cNvSpPr>
            <a:spLocks noGrp="1"/>
          </p:cNvSpPr>
          <p:nvPr/>
        </p:nvSpPr>
        <p:spPr>
          <a:xfrm>
            <a:off x="533400" y="1724025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46949" y="1971675"/>
            <a:ext cx="3556178" cy="4305300"/>
          </a:xfrm>
          <a:prstGeom prst="rect">
            <a:avLst/>
          </a:prstGeom>
        </p:spPr>
      </p:pic>
      <p:sp>
        <p:nvSpPr>
          <p:cNvPr id="4" name="text-116">
            <a:extLst>
              <a:ext uri="{FF2B5EF4-FFF2-40B4-BE49-F238E27FC236}">
                <a16:creationId xmlns:a16="http://schemas.microsoft.com/office/drawing/2014/main" id="{6F7FE278-960E-47B3-B6C5-8DB8B7E03991}"/>
              </a:ext>
            </a:extLst>
          </p:cNvPr>
          <p:cNvSpPr>
            <a:spLocks noGrp="1"/>
          </p:cNvSpPr>
          <p:nvPr/>
        </p:nvSpPr>
        <p:spPr>
          <a:xfrm>
            <a:off x="533400" y="2028825"/>
            <a:ext cx="71532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мае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1787 г.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в Филадельфии специальное собрание представителей штатов выработало Конституцию США:</a:t>
            </a:r>
          </a:p>
        </p:txBody>
      </p:sp>
      <p:sp>
        <p:nvSpPr>
          <p:cNvPr id="5" name="text-117">
            <a:extLst>
              <a:ext uri="{FF2B5EF4-FFF2-40B4-BE49-F238E27FC236}">
                <a16:creationId xmlns:a16="http://schemas.microsoft.com/office/drawing/2014/main" id="{232F618D-0518-4D30-8C81-2FDB7341623D}"/>
              </a:ext>
            </a:extLst>
          </p:cNvPr>
          <p:cNvSpPr>
            <a:spLocks noGrp="1"/>
          </p:cNvSpPr>
          <p:nvPr/>
        </p:nvSpPr>
        <p:spPr>
          <a:xfrm>
            <a:off x="533400" y="3799523"/>
            <a:ext cx="71532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США – федеративная республика,</a:t>
            </a:r>
          </a:p>
        </p:txBody>
      </p:sp>
      <p:sp>
        <p:nvSpPr>
          <p:cNvPr id="6" name="text-118">
            <a:extLst>
              <a:ext uri="{FF2B5EF4-FFF2-40B4-BE49-F238E27FC236}">
                <a16:creationId xmlns:a16="http://schemas.microsoft.com/office/drawing/2014/main" id="{AADC390B-FC5C-432E-B299-D5555BF122B4}"/>
              </a:ext>
            </a:extLst>
          </p:cNvPr>
          <p:cNvSpPr>
            <a:spLocks noGrp="1"/>
          </p:cNvSpPr>
          <p:nvPr/>
        </p:nvSpPr>
        <p:spPr>
          <a:xfrm>
            <a:off x="533400" y="4783455"/>
            <a:ext cx="71532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установлен принцип разделения властей.</a:t>
            </a:r>
          </a:p>
        </p:txBody>
      </p:sp>
      <p:sp>
        <p:nvSpPr>
          <p:cNvPr id="7" name="text-119">
            <a:extLst>
              <a:ext uri="{FF2B5EF4-FFF2-40B4-BE49-F238E27FC236}">
                <a16:creationId xmlns:a16="http://schemas.microsoft.com/office/drawing/2014/main" id="{445D9642-4D26-421A-9D45-BC5001C332C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22140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120">
            <a:extLst>
              <a:ext uri="{FF2B5EF4-FFF2-40B4-BE49-F238E27FC236}">
                <a16:creationId xmlns:a16="http://schemas.microsoft.com/office/drawing/2014/main" id="{4C66B9D8-EEF4-4DB7-98F7-7C4B9A0A4CC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Конституция 1787 года</a:t>
            </a:r>
          </a:p>
        </p:txBody>
      </p:sp>
      <p:sp>
        <p:nvSpPr>
          <p:cNvPr id="2" name="text-121">
            <a:extLst>
              <a:ext uri="{FF2B5EF4-FFF2-40B4-BE49-F238E27FC236}">
                <a16:creationId xmlns:a16="http://schemas.microsoft.com/office/drawing/2014/main" id="{03166493-B748-4D49-BFF6-6E870916E0FC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462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Законодательная власть – Конгресс США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CAA578-235C-456E-A39E-98802AB19B5F}"/>
              </a:ext>
            </a:extLst>
          </p:cNvPr>
          <p:cNvSpPr>
            <a:spLocks noGrp="1"/>
          </p:cNvSpPr>
          <p:nvPr/>
        </p:nvSpPr>
        <p:spPr>
          <a:xfrm>
            <a:off x="533400" y="1700974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122">
            <a:extLst>
              <a:ext uri="{FF2B5EF4-FFF2-40B4-BE49-F238E27FC236}">
                <a16:creationId xmlns:a16="http://schemas.microsoft.com/office/drawing/2014/main" id="{FB9CDCD5-6110-4D46-B5C2-D19AF18F9CAC}"/>
              </a:ext>
            </a:extLst>
          </p:cNvPr>
          <p:cNvSpPr>
            <a:spLocks noGrp="1"/>
          </p:cNvSpPr>
          <p:nvPr/>
        </p:nvSpPr>
        <p:spPr>
          <a:xfrm>
            <a:off x="533400" y="1948624"/>
            <a:ext cx="53530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C9D7D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C9D7D5"/>
                </a:solidFill>
                <a:latin typeface="Calibri"/>
                <a:ea typeface="Calibri"/>
                <a:cs typeface="Calibri"/>
              </a:rPr>
              <a:t>Верхняя палата-</a:t>
            </a:r>
          </a:p>
        </p:txBody>
      </p:sp>
      <p:sp>
        <p:nvSpPr>
          <p:cNvPr id="5" name="text-123">
            <a:extLst>
              <a:ext uri="{FF2B5EF4-FFF2-40B4-BE49-F238E27FC236}">
                <a16:creationId xmlns:a16="http://schemas.microsoft.com/office/drawing/2014/main" id="{BAC4C5A9-864A-427D-8B5C-F2C1C745DAD7}"/>
              </a:ext>
            </a:extLst>
          </p:cNvPr>
          <p:cNvSpPr>
            <a:spLocks noGrp="1"/>
          </p:cNvSpPr>
          <p:nvPr/>
        </p:nvSpPr>
        <p:spPr>
          <a:xfrm>
            <a:off x="533400" y="2415350"/>
            <a:ext cx="53530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75" b="0">
                <a:solidFill>
                  <a:srgbClr val="E4C99C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E4C99C"/>
                </a:solidFill>
                <a:latin typeface="Georgia"/>
                <a:ea typeface="Georgia"/>
                <a:cs typeface="Georgia"/>
              </a:rPr>
              <a:t>Сенат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8CA0C7-F3AA-4769-BBC7-DEBAB66862E8}"/>
              </a:ext>
            </a:extLst>
          </p:cNvPr>
          <p:cNvSpPr>
            <a:spLocks noGrp="1"/>
          </p:cNvSpPr>
          <p:nvPr/>
        </p:nvSpPr>
        <p:spPr>
          <a:xfrm>
            <a:off x="533400" y="3063050"/>
            <a:ext cx="52863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124">
            <a:extLst>
              <a:ext uri="{FF2B5EF4-FFF2-40B4-BE49-F238E27FC236}">
                <a16:creationId xmlns:a16="http://schemas.microsoft.com/office/drawing/2014/main" id="{E9F5FE32-7A2B-48BF-B69D-6A0F1734138C}"/>
              </a:ext>
            </a:extLst>
          </p:cNvPr>
          <p:cNvSpPr>
            <a:spLocks noGrp="1"/>
          </p:cNvSpPr>
          <p:nvPr/>
        </p:nvSpPr>
        <p:spPr>
          <a:xfrm>
            <a:off x="533400" y="3282125"/>
            <a:ext cx="5353050" cy="4873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36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2 представителя от каждого штата</a:t>
            </a:r>
          </a:p>
        </p:txBody>
      </p:sp>
      <p:sp>
        <p:nvSpPr>
          <p:cNvPr id="8" name="text-125">
            <a:extLst>
              <a:ext uri="{FF2B5EF4-FFF2-40B4-BE49-F238E27FC236}">
                <a16:creationId xmlns:a16="http://schemas.microsoft.com/office/drawing/2014/main" id="{0148F3E4-38E2-4840-A591-0D8E5CD99934}"/>
              </a:ext>
            </a:extLst>
          </p:cNvPr>
          <p:cNvSpPr>
            <a:spLocks noGrp="1"/>
          </p:cNvSpPr>
          <p:nvPr/>
        </p:nvSpPr>
        <p:spPr>
          <a:xfrm>
            <a:off x="533400" y="3874294"/>
            <a:ext cx="5353050" cy="4873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36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назначал на высшие посты,</a:t>
            </a:r>
          </a:p>
        </p:txBody>
      </p:sp>
      <p:sp>
        <p:nvSpPr>
          <p:cNvPr id="9" name="text-126">
            <a:extLst>
              <a:ext uri="{FF2B5EF4-FFF2-40B4-BE49-F238E27FC236}">
                <a16:creationId xmlns:a16="http://schemas.microsoft.com/office/drawing/2014/main" id="{363BA757-740E-47A3-84E5-D49FCFD6BEBB}"/>
              </a:ext>
            </a:extLst>
          </p:cNvPr>
          <p:cNvSpPr>
            <a:spLocks noGrp="1"/>
          </p:cNvSpPr>
          <p:nvPr/>
        </p:nvSpPr>
        <p:spPr>
          <a:xfrm>
            <a:off x="533400" y="4466463"/>
            <a:ext cx="5353050" cy="4873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36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ведал внешней политикой,</a:t>
            </a:r>
          </a:p>
        </p:txBody>
      </p:sp>
      <p:sp>
        <p:nvSpPr>
          <p:cNvPr id="10" name="text-127">
            <a:extLst>
              <a:ext uri="{FF2B5EF4-FFF2-40B4-BE49-F238E27FC236}">
                <a16:creationId xmlns:a16="http://schemas.microsoft.com/office/drawing/2014/main" id="{2B4BEB9E-2B58-4488-A663-945EB490917F}"/>
              </a:ext>
            </a:extLst>
          </p:cNvPr>
          <p:cNvSpPr>
            <a:spLocks noGrp="1"/>
          </p:cNvSpPr>
          <p:nvPr/>
        </p:nvSpPr>
        <p:spPr>
          <a:xfrm>
            <a:off x="533400" y="5058632"/>
            <a:ext cx="5353050" cy="11954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36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мог судить высших государственных служащих (даже президента)- импичмент.</a:t>
            </a:r>
          </a:p>
        </p:txBody>
      </p:sp>
      <p:sp>
        <p:nvSpPr>
          <p:cNvPr id="11" name="text-128">
            <a:extLst>
              <a:ext uri="{FF2B5EF4-FFF2-40B4-BE49-F238E27FC236}">
                <a16:creationId xmlns:a16="http://schemas.microsoft.com/office/drawing/2014/main" id="{868B2E26-0EDB-4E3D-BF79-B82ECB0DB05F}"/>
              </a:ext>
            </a:extLst>
          </p:cNvPr>
          <p:cNvSpPr>
            <a:spLocks noGrp="1"/>
          </p:cNvSpPr>
          <p:nvPr/>
        </p:nvSpPr>
        <p:spPr>
          <a:xfrm>
            <a:off x="6372225" y="1948624"/>
            <a:ext cx="53530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C9D7D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C9D7D5"/>
                </a:solidFill>
                <a:latin typeface="Calibri"/>
                <a:ea typeface="Calibri"/>
                <a:cs typeface="Calibri"/>
              </a:rPr>
              <a:t>Нижняя палата -</a:t>
            </a:r>
          </a:p>
        </p:txBody>
      </p:sp>
      <p:sp>
        <p:nvSpPr>
          <p:cNvPr id="12" name="text-129">
            <a:extLst>
              <a:ext uri="{FF2B5EF4-FFF2-40B4-BE49-F238E27FC236}">
                <a16:creationId xmlns:a16="http://schemas.microsoft.com/office/drawing/2014/main" id="{775CA26B-C753-4026-BB9F-87C158FEC68C}"/>
              </a:ext>
            </a:extLst>
          </p:cNvPr>
          <p:cNvSpPr>
            <a:spLocks noGrp="1"/>
          </p:cNvSpPr>
          <p:nvPr/>
        </p:nvSpPr>
        <p:spPr>
          <a:xfrm>
            <a:off x="6372225" y="2415350"/>
            <a:ext cx="53530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75" b="0">
                <a:solidFill>
                  <a:srgbClr val="E4C99C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E4C99C"/>
                </a:solidFill>
                <a:latin typeface="Georgia"/>
                <a:ea typeface="Georgia"/>
                <a:cs typeface="Georgia"/>
              </a:rPr>
              <a:t>Палата представителей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BC01E0-25D2-444F-87A8-E31B0B958A53}"/>
              </a:ext>
            </a:extLst>
          </p:cNvPr>
          <p:cNvSpPr>
            <a:spLocks noGrp="1"/>
          </p:cNvSpPr>
          <p:nvPr/>
        </p:nvSpPr>
        <p:spPr>
          <a:xfrm>
            <a:off x="6372225" y="3063050"/>
            <a:ext cx="52863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4" name="text-130">
            <a:extLst>
              <a:ext uri="{FF2B5EF4-FFF2-40B4-BE49-F238E27FC236}">
                <a16:creationId xmlns:a16="http://schemas.microsoft.com/office/drawing/2014/main" id="{1F634B99-E2E5-48C6-A95B-7EC63F37A7AB}"/>
              </a:ext>
            </a:extLst>
          </p:cNvPr>
          <p:cNvSpPr>
            <a:spLocks noGrp="1"/>
          </p:cNvSpPr>
          <p:nvPr/>
        </p:nvSpPr>
        <p:spPr>
          <a:xfrm>
            <a:off x="6372225" y="3282125"/>
            <a:ext cx="5353050" cy="8751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количество представителей зависело от количества жителей штата</a:t>
            </a:r>
          </a:p>
        </p:txBody>
      </p:sp>
      <p:sp>
        <p:nvSpPr>
          <p:cNvPr id="15" name="text-131">
            <a:extLst>
              <a:ext uri="{FF2B5EF4-FFF2-40B4-BE49-F238E27FC236}">
                <a16:creationId xmlns:a16="http://schemas.microsoft.com/office/drawing/2014/main" id="{D73C4181-7D40-4C7F-BF3E-474EACDD4D1A}"/>
              </a:ext>
            </a:extLst>
          </p:cNvPr>
          <p:cNvSpPr>
            <a:spLocks noGrp="1"/>
          </p:cNvSpPr>
          <p:nvPr/>
        </p:nvSpPr>
        <p:spPr>
          <a:xfrm>
            <a:off x="6372225" y="4262057"/>
            <a:ext cx="5353050" cy="5042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обсуждала законопроекты,</a:t>
            </a:r>
          </a:p>
        </p:txBody>
      </p:sp>
      <p:sp>
        <p:nvSpPr>
          <p:cNvPr id="16" name="text-132">
            <a:extLst>
              <a:ext uri="{FF2B5EF4-FFF2-40B4-BE49-F238E27FC236}">
                <a16:creationId xmlns:a16="http://schemas.microsoft.com/office/drawing/2014/main" id="{FCCC8C9A-9C02-435E-BA03-7DB112FDBD8C}"/>
              </a:ext>
            </a:extLst>
          </p:cNvPr>
          <p:cNvSpPr>
            <a:spLocks noGrp="1"/>
          </p:cNvSpPr>
          <p:nvPr/>
        </p:nvSpPr>
        <p:spPr>
          <a:xfrm>
            <a:off x="6372225" y="4871085"/>
            <a:ext cx="5353050" cy="5042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утверждала бюджет,</a:t>
            </a:r>
          </a:p>
        </p:txBody>
      </p:sp>
      <p:sp>
        <p:nvSpPr>
          <p:cNvPr id="17" name="text-133">
            <a:extLst>
              <a:ext uri="{FF2B5EF4-FFF2-40B4-BE49-F238E27FC236}">
                <a16:creationId xmlns:a16="http://schemas.microsoft.com/office/drawing/2014/main" id="{3FBE99AA-F551-4997-9DEA-92E0C57441A7}"/>
              </a:ext>
            </a:extLst>
          </p:cNvPr>
          <p:cNvSpPr>
            <a:spLocks noGrp="1"/>
          </p:cNvSpPr>
          <p:nvPr/>
        </p:nvSpPr>
        <p:spPr>
          <a:xfrm>
            <a:off x="6372225" y="5480113"/>
            <a:ext cx="5353050" cy="5042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- утверждала налоги.</a:t>
            </a:r>
          </a:p>
        </p:txBody>
      </p:sp>
      <p:sp>
        <p:nvSpPr>
          <p:cNvPr id="18" name="text-134">
            <a:extLst>
              <a:ext uri="{FF2B5EF4-FFF2-40B4-BE49-F238E27FC236}">
                <a16:creationId xmlns:a16="http://schemas.microsoft.com/office/drawing/2014/main" id="{1E68DBFF-BFFD-45CA-A6B9-76C9A004458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58171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35">
            <a:extLst>
              <a:ext uri="{FF2B5EF4-FFF2-40B4-BE49-F238E27FC236}">
                <a16:creationId xmlns:a16="http://schemas.microsoft.com/office/drawing/2014/main" id="{BAA06F4D-317E-49F1-AC4B-7C089CC69506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Конгресс США – Капитолий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12775D-DBEA-4A01-AA73-DE3B659DF651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570038"/>
            <a:ext cx="6762750" cy="4508500"/>
          </a:xfrm>
          <a:prstGeom prst="rect">
            <a:avLst/>
          </a:prstGeom>
        </p:spPr>
      </p:pic>
      <p:sp>
        <p:nvSpPr>
          <p:cNvPr id="4" name="text-136">
            <a:extLst>
              <a:ext uri="{FF2B5EF4-FFF2-40B4-BE49-F238E27FC236}">
                <a16:creationId xmlns:a16="http://schemas.microsoft.com/office/drawing/2014/main" id="{825ADA4F-1B56-4267-BF37-56114EC4334B}"/>
              </a:ext>
            </a:extLst>
          </p:cNvPr>
          <p:cNvSpPr>
            <a:spLocks noGrp="1"/>
          </p:cNvSpPr>
          <p:nvPr/>
        </p:nvSpPr>
        <p:spPr>
          <a:xfrm>
            <a:off x="7715250" y="1409700"/>
            <a:ext cx="4057650" cy="1616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мае </a:t>
            </a: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1787 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в Филадельфии специальное собрание представителей штатов выработало</a:t>
            </a:r>
          </a:p>
        </p:txBody>
      </p:sp>
      <p:sp>
        <p:nvSpPr>
          <p:cNvPr id="5" name="text-137">
            <a:extLst>
              <a:ext uri="{FF2B5EF4-FFF2-40B4-BE49-F238E27FC236}">
                <a16:creationId xmlns:a16="http://schemas.microsoft.com/office/drawing/2014/main" id="{B234A78E-8382-4F40-B738-116B6F386E4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51012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38">
            <a:extLst>
              <a:ext uri="{FF2B5EF4-FFF2-40B4-BE49-F238E27FC236}">
                <a16:creationId xmlns:a16="http://schemas.microsoft.com/office/drawing/2014/main" id="{F1B3F6A7-FBDB-4968-826A-3E32BD8238A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Исполнительная власть – Президент</a:t>
            </a:r>
          </a:p>
        </p:txBody>
      </p:sp>
      <p:sp>
        <p:nvSpPr>
          <p:cNvPr id="2" name="text-139">
            <a:extLst>
              <a:ext uri="{FF2B5EF4-FFF2-40B4-BE49-F238E27FC236}">
                <a16:creationId xmlns:a16="http://schemas.microsoft.com/office/drawing/2014/main" id="{F74036A4-0915-4061-8B3C-DD29A89C1168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1239500" cy="462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Джордж Вашингтон - первый президент США (1789–1797).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8834BE-3E25-4D74-B2E1-48FFF38F7774}"/>
              </a:ext>
            </a:extLst>
          </p:cNvPr>
          <p:cNvSpPr>
            <a:spLocks noGrp="1"/>
          </p:cNvSpPr>
          <p:nvPr/>
        </p:nvSpPr>
        <p:spPr>
          <a:xfrm>
            <a:off x="533400" y="1700974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6822" y="1948624"/>
            <a:ext cx="3551781" cy="4328351"/>
          </a:xfrm>
          <a:prstGeom prst="rect">
            <a:avLst/>
          </a:prstGeom>
        </p:spPr>
      </p:pic>
      <p:sp>
        <p:nvSpPr>
          <p:cNvPr id="5" name="text-140">
            <a:extLst>
              <a:ext uri="{FF2B5EF4-FFF2-40B4-BE49-F238E27FC236}">
                <a16:creationId xmlns:a16="http://schemas.microsoft.com/office/drawing/2014/main" id="{A508595E-9B13-4B5C-AF3A-A7FB611FEBD1}"/>
              </a:ext>
            </a:extLst>
          </p:cNvPr>
          <p:cNvSpPr>
            <a:spLocks noGrp="1"/>
          </p:cNvSpPr>
          <p:nvPr/>
        </p:nvSpPr>
        <p:spPr>
          <a:xfrm>
            <a:off x="5191125" y="2005774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избирался на 4 года,</a:t>
            </a:r>
          </a:p>
        </p:txBody>
      </p:sp>
      <p:sp>
        <p:nvSpPr>
          <p:cNvPr id="6" name="text-141">
            <a:extLst>
              <a:ext uri="{FF2B5EF4-FFF2-40B4-BE49-F238E27FC236}">
                <a16:creationId xmlns:a16="http://schemas.microsoft.com/office/drawing/2014/main" id="{B28671F2-4F24-48CA-BD9B-A3E8C87D4BBB}"/>
              </a:ext>
            </a:extLst>
          </p:cNvPr>
          <p:cNvSpPr>
            <a:spLocks noGrp="1"/>
          </p:cNvSpPr>
          <p:nvPr/>
        </p:nvSpPr>
        <p:spPr>
          <a:xfrm>
            <a:off x="5191125" y="2989707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главнокомандующий армией и флотом,</a:t>
            </a:r>
          </a:p>
        </p:txBody>
      </p:sp>
      <p:sp>
        <p:nvSpPr>
          <p:cNvPr id="7" name="text-142">
            <a:extLst>
              <a:ext uri="{FF2B5EF4-FFF2-40B4-BE49-F238E27FC236}">
                <a16:creationId xmlns:a16="http://schemas.microsoft.com/office/drawing/2014/main" id="{146CCFE5-9570-413C-953E-11E7EF177CD3}"/>
              </a:ext>
            </a:extLst>
          </p:cNvPr>
          <p:cNvSpPr>
            <a:spLocks noGrp="1"/>
          </p:cNvSpPr>
          <p:nvPr/>
        </p:nvSpPr>
        <p:spPr>
          <a:xfrm>
            <a:off x="5191125" y="3973640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заключал международные договоры,</a:t>
            </a:r>
          </a:p>
        </p:txBody>
      </p:sp>
      <p:sp>
        <p:nvSpPr>
          <p:cNvPr id="8" name="text-143">
            <a:extLst>
              <a:ext uri="{FF2B5EF4-FFF2-40B4-BE49-F238E27FC236}">
                <a16:creationId xmlns:a16="http://schemas.microsoft.com/office/drawing/2014/main" id="{71A5CBDA-655F-44DC-A3A5-2F435A3D0B84}"/>
              </a:ext>
            </a:extLst>
          </p:cNvPr>
          <p:cNvSpPr>
            <a:spLocks noGrp="1"/>
          </p:cNvSpPr>
          <p:nvPr/>
        </p:nvSpPr>
        <p:spPr>
          <a:xfrm>
            <a:off x="5191125" y="4957572"/>
            <a:ext cx="6581775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назначал высших чиновников.</a:t>
            </a:r>
          </a:p>
        </p:txBody>
      </p:sp>
      <p:sp>
        <p:nvSpPr>
          <p:cNvPr id="9" name="text-144">
            <a:extLst>
              <a:ext uri="{FF2B5EF4-FFF2-40B4-BE49-F238E27FC236}">
                <a16:creationId xmlns:a16="http://schemas.microsoft.com/office/drawing/2014/main" id="{57AD358A-0235-4EBC-B203-BFCBAC9C0BFC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60497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45">
            <a:extLst>
              <a:ext uri="{FF2B5EF4-FFF2-40B4-BE49-F238E27FC236}">
                <a16:creationId xmlns:a16="http://schemas.microsoft.com/office/drawing/2014/main" id="{A37529A6-8698-4253-8D6B-16A90F45AB5D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Судебная власть – Верховный суд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59B2EB-04D6-42BC-83AA-08814119DB8F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0" y="1639045"/>
            <a:ext cx="5753100" cy="4322860"/>
          </a:xfrm>
          <a:prstGeom prst="rect">
            <a:avLst/>
          </a:prstGeom>
        </p:spPr>
      </p:pic>
      <p:sp>
        <p:nvSpPr>
          <p:cNvPr id="4" name="text-146">
            <a:extLst>
              <a:ext uri="{FF2B5EF4-FFF2-40B4-BE49-F238E27FC236}">
                <a16:creationId xmlns:a16="http://schemas.microsoft.com/office/drawing/2014/main" id="{3E6923C0-5EE8-4262-8111-377F1FF75676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5067300" cy="14820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Состоял из пожизненно назначаемых президентом юристов</a:t>
            </a:r>
          </a:p>
        </p:txBody>
      </p:sp>
      <p:sp>
        <p:nvSpPr>
          <p:cNvPr id="5" name="text-147">
            <a:extLst>
              <a:ext uri="{FF2B5EF4-FFF2-40B4-BE49-F238E27FC236}">
                <a16:creationId xmlns:a16="http://schemas.microsoft.com/office/drawing/2014/main" id="{9CA10B0E-BDB0-4A23-83C6-B96F734EFD27}"/>
              </a:ext>
            </a:extLst>
          </p:cNvPr>
          <p:cNvSpPr>
            <a:spLocks noGrp="1"/>
          </p:cNvSpPr>
          <p:nvPr/>
        </p:nvSpPr>
        <p:spPr>
          <a:xfrm>
            <a:off x="533400" y="3272790"/>
            <a:ext cx="5067300" cy="10325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Наблюдал за Исполнением Конституции</a:t>
            </a:r>
          </a:p>
        </p:txBody>
      </p:sp>
      <p:sp>
        <p:nvSpPr>
          <p:cNvPr id="6" name="text-148">
            <a:extLst>
              <a:ext uri="{FF2B5EF4-FFF2-40B4-BE49-F238E27FC236}">
                <a16:creationId xmlns:a16="http://schemas.microsoft.com/office/drawing/2014/main" id="{E099F550-AE00-4732-A1A0-907509E31A0D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347124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149">
            <a:extLst>
              <a:ext uri="{FF2B5EF4-FFF2-40B4-BE49-F238E27FC236}">
                <a16:creationId xmlns:a16="http://schemas.microsoft.com/office/drawing/2014/main" id="{AAEE351C-1657-4F2A-A583-C9A97B415EF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1033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30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1791 год - «Билль о правах» - 10 поправок к Конституции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9B9766-089D-4337-812B-5F8E99840126}"/>
              </a:ext>
            </a:extLst>
          </p:cNvPr>
          <p:cNvSpPr>
            <a:spLocks noGrp="1"/>
          </p:cNvSpPr>
          <p:nvPr/>
        </p:nvSpPr>
        <p:spPr>
          <a:xfrm>
            <a:off x="533400" y="1589151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50">
            <a:extLst>
              <a:ext uri="{FF2B5EF4-FFF2-40B4-BE49-F238E27FC236}">
                <a16:creationId xmlns:a16="http://schemas.microsoft.com/office/drawing/2014/main" id="{182F7A02-D6D6-4970-BE5E-1DB28997CAB5}"/>
              </a:ext>
            </a:extLst>
          </p:cNvPr>
          <p:cNvSpPr>
            <a:spLocks noGrp="1"/>
          </p:cNvSpPr>
          <p:nvPr/>
        </p:nvSpPr>
        <p:spPr>
          <a:xfrm>
            <a:off x="533400" y="1836801"/>
            <a:ext cx="5400675" cy="10606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6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Свобода слова, свобода религии, свобода прессы, свобода собраний, право на подачу петиции</a:t>
            </a:r>
          </a:p>
        </p:txBody>
      </p:sp>
      <p:sp>
        <p:nvSpPr>
          <p:cNvPr id="4" name="text-151">
            <a:extLst>
              <a:ext uri="{FF2B5EF4-FFF2-40B4-BE49-F238E27FC236}">
                <a16:creationId xmlns:a16="http://schemas.microsoft.com/office/drawing/2014/main" id="{328D5557-6E20-4FFB-B3A3-DEEA62C70C64}"/>
              </a:ext>
            </a:extLst>
          </p:cNvPr>
          <p:cNvSpPr>
            <a:spLocks noGrp="1"/>
          </p:cNvSpPr>
          <p:nvPr/>
        </p:nvSpPr>
        <p:spPr>
          <a:xfrm>
            <a:off x="533400" y="2945035"/>
            <a:ext cx="5400675" cy="442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6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Право хранить и носить оружие</a:t>
            </a:r>
          </a:p>
        </p:txBody>
      </p:sp>
      <p:sp>
        <p:nvSpPr>
          <p:cNvPr id="5" name="text-152">
            <a:extLst>
              <a:ext uri="{FF2B5EF4-FFF2-40B4-BE49-F238E27FC236}">
                <a16:creationId xmlns:a16="http://schemas.microsoft.com/office/drawing/2014/main" id="{C08D6AB7-4D7B-472B-A0E9-8A8758E6A5C2}"/>
              </a:ext>
            </a:extLst>
          </p:cNvPr>
          <p:cNvSpPr>
            <a:spLocks noGrp="1"/>
          </p:cNvSpPr>
          <p:nvPr/>
        </p:nvSpPr>
        <p:spPr>
          <a:xfrm>
            <a:off x="533400" y="3435096"/>
            <a:ext cx="5400675" cy="75152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6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Запрещено размещать солдат в частных домах без согласия владельца</a:t>
            </a:r>
          </a:p>
        </p:txBody>
      </p:sp>
      <p:sp>
        <p:nvSpPr>
          <p:cNvPr id="6" name="text-153">
            <a:extLst>
              <a:ext uri="{FF2B5EF4-FFF2-40B4-BE49-F238E27FC236}">
                <a16:creationId xmlns:a16="http://schemas.microsoft.com/office/drawing/2014/main" id="{526C17CE-00CD-443B-9584-AB7BEE94F520}"/>
              </a:ext>
            </a:extLst>
          </p:cNvPr>
          <p:cNvSpPr>
            <a:spLocks noGrp="1"/>
          </p:cNvSpPr>
          <p:nvPr/>
        </p:nvSpPr>
        <p:spPr>
          <a:xfrm>
            <a:off x="533400" y="4234243"/>
            <a:ext cx="5400675" cy="442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6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Запрет произвольных обысков и арестов</a:t>
            </a:r>
          </a:p>
        </p:txBody>
      </p:sp>
      <p:sp>
        <p:nvSpPr>
          <p:cNvPr id="7" name="text-154">
            <a:extLst>
              <a:ext uri="{FF2B5EF4-FFF2-40B4-BE49-F238E27FC236}">
                <a16:creationId xmlns:a16="http://schemas.microsoft.com/office/drawing/2014/main" id="{DD49BBB7-2481-401D-9FFE-36F6F0BD7A68}"/>
              </a:ext>
            </a:extLst>
          </p:cNvPr>
          <p:cNvSpPr>
            <a:spLocks noGrp="1"/>
          </p:cNvSpPr>
          <p:nvPr/>
        </p:nvSpPr>
        <p:spPr>
          <a:xfrm>
            <a:off x="533400" y="4724305"/>
            <a:ext cx="5400675" cy="167878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6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6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Гарантии надлежащего уголовного процесса, запрет повторного привлечения к ответственности за одно и то же правонарушение, право не свидетельствовать против себя, гарантии при реквизициях</a:t>
            </a:r>
          </a:p>
        </p:txBody>
      </p:sp>
      <p:sp>
        <p:nvSpPr>
          <p:cNvPr id="8" name="text-155">
            <a:extLst>
              <a:ext uri="{FF2B5EF4-FFF2-40B4-BE49-F238E27FC236}">
                <a16:creationId xmlns:a16="http://schemas.microsoft.com/office/drawing/2014/main" id="{E51BDD4F-77F3-43FD-8675-5BC42BFD45A2}"/>
              </a:ext>
            </a:extLst>
          </p:cNvPr>
          <p:cNvSpPr>
            <a:spLocks noGrp="1"/>
          </p:cNvSpPr>
          <p:nvPr/>
        </p:nvSpPr>
        <p:spPr>
          <a:xfrm>
            <a:off x="6372225" y="1836801"/>
            <a:ext cx="5400675" cy="7627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Права обвиняемого, в том числе право на суд присяжных</a:t>
            </a:r>
          </a:p>
        </p:txBody>
      </p:sp>
      <p:sp>
        <p:nvSpPr>
          <p:cNvPr id="9" name="text-156">
            <a:extLst>
              <a:ext uri="{FF2B5EF4-FFF2-40B4-BE49-F238E27FC236}">
                <a16:creationId xmlns:a16="http://schemas.microsoft.com/office/drawing/2014/main" id="{C1611444-B457-409C-8A66-4E7B3DF47169}"/>
              </a:ext>
            </a:extLst>
          </p:cNvPr>
          <p:cNvSpPr>
            <a:spLocks noGrp="1"/>
          </p:cNvSpPr>
          <p:nvPr/>
        </p:nvSpPr>
        <p:spPr>
          <a:xfrm>
            <a:off x="6372225" y="2647188"/>
            <a:ext cx="5400675" cy="4480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Право на суд присяжных в гражданских делах</a:t>
            </a:r>
          </a:p>
        </p:txBody>
      </p:sp>
      <p:sp>
        <p:nvSpPr>
          <p:cNvPr id="10" name="text-157">
            <a:extLst>
              <a:ext uri="{FF2B5EF4-FFF2-40B4-BE49-F238E27FC236}">
                <a16:creationId xmlns:a16="http://schemas.microsoft.com/office/drawing/2014/main" id="{66D52526-AE70-4AEB-887D-C029D1CD0A4A}"/>
              </a:ext>
            </a:extLst>
          </p:cNvPr>
          <p:cNvSpPr>
            <a:spLocks noGrp="1"/>
          </p:cNvSpPr>
          <p:nvPr/>
        </p:nvSpPr>
        <p:spPr>
          <a:xfrm>
            <a:off x="6372225" y="3142869"/>
            <a:ext cx="5400675" cy="7627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Запрет чрезмерных залогов и штрафов, жестоких и необычных наказаний</a:t>
            </a:r>
          </a:p>
        </p:txBody>
      </p:sp>
      <p:sp>
        <p:nvSpPr>
          <p:cNvPr id="11" name="text-158">
            <a:extLst>
              <a:ext uri="{FF2B5EF4-FFF2-40B4-BE49-F238E27FC236}">
                <a16:creationId xmlns:a16="http://schemas.microsoft.com/office/drawing/2014/main" id="{6E424570-1658-4E70-A0D9-A77767031B25}"/>
              </a:ext>
            </a:extLst>
          </p:cNvPr>
          <p:cNvSpPr>
            <a:spLocks noGrp="1"/>
          </p:cNvSpPr>
          <p:nvPr/>
        </p:nvSpPr>
        <p:spPr>
          <a:xfrm>
            <a:off x="6372225" y="3953256"/>
            <a:ext cx="5400675" cy="7627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Перечисление прав в Конституции не должно трактоваться как умаление остальных прав</a:t>
            </a:r>
          </a:p>
        </p:txBody>
      </p:sp>
      <p:sp>
        <p:nvSpPr>
          <p:cNvPr id="12" name="text-159">
            <a:extLst>
              <a:ext uri="{FF2B5EF4-FFF2-40B4-BE49-F238E27FC236}">
                <a16:creationId xmlns:a16="http://schemas.microsoft.com/office/drawing/2014/main" id="{57F34C93-D842-40BE-AC2F-15437015C1C5}"/>
              </a:ext>
            </a:extLst>
          </p:cNvPr>
          <p:cNvSpPr>
            <a:spLocks noGrp="1"/>
          </p:cNvSpPr>
          <p:nvPr/>
        </p:nvSpPr>
        <p:spPr>
          <a:xfrm>
            <a:off x="6372225" y="4763643"/>
            <a:ext cx="5400675" cy="10774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Полномочия, которые Конституция прямо не относит к ведению Соединённых штатов, сохраняются за штатами и гражданами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5E1431E-989B-4B33-A52F-29CDF0D88A2A}"/>
              </a:ext>
            </a:extLst>
          </p:cNvPr>
          <p:cNvSpPr>
            <a:spLocks noGrp="1"/>
          </p:cNvSpPr>
          <p:nvPr/>
        </p:nvSpPr>
        <p:spPr>
          <a:xfrm>
            <a:off x="6067425" y="1836801"/>
            <a:ext cx="19050" cy="4392549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4" name="text-160">
            <a:extLst>
              <a:ext uri="{FF2B5EF4-FFF2-40B4-BE49-F238E27FC236}">
                <a16:creationId xmlns:a16="http://schemas.microsoft.com/office/drawing/2014/main" id="{05EBA97C-BCCB-478C-A7AB-89FE6FE30531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43356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61">
            <a:extLst>
              <a:ext uri="{FF2B5EF4-FFF2-40B4-BE49-F238E27FC236}">
                <a16:creationId xmlns:a16="http://schemas.microsoft.com/office/drawing/2014/main" id="{4F44DD19-BACE-4AA4-AFFD-B36B08D5CE7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5C1784-0BB5-4F15-A84F-6F399BDF882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62">
            <a:extLst>
              <a:ext uri="{FF2B5EF4-FFF2-40B4-BE49-F238E27FC236}">
                <a16:creationId xmlns:a16="http://schemas.microsoft.com/office/drawing/2014/main" id="{18079839-826F-482A-B1CB-EF26AC6F4FB3}"/>
              </a:ext>
            </a:extLst>
          </p:cNvPr>
          <p:cNvSpPr>
            <a:spLocks noGrp="1"/>
          </p:cNvSpPr>
          <p:nvPr/>
        </p:nvSpPr>
        <p:spPr>
          <a:xfrm>
            <a:off x="838200" y="1409700"/>
            <a:ext cx="10591800" cy="1796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Победа Великобритании в Семилетней войне </a:t>
            </a:r>
            <a:r>
              <a:rPr sz="2775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1756—1763 гг.</a:t>
            </a: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 настолько опустошила государственную казну, что заставила правительство обложить налогами и свои колонии в Северной Америке.</a:t>
            </a:r>
          </a:p>
        </p:txBody>
      </p:sp>
      <p:sp>
        <p:nvSpPr>
          <p:cNvPr id="4" name="text-163">
            <a:extLst>
              <a:ext uri="{FF2B5EF4-FFF2-40B4-BE49-F238E27FC236}">
                <a16:creationId xmlns:a16="http://schemas.microsoft.com/office/drawing/2014/main" id="{5D3CF494-AD87-4430-A886-0CD705694834}"/>
              </a:ext>
            </a:extLst>
          </p:cNvPr>
          <p:cNvSpPr>
            <a:spLocks noGrp="1"/>
          </p:cNvSpPr>
          <p:nvPr/>
        </p:nvSpPr>
        <p:spPr>
          <a:xfrm>
            <a:off x="838200" y="3573494"/>
            <a:ext cx="10591800" cy="13809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результате они восстали и при помощи европейских держав, враждебных Великобритании, прежде всего Франции, завоевали независимость.</a:t>
            </a:r>
          </a:p>
        </p:txBody>
      </p:sp>
      <p:sp>
        <p:nvSpPr>
          <p:cNvPr id="5" name="text-164">
            <a:extLst>
              <a:ext uri="{FF2B5EF4-FFF2-40B4-BE49-F238E27FC236}">
                <a16:creationId xmlns:a16="http://schemas.microsoft.com/office/drawing/2014/main" id="{3E5B0E8D-FADB-4A24-B0A7-86C9D115749B}"/>
              </a:ext>
            </a:extLst>
          </p:cNvPr>
          <p:cNvSpPr>
            <a:spLocks noGrp="1"/>
          </p:cNvSpPr>
          <p:nvPr/>
        </p:nvSpPr>
        <p:spPr>
          <a:xfrm>
            <a:off x="838200" y="5321427"/>
            <a:ext cx="10591800" cy="96507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Новое государство — США — путём проб и ошибок пришло к такому политическому устройству, которое сохраняется там и поныне.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5A34DC-E7F2-4A0C-85F2-0D0E910872D8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38100" cy="478155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165">
            <a:extLst>
              <a:ext uri="{FF2B5EF4-FFF2-40B4-BE49-F238E27FC236}">
                <a16:creationId xmlns:a16="http://schemas.microsoft.com/office/drawing/2014/main" id="{DEB4541B-28FC-4285-974A-B6736475E20F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79450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166">
            <a:extLst>
              <a:ext uri="{FF2B5EF4-FFF2-40B4-BE49-F238E27FC236}">
                <a16:creationId xmlns:a16="http://schemas.microsoft.com/office/drawing/2014/main" id="{898DA024-F1CA-4545-A4E3-622E8D6D42C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697EDB-3F6C-4089-9E1F-A503218987A8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67">
            <a:extLst>
              <a:ext uri="{FF2B5EF4-FFF2-40B4-BE49-F238E27FC236}">
                <a16:creationId xmlns:a16="http://schemas.microsoft.com/office/drawing/2014/main" id="{42BE52FC-5B11-4D80-ABBF-C4FAFD3A9EC7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2447925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1607 г.</a:t>
            </a:r>
          </a:p>
        </p:txBody>
      </p:sp>
      <p:sp>
        <p:nvSpPr>
          <p:cNvPr id="4" name="text-168">
            <a:extLst>
              <a:ext uri="{FF2B5EF4-FFF2-40B4-BE49-F238E27FC236}">
                <a16:creationId xmlns:a16="http://schemas.microsoft.com/office/drawing/2014/main" id="{AC30853E-EC65-40ED-9949-5468B7AFB2EA}"/>
              </a:ext>
            </a:extLst>
          </p:cNvPr>
          <p:cNvSpPr>
            <a:spLocks noGrp="1"/>
          </p:cNvSpPr>
          <p:nvPr/>
        </p:nvSpPr>
        <p:spPr>
          <a:xfrm>
            <a:off x="3143250" y="1409700"/>
            <a:ext cx="8629650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основание первой английской колонии в Северной Америке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152EF2E-13F3-49BD-B427-7207FD2FC83A}"/>
              </a:ext>
            </a:extLst>
          </p:cNvPr>
          <p:cNvSpPr>
            <a:spLocks noGrp="1"/>
          </p:cNvSpPr>
          <p:nvPr/>
        </p:nvSpPr>
        <p:spPr>
          <a:xfrm>
            <a:off x="533400" y="2595277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169">
            <a:extLst>
              <a:ext uri="{FF2B5EF4-FFF2-40B4-BE49-F238E27FC236}">
                <a16:creationId xmlns:a16="http://schemas.microsoft.com/office/drawing/2014/main" id="{0F7CC86D-0B63-4D61-9D9D-2B511866743D}"/>
              </a:ext>
            </a:extLst>
          </p:cNvPr>
          <p:cNvSpPr>
            <a:spLocks noGrp="1"/>
          </p:cNvSpPr>
          <p:nvPr/>
        </p:nvSpPr>
        <p:spPr>
          <a:xfrm>
            <a:off x="533400" y="2690527"/>
            <a:ext cx="2447925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1754—1763 гг.</a:t>
            </a:r>
          </a:p>
        </p:txBody>
      </p:sp>
      <p:sp>
        <p:nvSpPr>
          <p:cNvPr id="7" name="text-170">
            <a:extLst>
              <a:ext uri="{FF2B5EF4-FFF2-40B4-BE49-F238E27FC236}">
                <a16:creationId xmlns:a16="http://schemas.microsoft.com/office/drawing/2014/main" id="{DF9A50BB-5EB6-4808-9C34-C4E1368A3E78}"/>
              </a:ext>
            </a:extLst>
          </p:cNvPr>
          <p:cNvSpPr>
            <a:spLocks noGrp="1"/>
          </p:cNvSpPr>
          <p:nvPr/>
        </p:nvSpPr>
        <p:spPr>
          <a:xfrm>
            <a:off x="3143250" y="2690527"/>
            <a:ext cx="8629650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война английских колонистов с французами и индейцами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F2AC87-4172-4D09-9F4A-384B278DFFDD}"/>
              </a:ext>
            </a:extLst>
          </p:cNvPr>
          <p:cNvSpPr>
            <a:spLocks noGrp="1"/>
          </p:cNvSpPr>
          <p:nvPr/>
        </p:nvSpPr>
        <p:spPr>
          <a:xfrm>
            <a:off x="533400" y="3876104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171">
            <a:extLst>
              <a:ext uri="{FF2B5EF4-FFF2-40B4-BE49-F238E27FC236}">
                <a16:creationId xmlns:a16="http://schemas.microsoft.com/office/drawing/2014/main" id="{F5179E19-C081-4385-A22D-C84A4C5C87A5}"/>
              </a:ext>
            </a:extLst>
          </p:cNvPr>
          <p:cNvSpPr>
            <a:spLocks noGrp="1"/>
          </p:cNvSpPr>
          <p:nvPr/>
        </p:nvSpPr>
        <p:spPr>
          <a:xfrm>
            <a:off x="533400" y="3971354"/>
            <a:ext cx="2447925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1775—1783 гг.</a:t>
            </a:r>
          </a:p>
        </p:txBody>
      </p:sp>
      <p:sp>
        <p:nvSpPr>
          <p:cNvPr id="10" name="text-172">
            <a:extLst>
              <a:ext uri="{FF2B5EF4-FFF2-40B4-BE49-F238E27FC236}">
                <a16:creationId xmlns:a16="http://schemas.microsoft.com/office/drawing/2014/main" id="{D1F5AD71-8D2A-4DBA-A739-D61D208F869D}"/>
              </a:ext>
            </a:extLst>
          </p:cNvPr>
          <p:cNvSpPr>
            <a:spLocks noGrp="1"/>
          </p:cNvSpPr>
          <p:nvPr/>
        </p:nvSpPr>
        <p:spPr>
          <a:xfrm>
            <a:off x="3143250" y="3971354"/>
            <a:ext cx="8629650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Война за независимость североамериканских колоний Англии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19E418-48E0-4AB6-82C9-6581CEAC8934}"/>
              </a:ext>
            </a:extLst>
          </p:cNvPr>
          <p:cNvSpPr>
            <a:spLocks noGrp="1"/>
          </p:cNvSpPr>
          <p:nvPr/>
        </p:nvSpPr>
        <p:spPr>
          <a:xfrm>
            <a:off x="533400" y="5156930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2" name="text-173">
            <a:extLst>
              <a:ext uri="{FF2B5EF4-FFF2-40B4-BE49-F238E27FC236}">
                <a16:creationId xmlns:a16="http://schemas.microsoft.com/office/drawing/2014/main" id="{15A2FD9E-20E9-4B00-A56D-B4E878ED30EF}"/>
              </a:ext>
            </a:extLst>
          </p:cNvPr>
          <p:cNvSpPr>
            <a:spLocks noGrp="1"/>
          </p:cNvSpPr>
          <p:nvPr/>
        </p:nvSpPr>
        <p:spPr>
          <a:xfrm>
            <a:off x="533400" y="5252180"/>
            <a:ext cx="24479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1787 г.</a:t>
            </a:r>
          </a:p>
        </p:txBody>
      </p:sp>
      <p:sp>
        <p:nvSpPr>
          <p:cNvPr id="13" name="text-174">
            <a:extLst>
              <a:ext uri="{FF2B5EF4-FFF2-40B4-BE49-F238E27FC236}">
                <a16:creationId xmlns:a16="http://schemas.microsoft.com/office/drawing/2014/main" id="{3869A0F2-F7F2-4E8F-BADD-9DA52C7CC600}"/>
              </a:ext>
            </a:extLst>
          </p:cNvPr>
          <p:cNvSpPr>
            <a:spLocks noGrp="1"/>
          </p:cNvSpPr>
          <p:nvPr/>
        </p:nvSpPr>
        <p:spPr>
          <a:xfrm>
            <a:off x="3143250" y="5252180"/>
            <a:ext cx="8629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принятие Конституции США</a:t>
            </a:r>
          </a:p>
        </p:txBody>
      </p:sp>
      <p:sp>
        <p:nvSpPr>
          <p:cNvPr id="14" name="text-175">
            <a:extLst>
              <a:ext uri="{FF2B5EF4-FFF2-40B4-BE49-F238E27FC236}">
                <a16:creationId xmlns:a16="http://schemas.microsoft.com/office/drawing/2014/main" id="{9D892A9E-A93C-47DA-B571-EF4D8102DEB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22416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176">
            <a:extLst>
              <a:ext uri="{FF2B5EF4-FFF2-40B4-BE49-F238E27FC236}">
                <a16:creationId xmlns:a16="http://schemas.microsoft.com/office/drawing/2014/main" id="{8877F535-0A2C-4D91-A948-45A355851D42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7A495A-616D-4DCD-B2B8-8BF8B347D3E4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B90CF29-D614-4135-89BC-03827E0E5033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177">
            <a:extLst>
              <a:ext uri="{FF2B5EF4-FFF2-40B4-BE49-F238E27FC236}">
                <a16:creationId xmlns:a16="http://schemas.microsoft.com/office/drawing/2014/main" id="{CAAA03DA-626A-4061-BE0F-D143025355B7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1606—1610 гг.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царствование Василия Шуйского (Смутное время)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DBA04B-9760-4CC2-ACDD-AB224B0EB273}"/>
              </a:ext>
            </a:extLst>
          </p:cNvPr>
          <p:cNvSpPr>
            <a:spLocks noGrp="1"/>
          </p:cNvSpPr>
          <p:nvPr/>
        </p:nvSpPr>
        <p:spPr>
          <a:xfrm>
            <a:off x="6353175" y="14097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178">
            <a:extLst>
              <a:ext uri="{FF2B5EF4-FFF2-40B4-BE49-F238E27FC236}">
                <a16:creationId xmlns:a16="http://schemas.microsoft.com/office/drawing/2014/main" id="{23D721DC-3C27-42BC-84D3-D62A66101251}"/>
              </a:ext>
            </a:extLst>
          </p:cNvPr>
          <p:cNvSpPr>
            <a:spLocks noGrp="1"/>
          </p:cNvSpPr>
          <p:nvPr/>
        </p:nvSpPr>
        <p:spPr>
          <a:xfrm>
            <a:off x="6353175" y="16002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1757—1762 гг.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участие России в Семилетней войне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4F8778-DBD7-446A-8347-9699731AD367}"/>
              </a:ext>
            </a:extLst>
          </p:cNvPr>
          <p:cNvSpPr>
            <a:spLocks noGrp="1"/>
          </p:cNvSpPr>
          <p:nvPr/>
        </p:nvSpPr>
        <p:spPr>
          <a:xfrm>
            <a:off x="533400" y="30861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179">
            <a:extLst>
              <a:ext uri="{FF2B5EF4-FFF2-40B4-BE49-F238E27FC236}">
                <a16:creationId xmlns:a16="http://schemas.microsoft.com/office/drawing/2014/main" id="{805E9BEF-A503-49EB-AD90-47FA79CD5916}"/>
              </a:ext>
            </a:extLst>
          </p:cNvPr>
          <p:cNvSpPr>
            <a:spLocks noGrp="1"/>
          </p:cNvSpPr>
          <p:nvPr/>
        </p:nvSpPr>
        <p:spPr>
          <a:xfrm>
            <a:off x="533400" y="32766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1773—1775 гг.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восстание Емельяна Пугачёва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1FD722-B6C4-4518-A496-4D70FBF07610}"/>
              </a:ext>
            </a:extLst>
          </p:cNvPr>
          <p:cNvSpPr>
            <a:spLocks noGrp="1"/>
          </p:cNvSpPr>
          <p:nvPr/>
        </p:nvSpPr>
        <p:spPr>
          <a:xfrm>
            <a:off x="6353175" y="30861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0" name="text-180">
            <a:extLst>
              <a:ext uri="{FF2B5EF4-FFF2-40B4-BE49-F238E27FC236}">
                <a16:creationId xmlns:a16="http://schemas.microsoft.com/office/drawing/2014/main" id="{3B5E8A86-3B27-40B6-8A82-EA4309BA377C}"/>
              </a:ext>
            </a:extLst>
          </p:cNvPr>
          <p:cNvSpPr>
            <a:spLocks noGrp="1"/>
          </p:cNvSpPr>
          <p:nvPr/>
        </p:nvSpPr>
        <p:spPr>
          <a:xfrm>
            <a:off x="6353175" y="32766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1783 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включение Крыма в состав Российской империи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0E194A-383B-4F40-A711-FBAC18EE52B7}"/>
              </a:ext>
            </a:extLst>
          </p:cNvPr>
          <p:cNvSpPr>
            <a:spLocks noGrp="1"/>
          </p:cNvSpPr>
          <p:nvPr/>
        </p:nvSpPr>
        <p:spPr>
          <a:xfrm>
            <a:off x="533400" y="47625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2" name="text-181">
            <a:extLst>
              <a:ext uri="{FF2B5EF4-FFF2-40B4-BE49-F238E27FC236}">
                <a16:creationId xmlns:a16="http://schemas.microsoft.com/office/drawing/2014/main" id="{E12CF075-27CE-421F-98E3-8373607E0D4E}"/>
              </a:ext>
            </a:extLst>
          </p:cNvPr>
          <p:cNvSpPr>
            <a:spLocks noGrp="1"/>
          </p:cNvSpPr>
          <p:nvPr/>
        </p:nvSpPr>
        <p:spPr>
          <a:xfrm>
            <a:off x="533400" y="49530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1787—1791 гг.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Русско-турецкая война</a:t>
            </a:r>
          </a:p>
        </p:txBody>
      </p:sp>
      <p:sp>
        <p:nvSpPr>
          <p:cNvPr id="13" name="text-182">
            <a:extLst>
              <a:ext uri="{FF2B5EF4-FFF2-40B4-BE49-F238E27FC236}">
                <a16:creationId xmlns:a16="http://schemas.microsoft.com/office/drawing/2014/main" id="{958D5DE1-976B-4F7A-B750-3617BFCACE94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0546234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1570</Words>
  <Application>Microsoft Office PowerPoint</Application>
  <DocSecurity>0</DocSecurity>
  <PresentationFormat>Широкоэкранный</PresentationFormat>
  <Paragraphs>222</Paragraphs>
  <Slides>40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2026-10-05T12:26:54Z</dcterms:created>
  <dcterms:modified xsi:type="dcterms:W3CDTF">2026-10-06T17:02:15Z</dcterms:modified>
</cp:coreProperties>
</file>