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D591A8-1DA4-CBF7-BC8A-F4D3BA3C4C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533AE87-967D-EB47-5752-C73573D794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5E7B01-3BF6-5726-F3FF-7C366001D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316-8AC8-4FFC-85C7-E22C252FADF2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7864CD-34C3-5A4B-87DE-FE5FAC87B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15EE8A-43F3-9DC7-99A5-0E11194AC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5526-B7AF-44A6-8C66-55BCA56B4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2482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A67FB-43C8-CFC5-CC00-268D81EA0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50EEA2-7D69-1DA1-5092-45BBA6B3E9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E2A9B2-0CB5-75B1-81DB-48FF5B5AF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316-8AC8-4FFC-85C7-E22C252FADF2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8B6DD7-7B10-AD08-CA80-7E0608CB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DC055F-B19C-541F-6FF1-8914F7CE8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5526-B7AF-44A6-8C66-55BCA56B4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495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4735CD-5FA8-022F-817A-05DE48646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29917F-81F2-0803-695A-08E8EF61AA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B680DF-8509-70AD-0314-8440F15FC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316-8AC8-4FFC-85C7-E22C252FADF2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799520-5FB3-B4C2-BD0D-D671858FE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A95491-62BE-4DD8-93ED-4FC033EDE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5526-B7AF-44A6-8C66-55BCA56B4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6490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1C4965-515E-DFEC-E1AB-DDE05B5AF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D382C6-5C6B-8788-0EDF-3CD1993CE3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570FF4-FBBF-21C2-EC5A-1FCA307485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FD6297-2DF5-6C8C-3230-BC324531F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316-8AC8-4FFC-85C7-E22C252FADF2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EBCECA-5BE4-91B1-CBCA-E27027DC2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C375AF-70A3-0B95-B8B2-F2E486BEB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5526-B7AF-44A6-8C66-55BCA56B4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040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42B0C5-DFB2-953B-E15A-847465F2D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CB5C1EF-05DB-0F6A-5F36-23CF0DA1BB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60DC818-DBF2-8276-7532-A0283D4A9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B3795CD-9692-BD19-B858-BBCEFD028D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29DD6AD-8E81-E793-2D75-F2499BC261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B02BF70-212C-1C9D-7998-1C2D40D67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316-8AC8-4FFC-85C7-E22C252FADF2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09DE4DE-79E6-023E-053C-BB9DEC8CE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49152AA-906B-20C7-3762-6857856F0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5526-B7AF-44A6-8C66-55BCA56B4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725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5A824C-C088-DAE1-E08B-1C3C3CF6A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42C6B76-CFE8-6F7E-0476-DF4626C0D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316-8AC8-4FFC-85C7-E22C252FADF2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26CB56C-7EFF-3BD5-479A-AE98F0CDC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AFB36E0-F9E8-B556-5BAC-5EDEB0F3F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5526-B7AF-44A6-8C66-55BCA56B4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383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3F02A05-1B9E-49E4-C4FA-32709A05F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316-8AC8-4FFC-85C7-E22C252FADF2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B0139A1-4ED4-A095-904F-BCE15DB6D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5E5E7B6-84AA-CC6F-F25A-4C3E3052D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5526-B7AF-44A6-8C66-55BCA56B4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085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D3F4A0-50A5-E8FF-C062-462892991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D3090A8-D973-D4D4-1581-0509F0144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CE3906D-ECCB-A3B4-2906-417D49F6EF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449179-8590-F35B-B4F9-E9D607361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316-8AC8-4FFC-85C7-E22C252FADF2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D57455-ABAB-146B-134B-1B3B1086A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E771C37-A205-91F7-C7F4-9C2307D79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5526-B7AF-44A6-8C66-55BCA56B4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343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CE2F49-F268-7DAC-2AFC-9006149F9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700385-9BD7-D1D3-20BF-5D49471EAD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45876C-7121-C374-C7B9-05693CF833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EE3DF8-DF51-651C-7E17-6BD008D77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316-8AC8-4FFC-85C7-E22C252FADF2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08F454-A261-91E8-6160-566E52ADB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18B35F-DF8A-BDF6-11A2-9A4712C22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5526-B7AF-44A6-8C66-55BCA56B4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429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823A5-F3D6-801F-F0E8-1F8717FF2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515221-8C9A-ED20-6879-DE06B10A37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189089-3615-F50C-1565-A3A93EA10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316-8AC8-4FFC-85C7-E22C252FADF2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DBEC68C-1740-E607-3AE8-0FF6F69EC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B9FB1C-1992-DCE8-7087-112A6FC82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5526-B7AF-44A6-8C66-55BCA56B4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2024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609341A-0D28-DF69-A74C-EE62880416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5D24F7C-1B5A-1570-AB63-0ED4658A4E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387ACB-46E9-24F0-EA06-0F5410B9E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25316-8AC8-4FFC-85C7-E22C252FADF2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B0CC0E-AD91-84D4-07BE-DD847B4CE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3C7E64-2F98-651B-CBE7-3C09B3907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415526-B7AF-44A6-8C66-55BCA56B4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274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A2A366-3C78-C411-7789-3B4A903A2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205B88-6A3D-86F1-5194-FA239FB10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287F4F-879B-FB8D-8CDC-FC42D93C01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B25316-8AC8-4FFC-85C7-E22C252FADF2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B83E8D-E82E-2B36-D007-15AF7346BA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2D30D5-0DF5-C7DC-60AC-B1E26CA511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415526-B7AF-44A6-8C66-55BCA56B43E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506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de">
            <a:extLst>
              <a:ext uri="{FF2B5EF4-FFF2-40B4-BE49-F238E27FC236}">
                <a16:creationId xmlns:a16="http://schemas.microsoft.com/office/drawing/2014/main" id="{CC624B87-3321-5396-0F75-AA4558B3F524}"/>
              </a:ext>
            </a:extLst>
          </p:cNvPr>
          <p:cNvSpPr txBox="1"/>
          <p:nvPr/>
        </p:nvSpPr>
        <p:spPr>
          <a:xfrm>
            <a:off x="609600" y="1371600"/>
            <a:ext cx="3810000" cy="33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spc="200" dirty="0">
                <a:solidFill>
                  <a:srgbClr val="CDB27E"/>
                </a:solidFill>
                <a:latin typeface="Georgia" panose="02040502050405020303" pitchFamily="18" charset="0"/>
              </a:rPr>
              <a:t>9 класс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AF9E7CE-8183-BF43-C3B2-B45FC24F0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413000"/>
            <a:ext cx="5461000" cy="63703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b="1" dirty="0">
                <a:solidFill>
                  <a:srgbClr val="F3ECDD"/>
                </a:solidFill>
                <a:latin typeface="Georgia" panose="02040502050405020303" pitchFamily="18" charset="0"/>
              </a:rPr>
              <a:t>Австро-Венгрия и</a:t>
            </a:r>
          </a:p>
        </p:txBody>
      </p:sp>
      <p:pic>
        <p:nvPicPr>
          <p:cNvPr id="4" name="Budapest Ring Street photochrom" descr="Кольцевой бульвар (Ринг) в Будапеште. Фотохром, 1890-е. Библиотека Конгресса США">
            <a:extLst>
              <a:ext uri="{FF2B5EF4-FFF2-40B4-BE49-F238E27FC236}">
                <a16:creationId xmlns:a16="http://schemas.microsoft.com/office/drawing/2014/main" id="{325B40CE-6503-A1DA-DEBE-7FA0F007060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0" y="508000"/>
            <a:ext cx="5334000" cy="5588000"/>
          </a:xfrm>
          <a:prstGeom prst="roundRect">
            <a:avLst>
              <a:gd name="adj" fmla="val 4000"/>
            </a:avLst>
          </a:prstGeom>
          <a:ln w="9525">
            <a:solidFill>
              <a:srgbClr val="CDB27E"/>
            </a:solidFill>
          </a:ln>
        </p:spPr>
      </p:pic>
      <p:sp>
        <p:nvSpPr>
          <p:cNvPr id="5" name="Budapest Ring Street photochrom halo">
            <a:extLst>
              <a:ext uri="{FF2B5EF4-FFF2-40B4-BE49-F238E27FC236}">
                <a16:creationId xmlns:a16="http://schemas.microsoft.com/office/drawing/2014/main" id="{21055040-6872-C424-529F-96351D81224E}"/>
              </a:ext>
            </a:extLst>
          </p:cNvPr>
          <p:cNvSpPr/>
          <p:nvPr/>
        </p:nvSpPr>
        <p:spPr>
          <a:xfrm>
            <a:off x="6248400" y="406400"/>
            <a:ext cx="5537200" cy="5791200"/>
          </a:xfrm>
          <a:prstGeom prst="roundRect">
            <a:avLst>
              <a:gd name="adj" fmla="val 5688"/>
            </a:avLst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Scale bar">
            <a:extLst>
              <a:ext uri="{FF2B5EF4-FFF2-40B4-BE49-F238E27FC236}">
                <a16:creationId xmlns:a16="http://schemas.microsoft.com/office/drawing/2014/main" id="{DCB431D9-D4BB-6587-4D24-729B82CD5BD6}"/>
              </a:ext>
            </a:extLst>
          </p:cNvPr>
          <p:cNvGrpSpPr/>
          <p:nvPr/>
        </p:nvGrpSpPr>
        <p:grpSpPr>
          <a:xfrm>
            <a:off x="609600" y="1816100"/>
            <a:ext cx="1676400" cy="139700"/>
            <a:chOff x="609600" y="1816100"/>
            <a:chExt cx="1676400" cy="13970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5F1899A1-FBE2-927E-5571-7ABA33F5484B}"/>
                </a:ext>
              </a:extLst>
            </p:cNvPr>
            <p:cNvSpPr/>
            <p:nvPr/>
          </p:nvSpPr>
          <p:spPr>
            <a:xfrm>
              <a:off x="609600" y="1854200"/>
              <a:ext cx="1676400" cy="63500"/>
            </a:xfrm>
            <a:prstGeom prst="rect">
              <a:avLst/>
            </a:prstGeom>
            <a:noFill/>
            <a:ln w="9525" cap="flat" cmpd="sng" algn="ctr">
              <a:solidFill>
                <a:srgbClr val="A8854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4257B6C3-667C-82DB-9A4A-4ABAAADC0D56}"/>
                </a:ext>
              </a:extLst>
            </p:cNvPr>
            <p:cNvSpPr/>
            <p:nvPr/>
          </p:nvSpPr>
          <p:spPr>
            <a:xfrm>
              <a:off x="609600" y="1854200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F02E75C7-FB55-A121-19DE-658CC8213524}"/>
                </a:ext>
              </a:extLst>
            </p:cNvPr>
            <p:cNvSpPr/>
            <p:nvPr/>
          </p:nvSpPr>
          <p:spPr>
            <a:xfrm>
              <a:off x="1168400" y="1854200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6678E020-BAF7-F921-1255-1D7EE3811664}"/>
                </a:ext>
              </a:extLst>
            </p:cNvPr>
            <p:cNvSpPr/>
            <p:nvPr/>
          </p:nvSpPr>
          <p:spPr>
            <a:xfrm>
              <a:off x="1727200" y="1854200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F47A3047-1C27-3EC5-5660-7696A6375115}"/>
                </a:ext>
              </a:extLst>
            </p:cNvPr>
            <p:cNvCxnSpPr/>
            <p:nvPr/>
          </p:nvCxnSpPr>
          <p:spPr>
            <a:xfrm>
              <a:off x="609600" y="1816100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BE84FEB1-7977-CA12-B974-27BB2C183338}"/>
                </a:ext>
              </a:extLst>
            </p:cNvPr>
            <p:cNvCxnSpPr/>
            <p:nvPr/>
          </p:nvCxnSpPr>
          <p:spPr>
            <a:xfrm>
              <a:off x="2286000" y="1816100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Subtitle">
            <a:extLst>
              <a:ext uri="{FF2B5EF4-FFF2-40B4-BE49-F238E27FC236}">
                <a16:creationId xmlns:a16="http://schemas.microsoft.com/office/drawing/2014/main" id="{B4EE6CD5-A4F9-2A3B-17C9-191F770D2D4B}"/>
              </a:ext>
            </a:extLst>
          </p:cNvPr>
          <p:cNvSpPr txBox="1"/>
          <p:nvPr/>
        </p:nvSpPr>
        <p:spPr>
          <a:xfrm>
            <a:off x="609600" y="3075433"/>
            <a:ext cx="5461000" cy="152800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2000"/>
              </a:lnSpc>
            </a:pPr>
            <a:r>
              <a:rPr lang="ru-RU" sz="4400" b="1" dirty="0">
                <a:solidFill>
                  <a:srgbClr val="F3ECDD"/>
                </a:solidFill>
                <a:latin typeface="Georgia" panose="02040502050405020303" pitchFamily="18" charset="0"/>
              </a:rPr>
              <a:t>Балканы:</a:t>
            </a:r>
            <a:br>
              <a:rPr lang="ru-RU" sz="2800" i="1" dirty="0">
                <a:solidFill>
                  <a:srgbClr val="CDB27E"/>
                </a:solidFill>
                <a:latin typeface="Georgia" panose="02040502050405020303" pitchFamily="18" charset="0"/>
              </a:rPr>
            </a:br>
            <a:r>
              <a:rPr lang="ru-RU" sz="2800" i="1" dirty="0">
                <a:solidFill>
                  <a:srgbClr val="CDB27E"/>
                </a:solidFill>
                <a:latin typeface="Georgia" panose="02040502050405020303" pitchFamily="18" charset="0"/>
              </a:rPr>
              <a:t>национальные противоречия</a:t>
            </a:r>
            <a:br>
              <a:rPr lang="ru-RU" sz="2800" i="1" dirty="0">
                <a:solidFill>
                  <a:srgbClr val="CDB27E"/>
                </a:solidFill>
                <a:latin typeface="Georgia" panose="02040502050405020303" pitchFamily="18" charset="0"/>
              </a:rPr>
            </a:br>
            <a:r>
              <a:rPr lang="ru-RU" sz="2800" i="1" dirty="0">
                <a:solidFill>
                  <a:srgbClr val="CDB27E"/>
                </a:solidFill>
                <a:latin typeface="Georgia" panose="02040502050405020303" pitchFamily="18" charset="0"/>
              </a:rPr>
              <a:t>и компромиссы</a:t>
            </a:r>
          </a:p>
        </p:txBody>
      </p:sp>
      <p:cxnSp>
        <p:nvCxnSpPr>
          <p:cNvPr id="15" name="Rule">
            <a:extLst>
              <a:ext uri="{FF2B5EF4-FFF2-40B4-BE49-F238E27FC236}">
                <a16:creationId xmlns:a16="http://schemas.microsoft.com/office/drawing/2014/main" id="{F23045A0-A039-1678-51E1-972F91C48C1F}"/>
              </a:ext>
            </a:extLst>
          </p:cNvPr>
          <p:cNvCxnSpPr/>
          <p:nvPr/>
        </p:nvCxnSpPr>
        <p:spPr>
          <a:xfrm>
            <a:off x="609600" y="4933634"/>
            <a:ext cx="1676400" cy="0"/>
          </a:xfrm>
          <a:prstGeom prst="line">
            <a:avLst/>
          </a:prstGeom>
          <a:ln w="952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DA0F09A7-9BAD-E00E-E830-A1585F33E9F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551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CD6713D-E2EA-475E-2DF5-70CAFAE14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1168400"/>
            <a:ext cx="4826000" cy="850392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000" b="1" dirty="0">
                <a:solidFill>
                  <a:srgbClr val="7A1E2C"/>
                </a:solidFill>
                <a:latin typeface="Georgia" panose="02040502050405020303" pitchFamily="18" charset="0"/>
              </a:rPr>
              <a:t>Основной вопрос урока</a:t>
            </a:r>
          </a:p>
        </p:txBody>
      </p:sp>
      <p:sp>
        <p:nvSpPr>
          <p:cNvPr id="3" name="Shepherd 1911 language map mat">
            <a:extLst>
              <a:ext uri="{FF2B5EF4-FFF2-40B4-BE49-F238E27FC236}">
                <a16:creationId xmlns:a16="http://schemas.microsoft.com/office/drawing/2014/main" id="{AB79CF3A-EA3C-3C96-ED86-A2F5AB206B16}"/>
              </a:ext>
            </a:extLst>
          </p:cNvPr>
          <p:cNvSpPr/>
          <p:nvPr/>
        </p:nvSpPr>
        <p:spPr>
          <a:xfrm>
            <a:off x="6083300" y="1054100"/>
            <a:ext cx="5613400" cy="43180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Shepherd 1911 language map" descr="У. Шеперд. Распространение народов (языков) в Австро-Венгрии. Исторический атлас, 1911">
            <a:extLst>
              <a:ext uri="{FF2B5EF4-FFF2-40B4-BE49-F238E27FC236}">
                <a16:creationId xmlns:a16="http://schemas.microsoft.com/office/drawing/2014/main" id="{B43DD5F1-E7EB-E18E-1C52-AE9A534A5CE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1168400"/>
            <a:ext cx="5384800" cy="4089400"/>
          </a:xfrm>
          <a:prstGeom prst="rect">
            <a:avLst/>
          </a:prstGeom>
        </p:spPr>
      </p:pic>
      <p:sp>
        <p:nvSpPr>
          <p:cNvPr id="6" name="Margin bar">
            <a:extLst>
              <a:ext uri="{FF2B5EF4-FFF2-40B4-BE49-F238E27FC236}">
                <a16:creationId xmlns:a16="http://schemas.microsoft.com/office/drawing/2014/main" id="{7B6C0412-6E3E-0E63-4843-B98A8D614984}"/>
              </a:ext>
            </a:extLst>
          </p:cNvPr>
          <p:cNvSpPr/>
          <p:nvPr/>
        </p:nvSpPr>
        <p:spPr>
          <a:xfrm>
            <a:off x="609600" y="1168400"/>
            <a:ext cx="63500" cy="4089400"/>
          </a:xfrm>
          <a:prstGeom prst="rect">
            <a:avLst/>
          </a:prstGeom>
          <a:solidFill>
            <a:srgbClr val="7A1E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Question">
            <a:extLst>
              <a:ext uri="{FF2B5EF4-FFF2-40B4-BE49-F238E27FC236}">
                <a16:creationId xmlns:a16="http://schemas.microsoft.com/office/drawing/2014/main" id="{B42FC995-7C95-9ACE-FE83-54AC93AAB54C}"/>
              </a:ext>
            </a:extLst>
          </p:cNvPr>
          <p:cNvSpPr txBox="1"/>
          <p:nvPr/>
        </p:nvSpPr>
        <p:spPr>
          <a:xfrm>
            <a:off x="965200" y="2298192"/>
            <a:ext cx="4876800" cy="1950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200" dirty="0">
                <a:solidFill>
                  <a:srgbClr val="1B2A47"/>
                </a:solidFill>
                <a:latin typeface="Georgia" panose="02040502050405020303" pitchFamily="18" charset="0"/>
              </a:rPr>
              <a:t>Почему </a:t>
            </a:r>
            <a:r>
              <a:rPr lang="ru-RU" sz="3200" b="1" dirty="0">
                <a:solidFill>
                  <a:srgbClr val="7A1E2C"/>
                </a:solidFill>
                <a:latin typeface="Georgia" panose="02040502050405020303" pitchFamily="18" charset="0"/>
              </a:rPr>
              <a:t>национальные проблемы</a:t>
            </a:r>
            <a:r>
              <a:rPr lang="ru-RU" sz="3200" dirty="0">
                <a:solidFill>
                  <a:srgbClr val="1B2A47"/>
                </a:solidFill>
                <a:latin typeface="Georgia" panose="02040502050405020303" pitchFamily="18" charset="0"/>
              </a:rPr>
              <a:t> </a:t>
            </a:r>
            <a:r>
              <a:rPr lang="ru-RU" sz="3200" b="1" dirty="0">
                <a:solidFill>
                  <a:srgbClr val="1B2A47"/>
                </a:solidFill>
                <a:latin typeface="Georgia" panose="02040502050405020303" pitchFamily="18" charset="0"/>
              </a:rPr>
              <a:t>Австро-Венгрии и Балкан</a:t>
            </a:r>
            <a:r>
              <a:rPr lang="ru-RU" sz="3200" dirty="0">
                <a:solidFill>
                  <a:srgbClr val="1B2A47"/>
                </a:solidFill>
                <a:latin typeface="Georgia" panose="02040502050405020303" pitchFamily="18" charset="0"/>
              </a:rPr>
              <a:t> так и не удалось решить?</a:t>
            </a:r>
          </a:p>
        </p:txBody>
      </p:sp>
      <p:grpSp>
        <p:nvGrpSpPr>
          <p:cNvPr id="14" name="Scale bar">
            <a:extLst>
              <a:ext uri="{FF2B5EF4-FFF2-40B4-BE49-F238E27FC236}">
                <a16:creationId xmlns:a16="http://schemas.microsoft.com/office/drawing/2014/main" id="{CA8A9222-5223-72F9-D7DD-2E985760EA10}"/>
              </a:ext>
            </a:extLst>
          </p:cNvPr>
          <p:cNvGrpSpPr/>
          <p:nvPr/>
        </p:nvGrpSpPr>
        <p:grpSpPr>
          <a:xfrm>
            <a:off x="965200" y="4591812"/>
            <a:ext cx="1676400" cy="139700"/>
            <a:chOff x="965200" y="4591812"/>
            <a:chExt cx="1676400" cy="13970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1B8B9D9A-ACD0-9C17-1B8F-595F450D3006}"/>
                </a:ext>
              </a:extLst>
            </p:cNvPr>
            <p:cNvSpPr/>
            <p:nvPr/>
          </p:nvSpPr>
          <p:spPr>
            <a:xfrm>
              <a:off x="965200" y="4629912"/>
              <a:ext cx="1676400" cy="63500"/>
            </a:xfrm>
            <a:prstGeom prst="rect">
              <a:avLst/>
            </a:prstGeom>
            <a:noFill/>
            <a:ln w="9525" cap="flat" cmpd="sng" algn="ctr">
              <a:solidFill>
                <a:srgbClr val="A8854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9138D484-156C-D802-6187-04DD093680F9}"/>
                </a:ext>
              </a:extLst>
            </p:cNvPr>
            <p:cNvSpPr/>
            <p:nvPr/>
          </p:nvSpPr>
          <p:spPr>
            <a:xfrm>
              <a:off x="965200" y="4629912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16B8057-89A9-3920-6D1E-B1D215A6D561}"/>
                </a:ext>
              </a:extLst>
            </p:cNvPr>
            <p:cNvSpPr/>
            <p:nvPr/>
          </p:nvSpPr>
          <p:spPr>
            <a:xfrm>
              <a:off x="1524000" y="4629912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602555BC-095A-6089-196B-EF2E46710712}"/>
                </a:ext>
              </a:extLst>
            </p:cNvPr>
            <p:cNvSpPr/>
            <p:nvPr/>
          </p:nvSpPr>
          <p:spPr>
            <a:xfrm>
              <a:off x="2082800" y="4629912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E404F9F5-5D0B-C202-F3C7-094F418A6007}"/>
                </a:ext>
              </a:extLst>
            </p:cNvPr>
            <p:cNvCxnSpPr/>
            <p:nvPr/>
          </p:nvCxnSpPr>
          <p:spPr>
            <a:xfrm>
              <a:off x="965200" y="4591812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A41C4C8E-B6AE-F7FC-E119-1701902D544F}"/>
                </a:ext>
              </a:extLst>
            </p:cNvPr>
            <p:cNvCxnSpPr/>
            <p:nvPr/>
          </p:nvCxnSpPr>
          <p:spPr>
            <a:xfrm>
              <a:off x="2641600" y="4591812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99DB4BC3-6626-0244-9C6E-7A663958922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020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vy plane">
            <a:extLst>
              <a:ext uri="{FF2B5EF4-FFF2-40B4-BE49-F238E27FC236}">
                <a16:creationId xmlns:a16="http://schemas.microsoft.com/office/drawing/2014/main" id="{BB9D4763-3043-6E48-C26F-EF548799F7C8}"/>
              </a:ext>
            </a:extLst>
          </p:cNvPr>
          <p:cNvSpPr/>
          <p:nvPr/>
        </p:nvSpPr>
        <p:spPr>
          <a:xfrm>
            <a:off x="0" y="0"/>
            <a:ext cx="5334000" cy="6858000"/>
          </a:xfrm>
          <a:prstGeom prst="rect">
            <a:avLst/>
          </a:prstGeom>
          <a:solidFill>
            <a:srgbClr val="1B2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F2F7FBC8-2B35-F6DF-4D76-C4A265D5A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0" y="508000"/>
            <a:ext cx="5740400" cy="56692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1B2A47"/>
                </a:solidFill>
                <a:latin typeface="Georgia" panose="02040502050405020303" pitchFamily="18" charset="0"/>
              </a:rPr>
              <a:t>Основные термины</a:t>
            </a:r>
          </a:p>
        </p:txBody>
      </p:sp>
      <p:pic>
        <p:nvPicPr>
          <p:cNvPr id="5" name="Vienna Parliament photochrom" descr="Здание парламента (рейхсрата) в Вене. Фотохром, 1890-е. Библиотека Конгресса США">
            <a:extLst>
              <a:ext uri="{FF2B5EF4-FFF2-40B4-BE49-F238E27FC236}">
                <a16:creationId xmlns:a16="http://schemas.microsoft.com/office/drawing/2014/main" id="{A265C42F-D3EB-36E9-446F-D3763B65EEB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27200"/>
            <a:ext cx="4419600" cy="2946400"/>
          </a:xfrm>
          <a:prstGeom prst="roundRect">
            <a:avLst>
              <a:gd name="adj" fmla="val 4000"/>
            </a:avLst>
          </a:prstGeom>
          <a:ln w="9525">
            <a:solidFill>
              <a:srgbClr val="CDB27E"/>
            </a:solidFill>
          </a:ln>
        </p:spPr>
      </p:pic>
      <p:sp>
        <p:nvSpPr>
          <p:cNvPr id="6" name="Vienna Parliament photochrom halo">
            <a:extLst>
              <a:ext uri="{FF2B5EF4-FFF2-40B4-BE49-F238E27FC236}">
                <a16:creationId xmlns:a16="http://schemas.microsoft.com/office/drawing/2014/main" id="{6DF7A4C8-0CAE-10F2-4DBF-EF03E1607EDF}"/>
              </a:ext>
            </a:extLst>
          </p:cNvPr>
          <p:cNvSpPr/>
          <p:nvPr/>
        </p:nvSpPr>
        <p:spPr>
          <a:xfrm>
            <a:off x="355600" y="1625600"/>
            <a:ext cx="4622800" cy="3149600"/>
          </a:xfrm>
          <a:prstGeom prst="roundRect">
            <a:avLst>
              <a:gd name="adj" fmla="val 6968"/>
            </a:avLst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" name="Scale bar">
            <a:extLst>
              <a:ext uri="{FF2B5EF4-FFF2-40B4-BE49-F238E27FC236}">
                <a16:creationId xmlns:a16="http://schemas.microsoft.com/office/drawing/2014/main" id="{4E80B579-8E15-A22F-8A1F-62CA5ED2AC44}"/>
              </a:ext>
            </a:extLst>
          </p:cNvPr>
          <p:cNvGrpSpPr/>
          <p:nvPr/>
        </p:nvGrpSpPr>
        <p:grpSpPr>
          <a:xfrm>
            <a:off x="457200" y="5041900"/>
            <a:ext cx="1676400" cy="139700"/>
            <a:chOff x="457200" y="5041900"/>
            <a:chExt cx="1676400" cy="13970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2AA00779-A0DC-5AB5-7181-F48FBA79A7A9}"/>
                </a:ext>
              </a:extLst>
            </p:cNvPr>
            <p:cNvSpPr/>
            <p:nvPr/>
          </p:nvSpPr>
          <p:spPr>
            <a:xfrm>
              <a:off x="457200" y="5080000"/>
              <a:ext cx="1676400" cy="63500"/>
            </a:xfrm>
            <a:prstGeom prst="rect">
              <a:avLst/>
            </a:prstGeom>
            <a:noFill/>
            <a:ln w="9525" cap="flat" cmpd="sng" algn="ctr">
              <a:solidFill>
                <a:srgbClr val="A8854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36DBE7B7-7250-592D-D69A-6F4146CE9472}"/>
                </a:ext>
              </a:extLst>
            </p:cNvPr>
            <p:cNvSpPr/>
            <p:nvPr/>
          </p:nvSpPr>
          <p:spPr>
            <a:xfrm>
              <a:off x="457200" y="5080000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BDF6420-00B1-E0F2-78D7-0384E3816CAD}"/>
                </a:ext>
              </a:extLst>
            </p:cNvPr>
            <p:cNvSpPr/>
            <p:nvPr/>
          </p:nvSpPr>
          <p:spPr>
            <a:xfrm>
              <a:off x="1016000" y="5080000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CE853590-1052-919B-AE12-4591B98F1BB7}"/>
                </a:ext>
              </a:extLst>
            </p:cNvPr>
            <p:cNvSpPr/>
            <p:nvPr/>
          </p:nvSpPr>
          <p:spPr>
            <a:xfrm>
              <a:off x="1574800" y="5080000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F8620965-C89B-11B4-2328-B4E124C695D9}"/>
                </a:ext>
              </a:extLst>
            </p:cNvPr>
            <p:cNvCxnSpPr/>
            <p:nvPr/>
          </p:nvCxnSpPr>
          <p:spPr>
            <a:xfrm>
              <a:off x="457200" y="5041900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4EC3F531-E801-E68F-9301-F454D4EEA558}"/>
                </a:ext>
              </a:extLst>
            </p:cNvPr>
            <p:cNvCxnSpPr/>
            <p:nvPr/>
          </p:nvCxnSpPr>
          <p:spPr>
            <a:xfrm>
              <a:off x="2133600" y="5041900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Scale bar">
            <a:extLst>
              <a:ext uri="{FF2B5EF4-FFF2-40B4-BE49-F238E27FC236}">
                <a16:creationId xmlns:a16="http://schemas.microsoft.com/office/drawing/2014/main" id="{EC0E429A-677B-98B4-C68F-157A63F15103}"/>
              </a:ext>
            </a:extLst>
          </p:cNvPr>
          <p:cNvGrpSpPr/>
          <p:nvPr/>
        </p:nvGrpSpPr>
        <p:grpSpPr>
          <a:xfrm>
            <a:off x="5842000" y="1214628"/>
            <a:ext cx="1676400" cy="139700"/>
            <a:chOff x="5842000" y="1214628"/>
            <a:chExt cx="1676400" cy="139700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32432F06-6B8E-51EF-0E46-13E4F78B2C01}"/>
                </a:ext>
              </a:extLst>
            </p:cNvPr>
            <p:cNvSpPr/>
            <p:nvPr/>
          </p:nvSpPr>
          <p:spPr>
            <a:xfrm>
              <a:off x="5842000" y="1252728"/>
              <a:ext cx="1676400" cy="63500"/>
            </a:xfrm>
            <a:prstGeom prst="rect">
              <a:avLst/>
            </a:prstGeom>
            <a:noFill/>
            <a:ln w="9525" cap="flat" cmpd="sng" algn="ctr">
              <a:solidFill>
                <a:srgbClr val="A8854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8A992C3E-C143-BE06-FD2A-FA40A4880ACF}"/>
                </a:ext>
              </a:extLst>
            </p:cNvPr>
            <p:cNvSpPr/>
            <p:nvPr/>
          </p:nvSpPr>
          <p:spPr>
            <a:xfrm>
              <a:off x="5842000" y="1252728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D5FE8775-FDEC-4FC7-1DB3-2733032E818E}"/>
                </a:ext>
              </a:extLst>
            </p:cNvPr>
            <p:cNvSpPr/>
            <p:nvPr/>
          </p:nvSpPr>
          <p:spPr>
            <a:xfrm>
              <a:off x="6400800" y="1252728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31B7F690-125C-2C70-ED28-0F2F26C5629C}"/>
                </a:ext>
              </a:extLst>
            </p:cNvPr>
            <p:cNvSpPr/>
            <p:nvPr/>
          </p:nvSpPr>
          <p:spPr>
            <a:xfrm>
              <a:off x="6959600" y="1252728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6C4E3C1D-7800-770F-1485-17F4F45B17E9}"/>
                </a:ext>
              </a:extLst>
            </p:cNvPr>
            <p:cNvCxnSpPr/>
            <p:nvPr/>
          </p:nvCxnSpPr>
          <p:spPr>
            <a:xfrm>
              <a:off x="5842000" y="1214628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3E799E3A-81A8-8818-FAEE-D3BA42CD060F}"/>
                </a:ext>
              </a:extLst>
            </p:cNvPr>
            <p:cNvCxnSpPr/>
            <p:nvPr/>
          </p:nvCxnSpPr>
          <p:spPr>
            <a:xfrm>
              <a:off x="7518400" y="1214628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rm 1">
            <a:extLst>
              <a:ext uri="{FF2B5EF4-FFF2-40B4-BE49-F238E27FC236}">
                <a16:creationId xmlns:a16="http://schemas.microsoft.com/office/drawing/2014/main" id="{A6AA546D-9933-2121-7287-2F0B1C677079}"/>
              </a:ext>
            </a:extLst>
          </p:cNvPr>
          <p:cNvSpPr txBox="1"/>
          <p:nvPr/>
        </p:nvSpPr>
        <p:spPr>
          <a:xfrm>
            <a:off x="5842000" y="1684528"/>
            <a:ext cx="5740400" cy="1874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700" b="1" dirty="0">
                <a:solidFill>
                  <a:srgbClr val="7A1E2C"/>
                </a:solidFill>
                <a:latin typeface="Georgia" panose="02040502050405020303" pitchFamily="18" charset="0"/>
              </a:rPr>
              <a:t>«Общие дела»</a:t>
            </a:r>
            <a:r>
              <a:rPr lang="ru-RU" sz="2400" dirty="0">
                <a:solidFill>
                  <a:srgbClr val="2B2A2C"/>
                </a:solidFill>
                <a:latin typeface="Calibri" panose="020F0502020204030204" pitchFamily="34" charset="0"/>
              </a:rPr>
              <a:t> — сфера совместного ведения австрийской и венгерской частей Австро-Венгерской монархии, включавшая внешнюю политику, военные вопросы и финансы.</a:t>
            </a:r>
          </a:p>
        </p:txBody>
      </p:sp>
      <p:grpSp>
        <p:nvGrpSpPr>
          <p:cNvPr id="25" name="Printer rule">
            <a:extLst>
              <a:ext uri="{FF2B5EF4-FFF2-40B4-BE49-F238E27FC236}">
                <a16:creationId xmlns:a16="http://schemas.microsoft.com/office/drawing/2014/main" id="{CABF11FD-C88D-DEA6-C0DD-A39A642161C3}"/>
              </a:ext>
            </a:extLst>
          </p:cNvPr>
          <p:cNvGrpSpPr/>
          <p:nvPr/>
        </p:nvGrpSpPr>
        <p:grpSpPr>
          <a:xfrm>
            <a:off x="5842000" y="3768598"/>
            <a:ext cx="5740400" cy="88900"/>
            <a:chOff x="5842000" y="3768598"/>
            <a:chExt cx="5740400" cy="88900"/>
          </a:xfrm>
        </p:grpSpPr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61BC8C8D-DE8A-1E7B-C0A4-15CDD7545E43}"/>
                </a:ext>
              </a:extLst>
            </p:cNvPr>
            <p:cNvCxnSpPr/>
            <p:nvPr/>
          </p:nvCxnSpPr>
          <p:spPr>
            <a:xfrm>
              <a:off x="5842000" y="3813048"/>
              <a:ext cx="2755900" cy="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68C7114D-EA55-F9B2-1F44-8654D72C7193}"/>
                </a:ext>
              </a:extLst>
            </p:cNvPr>
            <p:cNvCxnSpPr/>
            <p:nvPr/>
          </p:nvCxnSpPr>
          <p:spPr>
            <a:xfrm>
              <a:off x="8826500" y="3813048"/>
              <a:ext cx="2755900" cy="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Ромб 23">
              <a:extLst>
                <a:ext uri="{FF2B5EF4-FFF2-40B4-BE49-F238E27FC236}">
                  <a16:creationId xmlns:a16="http://schemas.microsoft.com/office/drawing/2014/main" id="{7932E370-8175-6245-6FCE-E6A2B3C759CE}"/>
                </a:ext>
              </a:extLst>
            </p:cNvPr>
            <p:cNvSpPr/>
            <p:nvPr/>
          </p:nvSpPr>
          <p:spPr>
            <a:xfrm>
              <a:off x="8667750" y="3768598"/>
              <a:ext cx="88900" cy="88900"/>
            </a:xfrm>
            <a:prstGeom prst="diamond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Term 2">
            <a:extLst>
              <a:ext uri="{FF2B5EF4-FFF2-40B4-BE49-F238E27FC236}">
                <a16:creationId xmlns:a16="http://schemas.microsoft.com/office/drawing/2014/main" id="{6C2D0B89-7C86-702A-0D6B-8DF23F1A4D49}"/>
              </a:ext>
            </a:extLst>
          </p:cNvPr>
          <p:cNvSpPr txBox="1"/>
          <p:nvPr/>
        </p:nvSpPr>
        <p:spPr>
          <a:xfrm>
            <a:off x="5842000" y="4067048"/>
            <a:ext cx="5740400" cy="1508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700" b="1" dirty="0">
                <a:solidFill>
                  <a:srgbClr val="7A1E2C"/>
                </a:solidFill>
                <a:latin typeface="Georgia" panose="02040502050405020303" pitchFamily="18" charset="0"/>
              </a:rPr>
              <a:t>Рейхсрат</a:t>
            </a:r>
            <a:r>
              <a:rPr lang="ru-RU" sz="2400" dirty="0">
                <a:solidFill>
                  <a:srgbClr val="2B2A2C"/>
                </a:solidFill>
                <a:latin typeface="Calibri" panose="020F0502020204030204" pitchFamily="34" charset="0"/>
              </a:rPr>
              <a:t> — парламент австрийской части Австро-Венгерской монархии (</a:t>
            </a:r>
            <a:r>
              <a:rPr lang="ru-RU" sz="2400" b="1" dirty="0" err="1">
                <a:solidFill>
                  <a:srgbClr val="1B2A47"/>
                </a:solidFill>
                <a:latin typeface="Calibri" panose="020F0502020204030204" pitchFamily="34" charset="0"/>
              </a:rPr>
              <a:t>Цислейтании</a:t>
            </a:r>
            <a:r>
              <a:rPr lang="ru-RU" sz="2400" dirty="0">
                <a:solidFill>
                  <a:srgbClr val="2B2A2C"/>
                </a:solidFill>
                <a:latin typeface="Calibri" panose="020F0502020204030204" pitchFamily="34" charset="0"/>
              </a:rPr>
              <a:t>), орган законодательной власти.</a:t>
            </a:r>
          </a:p>
        </p:txBody>
      </p:sp>
      <p:sp>
        <p:nvSpPr>
          <p:cNvPr id="27" name="Signature 100ballnik.com">
            <a:extLst>
              <a:ext uri="{FF2B5EF4-FFF2-40B4-BE49-F238E27FC236}">
                <a16:creationId xmlns:a16="http://schemas.microsoft.com/office/drawing/2014/main" id="{FD6EAE2C-4A88-E519-1A88-BCFA87B6DCB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947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75E60EC-6322-663A-A5BE-D937029B6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81000"/>
            <a:ext cx="10972800" cy="56692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1B2A47"/>
                </a:solidFill>
                <a:latin typeface="Georgia" panose="02040502050405020303" pitchFamily="18" charset="0"/>
              </a:rPr>
              <a:t>Основные персоналии</a:t>
            </a:r>
          </a:p>
        </p:txBody>
      </p:sp>
      <p:grpSp>
        <p:nvGrpSpPr>
          <p:cNvPr id="9" name="Scale bar">
            <a:extLst>
              <a:ext uri="{FF2B5EF4-FFF2-40B4-BE49-F238E27FC236}">
                <a16:creationId xmlns:a16="http://schemas.microsoft.com/office/drawing/2014/main" id="{C3A1C4AA-A55E-6C8B-0E23-3426B92D6A51}"/>
              </a:ext>
            </a:extLst>
          </p:cNvPr>
          <p:cNvGrpSpPr/>
          <p:nvPr/>
        </p:nvGrpSpPr>
        <p:grpSpPr>
          <a:xfrm>
            <a:off x="609600" y="1062228"/>
            <a:ext cx="1676400" cy="139700"/>
            <a:chOff x="609600" y="1062228"/>
            <a:chExt cx="1676400" cy="139700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91C69F96-5E3F-D8DF-41FC-EE131B1A05DE}"/>
                </a:ext>
              </a:extLst>
            </p:cNvPr>
            <p:cNvSpPr/>
            <p:nvPr/>
          </p:nvSpPr>
          <p:spPr>
            <a:xfrm>
              <a:off x="609600" y="1100328"/>
              <a:ext cx="1676400" cy="63500"/>
            </a:xfrm>
            <a:prstGeom prst="rect">
              <a:avLst/>
            </a:prstGeom>
            <a:noFill/>
            <a:ln w="9525" cap="flat" cmpd="sng" algn="ctr">
              <a:solidFill>
                <a:srgbClr val="A8854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A2590F6B-8DF8-2666-209F-50FF6ADCADB4}"/>
                </a:ext>
              </a:extLst>
            </p:cNvPr>
            <p:cNvSpPr/>
            <p:nvPr/>
          </p:nvSpPr>
          <p:spPr>
            <a:xfrm>
              <a:off x="609600" y="1100328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D58D8AFF-8B70-1E0B-876E-842C089176D6}"/>
                </a:ext>
              </a:extLst>
            </p:cNvPr>
            <p:cNvSpPr/>
            <p:nvPr/>
          </p:nvSpPr>
          <p:spPr>
            <a:xfrm>
              <a:off x="1168400" y="1100328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DF1C109-202C-1010-5DF8-C6C392843714}"/>
                </a:ext>
              </a:extLst>
            </p:cNvPr>
            <p:cNvSpPr/>
            <p:nvPr/>
          </p:nvSpPr>
          <p:spPr>
            <a:xfrm>
              <a:off x="1727200" y="1100328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84B17276-A584-90D9-8138-14B57928F75F}"/>
                </a:ext>
              </a:extLst>
            </p:cNvPr>
            <p:cNvCxnSpPr/>
            <p:nvPr/>
          </p:nvCxnSpPr>
          <p:spPr>
            <a:xfrm>
              <a:off x="609600" y="1062228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2A7BAE90-348A-162A-1BD0-DA84EA7E6E94}"/>
                </a:ext>
              </a:extLst>
            </p:cNvPr>
            <p:cNvCxnSpPr/>
            <p:nvPr/>
          </p:nvCxnSpPr>
          <p:spPr>
            <a:xfrm>
              <a:off x="2286000" y="1062228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Franz Joseph I c1885" descr="Император Франц Иосиф I. Фото К. Пицнера, около 1885">
            <a:extLst>
              <a:ext uri="{FF2B5EF4-FFF2-40B4-BE49-F238E27FC236}">
                <a16:creationId xmlns:a16="http://schemas.microsoft.com/office/drawing/2014/main" id="{C3C38066-9B44-E21E-2C57-30249756AD2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71600"/>
            <a:ext cx="1219200" cy="1549400"/>
          </a:xfrm>
          <a:prstGeom prst="ellipse">
            <a:avLst/>
          </a:prstGeom>
          <a:ln w="1587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Franz Joseph I c1885 ring">
            <a:extLst>
              <a:ext uri="{FF2B5EF4-FFF2-40B4-BE49-F238E27FC236}">
                <a16:creationId xmlns:a16="http://schemas.microsoft.com/office/drawing/2014/main" id="{CF12282B-F568-B99C-598E-C4BAA67F8595}"/>
              </a:ext>
            </a:extLst>
          </p:cNvPr>
          <p:cNvSpPr/>
          <p:nvPr/>
        </p:nvSpPr>
        <p:spPr>
          <a:xfrm>
            <a:off x="546100" y="1308100"/>
            <a:ext cx="1346200" cy="1676400"/>
          </a:xfrm>
          <a:prstGeom prst="ellipse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Franz Joseph 1">
            <a:extLst>
              <a:ext uri="{FF2B5EF4-FFF2-40B4-BE49-F238E27FC236}">
                <a16:creationId xmlns:a16="http://schemas.microsoft.com/office/drawing/2014/main" id="{5181E20A-FCF9-4B0D-3D5A-4D7DD03714B8}"/>
              </a:ext>
            </a:extLst>
          </p:cNvPr>
          <p:cNvSpPr txBox="1"/>
          <p:nvPr/>
        </p:nvSpPr>
        <p:spPr>
          <a:xfrm>
            <a:off x="2057400" y="1320800"/>
            <a:ext cx="3657600" cy="1965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7A1E2C"/>
                </a:solidFill>
                <a:latin typeface="Georgia" panose="02040502050405020303" pitchFamily="18" charset="0"/>
              </a:rPr>
              <a:t>Франц Иосиф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 — император Австрии и король Венгрии </a:t>
            </a:r>
            <a:r>
              <a:rPr lang="ru-RU" sz="2100" b="1" dirty="0">
                <a:solidFill>
                  <a:srgbClr val="1B2A47"/>
                </a:solidFill>
                <a:latin typeface="Calibri" panose="020F0502020204030204" pitchFamily="34" charset="0"/>
              </a:rPr>
              <a:t>(1848–1916)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, долгое время правил империей, был центральной фигурой в политической жизни страны.</a:t>
            </a:r>
          </a:p>
        </p:txBody>
      </p:sp>
      <p:sp>
        <p:nvSpPr>
          <p:cNvPr id="14" name="Franz Joseph 2">
            <a:extLst>
              <a:ext uri="{FF2B5EF4-FFF2-40B4-BE49-F238E27FC236}">
                <a16:creationId xmlns:a16="http://schemas.microsoft.com/office/drawing/2014/main" id="{BB566C7B-B3A4-AE6C-1CD5-B408F6FC7C03}"/>
              </a:ext>
            </a:extLst>
          </p:cNvPr>
          <p:cNvSpPr txBox="1"/>
          <p:nvPr/>
        </p:nvSpPr>
        <p:spPr>
          <a:xfrm>
            <a:off x="609600" y="3388360"/>
            <a:ext cx="5105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Близкий друг Эдуарда </a:t>
            </a:r>
            <a:r>
              <a:rPr lang="ru-RU" sz="2100" dirty="0" err="1">
                <a:solidFill>
                  <a:srgbClr val="2B2A2C"/>
                </a:solidFill>
                <a:latin typeface="Calibri" panose="020F0502020204030204" pitchFamily="34" charset="0"/>
              </a:rPr>
              <a:t>Тааффе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с юности.</a:t>
            </a:r>
          </a:p>
        </p:txBody>
      </p:sp>
      <p:pic>
        <p:nvPicPr>
          <p:cNvPr id="16" name="Eduard Taaffe" descr="Граф Эдуард Тааффе. Фото Ф. Боппа, Инсбрук. Австрийская национальная библиотека">
            <a:extLst>
              <a:ext uri="{FF2B5EF4-FFF2-40B4-BE49-F238E27FC236}">
                <a16:creationId xmlns:a16="http://schemas.microsoft.com/office/drawing/2014/main" id="{B5CA2253-CCE7-CEFF-03F3-0BE48012D2F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9200" y="1371600"/>
            <a:ext cx="1219200" cy="1549400"/>
          </a:xfrm>
          <a:prstGeom prst="ellipse">
            <a:avLst/>
          </a:prstGeom>
          <a:ln w="1587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7" name="Eduard Taaffe ring">
            <a:extLst>
              <a:ext uri="{FF2B5EF4-FFF2-40B4-BE49-F238E27FC236}">
                <a16:creationId xmlns:a16="http://schemas.microsoft.com/office/drawing/2014/main" id="{4D171E32-AED9-EF5C-916F-BBBA4F93E72A}"/>
              </a:ext>
            </a:extLst>
          </p:cNvPr>
          <p:cNvSpPr/>
          <p:nvPr/>
        </p:nvSpPr>
        <p:spPr>
          <a:xfrm>
            <a:off x="6235700" y="1308100"/>
            <a:ext cx="1346200" cy="1676400"/>
          </a:xfrm>
          <a:prstGeom prst="ellipse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aaffe 1">
            <a:extLst>
              <a:ext uri="{FF2B5EF4-FFF2-40B4-BE49-F238E27FC236}">
                <a16:creationId xmlns:a16="http://schemas.microsoft.com/office/drawing/2014/main" id="{145B4B4D-C2DA-A990-B196-94265EC2DA38}"/>
              </a:ext>
            </a:extLst>
          </p:cNvPr>
          <p:cNvSpPr txBox="1"/>
          <p:nvPr/>
        </p:nvSpPr>
        <p:spPr>
          <a:xfrm>
            <a:off x="7747000" y="1320800"/>
            <a:ext cx="3835400" cy="1965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7A1E2C"/>
                </a:solidFill>
                <a:latin typeface="Georgia" panose="02040502050405020303" pitchFamily="18" charset="0"/>
              </a:rPr>
              <a:t>Эдуард </a:t>
            </a:r>
            <a:r>
              <a:rPr lang="ru-RU" sz="2400" b="1" dirty="0" err="1">
                <a:solidFill>
                  <a:srgbClr val="7A1E2C"/>
                </a:solidFill>
                <a:latin typeface="Georgia" panose="02040502050405020303" pitchFamily="18" charset="0"/>
              </a:rPr>
              <a:t>Тааффе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 — австрийский государственный деятель, дважды занимал пост министр-президента </a:t>
            </a:r>
            <a:r>
              <a:rPr lang="ru-RU" sz="2100" dirty="0" err="1">
                <a:solidFill>
                  <a:srgbClr val="2B2A2C"/>
                </a:solidFill>
                <a:latin typeface="Calibri" panose="020F0502020204030204" pitchFamily="34" charset="0"/>
              </a:rPr>
              <a:t>Цислейтании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</a:t>
            </a:r>
            <a:r>
              <a:rPr lang="ru-RU" sz="2100" b="1" dirty="0">
                <a:solidFill>
                  <a:srgbClr val="1B2A47"/>
                </a:solidFill>
                <a:latin typeface="Calibri" panose="020F0502020204030204" pitchFamily="34" charset="0"/>
              </a:rPr>
              <a:t>(1868–1870 и 1879–1893)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9" name="Taaffe 2">
            <a:extLst>
              <a:ext uri="{FF2B5EF4-FFF2-40B4-BE49-F238E27FC236}">
                <a16:creationId xmlns:a16="http://schemas.microsoft.com/office/drawing/2014/main" id="{92A0F679-CFD2-9A1B-4CCF-715BAE423BB5}"/>
              </a:ext>
            </a:extLst>
          </p:cNvPr>
          <p:cNvSpPr txBox="1"/>
          <p:nvPr/>
        </p:nvSpPr>
        <p:spPr>
          <a:xfrm>
            <a:off x="6299200" y="3388360"/>
            <a:ext cx="52832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Проводил консервативно-монархическую политику, пытался смягчить социальные и национальные конфликты в империи. </a:t>
            </a:r>
            <a:r>
              <a:rPr lang="ru-RU" sz="2100" b="1" dirty="0">
                <a:solidFill>
                  <a:srgbClr val="1B2A47"/>
                </a:solidFill>
                <a:latin typeface="Calibri" panose="020F0502020204030204" pitchFamily="34" charset="0"/>
              </a:rPr>
              <a:t>Известен проведением важных реформ:</a:t>
            </a:r>
          </a:p>
        </p:txBody>
      </p:sp>
      <p:cxnSp>
        <p:nvCxnSpPr>
          <p:cNvPr id="20" name="Column rule">
            <a:extLst>
              <a:ext uri="{FF2B5EF4-FFF2-40B4-BE49-F238E27FC236}">
                <a16:creationId xmlns:a16="http://schemas.microsoft.com/office/drawing/2014/main" id="{BE67F1F9-F75D-E323-EE60-970AD7F7E343}"/>
              </a:ext>
            </a:extLst>
          </p:cNvPr>
          <p:cNvCxnSpPr/>
          <p:nvPr/>
        </p:nvCxnSpPr>
        <p:spPr>
          <a:xfrm>
            <a:off x="6019800" y="1397000"/>
            <a:ext cx="0" cy="3271520"/>
          </a:xfrm>
          <a:prstGeom prst="line">
            <a:avLst/>
          </a:prstGeom>
          <a:ln w="9525">
            <a:solidFill>
              <a:srgbClr val="D6C6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forms band">
            <a:extLst>
              <a:ext uri="{FF2B5EF4-FFF2-40B4-BE49-F238E27FC236}">
                <a16:creationId xmlns:a16="http://schemas.microsoft.com/office/drawing/2014/main" id="{33A54C5A-8708-6BD2-3029-C86F749567D8}"/>
              </a:ext>
            </a:extLst>
          </p:cNvPr>
          <p:cNvSpPr/>
          <p:nvPr/>
        </p:nvSpPr>
        <p:spPr>
          <a:xfrm>
            <a:off x="609600" y="4846320"/>
            <a:ext cx="10972800" cy="1427480"/>
          </a:xfrm>
          <a:prstGeom prst="roundRect">
            <a:avLst>
              <a:gd name="adj" fmla="val 6000"/>
            </a:avLst>
          </a:prstGeom>
          <a:solidFill>
            <a:srgbClr val="DDE6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Reforms bar">
            <a:extLst>
              <a:ext uri="{FF2B5EF4-FFF2-40B4-BE49-F238E27FC236}">
                <a16:creationId xmlns:a16="http://schemas.microsoft.com/office/drawing/2014/main" id="{E91B508A-3C21-4C34-2DEE-41BCACFBCF93}"/>
              </a:ext>
            </a:extLst>
          </p:cNvPr>
          <p:cNvSpPr/>
          <p:nvPr/>
        </p:nvSpPr>
        <p:spPr>
          <a:xfrm>
            <a:off x="609600" y="4846320"/>
            <a:ext cx="76200" cy="1427480"/>
          </a:xfrm>
          <a:prstGeom prst="rect">
            <a:avLst/>
          </a:prstGeom>
          <a:solidFill>
            <a:srgbClr val="2F5D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Reforms 1">
            <a:extLst>
              <a:ext uri="{FF2B5EF4-FFF2-40B4-BE49-F238E27FC236}">
                <a16:creationId xmlns:a16="http://schemas.microsoft.com/office/drawing/2014/main" id="{8F8A39ED-80AD-D321-2BD1-A0D2BAA7C1E8}"/>
              </a:ext>
            </a:extLst>
          </p:cNvPr>
          <p:cNvSpPr txBox="1"/>
          <p:nvPr/>
        </p:nvSpPr>
        <p:spPr>
          <a:xfrm>
            <a:off x="939800" y="4973320"/>
            <a:ext cx="5080000" cy="117348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marL="279400" lvl="1" indent="-279400">
              <a:spcAft>
                <a:spcPts val="600"/>
              </a:spcAft>
              <a:buClr>
                <a:srgbClr val="2F5D4A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100" dirty="0">
                <a:solidFill>
                  <a:srgbClr val="2F5D4A"/>
                </a:solidFill>
                <a:latin typeface="Calibri" panose="020F0502020204030204" pitchFamily="34" charset="0"/>
              </a:rPr>
              <a:t>Снижение имущественного ценза для участия в выборах</a:t>
            </a:r>
          </a:p>
          <a:p>
            <a:pPr marL="279400" lvl="1" indent="-279400">
              <a:spcAft>
                <a:spcPts val="600"/>
              </a:spcAft>
              <a:buClr>
                <a:srgbClr val="2F5D4A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100" dirty="0">
                <a:solidFill>
                  <a:srgbClr val="2F5D4A"/>
                </a:solidFill>
                <a:latin typeface="Calibri" panose="020F0502020204030204" pitchFamily="34" charset="0"/>
              </a:rPr>
              <a:t>Введение трудового законодательства</a:t>
            </a:r>
          </a:p>
        </p:txBody>
      </p:sp>
      <p:sp>
        <p:nvSpPr>
          <p:cNvPr id="24" name="Reforms 2">
            <a:extLst>
              <a:ext uri="{FF2B5EF4-FFF2-40B4-BE49-F238E27FC236}">
                <a16:creationId xmlns:a16="http://schemas.microsoft.com/office/drawing/2014/main" id="{F1A4D62B-A98B-05C8-3094-3206584B824E}"/>
              </a:ext>
            </a:extLst>
          </p:cNvPr>
          <p:cNvSpPr txBox="1"/>
          <p:nvPr/>
        </p:nvSpPr>
        <p:spPr>
          <a:xfrm>
            <a:off x="6324600" y="4973320"/>
            <a:ext cx="5080000" cy="117348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marL="279400" lvl="1" indent="-279400">
              <a:spcAft>
                <a:spcPts val="600"/>
              </a:spcAft>
              <a:buClr>
                <a:srgbClr val="2F5D4A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100" dirty="0">
                <a:solidFill>
                  <a:srgbClr val="2F5D4A"/>
                </a:solidFill>
                <a:latin typeface="Calibri" panose="020F0502020204030204" pitchFamily="34" charset="0"/>
              </a:rPr>
              <a:t>Защита прав рабочих</a:t>
            </a:r>
          </a:p>
          <a:p>
            <a:pPr marL="279400" lvl="1" indent="-279400">
              <a:spcAft>
                <a:spcPts val="600"/>
              </a:spcAft>
              <a:buClr>
                <a:srgbClr val="2F5D4A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100" dirty="0">
                <a:solidFill>
                  <a:srgbClr val="2F5D4A"/>
                </a:solidFill>
                <a:latin typeface="Calibri" panose="020F0502020204030204" pitchFamily="34" charset="0"/>
              </a:rPr>
              <a:t>Поддержка промышленности через протекционизм</a:t>
            </a:r>
          </a:p>
        </p:txBody>
      </p:sp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DF2237D7-BCCA-F25C-5473-E7226E1B278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5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vy plane">
            <a:extLst>
              <a:ext uri="{FF2B5EF4-FFF2-40B4-BE49-F238E27FC236}">
                <a16:creationId xmlns:a16="http://schemas.microsoft.com/office/drawing/2014/main" id="{6555B983-DF6E-FBBC-2B54-9A9D26729543}"/>
              </a:ext>
            </a:extLst>
          </p:cNvPr>
          <p:cNvSpPr/>
          <p:nvPr/>
        </p:nvSpPr>
        <p:spPr>
          <a:xfrm>
            <a:off x="6604000" y="0"/>
            <a:ext cx="5588000" cy="6858000"/>
          </a:xfrm>
          <a:prstGeom prst="rect">
            <a:avLst/>
          </a:prstGeom>
          <a:solidFill>
            <a:srgbClr val="1B2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94AB6520-0F7A-F32B-26AA-8ADB7A3D3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5740400" cy="102044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От Австрии</a:t>
            </a:r>
            <a:b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</a:b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к Австро-Венгрии</a:t>
            </a:r>
          </a:p>
        </p:txBody>
      </p:sp>
      <p:sp>
        <p:nvSpPr>
          <p:cNvPr id="4" name="Kicker">
            <a:extLst>
              <a:ext uri="{FF2B5EF4-FFF2-40B4-BE49-F238E27FC236}">
                <a16:creationId xmlns:a16="http://schemas.microsoft.com/office/drawing/2014/main" id="{18663811-9651-EED9-0FD5-70DB1ACF89B8}"/>
              </a:ext>
            </a:extLst>
          </p:cNvPr>
          <p:cNvSpPr txBox="1"/>
          <p:nvPr/>
        </p:nvSpPr>
        <p:spPr>
          <a:xfrm>
            <a:off x="609600" y="1477645"/>
            <a:ext cx="5740400" cy="320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i="1" dirty="0">
                <a:solidFill>
                  <a:srgbClr val="7A1E2C"/>
                </a:solidFill>
                <a:latin typeface="Georgia" panose="02040502050405020303" pitchFamily="18" charset="0"/>
              </a:rPr>
              <a:t>Австро-Венгрия: дуалистическая монархия</a:t>
            </a:r>
          </a:p>
        </p:txBody>
      </p:sp>
      <p:pic>
        <p:nvPicPr>
          <p:cNvPr id="6" name="Bleibtreu - Koniggratz 1866" descr="Г. Бляйбтрой. Битва при Кёниггреце 3 июля 1866 года. Около 1869. Немецкий исторический музей, Берлин">
            <a:extLst>
              <a:ext uri="{FF2B5EF4-FFF2-40B4-BE49-F238E27FC236}">
                <a16:creationId xmlns:a16="http://schemas.microsoft.com/office/drawing/2014/main" id="{9E50B639-EA3A-3A9D-0A7F-A5FDB01613A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75485"/>
            <a:ext cx="5740400" cy="1905000"/>
          </a:xfrm>
          <a:prstGeom prst="roundRect">
            <a:avLst>
              <a:gd name="adj" fmla="val 4000"/>
            </a:avLst>
          </a:prstGeom>
          <a:ln w="952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7" name="Cause 1">
            <a:extLst>
              <a:ext uri="{FF2B5EF4-FFF2-40B4-BE49-F238E27FC236}">
                <a16:creationId xmlns:a16="http://schemas.microsoft.com/office/drawing/2014/main" id="{43AD774E-2047-E5B4-40F2-225338EA93BF}"/>
              </a:ext>
            </a:extLst>
          </p:cNvPr>
          <p:cNvSpPr txBox="1"/>
          <p:nvPr/>
        </p:nvSpPr>
        <p:spPr>
          <a:xfrm>
            <a:off x="990600" y="4083685"/>
            <a:ext cx="53594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Поражение Австрии в Австро-прусской войне </a:t>
            </a:r>
            <a:r>
              <a:rPr lang="ru-RU" sz="2100" b="1" dirty="0">
                <a:solidFill>
                  <a:srgbClr val="7A1E2C"/>
                </a:solidFill>
                <a:latin typeface="Calibri" panose="020F0502020204030204" pitchFamily="34" charset="0"/>
              </a:rPr>
              <a:t>1866 года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" name="Cause 2">
            <a:extLst>
              <a:ext uri="{FF2B5EF4-FFF2-40B4-BE49-F238E27FC236}">
                <a16:creationId xmlns:a16="http://schemas.microsoft.com/office/drawing/2014/main" id="{2709C1DE-D5AD-0966-AB06-E6C9883BC624}"/>
              </a:ext>
            </a:extLst>
          </p:cNvPr>
          <p:cNvSpPr txBox="1"/>
          <p:nvPr/>
        </p:nvSpPr>
        <p:spPr>
          <a:xfrm>
            <a:off x="990600" y="4838065"/>
            <a:ext cx="53594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Изгнание из Германии ослабило позиции Австрии.</a:t>
            </a:r>
          </a:p>
        </p:txBody>
      </p:sp>
      <p:sp>
        <p:nvSpPr>
          <p:cNvPr id="9" name="Cause 3">
            <a:extLst>
              <a:ext uri="{FF2B5EF4-FFF2-40B4-BE49-F238E27FC236}">
                <a16:creationId xmlns:a16="http://schemas.microsoft.com/office/drawing/2014/main" id="{267E94D4-ABEF-14E7-BB43-5E27EEFCAAD4}"/>
              </a:ext>
            </a:extLst>
          </p:cNvPr>
          <p:cNvSpPr txBox="1"/>
          <p:nvPr/>
        </p:nvSpPr>
        <p:spPr>
          <a:xfrm>
            <a:off x="990600" y="5592445"/>
            <a:ext cx="53594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Необходимость компенсации за счёт соглашения с венграми.</a:t>
            </a:r>
          </a:p>
        </p:txBody>
      </p:sp>
      <p:cxnSp>
        <p:nvCxnSpPr>
          <p:cNvPr id="10" name="Chain">
            <a:extLst>
              <a:ext uri="{FF2B5EF4-FFF2-40B4-BE49-F238E27FC236}">
                <a16:creationId xmlns:a16="http://schemas.microsoft.com/office/drawing/2014/main" id="{23AF1486-7C64-CFA6-988B-65CA96A27240}"/>
              </a:ext>
            </a:extLst>
          </p:cNvPr>
          <p:cNvCxnSpPr/>
          <p:nvPr/>
        </p:nvCxnSpPr>
        <p:spPr>
          <a:xfrm>
            <a:off x="736600" y="4236085"/>
            <a:ext cx="0" cy="1508760"/>
          </a:xfrm>
          <a:prstGeom prst="line">
            <a:avLst/>
          </a:prstGeom>
          <a:ln w="12700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Marker">
            <a:extLst>
              <a:ext uri="{FF2B5EF4-FFF2-40B4-BE49-F238E27FC236}">
                <a16:creationId xmlns:a16="http://schemas.microsoft.com/office/drawing/2014/main" id="{3AA07FF9-1C15-8EE5-0459-3C890A491B3C}"/>
              </a:ext>
            </a:extLst>
          </p:cNvPr>
          <p:cNvSpPr/>
          <p:nvPr/>
        </p:nvSpPr>
        <p:spPr>
          <a:xfrm>
            <a:off x="666750" y="4166235"/>
            <a:ext cx="139700" cy="139700"/>
          </a:xfrm>
          <a:prstGeom prst="ellipse">
            <a:avLst/>
          </a:prstGeom>
          <a:solidFill>
            <a:srgbClr val="1B2A47"/>
          </a:solidFill>
          <a:ln w="15875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Marker">
            <a:extLst>
              <a:ext uri="{FF2B5EF4-FFF2-40B4-BE49-F238E27FC236}">
                <a16:creationId xmlns:a16="http://schemas.microsoft.com/office/drawing/2014/main" id="{9AB888B0-FA0F-0BC9-30EF-D5D84FDFD48B}"/>
              </a:ext>
            </a:extLst>
          </p:cNvPr>
          <p:cNvSpPr/>
          <p:nvPr/>
        </p:nvSpPr>
        <p:spPr>
          <a:xfrm>
            <a:off x="666750" y="4920615"/>
            <a:ext cx="139700" cy="139700"/>
          </a:xfrm>
          <a:prstGeom prst="ellipse">
            <a:avLst/>
          </a:prstGeom>
          <a:solidFill>
            <a:srgbClr val="1B2A47"/>
          </a:solidFill>
          <a:ln w="15875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73663CC1-3E8F-0604-65A9-36F284FF1A0B}"/>
              </a:ext>
            </a:extLst>
          </p:cNvPr>
          <p:cNvSpPr/>
          <p:nvPr/>
        </p:nvSpPr>
        <p:spPr>
          <a:xfrm>
            <a:off x="666750" y="5674995"/>
            <a:ext cx="139700" cy="139700"/>
          </a:xfrm>
          <a:prstGeom prst="ellipse">
            <a:avLst/>
          </a:prstGeom>
          <a:solidFill>
            <a:srgbClr val="7A1E2C"/>
          </a:solidFill>
          <a:ln w="15875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Coronation 1867 engraving" descr="Ф. В. Фрей. Коронация Франца Иосифа королём Венгрии 8 июня 1867 года: четыре удара мечом на коронационном холме в Буде. Гравюра из журнала «Гартенлаубе», 1867">
            <a:extLst>
              <a:ext uri="{FF2B5EF4-FFF2-40B4-BE49-F238E27FC236}">
                <a16:creationId xmlns:a16="http://schemas.microsoft.com/office/drawing/2014/main" id="{A61B86DC-7EE6-76D8-014A-742B9F5E01A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200" y="457200"/>
            <a:ext cx="4673600" cy="2717800"/>
          </a:xfrm>
          <a:prstGeom prst="roundRect">
            <a:avLst>
              <a:gd name="adj" fmla="val 4000"/>
            </a:avLst>
          </a:prstGeom>
          <a:ln w="9525">
            <a:solidFill>
              <a:srgbClr val="CDB27E"/>
            </a:solidFill>
          </a:ln>
        </p:spPr>
      </p:pic>
      <p:sp>
        <p:nvSpPr>
          <p:cNvPr id="16" name="Coronation 1867 engraving halo">
            <a:extLst>
              <a:ext uri="{FF2B5EF4-FFF2-40B4-BE49-F238E27FC236}">
                <a16:creationId xmlns:a16="http://schemas.microsoft.com/office/drawing/2014/main" id="{DD2E5912-ACC3-F26F-CEB5-0F2BCAE1286D}"/>
              </a:ext>
            </a:extLst>
          </p:cNvPr>
          <p:cNvSpPr/>
          <p:nvPr/>
        </p:nvSpPr>
        <p:spPr>
          <a:xfrm>
            <a:off x="6972300" y="368300"/>
            <a:ext cx="4851400" cy="2895600"/>
          </a:xfrm>
          <a:prstGeom prst="roundRect">
            <a:avLst>
              <a:gd name="adj" fmla="val 6825"/>
            </a:avLst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Creation 1867">
            <a:extLst>
              <a:ext uri="{FF2B5EF4-FFF2-40B4-BE49-F238E27FC236}">
                <a16:creationId xmlns:a16="http://schemas.microsoft.com/office/drawing/2014/main" id="{CF512576-67AA-D1A4-3994-C11A7C331E6B}"/>
              </a:ext>
            </a:extLst>
          </p:cNvPr>
          <p:cNvSpPr txBox="1"/>
          <p:nvPr/>
        </p:nvSpPr>
        <p:spPr>
          <a:xfrm>
            <a:off x="7061200" y="3454400"/>
            <a:ext cx="4673600" cy="274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CDB27E"/>
                </a:solidFill>
                <a:latin typeface="Georgia" panose="02040502050405020303" pitchFamily="18" charset="0"/>
              </a:rPr>
              <a:t>Создание Австро-Венгрии</a:t>
            </a:r>
          </a:p>
          <a:p>
            <a:pPr>
              <a:spcAft>
                <a:spcPts val="600"/>
              </a:spcAft>
            </a:pPr>
            <a:r>
              <a:rPr lang="ru-RU" sz="4000" b="1" dirty="0">
                <a:solidFill>
                  <a:srgbClr val="CDB27E"/>
                </a:solidFill>
                <a:latin typeface="Georgia" panose="02040502050405020303" pitchFamily="18" charset="0"/>
              </a:rPr>
              <a:t>1867 год:</a:t>
            </a:r>
            <a:b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</a:b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заключение соглашения о создании Австро-Венгрии</a:t>
            </a:r>
          </a:p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Девиз кайзера Франца Иосифа:</a:t>
            </a:r>
            <a:b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</a:br>
            <a:r>
              <a:rPr lang="ru-RU" sz="2400" b="1" i="1" dirty="0">
                <a:solidFill>
                  <a:srgbClr val="FFFFFF"/>
                </a:solidFill>
                <a:latin typeface="Georgia" panose="02040502050405020303" pitchFamily="18" charset="0"/>
              </a:rPr>
              <a:t>«</a:t>
            </a:r>
            <a:r>
              <a:rPr lang="ru-RU" sz="2400" b="1" i="1" dirty="0" err="1">
                <a:solidFill>
                  <a:srgbClr val="FFFFFF"/>
                </a:solidFill>
                <a:latin typeface="Georgia" panose="02040502050405020303" pitchFamily="18" charset="0"/>
              </a:rPr>
              <a:t>Viribus</a:t>
            </a:r>
            <a:r>
              <a:rPr lang="ru-RU" sz="2400" b="1" i="1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r>
              <a:rPr lang="ru-RU" sz="2400" b="1" i="1" dirty="0" err="1">
                <a:solidFill>
                  <a:srgbClr val="FFFFFF"/>
                </a:solidFill>
                <a:latin typeface="Georgia" panose="02040502050405020303" pitchFamily="18" charset="0"/>
              </a:rPr>
              <a:t>unitis</a:t>
            </a:r>
            <a:r>
              <a:rPr lang="ru-RU" sz="2400" b="1" i="1" dirty="0">
                <a:solidFill>
                  <a:srgbClr val="FFFFFF"/>
                </a:solidFill>
                <a:latin typeface="Georgia" panose="02040502050405020303" pitchFamily="18" charset="0"/>
              </a:rPr>
              <a:t>»</a:t>
            </a:r>
            <a:r>
              <a:rPr lang="ru-RU" sz="2100" dirty="0">
                <a:solidFill>
                  <a:srgbClr val="EDE6D6"/>
                </a:solidFill>
                <a:latin typeface="Calibri" panose="020F0502020204030204" pitchFamily="34" charset="0"/>
              </a:rPr>
              <a:t> </a:t>
            </a:r>
            <a:r>
              <a:rPr lang="ru-RU" sz="2100" i="1" dirty="0">
                <a:solidFill>
                  <a:srgbClr val="CDB27E"/>
                </a:solidFill>
                <a:latin typeface="Georgia" panose="02040502050405020303" pitchFamily="18" charset="0"/>
              </a:rPr>
              <a:t>(«В единстве — сила»)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4AE8EC44-4518-4111-122F-260F0390172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908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7D4E41AB-BEF7-6E59-5C3D-C0044712F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1"/>
            <a:ext cx="10972800" cy="510223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От Австрии к Австро-Венгрии</a:t>
            </a:r>
          </a:p>
        </p:txBody>
      </p:sp>
      <p:sp>
        <p:nvSpPr>
          <p:cNvPr id="3" name="Kicker">
            <a:extLst>
              <a:ext uri="{FF2B5EF4-FFF2-40B4-BE49-F238E27FC236}">
                <a16:creationId xmlns:a16="http://schemas.microsoft.com/office/drawing/2014/main" id="{97D31405-B186-23F7-D4E2-C2EE6436B4D7}"/>
              </a:ext>
            </a:extLst>
          </p:cNvPr>
          <p:cNvSpPr txBox="1"/>
          <p:nvPr/>
        </p:nvSpPr>
        <p:spPr>
          <a:xfrm>
            <a:off x="609600" y="942024"/>
            <a:ext cx="7620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i="1" dirty="0">
                <a:solidFill>
                  <a:srgbClr val="7A1E2C"/>
                </a:solidFill>
                <a:latin typeface="Georgia" panose="02040502050405020303" pitchFamily="18" charset="0"/>
              </a:rPr>
              <a:t>Австро-Венгрия: дуалистическая монархия</a:t>
            </a:r>
          </a:p>
        </p:txBody>
      </p:sp>
      <p:sp>
        <p:nvSpPr>
          <p:cNvPr id="4" name="Andree 1890 Austria-Hungary mat">
            <a:extLst>
              <a:ext uri="{FF2B5EF4-FFF2-40B4-BE49-F238E27FC236}">
                <a16:creationId xmlns:a16="http://schemas.microsoft.com/office/drawing/2014/main" id="{F4768F7B-19A8-D32F-87AB-5631D92618ED}"/>
              </a:ext>
            </a:extLst>
          </p:cNvPr>
          <p:cNvSpPr/>
          <p:nvPr/>
        </p:nvSpPr>
        <p:spPr>
          <a:xfrm>
            <a:off x="5435600" y="1524000"/>
            <a:ext cx="6248400" cy="48006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Andree 1890 Austria-Hungary" descr="Австро-Венгрия. Карта из «Всеобщего атласа» Р. Андре, 1890">
            <a:extLst>
              <a:ext uri="{FF2B5EF4-FFF2-40B4-BE49-F238E27FC236}">
                <a16:creationId xmlns:a16="http://schemas.microsoft.com/office/drawing/2014/main" id="{22A22D34-F2AC-651B-9E87-6D3129D2B11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200" y="1625600"/>
            <a:ext cx="6045200" cy="4597400"/>
          </a:xfrm>
          <a:prstGeom prst="rect">
            <a:avLst/>
          </a:prstGeom>
        </p:spPr>
      </p:pic>
      <p:sp>
        <p:nvSpPr>
          <p:cNvPr id="7" name="Root">
            <a:extLst>
              <a:ext uri="{FF2B5EF4-FFF2-40B4-BE49-F238E27FC236}">
                <a16:creationId xmlns:a16="http://schemas.microsoft.com/office/drawing/2014/main" id="{85BCE884-B26B-4943-E1D6-CFA613C17FB6}"/>
              </a:ext>
            </a:extLst>
          </p:cNvPr>
          <p:cNvSpPr/>
          <p:nvPr/>
        </p:nvSpPr>
        <p:spPr>
          <a:xfrm>
            <a:off x="609600" y="1905000"/>
            <a:ext cx="4318000" cy="889000"/>
          </a:xfrm>
          <a:prstGeom prst="roundRect">
            <a:avLst>
              <a:gd name="adj" fmla="val 12000"/>
            </a:avLst>
          </a:prstGeom>
          <a:solidFill>
            <a:srgbClr val="1B2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oot text">
            <a:extLst>
              <a:ext uri="{FF2B5EF4-FFF2-40B4-BE49-F238E27FC236}">
                <a16:creationId xmlns:a16="http://schemas.microsoft.com/office/drawing/2014/main" id="{6C1056A4-882B-4856-0E97-979EF3E45E4B}"/>
              </a:ext>
            </a:extLst>
          </p:cNvPr>
          <p:cNvSpPr txBox="1"/>
          <p:nvPr/>
        </p:nvSpPr>
        <p:spPr>
          <a:xfrm>
            <a:off x="609600" y="1905000"/>
            <a:ext cx="4318000" cy="889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3000" b="1" dirty="0">
                <a:solidFill>
                  <a:srgbClr val="F3ECDD"/>
                </a:solidFill>
                <a:latin typeface="Georgia" panose="02040502050405020303" pitchFamily="18" charset="0"/>
              </a:rPr>
              <a:t>Австро-Венгрия</a:t>
            </a:r>
          </a:p>
        </p:txBody>
      </p:sp>
      <p:cxnSp>
        <p:nvCxnSpPr>
          <p:cNvPr id="9" name="Trunk">
            <a:extLst>
              <a:ext uri="{FF2B5EF4-FFF2-40B4-BE49-F238E27FC236}">
                <a16:creationId xmlns:a16="http://schemas.microsoft.com/office/drawing/2014/main" id="{C5384072-EFB0-7805-503C-31CFA3B1ECE4}"/>
              </a:ext>
            </a:extLst>
          </p:cNvPr>
          <p:cNvCxnSpPr/>
          <p:nvPr/>
        </p:nvCxnSpPr>
        <p:spPr>
          <a:xfrm>
            <a:off x="1117600" y="2794000"/>
            <a:ext cx="0" cy="2768600"/>
          </a:xfrm>
          <a:prstGeom prst="line">
            <a:avLst/>
          </a:prstGeom>
          <a:ln w="1587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Branch">
            <a:extLst>
              <a:ext uri="{FF2B5EF4-FFF2-40B4-BE49-F238E27FC236}">
                <a16:creationId xmlns:a16="http://schemas.microsoft.com/office/drawing/2014/main" id="{72B24720-3407-49C5-B527-D2092B6A415A}"/>
              </a:ext>
            </a:extLst>
          </p:cNvPr>
          <p:cNvCxnSpPr/>
          <p:nvPr/>
        </p:nvCxnSpPr>
        <p:spPr>
          <a:xfrm>
            <a:off x="1117600" y="3911600"/>
            <a:ext cx="304800" cy="0"/>
          </a:xfrm>
          <a:prstGeom prst="line">
            <a:avLst/>
          </a:prstGeom>
          <a:ln w="1587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Part 1">
            <a:extLst>
              <a:ext uri="{FF2B5EF4-FFF2-40B4-BE49-F238E27FC236}">
                <a16:creationId xmlns:a16="http://schemas.microsoft.com/office/drawing/2014/main" id="{072A860E-E583-6A9F-EBA5-B75C7D96660F}"/>
              </a:ext>
            </a:extLst>
          </p:cNvPr>
          <p:cNvSpPr/>
          <p:nvPr/>
        </p:nvSpPr>
        <p:spPr>
          <a:xfrm>
            <a:off x="1422400" y="3403600"/>
            <a:ext cx="3505200" cy="1016000"/>
          </a:xfrm>
          <a:prstGeom prst="roundRect">
            <a:avLst>
              <a:gd name="adj" fmla="val 10000"/>
            </a:avLst>
          </a:prstGeom>
          <a:solidFill>
            <a:srgbClr val="DFE5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Part bar 1">
            <a:extLst>
              <a:ext uri="{FF2B5EF4-FFF2-40B4-BE49-F238E27FC236}">
                <a16:creationId xmlns:a16="http://schemas.microsoft.com/office/drawing/2014/main" id="{FD318C77-B441-8BB0-0129-93EA3495A899}"/>
              </a:ext>
            </a:extLst>
          </p:cNvPr>
          <p:cNvSpPr/>
          <p:nvPr/>
        </p:nvSpPr>
        <p:spPr>
          <a:xfrm>
            <a:off x="1422400" y="3403600"/>
            <a:ext cx="76200" cy="1016000"/>
          </a:xfrm>
          <a:prstGeom prst="rect">
            <a:avLst/>
          </a:prstGeom>
          <a:solidFill>
            <a:srgbClr val="2D5B9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Part text 1">
            <a:extLst>
              <a:ext uri="{FF2B5EF4-FFF2-40B4-BE49-F238E27FC236}">
                <a16:creationId xmlns:a16="http://schemas.microsoft.com/office/drawing/2014/main" id="{1106C5C5-CEAD-CDD3-576D-57441033EA80}"/>
              </a:ext>
            </a:extLst>
          </p:cNvPr>
          <p:cNvSpPr txBox="1"/>
          <p:nvPr/>
        </p:nvSpPr>
        <p:spPr>
          <a:xfrm>
            <a:off x="1676400" y="3403600"/>
            <a:ext cx="3124200" cy="1016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dirty="0">
                <a:solidFill>
                  <a:srgbClr val="1B2A47"/>
                </a:solidFill>
                <a:latin typeface="Calibri" panose="020F0502020204030204" pitchFamily="34" charset="0"/>
              </a:rPr>
              <a:t>Западная австрийская </a:t>
            </a:r>
            <a:r>
              <a:rPr lang="ru-RU" sz="2300" b="1" dirty="0">
                <a:solidFill>
                  <a:srgbClr val="1B2A47"/>
                </a:solidFill>
                <a:latin typeface="Georgia" panose="02040502050405020303" pitchFamily="18" charset="0"/>
              </a:rPr>
              <a:t>(</a:t>
            </a:r>
            <a:r>
              <a:rPr lang="ru-RU" sz="2300" b="1" dirty="0" err="1">
                <a:solidFill>
                  <a:srgbClr val="1B2A47"/>
                </a:solidFill>
                <a:latin typeface="Georgia" panose="02040502050405020303" pitchFamily="18" charset="0"/>
              </a:rPr>
              <a:t>Цислейтания</a:t>
            </a:r>
            <a:r>
              <a:rPr lang="ru-RU" sz="2300" b="1" dirty="0">
                <a:solidFill>
                  <a:srgbClr val="1B2A47"/>
                </a:solidFill>
                <a:latin typeface="Georgia" panose="02040502050405020303" pitchFamily="18" charset="0"/>
              </a:rPr>
              <a:t>)</a:t>
            </a:r>
          </a:p>
        </p:txBody>
      </p:sp>
      <p:cxnSp>
        <p:nvCxnSpPr>
          <p:cNvPr id="14" name="Branch">
            <a:extLst>
              <a:ext uri="{FF2B5EF4-FFF2-40B4-BE49-F238E27FC236}">
                <a16:creationId xmlns:a16="http://schemas.microsoft.com/office/drawing/2014/main" id="{BA59B8BD-7620-D723-11FD-B190BC3EFBFD}"/>
              </a:ext>
            </a:extLst>
          </p:cNvPr>
          <p:cNvCxnSpPr/>
          <p:nvPr/>
        </p:nvCxnSpPr>
        <p:spPr>
          <a:xfrm>
            <a:off x="1117600" y="5334000"/>
            <a:ext cx="304800" cy="0"/>
          </a:xfrm>
          <a:prstGeom prst="line">
            <a:avLst/>
          </a:prstGeom>
          <a:ln w="1587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Part 2">
            <a:extLst>
              <a:ext uri="{FF2B5EF4-FFF2-40B4-BE49-F238E27FC236}">
                <a16:creationId xmlns:a16="http://schemas.microsoft.com/office/drawing/2014/main" id="{63536853-D2E7-4C4D-4244-AA12BB3F3ECD}"/>
              </a:ext>
            </a:extLst>
          </p:cNvPr>
          <p:cNvSpPr/>
          <p:nvPr/>
        </p:nvSpPr>
        <p:spPr>
          <a:xfrm>
            <a:off x="1422400" y="4826000"/>
            <a:ext cx="3505200" cy="1016000"/>
          </a:xfrm>
          <a:prstGeom prst="roundRect">
            <a:avLst>
              <a:gd name="adj" fmla="val 10000"/>
            </a:avLst>
          </a:prstGeom>
          <a:solidFill>
            <a:srgbClr val="DDE6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art bar 2">
            <a:extLst>
              <a:ext uri="{FF2B5EF4-FFF2-40B4-BE49-F238E27FC236}">
                <a16:creationId xmlns:a16="http://schemas.microsoft.com/office/drawing/2014/main" id="{ECE023C9-A93B-0F7A-63B4-C8A4EF74C1AD}"/>
              </a:ext>
            </a:extLst>
          </p:cNvPr>
          <p:cNvSpPr/>
          <p:nvPr/>
        </p:nvSpPr>
        <p:spPr>
          <a:xfrm>
            <a:off x="1422400" y="4826000"/>
            <a:ext cx="76200" cy="1016000"/>
          </a:xfrm>
          <a:prstGeom prst="rect">
            <a:avLst/>
          </a:prstGeom>
          <a:solidFill>
            <a:srgbClr val="2F5D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Part text 2">
            <a:extLst>
              <a:ext uri="{FF2B5EF4-FFF2-40B4-BE49-F238E27FC236}">
                <a16:creationId xmlns:a16="http://schemas.microsoft.com/office/drawing/2014/main" id="{7CAA8D31-0790-DF09-9F84-CD7ABD594A32}"/>
              </a:ext>
            </a:extLst>
          </p:cNvPr>
          <p:cNvSpPr txBox="1"/>
          <p:nvPr/>
        </p:nvSpPr>
        <p:spPr>
          <a:xfrm>
            <a:off x="1676400" y="4826000"/>
            <a:ext cx="3124200" cy="1016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dirty="0">
                <a:solidFill>
                  <a:srgbClr val="2F5D4A"/>
                </a:solidFill>
                <a:latin typeface="Calibri" panose="020F0502020204030204" pitchFamily="34" charset="0"/>
              </a:rPr>
              <a:t>Восточная венгерская </a:t>
            </a:r>
            <a:r>
              <a:rPr lang="ru-RU" sz="2300" b="1" dirty="0">
                <a:solidFill>
                  <a:srgbClr val="2F5D4A"/>
                </a:solidFill>
                <a:latin typeface="Georgia" panose="02040502050405020303" pitchFamily="18" charset="0"/>
              </a:rPr>
              <a:t>(</a:t>
            </a:r>
            <a:r>
              <a:rPr lang="ru-RU" sz="2300" b="1" dirty="0" err="1">
                <a:solidFill>
                  <a:srgbClr val="2F5D4A"/>
                </a:solidFill>
                <a:latin typeface="Georgia" panose="02040502050405020303" pitchFamily="18" charset="0"/>
              </a:rPr>
              <a:t>Транслейтания</a:t>
            </a:r>
            <a:r>
              <a:rPr lang="ru-RU" sz="2300" b="1" dirty="0">
                <a:solidFill>
                  <a:srgbClr val="2F5D4A"/>
                </a:solidFill>
                <a:latin typeface="Georgia" panose="02040502050405020303" pitchFamily="18" charset="0"/>
              </a:rPr>
              <a:t>)</a:t>
            </a:r>
          </a:p>
        </p:txBody>
      </p:sp>
      <p:sp>
        <p:nvSpPr>
          <p:cNvPr id="18" name="Marker">
            <a:extLst>
              <a:ext uri="{FF2B5EF4-FFF2-40B4-BE49-F238E27FC236}">
                <a16:creationId xmlns:a16="http://schemas.microsoft.com/office/drawing/2014/main" id="{FBBE9838-C591-03F4-80D2-F06AED365C4A}"/>
              </a:ext>
            </a:extLst>
          </p:cNvPr>
          <p:cNvSpPr/>
          <p:nvPr/>
        </p:nvSpPr>
        <p:spPr>
          <a:xfrm>
            <a:off x="1054100" y="3848100"/>
            <a:ext cx="127000" cy="127000"/>
          </a:xfrm>
          <a:prstGeom prst="ellipse">
            <a:avLst/>
          </a:prstGeom>
          <a:solidFill>
            <a:srgbClr val="2D5B97"/>
          </a:solidFill>
          <a:ln w="15875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Marker">
            <a:extLst>
              <a:ext uri="{FF2B5EF4-FFF2-40B4-BE49-F238E27FC236}">
                <a16:creationId xmlns:a16="http://schemas.microsoft.com/office/drawing/2014/main" id="{2E46D93A-8AD5-8137-0045-41F7AB521A90}"/>
              </a:ext>
            </a:extLst>
          </p:cNvPr>
          <p:cNvSpPr/>
          <p:nvPr/>
        </p:nvSpPr>
        <p:spPr>
          <a:xfrm>
            <a:off x="1054100" y="5270500"/>
            <a:ext cx="127000" cy="127000"/>
          </a:xfrm>
          <a:prstGeom prst="ellipse">
            <a:avLst/>
          </a:prstGeom>
          <a:solidFill>
            <a:srgbClr val="2F5D4A"/>
          </a:solidFill>
          <a:ln w="15875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6194F1CF-82A5-E34D-64B3-C5122182CF9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9250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3AEEEC3-0503-FAB1-5B29-159AA47E2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1"/>
            <a:ext cx="10972800" cy="510223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F3ECDD"/>
                </a:solidFill>
                <a:latin typeface="Georgia" panose="02040502050405020303" pitchFamily="18" charset="0"/>
              </a:rPr>
              <a:t>От Австрии к Австро-Венгрии</a:t>
            </a:r>
          </a:p>
        </p:txBody>
      </p:sp>
      <p:sp>
        <p:nvSpPr>
          <p:cNvPr id="3" name="Kicker">
            <a:extLst>
              <a:ext uri="{FF2B5EF4-FFF2-40B4-BE49-F238E27FC236}">
                <a16:creationId xmlns:a16="http://schemas.microsoft.com/office/drawing/2014/main" id="{A1DD58ED-CB68-CF28-1329-EAD05942C747}"/>
              </a:ext>
            </a:extLst>
          </p:cNvPr>
          <p:cNvSpPr txBox="1"/>
          <p:nvPr/>
        </p:nvSpPr>
        <p:spPr>
          <a:xfrm>
            <a:off x="609600" y="942024"/>
            <a:ext cx="7620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i="1" dirty="0">
                <a:solidFill>
                  <a:srgbClr val="CDB27E"/>
                </a:solidFill>
                <a:latin typeface="Georgia" panose="02040502050405020303" pitchFamily="18" charset="0"/>
              </a:rPr>
              <a:t>Австро-Венгрия: дуалистическая монархия</a:t>
            </a:r>
          </a:p>
        </p:txBody>
      </p:sp>
      <p:sp>
        <p:nvSpPr>
          <p:cNvPr id="4" name="Halves panel">
            <a:extLst>
              <a:ext uri="{FF2B5EF4-FFF2-40B4-BE49-F238E27FC236}">
                <a16:creationId xmlns:a16="http://schemas.microsoft.com/office/drawing/2014/main" id="{A54D7E31-C679-E49D-D4D2-3972E3D55BCB}"/>
              </a:ext>
            </a:extLst>
          </p:cNvPr>
          <p:cNvSpPr/>
          <p:nvPr/>
        </p:nvSpPr>
        <p:spPr>
          <a:xfrm>
            <a:off x="609600" y="1905000"/>
            <a:ext cx="3403600" cy="4191000"/>
          </a:xfrm>
          <a:prstGeom prst="roundRect">
            <a:avLst>
              <a:gd name="adj" fmla="val 5000"/>
            </a:avLst>
          </a:prstGeom>
          <a:solidFill>
            <a:srgbClr val="263A60"/>
          </a:solidFill>
          <a:ln w="9525">
            <a:solidFill>
              <a:srgbClr val="A885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Parliament A">
            <a:extLst>
              <a:ext uri="{FF2B5EF4-FFF2-40B4-BE49-F238E27FC236}">
                <a16:creationId xmlns:a16="http://schemas.microsoft.com/office/drawing/2014/main" id="{BDD55A03-F8A5-2BFB-B4D7-6E2FE764C3DE}"/>
              </a:ext>
            </a:extLst>
          </p:cNvPr>
          <p:cNvGrpSpPr/>
          <p:nvPr/>
        </p:nvGrpSpPr>
        <p:grpSpPr>
          <a:xfrm>
            <a:off x="885952" y="2260600"/>
            <a:ext cx="1072896" cy="812800"/>
            <a:chOff x="885952" y="2260600"/>
            <a:chExt cx="1072896" cy="812800"/>
          </a:xfrm>
        </p:grpSpPr>
        <p:sp>
          <p:nvSpPr>
            <p:cNvPr id="5" name="Равнобедренный треугольник 4">
              <a:extLst>
                <a:ext uri="{FF2B5EF4-FFF2-40B4-BE49-F238E27FC236}">
                  <a16:creationId xmlns:a16="http://schemas.microsoft.com/office/drawing/2014/main" id="{558FC9F5-1C0C-81EC-9626-CB05E5C0CF59}"/>
                </a:ext>
              </a:extLst>
            </p:cNvPr>
            <p:cNvSpPr/>
            <p:nvPr/>
          </p:nvSpPr>
          <p:spPr>
            <a:xfrm>
              <a:off x="975360" y="2260600"/>
              <a:ext cx="894080" cy="260096"/>
            </a:xfrm>
            <a:prstGeom prst="triangle">
              <a:avLst/>
            </a:prstGeom>
            <a:solidFill>
              <a:srgbClr val="CDB27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A37DAFB8-088C-227D-759D-4AD0CFDADC8C}"/>
                </a:ext>
              </a:extLst>
            </p:cNvPr>
            <p:cNvSpPr/>
            <p:nvPr/>
          </p:nvSpPr>
          <p:spPr>
            <a:xfrm>
              <a:off x="975360" y="2536952"/>
              <a:ext cx="894080" cy="48768"/>
            </a:xfrm>
            <a:prstGeom prst="rect">
              <a:avLst/>
            </a:prstGeom>
            <a:solidFill>
              <a:srgbClr val="CDB27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97C586FD-BD81-258D-CD73-788D04DD0C53}"/>
                </a:ext>
              </a:extLst>
            </p:cNvPr>
            <p:cNvSpPr/>
            <p:nvPr/>
          </p:nvSpPr>
          <p:spPr>
            <a:xfrm>
              <a:off x="1048512" y="2610104"/>
              <a:ext cx="65024" cy="325120"/>
            </a:xfrm>
            <a:prstGeom prst="rect">
              <a:avLst/>
            </a:prstGeom>
            <a:solidFill>
              <a:srgbClr val="CDB27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C57CE1C9-528F-A5A2-28C9-87ABF7F4D78A}"/>
                </a:ext>
              </a:extLst>
            </p:cNvPr>
            <p:cNvSpPr/>
            <p:nvPr/>
          </p:nvSpPr>
          <p:spPr>
            <a:xfrm>
              <a:off x="1223264" y="2610104"/>
              <a:ext cx="65024" cy="325120"/>
            </a:xfrm>
            <a:prstGeom prst="rect">
              <a:avLst/>
            </a:prstGeom>
            <a:solidFill>
              <a:srgbClr val="CDB27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3BEFB6C-4A13-6F03-497E-62A33B66548D}"/>
                </a:ext>
              </a:extLst>
            </p:cNvPr>
            <p:cNvSpPr/>
            <p:nvPr/>
          </p:nvSpPr>
          <p:spPr>
            <a:xfrm>
              <a:off x="1398016" y="2610104"/>
              <a:ext cx="65024" cy="325120"/>
            </a:xfrm>
            <a:prstGeom prst="rect">
              <a:avLst/>
            </a:prstGeom>
            <a:solidFill>
              <a:srgbClr val="CDB27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41AD1E44-550B-7E5D-E0A0-3DD92FD361ED}"/>
                </a:ext>
              </a:extLst>
            </p:cNvPr>
            <p:cNvSpPr/>
            <p:nvPr/>
          </p:nvSpPr>
          <p:spPr>
            <a:xfrm>
              <a:off x="1572768" y="2610104"/>
              <a:ext cx="65024" cy="325120"/>
            </a:xfrm>
            <a:prstGeom prst="rect">
              <a:avLst/>
            </a:prstGeom>
            <a:solidFill>
              <a:srgbClr val="CDB27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FBEEBDBD-BC2B-79F5-1733-4D0FCFD98A9C}"/>
                </a:ext>
              </a:extLst>
            </p:cNvPr>
            <p:cNvSpPr/>
            <p:nvPr/>
          </p:nvSpPr>
          <p:spPr>
            <a:xfrm>
              <a:off x="1747520" y="2610104"/>
              <a:ext cx="65024" cy="325120"/>
            </a:xfrm>
            <a:prstGeom prst="rect">
              <a:avLst/>
            </a:prstGeom>
            <a:solidFill>
              <a:srgbClr val="CDB27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5DC3B167-089B-E444-818F-4FB3F70416C4}"/>
                </a:ext>
              </a:extLst>
            </p:cNvPr>
            <p:cNvSpPr/>
            <p:nvPr/>
          </p:nvSpPr>
          <p:spPr>
            <a:xfrm>
              <a:off x="934720" y="2951480"/>
              <a:ext cx="975360" cy="56896"/>
            </a:xfrm>
            <a:prstGeom prst="rect">
              <a:avLst/>
            </a:prstGeom>
            <a:solidFill>
              <a:srgbClr val="CDB27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BD37312-73EC-D03E-8B95-87F210DC4B78}"/>
                </a:ext>
              </a:extLst>
            </p:cNvPr>
            <p:cNvSpPr/>
            <p:nvPr/>
          </p:nvSpPr>
          <p:spPr>
            <a:xfrm>
              <a:off x="885952" y="3024632"/>
              <a:ext cx="1072896" cy="48768"/>
            </a:xfrm>
            <a:prstGeom prst="rect">
              <a:avLst/>
            </a:prstGeom>
            <a:solidFill>
              <a:srgbClr val="CDB27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Parliament B">
            <a:extLst>
              <a:ext uri="{FF2B5EF4-FFF2-40B4-BE49-F238E27FC236}">
                <a16:creationId xmlns:a16="http://schemas.microsoft.com/office/drawing/2014/main" id="{4D0DB0EA-363E-A74A-BA51-80F9ED34017D}"/>
              </a:ext>
            </a:extLst>
          </p:cNvPr>
          <p:cNvGrpSpPr/>
          <p:nvPr/>
        </p:nvGrpSpPr>
        <p:grpSpPr>
          <a:xfrm>
            <a:off x="2663952" y="2260600"/>
            <a:ext cx="1072896" cy="812800"/>
            <a:chOff x="2663952" y="2260600"/>
            <a:chExt cx="1072896" cy="812800"/>
          </a:xfrm>
        </p:grpSpPr>
        <p:sp>
          <p:nvSpPr>
            <p:cNvPr id="15" name="Равнобедренный треугольник 14">
              <a:extLst>
                <a:ext uri="{FF2B5EF4-FFF2-40B4-BE49-F238E27FC236}">
                  <a16:creationId xmlns:a16="http://schemas.microsoft.com/office/drawing/2014/main" id="{4501318F-50CC-1A36-F81F-6145972CD534}"/>
                </a:ext>
              </a:extLst>
            </p:cNvPr>
            <p:cNvSpPr/>
            <p:nvPr/>
          </p:nvSpPr>
          <p:spPr>
            <a:xfrm>
              <a:off x="2753360" y="2260600"/>
              <a:ext cx="894080" cy="260096"/>
            </a:xfrm>
            <a:prstGeom prst="triangle">
              <a:avLst/>
            </a:prstGeom>
            <a:solidFill>
              <a:srgbClr val="9FC3A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F32F985B-4F1D-F463-F8A5-669F86424164}"/>
                </a:ext>
              </a:extLst>
            </p:cNvPr>
            <p:cNvSpPr/>
            <p:nvPr/>
          </p:nvSpPr>
          <p:spPr>
            <a:xfrm>
              <a:off x="2753360" y="2536952"/>
              <a:ext cx="894080" cy="48768"/>
            </a:xfrm>
            <a:prstGeom prst="rect">
              <a:avLst/>
            </a:prstGeom>
            <a:solidFill>
              <a:srgbClr val="9FC3A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F21B7E2F-A152-9E56-677D-63B21ADBBA50}"/>
                </a:ext>
              </a:extLst>
            </p:cNvPr>
            <p:cNvSpPr/>
            <p:nvPr/>
          </p:nvSpPr>
          <p:spPr>
            <a:xfrm>
              <a:off x="2826512" y="2610104"/>
              <a:ext cx="65024" cy="325120"/>
            </a:xfrm>
            <a:prstGeom prst="rect">
              <a:avLst/>
            </a:prstGeom>
            <a:solidFill>
              <a:srgbClr val="9FC3A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4B52AC31-C7FE-B9CE-E7BE-EA74A3F593DE}"/>
                </a:ext>
              </a:extLst>
            </p:cNvPr>
            <p:cNvSpPr/>
            <p:nvPr/>
          </p:nvSpPr>
          <p:spPr>
            <a:xfrm>
              <a:off x="3001264" y="2610104"/>
              <a:ext cx="65024" cy="325120"/>
            </a:xfrm>
            <a:prstGeom prst="rect">
              <a:avLst/>
            </a:prstGeom>
            <a:solidFill>
              <a:srgbClr val="9FC3A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3CD9ECB4-B493-9BE5-B310-67DD37F64881}"/>
                </a:ext>
              </a:extLst>
            </p:cNvPr>
            <p:cNvSpPr/>
            <p:nvPr/>
          </p:nvSpPr>
          <p:spPr>
            <a:xfrm>
              <a:off x="3176016" y="2610104"/>
              <a:ext cx="65024" cy="325120"/>
            </a:xfrm>
            <a:prstGeom prst="rect">
              <a:avLst/>
            </a:prstGeom>
            <a:solidFill>
              <a:srgbClr val="9FC3A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EF197970-FC45-A9B1-66BC-48E6058AF52F}"/>
                </a:ext>
              </a:extLst>
            </p:cNvPr>
            <p:cNvSpPr/>
            <p:nvPr/>
          </p:nvSpPr>
          <p:spPr>
            <a:xfrm>
              <a:off x="3350768" y="2610104"/>
              <a:ext cx="65024" cy="325120"/>
            </a:xfrm>
            <a:prstGeom prst="rect">
              <a:avLst/>
            </a:prstGeom>
            <a:solidFill>
              <a:srgbClr val="9FC3A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9FB0B6B2-56B7-BE66-3E24-ACC4DCBB50D3}"/>
                </a:ext>
              </a:extLst>
            </p:cNvPr>
            <p:cNvSpPr/>
            <p:nvPr/>
          </p:nvSpPr>
          <p:spPr>
            <a:xfrm>
              <a:off x="3525520" y="2610104"/>
              <a:ext cx="65024" cy="325120"/>
            </a:xfrm>
            <a:prstGeom prst="rect">
              <a:avLst/>
            </a:prstGeom>
            <a:solidFill>
              <a:srgbClr val="9FC3A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6704B7F5-251B-0283-E614-026E16FDE1FA}"/>
                </a:ext>
              </a:extLst>
            </p:cNvPr>
            <p:cNvSpPr/>
            <p:nvPr/>
          </p:nvSpPr>
          <p:spPr>
            <a:xfrm>
              <a:off x="2712720" y="2951480"/>
              <a:ext cx="975360" cy="56896"/>
            </a:xfrm>
            <a:prstGeom prst="rect">
              <a:avLst/>
            </a:prstGeom>
            <a:solidFill>
              <a:srgbClr val="9FC3A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>
              <a:extLst>
                <a:ext uri="{FF2B5EF4-FFF2-40B4-BE49-F238E27FC236}">
                  <a16:creationId xmlns:a16="http://schemas.microsoft.com/office/drawing/2014/main" id="{C71AD52B-89E7-E102-F208-FC80298D0454}"/>
                </a:ext>
              </a:extLst>
            </p:cNvPr>
            <p:cNvSpPr/>
            <p:nvPr/>
          </p:nvSpPr>
          <p:spPr>
            <a:xfrm>
              <a:off x="2663952" y="3024632"/>
              <a:ext cx="1072896" cy="48768"/>
            </a:xfrm>
            <a:prstGeom prst="rect">
              <a:avLst/>
            </a:prstGeom>
            <a:solidFill>
              <a:srgbClr val="9FC3A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25" name="Divider">
            <a:extLst>
              <a:ext uri="{FF2B5EF4-FFF2-40B4-BE49-F238E27FC236}">
                <a16:creationId xmlns:a16="http://schemas.microsoft.com/office/drawing/2014/main" id="{81ACD818-E104-B687-8D96-28D32F0363FA}"/>
              </a:ext>
            </a:extLst>
          </p:cNvPr>
          <p:cNvCxnSpPr/>
          <p:nvPr/>
        </p:nvCxnSpPr>
        <p:spPr>
          <a:xfrm>
            <a:off x="2311400" y="2159000"/>
            <a:ext cx="0" cy="1041400"/>
          </a:xfrm>
          <a:prstGeom prst="line">
            <a:avLst/>
          </a:prstGeom>
          <a:ln w="952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wn affairs">
            <a:extLst>
              <a:ext uri="{FF2B5EF4-FFF2-40B4-BE49-F238E27FC236}">
                <a16:creationId xmlns:a16="http://schemas.microsoft.com/office/drawing/2014/main" id="{6C214A38-0807-2E3C-52D8-C85347DE82F2}"/>
              </a:ext>
            </a:extLst>
          </p:cNvPr>
          <p:cNvSpPr txBox="1"/>
          <p:nvPr/>
        </p:nvSpPr>
        <p:spPr>
          <a:xfrm>
            <a:off x="838200" y="3429000"/>
            <a:ext cx="2946400" cy="2540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400"/>
              </a:spcAft>
            </a:pPr>
            <a:r>
              <a:rPr lang="ru-RU" sz="2200" b="1" dirty="0">
                <a:solidFill>
                  <a:srgbClr val="FFFFFF"/>
                </a:solidFill>
                <a:latin typeface="Calibri" panose="020F0502020204030204" pitchFamily="34" charset="0"/>
              </a:rPr>
              <a:t>Самостоятельность</a:t>
            </a: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 во внутренних делах</a:t>
            </a:r>
          </a:p>
          <a:p>
            <a:pPr>
              <a:spcAft>
                <a:spcPts val="1400"/>
              </a:spcAft>
            </a:pPr>
            <a:r>
              <a:rPr lang="ru-RU" sz="2200" b="1" dirty="0">
                <a:solidFill>
                  <a:srgbClr val="FFFFFF"/>
                </a:solidFill>
                <a:latin typeface="Calibri" panose="020F0502020204030204" pitchFamily="34" charset="0"/>
              </a:rPr>
              <a:t>Собственные парламенты</a:t>
            </a: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 и правительства</a:t>
            </a:r>
          </a:p>
        </p:txBody>
      </p:sp>
      <p:sp>
        <p:nvSpPr>
          <p:cNvPr id="27" name="Common panel">
            <a:extLst>
              <a:ext uri="{FF2B5EF4-FFF2-40B4-BE49-F238E27FC236}">
                <a16:creationId xmlns:a16="http://schemas.microsoft.com/office/drawing/2014/main" id="{B6E6739E-01B9-5BD5-1373-C4B3F5343226}"/>
              </a:ext>
            </a:extLst>
          </p:cNvPr>
          <p:cNvSpPr/>
          <p:nvPr/>
        </p:nvSpPr>
        <p:spPr>
          <a:xfrm>
            <a:off x="4470400" y="1905000"/>
            <a:ext cx="3505200" cy="4191000"/>
          </a:xfrm>
          <a:prstGeom prst="roundRect">
            <a:avLst>
              <a:gd name="adj" fmla="val 5000"/>
            </a:avLst>
          </a:prstGeom>
          <a:solidFill>
            <a:srgbClr val="F3ECDD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Common institutions">
            <a:extLst>
              <a:ext uri="{FF2B5EF4-FFF2-40B4-BE49-F238E27FC236}">
                <a16:creationId xmlns:a16="http://schemas.microsoft.com/office/drawing/2014/main" id="{00F50EC3-CB8E-F2E8-9F6A-B14FC809EEDD}"/>
              </a:ext>
            </a:extLst>
          </p:cNvPr>
          <p:cNvSpPr txBox="1"/>
          <p:nvPr/>
        </p:nvSpPr>
        <p:spPr>
          <a:xfrm>
            <a:off x="4724400" y="2133600"/>
            <a:ext cx="29972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7A1E2C"/>
                </a:solidFill>
                <a:latin typeface="Georgia" panose="02040502050405020303" pitchFamily="18" charset="0"/>
              </a:rPr>
              <a:t>Общие институты:</a:t>
            </a:r>
          </a:p>
        </p:txBody>
      </p:sp>
      <p:sp>
        <p:nvSpPr>
          <p:cNvPr id="29" name="Ministry 1">
            <a:extLst>
              <a:ext uri="{FF2B5EF4-FFF2-40B4-BE49-F238E27FC236}">
                <a16:creationId xmlns:a16="http://schemas.microsoft.com/office/drawing/2014/main" id="{4038DD35-9E15-9ADC-C159-8DD26D4E8A7E}"/>
              </a:ext>
            </a:extLst>
          </p:cNvPr>
          <p:cNvSpPr/>
          <p:nvPr/>
        </p:nvSpPr>
        <p:spPr>
          <a:xfrm>
            <a:off x="4724400" y="2717800"/>
            <a:ext cx="2997200" cy="965200"/>
          </a:xfrm>
          <a:prstGeom prst="roundRect">
            <a:avLst>
              <a:gd name="adj" fmla="val 8000"/>
            </a:avLst>
          </a:prstGeom>
          <a:solidFill>
            <a:srgbClr val="FBF8F1"/>
          </a:solidFill>
          <a:ln w="9525">
            <a:solidFill>
              <a:srgbClr val="D9C9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Ministry bar">
            <a:extLst>
              <a:ext uri="{FF2B5EF4-FFF2-40B4-BE49-F238E27FC236}">
                <a16:creationId xmlns:a16="http://schemas.microsoft.com/office/drawing/2014/main" id="{B937D675-B1EF-92F7-6183-4C7BEE19B2A8}"/>
              </a:ext>
            </a:extLst>
          </p:cNvPr>
          <p:cNvSpPr/>
          <p:nvPr/>
        </p:nvSpPr>
        <p:spPr>
          <a:xfrm>
            <a:off x="4724400" y="2717800"/>
            <a:ext cx="63500" cy="965200"/>
          </a:xfrm>
          <a:prstGeom prst="rect">
            <a:avLst/>
          </a:prstGeom>
          <a:solidFill>
            <a:srgbClr val="1B2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Ministry text 1">
            <a:extLst>
              <a:ext uri="{FF2B5EF4-FFF2-40B4-BE49-F238E27FC236}">
                <a16:creationId xmlns:a16="http://schemas.microsoft.com/office/drawing/2014/main" id="{DC024D3B-A638-76AB-84DC-BB305DAAA429}"/>
              </a:ext>
            </a:extLst>
          </p:cNvPr>
          <p:cNvSpPr txBox="1"/>
          <p:nvPr/>
        </p:nvSpPr>
        <p:spPr>
          <a:xfrm>
            <a:off x="4953000" y="2717800"/>
            <a:ext cx="2667000" cy="965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98000"/>
              </a:lnSpc>
            </a:pPr>
            <a:r>
              <a:rPr lang="ru-RU" sz="2100" dirty="0">
                <a:solidFill>
                  <a:srgbClr val="1B2A47"/>
                </a:solidFill>
                <a:latin typeface="Calibri" panose="020F0502020204030204" pitchFamily="34" charset="0"/>
              </a:rPr>
              <a:t>Министерство иностранных дел</a:t>
            </a:r>
          </a:p>
        </p:txBody>
      </p:sp>
      <p:sp>
        <p:nvSpPr>
          <p:cNvPr id="32" name="Ministry 2">
            <a:extLst>
              <a:ext uri="{FF2B5EF4-FFF2-40B4-BE49-F238E27FC236}">
                <a16:creationId xmlns:a16="http://schemas.microsoft.com/office/drawing/2014/main" id="{400FA29D-BF4D-8E62-F932-A0698868FC1B}"/>
              </a:ext>
            </a:extLst>
          </p:cNvPr>
          <p:cNvSpPr/>
          <p:nvPr/>
        </p:nvSpPr>
        <p:spPr>
          <a:xfrm>
            <a:off x="4724400" y="3810000"/>
            <a:ext cx="2997200" cy="965200"/>
          </a:xfrm>
          <a:prstGeom prst="roundRect">
            <a:avLst>
              <a:gd name="adj" fmla="val 8000"/>
            </a:avLst>
          </a:prstGeom>
          <a:solidFill>
            <a:srgbClr val="FBF8F1"/>
          </a:solidFill>
          <a:ln w="9525">
            <a:solidFill>
              <a:srgbClr val="D9C9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Ministry bar">
            <a:extLst>
              <a:ext uri="{FF2B5EF4-FFF2-40B4-BE49-F238E27FC236}">
                <a16:creationId xmlns:a16="http://schemas.microsoft.com/office/drawing/2014/main" id="{E02D4E06-3A3B-2F33-DFEC-939877ED35AB}"/>
              </a:ext>
            </a:extLst>
          </p:cNvPr>
          <p:cNvSpPr/>
          <p:nvPr/>
        </p:nvSpPr>
        <p:spPr>
          <a:xfrm>
            <a:off x="4724400" y="3810000"/>
            <a:ext cx="63500" cy="965200"/>
          </a:xfrm>
          <a:prstGeom prst="rect">
            <a:avLst/>
          </a:prstGeom>
          <a:solidFill>
            <a:srgbClr val="1B2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Ministry text 2">
            <a:extLst>
              <a:ext uri="{FF2B5EF4-FFF2-40B4-BE49-F238E27FC236}">
                <a16:creationId xmlns:a16="http://schemas.microsoft.com/office/drawing/2014/main" id="{C9654E61-8E1F-9688-DCF4-979BD97EE757}"/>
              </a:ext>
            </a:extLst>
          </p:cNvPr>
          <p:cNvSpPr txBox="1"/>
          <p:nvPr/>
        </p:nvSpPr>
        <p:spPr>
          <a:xfrm>
            <a:off x="4953000" y="3810000"/>
            <a:ext cx="2667000" cy="965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98000"/>
              </a:lnSpc>
            </a:pPr>
            <a:r>
              <a:rPr lang="ru-RU" sz="2100" dirty="0">
                <a:solidFill>
                  <a:srgbClr val="1B2A47"/>
                </a:solidFill>
                <a:latin typeface="Calibri" panose="020F0502020204030204" pitchFamily="34" charset="0"/>
              </a:rPr>
              <a:t>Министерство обороны</a:t>
            </a:r>
          </a:p>
        </p:txBody>
      </p:sp>
      <p:sp>
        <p:nvSpPr>
          <p:cNvPr id="35" name="Ministry 3">
            <a:extLst>
              <a:ext uri="{FF2B5EF4-FFF2-40B4-BE49-F238E27FC236}">
                <a16:creationId xmlns:a16="http://schemas.microsoft.com/office/drawing/2014/main" id="{C0670FFF-A968-40ED-D314-CA2B1933A319}"/>
              </a:ext>
            </a:extLst>
          </p:cNvPr>
          <p:cNvSpPr/>
          <p:nvPr/>
        </p:nvSpPr>
        <p:spPr>
          <a:xfrm>
            <a:off x="4724400" y="4902200"/>
            <a:ext cx="2997200" cy="965200"/>
          </a:xfrm>
          <a:prstGeom prst="roundRect">
            <a:avLst>
              <a:gd name="adj" fmla="val 8000"/>
            </a:avLst>
          </a:prstGeom>
          <a:solidFill>
            <a:srgbClr val="FBF8F1"/>
          </a:solidFill>
          <a:ln w="9525">
            <a:solidFill>
              <a:srgbClr val="D9C9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Ministry bar">
            <a:extLst>
              <a:ext uri="{FF2B5EF4-FFF2-40B4-BE49-F238E27FC236}">
                <a16:creationId xmlns:a16="http://schemas.microsoft.com/office/drawing/2014/main" id="{ECA2D78B-D2F9-257E-ADED-0C6C856BF1F9}"/>
              </a:ext>
            </a:extLst>
          </p:cNvPr>
          <p:cNvSpPr/>
          <p:nvPr/>
        </p:nvSpPr>
        <p:spPr>
          <a:xfrm>
            <a:off x="4724400" y="4902200"/>
            <a:ext cx="63500" cy="965200"/>
          </a:xfrm>
          <a:prstGeom prst="rect">
            <a:avLst/>
          </a:prstGeom>
          <a:solidFill>
            <a:srgbClr val="1B2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Ministry text 3">
            <a:extLst>
              <a:ext uri="{FF2B5EF4-FFF2-40B4-BE49-F238E27FC236}">
                <a16:creationId xmlns:a16="http://schemas.microsoft.com/office/drawing/2014/main" id="{A6F00B90-F654-8AD6-C27A-C9966B2289EC}"/>
              </a:ext>
            </a:extLst>
          </p:cNvPr>
          <p:cNvSpPr txBox="1"/>
          <p:nvPr/>
        </p:nvSpPr>
        <p:spPr>
          <a:xfrm>
            <a:off x="4953000" y="4902200"/>
            <a:ext cx="2667000" cy="965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98000"/>
              </a:lnSpc>
            </a:pPr>
            <a:r>
              <a:rPr lang="ru-RU" sz="2100" dirty="0">
                <a:solidFill>
                  <a:srgbClr val="1B2A47"/>
                </a:solidFill>
                <a:latin typeface="Calibri" panose="020F0502020204030204" pitchFamily="34" charset="0"/>
              </a:rPr>
              <a:t>Министерство финансов</a:t>
            </a:r>
          </a:p>
        </p:txBody>
      </p:sp>
      <p:pic>
        <p:nvPicPr>
          <p:cNvPr id="39" name="Franz Joseph Hungarian regalia" descr="Франц Иосиф I в венгерском коронационном облачении со Святой короной Иштвана. Литография А. Даутаге">
            <a:extLst>
              <a:ext uri="{FF2B5EF4-FFF2-40B4-BE49-F238E27FC236}">
                <a16:creationId xmlns:a16="http://schemas.microsoft.com/office/drawing/2014/main" id="{A56A15D4-BCF0-67BD-BAEF-5D77B47C4F7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0" y="1905000"/>
            <a:ext cx="1879600" cy="2413000"/>
          </a:xfrm>
          <a:prstGeom prst="ellipse">
            <a:avLst/>
          </a:prstGeom>
          <a:ln w="15875">
            <a:solidFill>
              <a:srgbClr val="CDB27E"/>
            </a:solidFill>
          </a:ln>
        </p:spPr>
      </p:pic>
      <p:sp>
        <p:nvSpPr>
          <p:cNvPr id="40" name="Franz Joseph Hungarian regalia ring">
            <a:extLst>
              <a:ext uri="{FF2B5EF4-FFF2-40B4-BE49-F238E27FC236}">
                <a16:creationId xmlns:a16="http://schemas.microsoft.com/office/drawing/2014/main" id="{4BAB7332-F190-2D46-0EC9-B78473858C57}"/>
              </a:ext>
            </a:extLst>
          </p:cNvPr>
          <p:cNvSpPr/>
          <p:nvPr/>
        </p:nvSpPr>
        <p:spPr>
          <a:xfrm>
            <a:off x="8813800" y="1828800"/>
            <a:ext cx="2032000" cy="2565400"/>
          </a:xfrm>
          <a:prstGeom prst="ellipse">
            <a:avLst/>
          </a:prstGeom>
          <a:noFill/>
          <a:ln w="9525" cap="flat" cmpd="sng" algn="ctr">
            <a:solidFill>
              <a:srgbClr val="CDB27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Emperor">
            <a:extLst>
              <a:ext uri="{FF2B5EF4-FFF2-40B4-BE49-F238E27FC236}">
                <a16:creationId xmlns:a16="http://schemas.microsoft.com/office/drawing/2014/main" id="{A2636210-C1FE-7B5C-7667-7B44573A047B}"/>
              </a:ext>
            </a:extLst>
          </p:cNvPr>
          <p:cNvSpPr txBox="1"/>
          <p:nvPr/>
        </p:nvSpPr>
        <p:spPr>
          <a:xfrm>
            <a:off x="8432800" y="4572000"/>
            <a:ext cx="2794000" cy="1402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300" b="1" dirty="0">
                <a:solidFill>
                  <a:srgbClr val="CDB27E"/>
                </a:solidFill>
                <a:latin typeface="Georgia" panose="02040502050405020303" pitchFamily="18" charset="0"/>
              </a:rPr>
              <a:t>Император</a:t>
            </a:r>
            <a:r>
              <a:rPr lang="ru-RU" sz="2300" i="1" dirty="0">
                <a:solidFill>
                  <a:srgbClr val="F3ECDD"/>
                </a:solidFill>
                <a:latin typeface="Georgia" panose="02040502050405020303" pitchFamily="18" charset="0"/>
              </a:rPr>
              <a:t> сохранял значительные полномочия</a:t>
            </a:r>
          </a:p>
        </p:txBody>
      </p:sp>
      <p:cxnSp>
        <p:nvCxnSpPr>
          <p:cNvPr id="42" name="Link A1">
            <a:extLst>
              <a:ext uri="{FF2B5EF4-FFF2-40B4-BE49-F238E27FC236}">
                <a16:creationId xmlns:a16="http://schemas.microsoft.com/office/drawing/2014/main" id="{6D4FE8FB-72D9-19C5-3636-741B3E2BC361}"/>
              </a:ext>
            </a:extLst>
          </p:cNvPr>
          <p:cNvCxnSpPr/>
          <p:nvPr/>
        </p:nvCxnSpPr>
        <p:spPr>
          <a:xfrm>
            <a:off x="4013200" y="2997200"/>
            <a:ext cx="457200" cy="812800"/>
          </a:xfrm>
          <a:prstGeom prst="line">
            <a:avLst/>
          </a:prstGeom>
          <a:ln w="12700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Link A2">
            <a:extLst>
              <a:ext uri="{FF2B5EF4-FFF2-40B4-BE49-F238E27FC236}">
                <a16:creationId xmlns:a16="http://schemas.microsoft.com/office/drawing/2014/main" id="{2A8356AE-1457-F9DA-8846-BF789C75973A}"/>
              </a:ext>
            </a:extLst>
          </p:cNvPr>
          <p:cNvCxnSpPr/>
          <p:nvPr/>
        </p:nvCxnSpPr>
        <p:spPr>
          <a:xfrm flipV="1">
            <a:off x="4013200" y="4013200"/>
            <a:ext cx="457200" cy="812800"/>
          </a:xfrm>
          <a:prstGeom prst="line">
            <a:avLst/>
          </a:prstGeom>
          <a:ln w="12700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Link B">
            <a:extLst>
              <a:ext uri="{FF2B5EF4-FFF2-40B4-BE49-F238E27FC236}">
                <a16:creationId xmlns:a16="http://schemas.microsoft.com/office/drawing/2014/main" id="{C6C3955A-2A41-2E80-2B8D-ACA3523A713B}"/>
              </a:ext>
            </a:extLst>
          </p:cNvPr>
          <p:cNvCxnSpPr/>
          <p:nvPr/>
        </p:nvCxnSpPr>
        <p:spPr>
          <a:xfrm flipV="1">
            <a:off x="7975600" y="3302000"/>
            <a:ext cx="457200" cy="609600"/>
          </a:xfrm>
          <a:prstGeom prst="line">
            <a:avLst/>
          </a:prstGeom>
          <a:ln w="12700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Signature 100ballnik.com">
            <a:extLst>
              <a:ext uri="{FF2B5EF4-FFF2-40B4-BE49-F238E27FC236}">
                <a16:creationId xmlns:a16="http://schemas.microsoft.com/office/drawing/2014/main" id="{FA0E2D19-93ED-2BEB-5D69-D1AD6891719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3347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49669DB-011D-8686-C3FC-4EAF88AAE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6858000" cy="102044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От Австрии</a:t>
            </a:r>
            <a:b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</a:b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к Австро-Венгрии</a:t>
            </a:r>
          </a:p>
        </p:txBody>
      </p:sp>
      <p:sp>
        <p:nvSpPr>
          <p:cNvPr id="3" name="Kicker">
            <a:extLst>
              <a:ext uri="{FF2B5EF4-FFF2-40B4-BE49-F238E27FC236}">
                <a16:creationId xmlns:a16="http://schemas.microsoft.com/office/drawing/2014/main" id="{D908EA88-3AB6-7A14-FA5E-1FBF1C92B104}"/>
              </a:ext>
            </a:extLst>
          </p:cNvPr>
          <p:cNvSpPr txBox="1"/>
          <p:nvPr/>
        </p:nvSpPr>
        <p:spPr>
          <a:xfrm>
            <a:off x="609600" y="1477645"/>
            <a:ext cx="6604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i="1" dirty="0">
                <a:solidFill>
                  <a:srgbClr val="7A1E2C"/>
                </a:solidFill>
                <a:latin typeface="Georgia" panose="02040502050405020303" pitchFamily="18" charset="0"/>
              </a:rPr>
              <a:t>Австро-Венгрия: дуалистическая монархия</a:t>
            </a:r>
          </a:p>
        </p:txBody>
      </p:sp>
      <p:pic>
        <p:nvPicPr>
          <p:cNvPr id="5" name="Coronation Buda 1867" descr="Коронация Франца Иосифа и Елизаветы королём и королевой Венгрии 8 июня 1867 года. Изображение 1867 года">
            <a:extLst>
              <a:ext uri="{FF2B5EF4-FFF2-40B4-BE49-F238E27FC236}">
                <a16:creationId xmlns:a16="http://schemas.microsoft.com/office/drawing/2014/main" id="{C66EB447-91A9-0A1E-4715-D9502C93D15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1600" y="381000"/>
            <a:ext cx="3860800" cy="2489200"/>
          </a:xfrm>
          <a:prstGeom prst="roundRect">
            <a:avLst>
              <a:gd name="adj" fmla="val 4000"/>
            </a:avLst>
          </a:prstGeom>
          <a:ln w="952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6" name="Results heading">
            <a:extLst>
              <a:ext uri="{FF2B5EF4-FFF2-40B4-BE49-F238E27FC236}">
                <a16:creationId xmlns:a16="http://schemas.microsoft.com/office/drawing/2014/main" id="{AF75F5B8-74DA-988B-AEFF-C7D9A1977D71}"/>
              </a:ext>
            </a:extLst>
          </p:cNvPr>
          <p:cNvSpPr txBox="1"/>
          <p:nvPr/>
        </p:nvSpPr>
        <p:spPr>
          <a:xfrm>
            <a:off x="609600" y="2489200"/>
            <a:ext cx="66040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1B2A47"/>
                </a:solidFill>
                <a:latin typeface="Georgia" panose="02040502050405020303" pitchFamily="18" charset="0"/>
              </a:rPr>
              <a:t>Итоги соглашения</a:t>
            </a:r>
          </a:p>
        </p:txBody>
      </p:sp>
      <p:sp>
        <p:nvSpPr>
          <p:cNvPr id="7" name="Group card 1">
            <a:extLst>
              <a:ext uri="{FF2B5EF4-FFF2-40B4-BE49-F238E27FC236}">
                <a16:creationId xmlns:a16="http://schemas.microsoft.com/office/drawing/2014/main" id="{DEE4DED4-74AF-DA51-779A-F3539F549E5C}"/>
              </a:ext>
            </a:extLst>
          </p:cNvPr>
          <p:cNvSpPr/>
          <p:nvPr/>
        </p:nvSpPr>
        <p:spPr>
          <a:xfrm>
            <a:off x="609600" y="3022600"/>
            <a:ext cx="3522133" cy="3276600"/>
          </a:xfrm>
          <a:prstGeom prst="roundRect">
            <a:avLst>
              <a:gd name="adj" fmla="val 5000"/>
            </a:avLst>
          </a:prstGeom>
          <a:solidFill>
            <a:srgbClr val="DFE5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Group head 1">
            <a:extLst>
              <a:ext uri="{FF2B5EF4-FFF2-40B4-BE49-F238E27FC236}">
                <a16:creationId xmlns:a16="http://schemas.microsoft.com/office/drawing/2014/main" id="{AB3C4984-7223-ADC9-55DE-E73D820B4B92}"/>
              </a:ext>
            </a:extLst>
          </p:cNvPr>
          <p:cNvSpPr/>
          <p:nvPr/>
        </p:nvSpPr>
        <p:spPr>
          <a:xfrm>
            <a:off x="609600" y="3022600"/>
            <a:ext cx="3522133" cy="558800"/>
          </a:xfrm>
          <a:prstGeom prst="rect">
            <a:avLst/>
          </a:prstGeom>
          <a:solidFill>
            <a:srgbClr val="1B2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Group title 1">
            <a:extLst>
              <a:ext uri="{FF2B5EF4-FFF2-40B4-BE49-F238E27FC236}">
                <a16:creationId xmlns:a16="http://schemas.microsoft.com/office/drawing/2014/main" id="{025B24C0-63E1-11B7-8D1F-88829A5C29EF}"/>
              </a:ext>
            </a:extLst>
          </p:cNvPr>
          <p:cNvSpPr txBox="1"/>
          <p:nvPr/>
        </p:nvSpPr>
        <p:spPr>
          <a:xfrm>
            <a:off x="787400" y="3022600"/>
            <a:ext cx="3166533" cy="558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b="1" dirty="0">
                <a:solidFill>
                  <a:srgbClr val="F3ECDD"/>
                </a:solidFill>
                <a:latin typeface="Georgia" panose="02040502050405020303" pitchFamily="18" charset="0"/>
              </a:rPr>
              <a:t>Уступки:</a:t>
            </a:r>
          </a:p>
        </p:txBody>
      </p:sp>
      <p:sp>
        <p:nvSpPr>
          <p:cNvPr id="10" name="Group list 1">
            <a:extLst>
              <a:ext uri="{FF2B5EF4-FFF2-40B4-BE49-F238E27FC236}">
                <a16:creationId xmlns:a16="http://schemas.microsoft.com/office/drawing/2014/main" id="{1CFAB1BB-D1D5-C37A-E30A-6A43B424BFFF}"/>
              </a:ext>
            </a:extLst>
          </p:cNvPr>
          <p:cNvSpPr txBox="1"/>
          <p:nvPr/>
        </p:nvSpPr>
        <p:spPr>
          <a:xfrm>
            <a:off x="787400" y="3733800"/>
            <a:ext cx="3242733" cy="248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254000" lvl="1" indent="-254000">
              <a:lnSpc>
                <a:spcPct val="98000"/>
              </a:lnSpc>
              <a:spcAft>
                <a:spcPts val="800"/>
              </a:spcAft>
              <a:buClr>
                <a:srgbClr val="1B2A47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Австрийцы отказались от доминирования</a:t>
            </a:r>
          </a:p>
          <a:p>
            <a:pPr marL="254000" lvl="1" indent="-254000">
              <a:lnSpc>
                <a:spcPct val="98000"/>
              </a:lnSpc>
              <a:spcAft>
                <a:spcPts val="800"/>
              </a:spcAft>
              <a:buClr>
                <a:srgbClr val="1B2A47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Венгры отказались от независимости</a:t>
            </a:r>
          </a:p>
          <a:p>
            <a:pPr marL="254000" lvl="1" indent="-254000">
              <a:lnSpc>
                <a:spcPct val="98000"/>
              </a:lnSpc>
              <a:spcAft>
                <a:spcPts val="800"/>
              </a:spcAft>
              <a:buClr>
                <a:srgbClr val="1B2A47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Император ограничил абсолютизм</a:t>
            </a:r>
          </a:p>
        </p:txBody>
      </p:sp>
      <p:sp>
        <p:nvSpPr>
          <p:cNvPr id="11" name="Group card 2">
            <a:extLst>
              <a:ext uri="{FF2B5EF4-FFF2-40B4-BE49-F238E27FC236}">
                <a16:creationId xmlns:a16="http://schemas.microsoft.com/office/drawing/2014/main" id="{CE67AE08-5F71-8522-D265-760408394D81}"/>
              </a:ext>
            </a:extLst>
          </p:cNvPr>
          <p:cNvSpPr/>
          <p:nvPr/>
        </p:nvSpPr>
        <p:spPr>
          <a:xfrm>
            <a:off x="4334933" y="3022600"/>
            <a:ext cx="3522134" cy="3276600"/>
          </a:xfrm>
          <a:prstGeom prst="roundRect">
            <a:avLst>
              <a:gd name="adj" fmla="val 5000"/>
            </a:avLst>
          </a:prstGeom>
          <a:solidFill>
            <a:srgbClr val="DDE6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Group head 2">
            <a:extLst>
              <a:ext uri="{FF2B5EF4-FFF2-40B4-BE49-F238E27FC236}">
                <a16:creationId xmlns:a16="http://schemas.microsoft.com/office/drawing/2014/main" id="{F8916152-438D-F4AB-F19A-E193F7249196}"/>
              </a:ext>
            </a:extLst>
          </p:cNvPr>
          <p:cNvSpPr/>
          <p:nvPr/>
        </p:nvSpPr>
        <p:spPr>
          <a:xfrm>
            <a:off x="4334933" y="3022600"/>
            <a:ext cx="3522134" cy="558800"/>
          </a:xfrm>
          <a:prstGeom prst="rect">
            <a:avLst/>
          </a:prstGeom>
          <a:solidFill>
            <a:srgbClr val="2F5D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Group title 2">
            <a:extLst>
              <a:ext uri="{FF2B5EF4-FFF2-40B4-BE49-F238E27FC236}">
                <a16:creationId xmlns:a16="http://schemas.microsoft.com/office/drawing/2014/main" id="{3781A13D-47CE-8A84-2799-214C4205BD2B}"/>
              </a:ext>
            </a:extLst>
          </p:cNvPr>
          <p:cNvSpPr txBox="1"/>
          <p:nvPr/>
        </p:nvSpPr>
        <p:spPr>
          <a:xfrm>
            <a:off x="4512733" y="3022600"/>
            <a:ext cx="3166533" cy="558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b="1" dirty="0">
                <a:solidFill>
                  <a:srgbClr val="F3ECDD"/>
                </a:solidFill>
                <a:latin typeface="Georgia" panose="02040502050405020303" pitchFamily="18" charset="0"/>
              </a:rPr>
              <a:t>Выгоды:</a:t>
            </a:r>
          </a:p>
        </p:txBody>
      </p:sp>
      <p:sp>
        <p:nvSpPr>
          <p:cNvPr id="14" name="Group list 2">
            <a:extLst>
              <a:ext uri="{FF2B5EF4-FFF2-40B4-BE49-F238E27FC236}">
                <a16:creationId xmlns:a16="http://schemas.microsoft.com/office/drawing/2014/main" id="{422749B3-2D37-3A94-4B50-BEFB2632B5C6}"/>
              </a:ext>
            </a:extLst>
          </p:cNvPr>
          <p:cNvSpPr txBox="1"/>
          <p:nvPr/>
        </p:nvSpPr>
        <p:spPr>
          <a:xfrm>
            <a:off x="4512733" y="3733800"/>
            <a:ext cx="3242733" cy="248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254000" lvl="1" indent="-254000">
              <a:lnSpc>
                <a:spcPct val="98000"/>
              </a:lnSpc>
              <a:spcAft>
                <a:spcPts val="800"/>
              </a:spcAft>
              <a:buClr>
                <a:srgbClr val="2F5D4A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Союз австрийцев и венгров</a:t>
            </a:r>
          </a:p>
          <a:p>
            <a:pPr marL="254000" lvl="1" indent="-254000">
              <a:lnSpc>
                <a:spcPct val="98000"/>
              </a:lnSpc>
              <a:spcAft>
                <a:spcPts val="800"/>
              </a:spcAft>
              <a:buClr>
                <a:srgbClr val="2F5D4A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Сохранение власти императора</a:t>
            </a:r>
          </a:p>
        </p:txBody>
      </p:sp>
      <p:sp>
        <p:nvSpPr>
          <p:cNvPr id="15" name="Group card 3">
            <a:extLst>
              <a:ext uri="{FF2B5EF4-FFF2-40B4-BE49-F238E27FC236}">
                <a16:creationId xmlns:a16="http://schemas.microsoft.com/office/drawing/2014/main" id="{06777D3D-5D2E-FA28-D6A7-667CB056BF29}"/>
              </a:ext>
            </a:extLst>
          </p:cNvPr>
          <p:cNvSpPr/>
          <p:nvPr/>
        </p:nvSpPr>
        <p:spPr>
          <a:xfrm>
            <a:off x="8060267" y="3022600"/>
            <a:ext cx="3522133" cy="3276600"/>
          </a:xfrm>
          <a:prstGeom prst="roundRect">
            <a:avLst>
              <a:gd name="adj" fmla="val 5000"/>
            </a:avLst>
          </a:prstGeom>
          <a:solidFill>
            <a:srgbClr val="F1E1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Group head 3">
            <a:extLst>
              <a:ext uri="{FF2B5EF4-FFF2-40B4-BE49-F238E27FC236}">
                <a16:creationId xmlns:a16="http://schemas.microsoft.com/office/drawing/2014/main" id="{24433F98-BEC0-42B5-B79F-C7169E1E8C57}"/>
              </a:ext>
            </a:extLst>
          </p:cNvPr>
          <p:cNvSpPr/>
          <p:nvPr/>
        </p:nvSpPr>
        <p:spPr>
          <a:xfrm>
            <a:off x="8060267" y="3022600"/>
            <a:ext cx="3522133" cy="558800"/>
          </a:xfrm>
          <a:prstGeom prst="rect">
            <a:avLst/>
          </a:prstGeom>
          <a:solidFill>
            <a:srgbClr val="7A1E2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Group title 3">
            <a:extLst>
              <a:ext uri="{FF2B5EF4-FFF2-40B4-BE49-F238E27FC236}">
                <a16:creationId xmlns:a16="http://schemas.microsoft.com/office/drawing/2014/main" id="{BAEC1DD5-916D-C239-D2E0-82526DFAC642}"/>
              </a:ext>
            </a:extLst>
          </p:cNvPr>
          <p:cNvSpPr txBox="1"/>
          <p:nvPr/>
        </p:nvSpPr>
        <p:spPr>
          <a:xfrm>
            <a:off x="8238067" y="3022600"/>
            <a:ext cx="3166533" cy="5588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300" b="1" dirty="0">
                <a:solidFill>
                  <a:srgbClr val="F3ECDD"/>
                </a:solidFill>
                <a:latin typeface="Georgia" panose="02040502050405020303" pitchFamily="18" charset="0"/>
              </a:rPr>
              <a:t>Последствия:</a:t>
            </a:r>
          </a:p>
        </p:txBody>
      </p:sp>
      <p:sp>
        <p:nvSpPr>
          <p:cNvPr id="18" name="Group list 3">
            <a:extLst>
              <a:ext uri="{FF2B5EF4-FFF2-40B4-BE49-F238E27FC236}">
                <a16:creationId xmlns:a16="http://schemas.microsoft.com/office/drawing/2014/main" id="{C406D93A-E6BB-E346-C1B5-310B9719EF21}"/>
              </a:ext>
            </a:extLst>
          </p:cNvPr>
          <p:cNvSpPr txBox="1"/>
          <p:nvPr/>
        </p:nvSpPr>
        <p:spPr>
          <a:xfrm>
            <a:off x="8238067" y="3733800"/>
            <a:ext cx="3242733" cy="2489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254000" lvl="1" indent="-254000">
              <a:lnSpc>
                <a:spcPct val="98000"/>
              </a:lnSpc>
              <a:spcAft>
                <a:spcPts val="800"/>
              </a:spcAft>
              <a:buClr>
                <a:srgbClr val="7A1E2C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Прочие народы империи остались без прав</a:t>
            </a:r>
          </a:p>
          <a:p>
            <a:pPr marL="254000" lvl="1" indent="-254000">
              <a:lnSpc>
                <a:spcPct val="98000"/>
              </a:lnSpc>
              <a:spcAft>
                <a:spcPts val="800"/>
              </a:spcAft>
              <a:buClr>
                <a:srgbClr val="7A1E2C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Рост недовольства среди национальных меньшинств</a:t>
            </a:r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4CB5C7A1-D939-640E-049A-DE5D50D6E01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450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0B77583-7358-E867-ED64-ADAB15696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1"/>
            <a:ext cx="10972800" cy="510223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Экономика: не в первых рядах</a:t>
            </a:r>
          </a:p>
        </p:txBody>
      </p:sp>
      <p:sp>
        <p:nvSpPr>
          <p:cNvPr id="3" name="Kicker">
            <a:extLst>
              <a:ext uri="{FF2B5EF4-FFF2-40B4-BE49-F238E27FC236}">
                <a16:creationId xmlns:a16="http://schemas.microsoft.com/office/drawing/2014/main" id="{1E0507E5-B9C1-BDD0-A8C4-6E539A40D08E}"/>
              </a:ext>
            </a:extLst>
          </p:cNvPr>
          <p:cNvSpPr txBox="1"/>
          <p:nvPr/>
        </p:nvSpPr>
        <p:spPr>
          <a:xfrm>
            <a:off x="609600" y="942024"/>
            <a:ext cx="109728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i="1" dirty="0">
                <a:solidFill>
                  <a:srgbClr val="7A1E2C"/>
                </a:solidFill>
                <a:latin typeface="Georgia" panose="02040502050405020303" pitchFamily="18" charset="0"/>
              </a:rPr>
              <a:t>Экономика Австро-Венгрии в конце XIX — начале XX века</a:t>
            </a:r>
          </a:p>
        </p:txBody>
      </p:sp>
      <p:sp>
        <p:nvSpPr>
          <p:cNvPr id="4" name="Features">
            <a:extLst>
              <a:ext uri="{FF2B5EF4-FFF2-40B4-BE49-F238E27FC236}">
                <a16:creationId xmlns:a16="http://schemas.microsoft.com/office/drawing/2014/main" id="{CDDDC31B-ADDA-A11A-F4CA-C516421712CB}"/>
              </a:ext>
            </a:extLst>
          </p:cNvPr>
          <p:cNvSpPr txBox="1"/>
          <p:nvPr/>
        </p:nvSpPr>
        <p:spPr>
          <a:xfrm>
            <a:off x="609600" y="1651000"/>
            <a:ext cx="2286000" cy="12700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ru-RU" sz="2400" b="1" dirty="0">
                <a:solidFill>
                  <a:srgbClr val="1B2A47"/>
                </a:solidFill>
                <a:latin typeface="Georgia" panose="02040502050405020303" pitchFamily="18" charset="0"/>
              </a:rPr>
              <a:t>Особенности экономики</a:t>
            </a:r>
          </a:p>
        </p:txBody>
      </p:sp>
      <p:sp>
        <p:nvSpPr>
          <p:cNvPr id="5" name="Feature card 1">
            <a:extLst>
              <a:ext uri="{FF2B5EF4-FFF2-40B4-BE49-F238E27FC236}">
                <a16:creationId xmlns:a16="http://schemas.microsoft.com/office/drawing/2014/main" id="{9D0A1E35-721C-81F6-B6D2-66F426BCF6EA}"/>
              </a:ext>
            </a:extLst>
          </p:cNvPr>
          <p:cNvSpPr/>
          <p:nvPr/>
        </p:nvSpPr>
        <p:spPr>
          <a:xfrm>
            <a:off x="3048000" y="1600200"/>
            <a:ext cx="4114800" cy="1371600"/>
          </a:xfrm>
          <a:prstGeom prst="roundRect">
            <a:avLst>
              <a:gd name="adj" fmla="val 6000"/>
            </a:avLst>
          </a:prstGeom>
          <a:solidFill>
            <a:srgbClr val="DDE6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Feature bar 1">
            <a:extLst>
              <a:ext uri="{FF2B5EF4-FFF2-40B4-BE49-F238E27FC236}">
                <a16:creationId xmlns:a16="http://schemas.microsoft.com/office/drawing/2014/main" id="{D84A7B0A-3FCF-7AA8-C57B-CD682D781433}"/>
              </a:ext>
            </a:extLst>
          </p:cNvPr>
          <p:cNvSpPr/>
          <p:nvPr/>
        </p:nvSpPr>
        <p:spPr>
          <a:xfrm>
            <a:off x="3048000" y="1600200"/>
            <a:ext cx="76200" cy="1371600"/>
          </a:xfrm>
          <a:prstGeom prst="rect">
            <a:avLst/>
          </a:prstGeom>
          <a:solidFill>
            <a:srgbClr val="2F5D4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Feature 1">
            <a:extLst>
              <a:ext uri="{FF2B5EF4-FFF2-40B4-BE49-F238E27FC236}">
                <a16:creationId xmlns:a16="http://schemas.microsoft.com/office/drawing/2014/main" id="{F2FE95FE-1562-C302-7E3D-B081A7423FC0}"/>
              </a:ext>
            </a:extLst>
          </p:cNvPr>
          <p:cNvSpPr txBox="1"/>
          <p:nvPr/>
        </p:nvSpPr>
        <p:spPr>
          <a:xfrm>
            <a:off x="3302000" y="1600200"/>
            <a:ext cx="3708400" cy="1371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b="1" dirty="0">
                <a:solidFill>
                  <a:srgbClr val="2F5D4A"/>
                </a:solidFill>
                <a:latin typeface="Calibri" panose="020F0502020204030204" pitchFamily="34" charset="0"/>
              </a:rPr>
              <a:t>Сельское хозяйство</a:t>
            </a:r>
            <a:r>
              <a:rPr lang="ru-RU" sz="2200" dirty="0">
                <a:solidFill>
                  <a:srgbClr val="2F5D4A"/>
                </a:solidFill>
                <a:latin typeface="Calibri" panose="020F0502020204030204" pitchFamily="34" charset="0"/>
              </a:rPr>
              <a:t> оставалось главной отраслью экономики.</a:t>
            </a:r>
          </a:p>
        </p:txBody>
      </p:sp>
      <p:sp>
        <p:nvSpPr>
          <p:cNvPr id="8" name="Feature card 2">
            <a:extLst>
              <a:ext uri="{FF2B5EF4-FFF2-40B4-BE49-F238E27FC236}">
                <a16:creationId xmlns:a16="http://schemas.microsoft.com/office/drawing/2014/main" id="{09B50A53-AA47-6B99-F366-CDF854AC0470}"/>
              </a:ext>
            </a:extLst>
          </p:cNvPr>
          <p:cNvSpPr/>
          <p:nvPr/>
        </p:nvSpPr>
        <p:spPr>
          <a:xfrm>
            <a:off x="7467600" y="1600200"/>
            <a:ext cx="4114800" cy="1371600"/>
          </a:xfrm>
          <a:prstGeom prst="roundRect">
            <a:avLst>
              <a:gd name="adj" fmla="val 6000"/>
            </a:avLst>
          </a:prstGeom>
          <a:solidFill>
            <a:srgbClr val="DFE5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Feature bar 2">
            <a:extLst>
              <a:ext uri="{FF2B5EF4-FFF2-40B4-BE49-F238E27FC236}">
                <a16:creationId xmlns:a16="http://schemas.microsoft.com/office/drawing/2014/main" id="{4FBCB2C0-88F7-F94C-3EAC-C2BC02964EF0}"/>
              </a:ext>
            </a:extLst>
          </p:cNvPr>
          <p:cNvSpPr/>
          <p:nvPr/>
        </p:nvSpPr>
        <p:spPr>
          <a:xfrm>
            <a:off x="7467600" y="1600200"/>
            <a:ext cx="76200" cy="1371600"/>
          </a:xfrm>
          <a:prstGeom prst="rect">
            <a:avLst/>
          </a:prstGeom>
          <a:solidFill>
            <a:srgbClr val="1B2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Feature 2">
            <a:extLst>
              <a:ext uri="{FF2B5EF4-FFF2-40B4-BE49-F238E27FC236}">
                <a16:creationId xmlns:a16="http://schemas.microsoft.com/office/drawing/2014/main" id="{5CD29F10-2ED5-1C0E-C7A7-83133F401FE9}"/>
              </a:ext>
            </a:extLst>
          </p:cNvPr>
          <p:cNvSpPr txBox="1"/>
          <p:nvPr/>
        </p:nvSpPr>
        <p:spPr>
          <a:xfrm>
            <a:off x="7721600" y="1600200"/>
            <a:ext cx="3708400" cy="13716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>
              <a:lnSpc>
                <a:spcPct val="98000"/>
              </a:lnSpc>
            </a:pP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Промышленность</a:t>
            </a:r>
            <a:r>
              <a:rPr lang="ru-RU" sz="2200" dirty="0">
                <a:solidFill>
                  <a:srgbClr val="1B2A47"/>
                </a:solidFill>
                <a:latin typeface="Calibri" panose="020F0502020204030204" pitchFamily="34" charset="0"/>
              </a:rPr>
              <a:t> развивалась неравномерно, сосредоточившись в западных областях.</a:t>
            </a:r>
          </a:p>
        </p:txBody>
      </p:sp>
      <p:cxnSp>
        <p:nvCxnSpPr>
          <p:cNvPr id="11" name="Section rule">
            <a:extLst>
              <a:ext uri="{FF2B5EF4-FFF2-40B4-BE49-F238E27FC236}">
                <a16:creationId xmlns:a16="http://schemas.microsoft.com/office/drawing/2014/main" id="{27A60DFD-330F-9ADC-E167-A9C67086681A}"/>
              </a:ext>
            </a:extLst>
          </p:cNvPr>
          <p:cNvCxnSpPr/>
          <p:nvPr/>
        </p:nvCxnSpPr>
        <p:spPr>
          <a:xfrm>
            <a:off x="609600" y="3276600"/>
            <a:ext cx="10972800" cy="0"/>
          </a:xfrm>
          <a:prstGeom prst="line">
            <a:avLst/>
          </a:prstGeom>
          <a:ln w="9525">
            <a:solidFill>
              <a:srgbClr val="D6C6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Witkowitz ironworks worker" descr="Рабочий Витковицкого металлургического завода (Моравия). Фото, около 1900. Австрийская национальная библиотека">
            <a:extLst>
              <a:ext uri="{FF2B5EF4-FFF2-40B4-BE49-F238E27FC236}">
                <a16:creationId xmlns:a16="http://schemas.microsoft.com/office/drawing/2014/main" id="{48E0D591-6183-A293-B4CE-138975C2571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556000"/>
            <a:ext cx="3810000" cy="2717800"/>
          </a:xfrm>
          <a:prstGeom prst="roundRect">
            <a:avLst>
              <a:gd name="adj" fmla="val 4000"/>
            </a:avLst>
          </a:prstGeom>
          <a:ln w="952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Industry lead">
            <a:extLst>
              <a:ext uri="{FF2B5EF4-FFF2-40B4-BE49-F238E27FC236}">
                <a16:creationId xmlns:a16="http://schemas.microsoft.com/office/drawing/2014/main" id="{857550C6-444C-9CC4-D3A8-CDAA3910440D}"/>
              </a:ext>
            </a:extLst>
          </p:cNvPr>
          <p:cNvSpPr txBox="1"/>
          <p:nvPr/>
        </p:nvSpPr>
        <p:spPr>
          <a:xfrm>
            <a:off x="4826000" y="3530600"/>
            <a:ext cx="67564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7A1E2C"/>
                </a:solidFill>
                <a:latin typeface="Georgia" panose="02040502050405020303" pitchFamily="18" charset="0"/>
              </a:rPr>
              <a:t>Австро-чешский индустриальный комплекс</a:t>
            </a:r>
            <a:r>
              <a:rPr lang="ru-RU" sz="2400" dirty="0">
                <a:solidFill>
                  <a:srgbClr val="1B2A47"/>
                </a:solidFill>
                <a:latin typeface="Georgia" panose="02040502050405020303" pitchFamily="18" charset="0"/>
              </a:rPr>
              <a:t> стал лидером благодаря:</a:t>
            </a:r>
          </a:p>
        </p:txBody>
      </p:sp>
      <p:sp>
        <p:nvSpPr>
          <p:cNvPr id="15" name="Industry factors">
            <a:extLst>
              <a:ext uri="{FF2B5EF4-FFF2-40B4-BE49-F238E27FC236}">
                <a16:creationId xmlns:a16="http://schemas.microsoft.com/office/drawing/2014/main" id="{E137AA54-8A6B-574A-2CFC-6A9B7FFD8C3A}"/>
              </a:ext>
            </a:extLst>
          </p:cNvPr>
          <p:cNvSpPr txBox="1"/>
          <p:nvPr/>
        </p:nvSpPr>
        <p:spPr>
          <a:xfrm>
            <a:off x="4826000" y="4414520"/>
            <a:ext cx="6756400" cy="1209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lvl="1" indent="-304800">
              <a:spcAft>
                <a:spcPts val="800"/>
              </a:spcAft>
              <a:buClr>
                <a:srgbClr val="7A1E2C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Богатым месторождениям угля и руды.</a:t>
            </a:r>
          </a:p>
          <a:p>
            <a:pPr marL="304800" lvl="1" indent="-304800">
              <a:spcAft>
                <a:spcPts val="800"/>
              </a:spcAft>
              <a:buClr>
                <a:srgbClr val="7A1E2C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Удобным транспортным путям.</a:t>
            </a:r>
          </a:p>
          <a:p>
            <a:pPr marL="304800" lvl="1" indent="-304800">
              <a:spcAft>
                <a:spcPts val="800"/>
              </a:spcAft>
              <a:buClr>
                <a:srgbClr val="7A1E2C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Высококвалифицированной рабочей силе.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AC440336-CABE-4649-72C7-619696E8833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063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vy band">
            <a:extLst>
              <a:ext uri="{FF2B5EF4-FFF2-40B4-BE49-F238E27FC236}">
                <a16:creationId xmlns:a16="http://schemas.microsoft.com/office/drawing/2014/main" id="{16F0FB21-1AEF-A63A-526F-A2FEB2039A7B}"/>
              </a:ext>
            </a:extLst>
          </p:cNvPr>
          <p:cNvSpPr/>
          <p:nvPr/>
        </p:nvSpPr>
        <p:spPr>
          <a:xfrm>
            <a:off x="0" y="0"/>
            <a:ext cx="12192000" cy="3708400"/>
          </a:xfrm>
          <a:prstGeom prst="rect">
            <a:avLst/>
          </a:prstGeom>
          <a:solidFill>
            <a:srgbClr val="1B2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DB21FD3-37A1-DD0F-A16F-864FCC619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762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F3ECDD"/>
                </a:solidFill>
                <a:latin typeface="Georgia" panose="02040502050405020303" pitchFamily="18" charset="0"/>
              </a:rPr>
              <a:t>Экономика: не в первых рядах</a:t>
            </a:r>
          </a:p>
        </p:txBody>
      </p:sp>
      <p:sp>
        <p:nvSpPr>
          <p:cNvPr id="4" name="Achievements">
            <a:extLst>
              <a:ext uri="{FF2B5EF4-FFF2-40B4-BE49-F238E27FC236}">
                <a16:creationId xmlns:a16="http://schemas.microsoft.com/office/drawing/2014/main" id="{713514A5-C7B1-9024-5C62-94DB49C1235D}"/>
              </a:ext>
            </a:extLst>
          </p:cNvPr>
          <p:cNvSpPr txBox="1"/>
          <p:nvPr/>
        </p:nvSpPr>
        <p:spPr>
          <a:xfrm>
            <a:off x="609600" y="990600"/>
            <a:ext cx="5080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CDB27E"/>
                </a:solidFill>
                <a:latin typeface="Georgia" panose="02040502050405020303" pitchFamily="18" charset="0"/>
              </a:rPr>
              <a:t>Достижения</a:t>
            </a:r>
          </a:p>
        </p:txBody>
      </p:sp>
      <p:sp>
        <p:nvSpPr>
          <p:cNvPr id="5" name="Achievement 1">
            <a:extLst>
              <a:ext uri="{FF2B5EF4-FFF2-40B4-BE49-F238E27FC236}">
                <a16:creationId xmlns:a16="http://schemas.microsoft.com/office/drawing/2014/main" id="{83E669F3-86CB-1296-A899-9A2BE6882D61}"/>
              </a:ext>
            </a:extLst>
          </p:cNvPr>
          <p:cNvSpPr txBox="1"/>
          <p:nvPr/>
        </p:nvSpPr>
        <p:spPr>
          <a:xfrm>
            <a:off x="609600" y="1574800"/>
            <a:ext cx="3352800" cy="190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К началу XX века Австро-Венгрия заняла </a:t>
            </a:r>
            <a:r>
              <a:rPr lang="ru-RU" sz="3000" b="1" dirty="0">
                <a:solidFill>
                  <a:srgbClr val="CDB27E"/>
                </a:solidFill>
                <a:latin typeface="Georgia" panose="02040502050405020303" pitchFamily="18" charset="0"/>
              </a:rPr>
              <a:t>4-е место</a:t>
            </a: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 в Европе по объёму промышленной продукции.</a:t>
            </a:r>
          </a:p>
        </p:txBody>
      </p:sp>
      <p:cxnSp>
        <p:nvCxnSpPr>
          <p:cNvPr id="6" name="Stat rule">
            <a:extLst>
              <a:ext uri="{FF2B5EF4-FFF2-40B4-BE49-F238E27FC236}">
                <a16:creationId xmlns:a16="http://schemas.microsoft.com/office/drawing/2014/main" id="{B5E3C754-E367-A60B-FC7B-8F66C633B3C1}"/>
              </a:ext>
            </a:extLst>
          </p:cNvPr>
          <p:cNvCxnSpPr/>
          <p:nvPr/>
        </p:nvCxnSpPr>
        <p:spPr>
          <a:xfrm>
            <a:off x="4191000" y="1625600"/>
            <a:ext cx="0" cy="1752600"/>
          </a:xfrm>
          <a:prstGeom prst="line">
            <a:avLst/>
          </a:prstGeom>
          <a:ln w="952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Achievement 2">
            <a:extLst>
              <a:ext uri="{FF2B5EF4-FFF2-40B4-BE49-F238E27FC236}">
                <a16:creationId xmlns:a16="http://schemas.microsoft.com/office/drawing/2014/main" id="{1B906570-B079-DAE1-B256-218AAD16D04C}"/>
              </a:ext>
            </a:extLst>
          </p:cNvPr>
          <p:cNvSpPr txBox="1"/>
          <p:nvPr/>
        </p:nvSpPr>
        <p:spPr>
          <a:xfrm>
            <a:off x="4419600" y="1574800"/>
            <a:ext cx="3352800" cy="190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В </a:t>
            </a:r>
            <a:r>
              <a:rPr lang="ru-RU" sz="2200" b="1" dirty="0">
                <a:solidFill>
                  <a:srgbClr val="FFFFFF"/>
                </a:solidFill>
                <a:latin typeface="Georgia" panose="02040502050405020303" pitchFamily="18" charset="0"/>
              </a:rPr>
              <a:t>1896 году</a:t>
            </a: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 в Будапеште было открыто </a:t>
            </a:r>
            <a:r>
              <a:rPr lang="ru-RU" sz="3000" b="1" dirty="0">
                <a:solidFill>
                  <a:srgbClr val="CDB27E"/>
                </a:solidFill>
                <a:latin typeface="Georgia" panose="02040502050405020303" pitchFamily="18" charset="0"/>
              </a:rPr>
              <a:t>второе метро в Европе</a:t>
            </a: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</p:txBody>
      </p:sp>
      <p:cxnSp>
        <p:nvCxnSpPr>
          <p:cNvPr id="8" name="Stat rule">
            <a:extLst>
              <a:ext uri="{FF2B5EF4-FFF2-40B4-BE49-F238E27FC236}">
                <a16:creationId xmlns:a16="http://schemas.microsoft.com/office/drawing/2014/main" id="{4F469191-A6E3-BBA9-EDB9-FC8A48B96721}"/>
              </a:ext>
            </a:extLst>
          </p:cNvPr>
          <p:cNvCxnSpPr/>
          <p:nvPr/>
        </p:nvCxnSpPr>
        <p:spPr>
          <a:xfrm>
            <a:off x="8001000" y="1625600"/>
            <a:ext cx="0" cy="1752600"/>
          </a:xfrm>
          <a:prstGeom prst="line">
            <a:avLst/>
          </a:prstGeom>
          <a:ln w="952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Achievement 3">
            <a:extLst>
              <a:ext uri="{FF2B5EF4-FFF2-40B4-BE49-F238E27FC236}">
                <a16:creationId xmlns:a16="http://schemas.microsoft.com/office/drawing/2014/main" id="{D7F52D99-C9BD-C1B8-BC96-DB3FD92B0D42}"/>
              </a:ext>
            </a:extLst>
          </p:cNvPr>
          <p:cNvSpPr txBox="1"/>
          <p:nvPr/>
        </p:nvSpPr>
        <p:spPr>
          <a:xfrm>
            <a:off x="8229600" y="1574800"/>
            <a:ext cx="3352800" cy="190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Быстро росла численность населения: </a:t>
            </a:r>
            <a:r>
              <a:rPr lang="ru-RU" sz="2200" b="1" dirty="0">
                <a:solidFill>
                  <a:srgbClr val="CDB27E"/>
                </a:solidFill>
                <a:latin typeface="Georgia" panose="02040502050405020303" pitchFamily="18" charset="0"/>
              </a:rPr>
              <a:t>с 35 млн в 1869 году до 51 млн в 1910 году</a:t>
            </a:r>
            <a:r>
              <a:rPr lang="ru-RU" sz="2000" dirty="0">
                <a:solidFill>
                  <a:srgbClr val="EDE6D6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1" name="Budapest metro 1896 engraving" descr="Станции Будапештского метрополитена 1896 года. Гравюра из журнала «Вашарнапи Уйшаг», 1896">
            <a:extLst>
              <a:ext uri="{FF2B5EF4-FFF2-40B4-BE49-F238E27FC236}">
                <a16:creationId xmlns:a16="http://schemas.microsoft.com/office/drawing/2014/main" id="{F710EF50-2A75-C28C-47ED-488155AD179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013200"/>
            <a:ext cx="4724400" cy="2108200"/>
          </a:xfrm>
          <a:prstGeom prst="roundRect">
            <a:avLst>
              <a:gd name="adj" fmla="val 4000"/>
            </a:avLst>
          </a:prstGeom>
          <a:ln w="952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Crisis">
            <a:extLst>
              <a:ext uri="{FF2B5EF4-FFF2-40B4-BE49-F238E27FC236}">
                <a16:creationId xmlns:a16="http://schemas.microsoft.com/office/drawing/2014/main" id="{7A27728E-ECF0-9336-E5ED-D0B5E7BE4BCD}"/>
              </a:ext>
            </a:extLst>
          </p:cNvPr>
          <p:cNvSpPr txBox="1"/>
          <p:nvPr/>
        </p:nvSpPr>
        <p:spPr>
          <a:xfrm>
            <a:off x="5689600" y="3962400"/>
            <a:ext cx="5892800" cy="2377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7A1E2C"/>
                </a:solidFill>
                <a:latin typeface="Calibri" panose="020F0502020204030204" pitchFamily="34" charset="0"/>
              </a:rPr>
              <a:t>Мировой аграрный кризис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конца XIX века сильно ударил по экономике, так как </a:t>
            </a:r>
            <a:r>
              <a:rPr lang="ru-RU" sz="2600" b="1" dirty="0">
                <a:solidFill>
                  <a:srgbClr val="7A1E2C"/>
                </a:solidFill>
                <a:latin typeface="Georgia" panose="02040502050405020303" pitchFamily="18" charset="0"/>
              </a:rPr>
              <a:t>2/3</a:t>
            </a: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 национального дохода приходилось на сельское хозяйство.</a:t>
            </a:r>
          </a:p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1B2A47"/>
                </a:solidFill>
                <a:latin typeface="Calibri" panose="020F0502020204030204" pitchFamily="34" charset="0"/>
              </a:rPr>
              <a:t>Неравномерное развитие промышленности:</a:t>
            </a:r>
          </a:p>
          <a:p>
            <a:pPr marL="279400" lvl="1" indent="-279400">
              <a:spcAft>
                <a:spcPts val="600"/>
              </a:spcAft>
              <a:buClr>
                <a:srgbClr val="1B2A47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000" dirty="0">
                <a:solidFill>
                  <a:srgbClr val="2B2A2C"/>
                </a:solidFill>
                <a:latin typeface="Calibri" panose="020F0502020204030204" pitchFamily="34" charset="0"/>
              </a:rPr>
              <a:t>Слабое развитие электротехнической и химической промышленности. Зависимость от германских инвестиций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71B6BC17-32A2-F935-8EE0-6D1D70309A8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554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46FEA78-D955-6D75-5657-0D67F6422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31801"/>
            <a:ext cx="6604000" cy="65195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4600" b="1" dirty="0">
                <a:solidFill>
                  <a:srgbClr val="F3ECDD"/>
                </a:solidFill>
                <a:latin typeface="Georgia" panose="02040502050405020303" pitchFamily="18" charset="0"/>
              </a:rPr>
              <a:t>«</a:t>
            </a:r>
            <a:r>
              <a:rPr lang="ru-RU" sz="4600" b="1" dirty="0" err="1">
                <a:solidFill>
                  <a:srgbClr val="F3ECDD"/>
                </a:solidFill>
                <a:latin typeface="Georgia" panose="02040502050405020303" pitchFamily="18" charset="0"/>
              </a:rPr>
              <a:t>Какания</a:t>
            </a:r>
            <a:r>
              <a:rPr lang="ru-RU" sz="4600" b="1" dirty="0">
                <a:solidFill>
                  <a:srgbClr val="F3ECDD"/>
                </a:solidFill>
                <a:latin typeface="Georgia" panose="02040502050405020303" pitchFamily="18" charset="0"/>
              </a:rPr>
              <a:t>»</a:t>
            </a:r>
          </a:p>
        </p:txBody>
      </p:sp>
      <p:pic>
        <p:nvPicPr>
          <p:cNvPr id="4" name="Vienna quay photochrom" descr="Набережная Франца Иосифа в Вене. Фотохром, 1890-е. Библиотека Конгресса США">
            <a:extLst>
              <a:ext uri="{FF2B5EF4-FFF2-40B4-BE49-F238E27FC236}">
                <a16:creationId xmlns:a16="http://schemas.microsoft.com/office/drawing/2014/main" id="{49ADA972-A440-06A9-8CB5-3EDC01F9AE75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299200"/>
          </a:xfrm>
          <a:prstGeom prst="rect">
            <a:avLst/>
          </a:prstGeom>
        </p:spPr>
      </p:pic>
      <p:sp>
        <p:nvSpPr>
          <p:cNvPr id="5" name="Inset rule">
            <a:extLst>
              <a:ext uri="{FF2B5EF4-FFF2-40B4-BE49-F238E27FC236}">
                <a16:creationId xmlns:a16="http://schemas.microsoft.com/office/drawing/2014/main" id="{C5A9C30E-EE5D-FF85-23FE-79F568A0F71F}"/>
              </a:ext>
            </a:extLst>
          </p:cNvPr>
          <p:cNvSpPr/>
          <p:nvPr/>
        </p:nvSpPr>
        <p:spPr>
          <a:xfrm>
            <a:off x="7772400" y="152400"/>
            <a:ext cx="4267200" cy="5994400"/>
          </a:xfrm>
          <a:prstGeom prst="rect">
            <a:avLst/>
          </a:prstGeom>
          <a:noFill/>
          <a:ln w="9525" cap="flat" cmpd="sng" algn="ctr">
            <a:solidFill>
              <a:srgbClr val="CDB27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Kicker">
            <a:extLst>
              <a:ext uri="{FF2B5EF4-FFF2-40B4-BE49-F238E27FC236}">
                <a16:creationId xmlns:a16="http://schemas.microsoft.com/office/drawing/2014/main" id="{73CC0A85-E887-5DC2-3EBF-E7131E455EB2}"/>
              </a:ext>
            </a:extLst>
          </p:cNvPr>
          <p:cNvSpPr txBox="1"/>
          <p:nvPr/>
        </p:nvSpPr>
        <p:spPr>
          <a:xfrm>
            <a:off x="609600" y="1210756"/>
            <a:ext cx="66040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CDB27E"/>
                </a:solidFill>
                <a:latin typeface="Georgia" panose="02040502050405020303" pitchFamily="18" charset="0"/>
              </a:rPr>
              <a:t>Слабые позиции на международной арене</a:t>
            </a:r>
          </a:p>
        </p:txBody>
      </p:sp>
      <p:grpSp>
        <p:nvGrpSpPr>
          <p:cNvPr id="13" name="Scale bar">
            <a:extLst>
              <a:ext uri="{FF2B5EF4-FFF2-40B4-BE49-F238E27FC236}">
                <a16:creationId xmlns:a16="http://schemas.microsoft.com/office/drawing/2014/main" id="{4422FD54-5EC2-2C18-8923-661FE631D4C6}"/>
              </a:ext>
            </a:extLst>
          </p:cNvPr>
          <p:cNvGrpSpPr/>
          <p:nvPr/>
        </p:nvGrpSpPr>
        <p:grpSpPr>
          <a:xfrm>
            <a:off x="609600" y="1741616"/>
            <a:ext cx="1676400" cy="139700"/>
            <a:chOff x="609600" y="1741616"/>
            <a:chExt cx="1676400" cy="13970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83CF3843-CC9A-5C50-7C13-E8123572DDB5}"/>
                </a:ext>
              </a:extLst>
            </p:cNvPr>
            <p:cNvSpPr/>
            <p:nvPr/>
          </p:nvSpPr>
          <p:spPr>
            <a:xfrm>
              <a:off x="609600" y="1779716"/>
              <a:ext cx="1676400" cy="63500"/>
            </a:xfrm>
            <a:prstGeom prst="rect">
              <a:avLst/>
            </a:prstGeom>
            <a:noFill/>
            <a:ln w="9525" cap="flat" cmpd="sng" algn="ctr">
              <a:solidFill>
                <a:srgbClr val="A8854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95359B2-DB4D-260B-2527-26853706D2F9}"/>
                </a:ext>
              </a:extLst>
            </p:cNvPr>
            <p:cNvSpPr/>
            <p:nvPr/>
          </p:nvSpPr>
          <p:spPr>
            <a:xfrm>
              <a:off x="609600" y="1779716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C328B65-61F8-A9F4-F82D-5E5D5A251CF0}"/>
                </a:ext>
              </a:extLst>
            </p:cNvPr>
            <p:cNvSpPr/>
            <p:nvPr/>
          </p:nvSpPr>
          <p:spPr>
            <a:xfrm>
              <a:off x="1168400" y="1779716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1E1F63DF-8EBE-05C7-6CA0-E8E69402BE8D}"/>
                </a:ext>
              </a:extLst>
            </p:cNvPr>
            <p:cNvSpPr/>
            <p:nvPr/>
          </p:nvSpPr>
          <p:spPr>
            <a:xfrm>
              <a:off x="1727200" y="1779716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9169574B-D49B-F9A9-4F16-73A8FD4C6C98}"/>
                </a:ext>
              </a:extLst>
            </p:cNvPr>
            <p:cNvCxnSpPr/>
            <p:nvPr/>
          </p:nvCxnSpPr>
          <p:spPr>
            <a:xfrm>
              <a:off x="609600" y="1741616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8AFBDD3B-C63B-8052-8659-DD00B63A3818}"/>
                </a:ext>
              </a:extLst>
            </p:cNvPr>
            <p:cNvCxnSpPr/>
            <p:nvPr/>
          </p:nvCxnSpPr>
          <p:spPr>
            <a:xfrm>
              <a:off x="2286000" y="1741616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Weakness 1">
            <a:extLst>
              <a:ext uri="{FF2B5EF4-FFF2-40B4-BE49-F238E27FC236}">
                <a16:creationId xmlns:a16="http://schemas.microsoft.com/office/drawing/2014/main" id="{57E62649-0893-4A43-853E-B79044F66A7D}"/>
              </a:ext>
            </a:extLst>
          </p:cNvPr>
          <p:cNvSpPr txBox="1"/>
          <p:nvPr/>
        </p:nvSpPr>
        <p:spPr>
          <a:xfrm>
            <a:off x="889000" y="2109916"/>
            <a:ext cx="62738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anose="020F0502020204030204" pitchFamily="34" charset="0"/>
              </a:rPr>
              <a:t>Недостаточное экономическое</a:t>
            </a: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 влияние ограничивает возможности страны в международных отношениях</a:t>
            </a:r>
          </a:p>
        </p:txBody>
      </p:sp>
      <p:sp>
        <p:nvSpPr>
          <p:cNvPr id="15" name="Bar">
            <a:extLst>
              <a:ext uri="{FF2B5EF4-FFF2-40B4-BE49-F238E27FC236}">
                <a16:creationId xmlns:a16="http://schemas.microsoft.com/office/drawing/2014/main" id="{975AB92F-7F1E-3E3B-30DF-421E6E5BFFDA}"/>
              </a:ext>
            </a:extLst>
          </p:cNvPr>
          <p:cNvSpPr/>
          <p:nvPr/>
        </p:nvSpPr>
        <p:spPr>
          <a:xfrm>
            <a:off x="609600" y="2160716"/>
            <a:ext cx="50800" cy="929640"/>
          </a:xfrm>
          <a:prstGeom prst="rect">
            <a:avLst/>
          </a:prstGeom>
          <a:solidFill>
            <a:srgbClr val="C46A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Weakness 2">
            <a:extLst>
              <a:ext uri="{FF2B5EF4-FFF2-40B4-BE49-F238E27FC236}">
                <a16:creationId xmlns:a16="http://schemas.microsoft.com/office/drawing/2014/main" id="{E9473330-1418-7B8A-B405-5E2359CE8151}"/>
              </a:ext>
            </a:extLst>
          </p:cNvPr>
          <p:cNvSpPr txBox="1"/>
          <p:nvPr/>
        </p:nvSpPr>
        <p:spPr>
          <a:xfrm>
            <a:off x="889000" y="3318956"/>
            <a:ext cx="62738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anose="020F0502020204030204" pitchFamily="34" charset="0"/>
              </a:rPr>
              <a:t>Слабая военная мощь</a:t>
            </a: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 делает государство уязвимым перед внешними угрозами</a:t>
            </a:r>
          </a:p>
        </p:txBody>
      </p:sp>
      <p:sp>
        <p:nvSpPr>
          <p:cNvPr id="17" name="Bar">
            <a:extLst>
              <a:ext uri="{FF2B5EF4-FFF2-40B4-BE49-F238E27FC236}">
                <a16:creationId xmlns:a16="http://schemas.microsoft.com/office/drawing/2014/main" id="{A9140EC7-81A9-64B2-3161-A7CC84ACFAFF}"/>
              </a:ext>
            </a:extLst>
          </p:cNvPr>
          <p:cNvSpPr/>
          <p:nvPr/>
        </p:nvSpPr>
        <p:spPr>
          <a:xfrm>
            <a:off x="609600" y="3369756"/>
            <a:ext cx="50800" cy="594360"/>
          </a:xfrm>
          <a:prstGeom prst="rect">
            <a:avLst/>
          </a:prstGeom>
          <a:solidFill>
            <a:srgbClr val="C46A5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Weakness 3">
            <a:extLst>
              <a:ext uri="{FF2B5EF4-FFF2-40B4-BE49-F238E27FC236}">
                <a16:creationId xmlns:a16="http://schemas.microsoft.com/office/drawing/2014/main" id="{91B323A0-1260-6759-75FA-D77C0D14E285}"/>
              </a:ext>
            </a:extLst>
          </p:cNvPr>
          <p:cNvSpPr txBox="1"/>
          <p:nvPr/>
        </p:nvSpPr>
        <p:spPr>
          <a:xfrm>
            <a:off x="889000" y="4192716"/>
            <a:ext cx="62738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FFFFFF"/>
                </a:solidFill>
                <a:latin typeface="Calibri" panose="020F0502020204030204" pitchFamily="34" charset="0"/>
              </a:rPr>
              <a:t>Необходимы срочные меры</a:t>
            </a:r>
            <a:r>
              <a:rPr lang="ru-RU" sz="2200" dirty="0">
                <a:solidFill>
                  <a:srgbClr val="EDE6D6"/>
                </a:solidFill>
                <a:latin typeface="Calibri" panose="020F0502020204030204" pitchFamily="34" charset="0"/>
              </a:rPr>
              <a:t> по укреплению как экономического, так и военного потенциала</a:t>
            </a:r>
          </a:p>
        </p:txBody>
      </p:sp>
      <p:sp>
        <p:nvSpPr>
          <p:cNvPr id="19" name="Bar">
            <a:extLst>
              <a:ext uri="{FF2B5EF4-FFF2-40B4-BE49-F238E27FC236}">
                <a16:creationId xmlns:a16="http://schemas.microsoft.com/office/drawing/2014/main" id="{6D98759A-106C-F443-0321-500188E887F9}"/>
              </a:ext>
            </a:extLst>
          </p:cNvPr>
          <p:cNvSpPr/>
          <p:nvPr/>
        </p:nvSpPr>
        <p:spPr>
          <a:xfrm>
            <a:off x="609600" y="4243516"/>
            <a:ext cx="50800" cy="594360"/>
          </a:xfrm>
          <a:prstGeom prst="rect">
            <a:avLst/>
          </a:prstGeom>
          <a:solidFill>
            <a:srgbClr val="CDB2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1E989E7A-02CA-B76D-C5F3-253F34EFB14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678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E455BE39-55A2-8D3C-5035-21214EE53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62363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b="1" dirty="0">
                <a:solidFill>
                  <a:srgbClr val="1B2A47"/>
                </a:solidFill>
                <a:latin typeface="Georgia" panose="02040502050405020303" pitchFamily="18" charset="0"/>
              </a:rPr>
              <a:t>«</a:t>
            </a:r>
            <a:r>
              <a:rPr lang="ru-RU" b="1" dirty="0" err="1">
                <a:solidFill>
                  <a:srgbClr val="1B2A47"/>
                </a:solidFill>
                <a:latin typeface="Georgia" panose="02040502050405020303" pitchFamily="18" charset="0"/>
              </a:rPr>
              <a:t>Какания</a:t>
            </a:r>
            <a:r>
              <a:rPr lang="ru-RU" b="1" dirty="0">
                <a:solidFill>
                  <a:srgbClr val="1B2A47"/>
                </a:solidFill>
                <a:latin typeface="Georgia" panose="02040502050405020303" pitchFamily="18" charset="0"/>
              </a:rPr>
              <a:t>»</a:t>
            </a:r>
          </a:p>
        </p:txBody>
      </p:sp>
      <p:sp>
        <p:nvSpPr>
          <p:cNvPr id="3" name="Kicker">
            <a:extLst>
              <a:ext uri="{FF2B5EF4-FFF2-40B4-BE49-F238E27FC236}">
                <a16:creationId xmlns:a16="http://schemas.microsoft.com/office/drawing/2014/main" id="{4C4C5D80-9971-6079-6224-FB25BE19F5A0}"/>
              </a:ext>
            </a:extLst>
          </p:cNvPr>
          <p:cNvSpPr txBox="1"/>
          <p:nvPr/>
        </p:nvSpPr>
        <p:spPr>
          <a:xfrm>
            <a:off x="609600" y="1080834"/>
            <a:ext cx="7620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i="1" dirty="0">
                <a:solidFill>
                  <a:srgbClr val="7A1E2C"/>
                </a:solidFill>
                <a:latin typeface="Georgia" panose="02040502050405020303" pitchFamily="18" charset="0"/>
              </a:rPr>
              <a:t>Противоречия с европейскими державами</a:t>
            </a:r>
          </a:p>
        </p:txBody>
      </p:sp>
      <p:sp>
        <p:nvSpPr>
          <p:cNvPr id="4" name="Shepherd Central Europe 1815-66 mat">
            <a:extLst>
              <a:ext uri="{FF2B5EF4-FFF2-40B4-BE49-F238E27FC236}">
                <a16:creationId xmlns:a16="http://schemas.microsoft.com/office/drawing/2014/main" id="{F4BBE177-02A8-7F7B-4BC1-0B6842920A19}"/>
              </a:ext>
            </a:extLst>
          </p:cNvPr>
          <p:cNvSpPr/>
          <p:nvPr/>
        </p:nvSpPr>
        <p:spPr>
          <a:xfrm>
            <a:off x="508000" y="1803400"/>
            <a:ext cx="6019800" cy="29845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Shepherd Central Europe 1815-66" descr="У. Шеперд. Центральная Европа (южная часть) в 1815–1866 годах. Исторический атлас, 1911">
            <a:extLst>
              <a:ext uri="{FF2B5EF4-FFF2-40B4-BE49-F238E27FC236}">
                <a16:creationId xmlns:a16="http://schemas.microsoft.com/office/drawing/2014/main" id="{8D70A6BB-6D0E-6FE6-5FE9-B26F0DDAB6D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905000"/>
            <a:ext cx="5816600" cy="2781300"/>
          </a:xfrm>
          <a:prstGeom prst="rect">
            <a:avLst/>
          </a:prstGeom>
        </p:spPr>
      </p:pic>
      <p:grpSp>
        <p:nvGrpSpPr>
          <p:cNvPr id="13" name="Scale bar">
            <a:extLst>
              <a:ext uri="{FF2B5EF4-FFF2-40B4-BE49-F238E27FC236}">
                <a16:creationId xmlns:a16="http://schemas.microsoft.com/office/drawing/2014/main" id="{4CBBB15A-32CB-6FC7-5CBB-A8D003A593F4}"/>
              </a:ext>
            </a:extLst>
          </p:cNvPr>
          <p:cNvGrpSpPr/>
          <p:nvPr/>
        </p:nvGrpSpPr>
        <p:grpSpPr>
          <a:xfrm>
            <a:off x="609600" y="4940300"/>
            <a:ext cx="1676400" cy="139700"/>
            <a:chOff x="609600" y="4940300"/>
            <a:chExt cx="1676400" cy="13970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C6D03DCC-02C5-446C-7409-5373A3D1E63D}"/>
                </a:ext>
              </a:extLst>
            </p:cNvPr>
            <p:cNvSpPr/>
            <p:nvPr/>
          </p:nvSpPr>
          <p:spPr>
            <a:xfrm>
              <a:off x="609600" y="4978400"/>
              <a:ext cx="1676400" cy="63500"/>
            </a:xfrm>
            <a:prstGeom prst="rect">
              <a:avLst/>
            </a:prstGeom>
            <a:noFill/>
            <a:ln w="9525" cap="flat" cmpd="sng" algn="ctr">
              <a:solidFill>
                <a:srgbClr val="A8854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365E771-1F8F-DE69-8989-1A3A2F9BD65D}"/>
                </a:ext>
              </a:extLst>
            </p:cNvPr>
            <p:cNvSpPr/>
            <p:nvPr/>
          </p:nvSpPr>
          <p:spPr>
            <a:xfrm>
              <a:off x="609600" y="4978400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1435B417-1403-F7FD-4874-3A15D3FF3BF6}"/>
                </a:ext>
              </a:extLst>
            </p:cNvPr>
            <p:cNvSpPr/>
            <p:nvPr/>
          </p:nvSpPr>
          <p:spPr>
            <a:xfrm>
              <a:off x="1168400" y="4978400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4C8C3DA1-65FD-3B9F-ADB4-8FA5408CF455}"/>
                </a:ext>
              </a:extLst>
            </p:cNvPr>
            <p:cNvSpPr/>
            <p:nvPr/>
          </p:nvSpPr>
          <p:spPr>
            <a:xfrm>
              <a:off x="1727200" y="4978400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FD939CA5-5ECA-B890-5594-283E6AC45658}"/>
                </a:ext>
              </a:extLst>
            </p:cNvPr>
            <p:cNvCxnSpPr/>
            <p:nvPr/>
          </p:nvCxnSpPr>
          <p:spPr>
            <a:xfrm>
              <a:off x="609600" y="4940300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7842999B-4A26-F517-9E9D-0C7AAF1559DE}"/>
                </a:ext>
              </a:extLst>
            </p:cNvPr>
            <p:cNvCxnSpPr/>
            <p:nvPr/>
          </p:nvCxnSpPr>
          <p:spPr>
            <a:xfrm>
              <a:off x="2286000" y="4940300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Conflict 1">
            <a:extLst>
              <a:ext uri="{FF2B5EF4-FFF2-40B4-BE49-F238E27FC236}">
                <a16:creationId xmlns:a16="http://schemas.microsoft.com/office/drawing/2014/main" id="{507CDBDE-7861-425F-295B-DEA3515B6227}"/>
              </a:ext>
            </a:extLst>
          </p:cNvPr>
          <p:cNvSpPr txBox="1"/>
          <p:nvPr/>
        </p:nvSpPr>
        <p:spPr>
          <a:xfrm>
            <a:off x="7188200" y="1854200"/>
            <a:ext cx="43942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Конфликт интересов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в </a:t>
            </a: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Северной Италии</a:t>
            </a:r>
          </a:p>
        </p:txBody>
      </p:sp>
      <p:sp>
        <p:nvSpPr>
          <p:cNvPr id="15" name="Conflict 2">
            <a:extLst>
              <a:ext uri="{FF2B5EF4-FFF2-40B4-BE49-F238E27FC236}">
                <a16:creationId xmlns:a16="http://schemas.microsoft.com/office/drawing/2014/main" id="{DA22155E-BD27-C8DC-2BAD-F2A4FA724060}"/>
              </a:ext>
            </a:extLst>
          </p:cNvPr>
          <p:cNvSpPr txBox="1"/>
          <p:nvPr/>
        </p:nvSpPr>
        <p:spPr>
          <a:xfrm>
            <a:off x="7188200" y="2753360"/>
            <a:ext cx="43942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2F5D4A"/>
                </a:solidFill>
                <a:latin typeface="Calibri" panose="020F0502020204030204" pitchFamily="34" charset="0"/>
              </a:rPr>
              <a:t>Франция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стремится расширить своё влияние в регионе</a:t>
            </a:r>
          </a:p>
        </p:txBody>
      </p:sp>
      <p:sp>
        <p:nvSpPr>
          <p:cNvPr id="16" name="Conflict 3">
            <a:extLst>
              <a:ext uri="{FF2B5EF4-FFF2-40B4-BE49-F238E27FC236}">
                <a16:creationId xmlns:a16="http://schemas.microsoft.com/office/drawing/2014/main" id="{A3C41260-3686-1528-A76F-C3F79A0ABA5D}"/>
              </a:ext>
            </a:extLst>
          </p:cNvPr>
          <p:cNvSpPr txBox="1"/>
          <p:nvPr/>
        </p:nvSpPr>
        <p:spPr>
          <a:xfrm>
            <a:off x="7188200" y="3652520"/>
            <a:ext cx="43942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Австрия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защищает свои традиционные позиции</a:t>
            </a:r>
          </a:p>
        </p:txBody>
      </p:sp>
      <p:sp>
        <p:nvSpPr>
          <p:cNvPr id="17" name="Conflict 4">
            <a:extLst>
              <a:ext uri="{FF2B5EF4-FFF2-40B4-BE49-F238E27FC236}">
                <a16:creationId xmlns:a16="http://schemas.microsoft.com/office/drawing/2014/main" id="{DA33D8D2-1A3A-3409-49F0-5E384B4E6A31}"/>
              </a:ext>
            </a:extLst>
          </p:cNvPr>
          <p:cNvSpPr txBox="1"/>
          <p:nvPr/>
        </p:nvSpPr>
        <p:spPr>
          <a:xfrm>
            <a:off x="7188200" y="4551680"/>
            <a:ext cx="43942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i="1" dirty="0">
                <a:solidFill>
                  <a:srgbClr val="2B2A2C"/>
                </a:solidFill>
                <a:latin typeface="Calibri" panose="020F0502020204030204" pitchFamily="34" charset="0"/>
              </a:rPr>
              <a:t>Требуется </a:t>
            </a:r>
            <a:r>
              <a:rPr lang="ru-RU" sz="2200" b="1" i="1" dirty="0">
                <a:solidFill>
                  <a:srgbClr val="1B2A47"/>
                </a:solidFill>
                <a:latin typeface="Calibri" panose="020F0502020204030204" pitchFamily="34" charset="0"/>
              </a:rPr>
              <a:t>дипломатическое урегулирование</a:t>
            </a:r>
            <a:r>
              <a:rPr lang="ru-RU" sz="2200" i="1" dirty="0">
                <a:solidFill>
                  <a:srgbClr val="2B2A2C"/>
                </a:solidFill>
                <a:latin typeface="Calibri" panose="020F0502020204030204" pitchFamily="34" charset="0"/>
              </a:rPr>
              <a:t> или </a:t>
            </a:r>
            <a:r>
              <a:rPr lang="ru-RU" sz="2200" b="1" i="1" dirty="0">
                <a:solidFill>
                  <a:srgbClr val="1B2A47"/>
                </a:solidFill>
                <a:latin typeface="Calibri" panose="020F0502020204030204" pitchFamily="34" charset="0"/>
              </a:rPr>
              <a:t>поиск союзников</a:t>
            </a:r>
          </a:p>
        </p:txBody>
      </p:sp>
      <p:sp>
        <p:nvSpPr>
          <p:cNvPr id="18" name="Marker">
            <a:extLst>
              <a:ext uri="{FF2B5EF4-FFF2-40B4-BE49-F238E27FC236}">
                <a16:creationId xmlns:a16="http://schemas.microsoft.com/office/drawing/2014/main" id="{63951133-75F9-2927-20EC-3FC2EA06ABCA}"/>
              </a:ext>
            </a:extLst>
          </p:cNvPr>
          <p:cNvSpPr/>
          <p:nvPr/>
        </p:nvSpPr>
        <p:spPr>
          <a:xfrm>
            <a:off x="6896100" y="1955800"/>
            <a:ext cx="127000" cy="127000"/>
          </a:xfrm>
          <a:prstGeom prst="ellipse">
            <a:avLst/>
          </a:prstGeom>
          <a:solidFill>
            <a:srgbClr val="1B2A47"/>
          </a:solidFill>
          <a:ln w="15875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Marker">
            <a:extLst>
              <a:ext uri="{FF2B5EF4-FFF2-40B4-BE49-F238E27FC236}">
                <a16:creationId xmlns:a16="http://schemas.microsoft.com/office/drawing/2014/main" id="{B07D96BB-6AD8-6A12-F26B-7082D86F0005}"/>
              </a:ext>
            </a:extLst>
          </p:cNvPr>
          <p:cNvSpPr/>
          <p:nvPr/>
        </p:nvSpPr>
        <p:spPr>
          <a:xfrm>
            <a:off x="6896100" y="2854960"/>
            <a:ext cx="127000" cy="127000"/>
          </a:xfrm>
          <a:prstGeom prst="ellipse">
            <a:avLst/>
          </a:prstGeom>
          <a:solidFill>
            <a:srgbClr val="2F5D4A"/>
          </a:solidFill>
          <a:ln w="15875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Marker">
            <a:extLst>
              <a:ext uri="{FF2B5EF4-FFF2-40B4-BE49-F238E27FC236}">
                <a16:creationId xmlns:a16="http://schemas.microsoft.com/office/drawing/2014/main" id="{F6434DDE-51C1-6D8B-0E31-0F10E5B5D3E3}"/>
              </a:ext>
            </a:extLst>
          </p:cNvPr>
          <p:cNvSpPr/>
          <p:nvPr/>
        </p:nvSpPr>
        <p:spPr>
          <a:xfrm>
            <a:off x="6896100" y="3754120"/>
            <a:ext cx="127000" cy="127000"/>
          </a:xfrm>
          <a:prstGeom prst="ellipse">
            <a:avLst/>
          </a:prstGeom>
          <a:solidFill>
            <a:srgbClr val="7A1E2C"/>
          </a:solidFill>
          <a:ln w="15875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Marker">
            <a:extLst>
              <a:ext uri="{FF2B5EF4-FFF2-40B4-BE49-F238E27FC236}">
                <a16:creationId xmlns:a16="http://schemas.microsoft.com/office/drawing/2014/main" id="{41CF0C4E-477B-E8DB-AFCC-0699765C0B35}"/>
              </a:ext>
            </a:extLst>
          </p:cNvPr>
          <p:cNvSpPr/>
          <p:nvPr/>
        </p:nvSpPr>
        <p:spPr>
          <a:xfrm>
            <a:off x="6896100" y="4653280"/>
            <a:ext cx="127000" cy="127000"/>
          </a:xfrm>
          <a:prstGeom prst="ellipse">
            <a:avLst/>
          </a:prstGeom>
          <a:solidFill>
            <a:srgbClr val="1B2A47"/>
          </a:solidFill>
          <a:ln w="15875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2" name="Chain">
            <a:extLst>
              <a:ext uri="{FF2B5EF4-FFF2-40B4-BE49-F238E27FC236}">
                <a16:creationId xmlns:a16="http://schemas.microsoft.com/office/drawing/2014/main" id="{32D54DE6-15B5-8C0B-B745-D520B0393C97}"/>
              </a:ext>
            </a:extLst>
          </p:cNvPr>
          <p:cNvCxnSpPr/>
          <p:nvPr/>
        </p:nvCxnSpPr>
        <p:spPr>
          <a:xfrm>
            <a:off x="6959600" y="2108200"/>
            <a:ext cx="0" cy="2519680"/>
          </a:xfrm>
          <a:prstGeom prst="line">
            <a:avLst/>
          </a:prstGeom>
          <a:ln w="9525">
            <a:solidFill>
              <a:srgbClr val="D6C6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8AAD58F5-D770-A8EA-36F8-D2A78D637F7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2711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256550B-ABF8-4027-F33A-1BA8B7149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31800"/>
            <a:ext cx="6604000" cy="113385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E59A8A"/>
                </a:solidFill>
                <a:latin typeface="Georgia" panose="02040502050405020303" pitchFamily="18" charset="0"/>
              </a:rPr>
              <a:t>«Тюрьма народов»</a:t>
            </a:r>
            <a:r>
              <a:rPr lang="ru-RU" sz="4000" b="1" dirty="0">
                <a:solidFill>
                  <a:srgbClr val="F3ECDD"/>
                </a:solidFill>
                <a:latin typeface="Georgia" panose="02040502050405020303" pitchFamily="18" charset="0"/>
              </a:rPr>
              <a:t> или</a:t>
            </a:r>
            <a:br>
              <a:rPr lang="ru-RU" sz="4000" b="1" dirty="0">
                <a:solidFill>
                  <a:srgbClr val="F3ECDD"/>
                </a:solidFill>
                <a:latin typeface="Georgia" panose="02040502050405020303" pitchFamily="18" charset="0"/>
              </a:rPr>
            </a:br>
            <a:r>
              <a:rPr lang="ru-RU" sz="4000" b="1" dirty="0">
                <a:solidFill>
                  <a:srgbClr val="9FC3AE"/>
                </a:solidFill>
                <a:latin typeface="Georgia" panose="02040502050405020303" pitchFamily="18" charset="0"/>
              </a:rPr>
              <a:t>«большая семья»</a:t>
            </a:r>
            <a:r>
              <a:rPr lang="ru-RU" sz="4000" b="1" dirty="0">
                <a:solidFill>
                  <a:srgbClr val="F3ECDD"/>
                </a:solidFill>
                <a:latin typeface="Georgia" panose="02040502050405020303" pitchFamily="18" charset="0"/>
              </a:rPr>
              <a:t>?</a:t>
            </a:r>
          </a:p>
        </p:txBody>
      </p:sp>
      <p:sp>
        <p:nvSpPr>
          <p:cNvPr id="3" name="Kicker">
            <a:extLst>
              <a:ext uri="{FF2B5EF4-FFF2-40B4-BE49-F238E27FC236}">
                <a16:creationId xmlns:a16="http://schemas.microsoft.com/office/drawing/2014/main" id="{742426E7-8B6E-5041-CE03-BA4ACD62DB2B}"/>
              </a:ext>
            </a:extLst>
          </p:cNvPr>
          <p:cNvSpPr txBox="1"/>
          <p:nvPr/>
        </p:nvSpPr>
        <p:spPr>
          <a:xfrm>
            <a:off x="609600" y="1718056"/>
            <a:ext cx="6604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i="1" dirty="0">
                <a:solidFill>
                  <a:srgbClr val="CDB27E"/>
                </a:solidFill>
                <a:latin typeface="Georgia" panose="02040502050405020303" pitchFamily="18" charset="0"/>
              </a:rPr>
              <a:t>Национальная проблема:</a:t>
            </a:r>
          </a:p>
        </p:txBody>
      </p:sp>
      <p:grpSp>
        <p:nvGrpSpPr>
          <p:cNvPr id="10" name="Scale bar">
            <a:extLst>
              <a:ext uri="{FF2B5EF4-FFF2-40B4-BE49-F238E27FC236}">
                <a16:creationId xmlns:a16="http://schemas.microsoft.com/office/drawing/2014/main" id="{A3AA87BF-45E0-3F04-DAB4-395462B5325B}"/>
              </a:ext>
            </a:extLst>
          </p:cNvPr>
          <p:cNvGrpSpPr/>
          <p:nvPr/>
        </p:nvGrpSpPr>
        <p:grpSpPr>
          <a:xfrm>
            <a:off x="609600" y="2279396"/>
            <a:ext cx="1676400" cy="139700"/>
            <a:chOff x="609600" y="2279396"/>
            <a:chExt cx="1676400" cy="1397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56A737BD-6D42-38C3-45F9-50C86EA046F2}"/>
                </a:ext>
              </a:extLst>
            </p:cNvPr>
            <p:cNvSpPr/>
            <p:nvPr/>
          </p:nvSpPr>
          <p:spPr>
            <a:xfrm>
              <a:off x="609600" y="2317496"/>
              <a:ext cx="1676400" cy="63500"/>
            </a:xfrm>
            <a:prstGeom prst="rect">
              <a:avLst/>
            </a:prstGeom>
            <a:noFill/>
            <a:ln w="9525" cap="flat" cmpd="sng" algn="ctr">
              <a:solidFill>
                <a:srgbClr val="A8854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853DAF62-542C-D5C1-5331-0F80C9DB6622}"/>
                </a:ext>
              </a:extLst>
            </p:cNvPr>
            <p:cNvSpPr/>
            <p:nvPr/>
          </p:nvSpPr>
          <p:spPr>
            <a:xfrm>
              <a:off x="609600" y="2317496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34FE082-F9FC-D499-248C-664CF1B19765}"/>
                </a:ext>
              </a:extLst>
            </p:cNvPr>
            <p:cNvSpPr/>
            <p:nvPr/>
          </p:nvSpPr>
          <p:spPr>
            <a:xfrm>
              <a:off x="1168400" y="2317496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61CA6AA6-7B7D-9E20-1221-6E30E50E4703}"/>
                </a:ext>
              </a:extLst>
            </p:cNvPr>
            <p:cNvSpPr/>
            <p:nvPr/>
          </p:nvSpPr>
          <p:spPr>
            <a:xfrm>
              <a:off x="1727200" y="2317496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C9A302D4-37C9-3740-F533-D28B04E05374}"/>
                </a:ext>
              </a:extLst>
            </p:cNvPr>
            <p:cNvCxnSpPr/>
            <p:nvPr/>
          </p:nvCxnSpPr>
          <p:spPr>
            <a:xfrm>
              <a:off x="609600" y="2279396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id="{8513E2EB-CCA7-7CA9-1093-E6D89ADBB05E}"/>
                </a:ext>
              </a:extLst>
            </p:cNvPr>
            <p:cNvCxnSpPr/>
            <p:nvPr/>
          </p:nvCxnSpPr>
          <p:spPr>
            <a:xfrm>
              <a:off x="2286000" y="2279396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Banknote 20 Kronen 1913" descr="Банкнота 20 крон Австро-Венгерского банка, 1913: номинал на языках народов империи. Музей Вены">
            <a:extLst>
              <a:ext uri="{FF2B5EF4-FFF2-40B4-BE49-F238E27FC236}">
                <a16:creationId xmlns:a16="http://schemas.microsoft.com/office/drawing/2014/main" id="{D9C37554-A7BF-A44C-F6FF-FF6E6939404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400" y="508000"/>
            <a:ext cx="4064000" cy="2425700"/>
          </a:xfrm>
          <a:prstGeom prst="rect">
            <a:avLst/>
          </a:prstGeom>
        </p:spPr>
      </p:pic>
      <p:sp>
        <p:nvSpPr>
          <p:cNvPr id="13" name="Banknote 20 Kronen 1913 frame">
            <a:extLst>
              <a:ext uri="{FF2B5EF4-FFF2-40B4-BE49-F238E27FC236}">
                <a16:creationId xmlns:a16="http://schemas.microsoft.com/office/drawing/2014/main" id="{98FEDEBD-E6F7-86F7-FECF-38D2967115E5}"/>
              </a:ext>
            </a:extLst>
          </p:cNvPr>
          <p:cNvSpPr/>
          <p:nvPr/>
        </p:nvSpPr>
        <p:spPr>
          <a:xfrm>
            <a:off x="7442200" y="431800"/>
            <a:ext cx="4216400" cy="2578100"/>
          </a:xfrm>
          <a:prstGeom prst="rect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roblem card 1">
            <a:extLst>
              <a:ext uri="{FF2B5EF4-FFF2-40B4-BE49-F238E27FC236}">
                <a16:creationId xmlns:a16="http://schemas.microsoft.com/office/drawing/2014/main" id="{61261210-411E-4C2F-37A2-F3B6E49C366A}"/>
              </a:ext>
            </a:extLst>
          </p:cNvPr>
          <p:cNvSpPr/>
          <p:nvPr/>
        </p:nvSpPr>
        <p:spPr>
          <a:xfrm>
            <a:off x="609600" y="3251200"/>
            <a:ext cx="3522133" cy="3048000"/>
          </a:xfrm>
          <a:prstGeom prst="roundRect">
            <a:avLst>
              <a:gd name="adj" fmla="val 5000"/>
            </a:avLst>
          </a:prstGeom>
          <a:solidFill>
            <a:srgbClr val="263A60"/>
          </a:solidFill>
          <a:ln w="9525">
            <a:solidFill>
              <a:srgbClr val="A885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омб 14">
            <a:extLst>
              <a:ext uri="{FF2B5EF4-FFF2-40B4-BE49-F238E27FC236}">
                <a16:creationId xmlns:a16="http://schemas.microsoft.com/office/drawing/2014/main" id="{532897DE-B2FA-543C-8537-7F8D1A9935FC}"/>
              </a:ext>
            </a:extLst>
          </p:cNvPr>
          <p:cNvSpPr/>
          <p:nvPr/>
        </p:nvSpPr>
        <p:spPr>
          <a:xfrm>
            <a:off x="2294467" y="3505200"/>
            <a:ext cx="152400" cy="152400"/>
          </a:xfrm>
          <a:prstGeom prst="diamond">
            <a:avLst/>
          </a:prstGeom>
          <a:solidFill>
            <a:srgbClr val="E59A8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Problem 1">
            <a:extLst>
              <a:ext uri="{FF2B5EF4-FFF2-40B4-BE49-F238E27FC236}">
                <a16:creationId xmlns:a16="http://schemas.microsoft.com/office/drawing/2014/main" id="{7FEC0E90-ED5E-1F5C-86D6-D190C48941AC}"/>
              </a:ext>
            </a:extLst>
          </p:cNvPr>
          <p:cNvSpPr txBox="1"/>
          <p:nvPr/>
        </p:nvSpPr>
        <p:spPr>
          <a:xfrm>
            <a:off x="812800" y="3860800"/>
            <a:ext cx="3115733" cy="2286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Австро-Венгрия </a:t>
            </a:r>
            <a:r>
              <a:rPr lang="ru-RU" sz="2300" b="1" dirty="0">
                <a:solidFill>
                  <a:srgbClr val="FFFFFF"/>
                </a:solidFill>
                <a:latin typeface="Calibri" panose="020F0502020204030204" pitchFamily="34" charset="0"/>
              </a:rPr>
              <a:t>не смогла найти решение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 национальной проблемы, что привело к её ослаблению.</a:t>
            </a:r>
          </a:p>
        </p:txBody>
      </p:sp>
      <p:sp>
        <p:nvSpPr>
          <p:cNvPr id="17" name="Problem card 2">
            <a:extLst>
              <a:ext uri="{FF2B5EF4-FFF2-40B4-BE49-F238E27FC236}">
                <a16:creationId xmlns:a16="http://schemas.microsoft.com/office/drawing/2014/main" id="{BFD7E786-EB96-5A16-0CAC-08190E6C15F6}"/>
              </a:ext>
            </a:extLst>
          </p:cNvPr>
          <p:cNvSpPr/>
          <p:nvPr/>
        </p:nvSpPr>
        <p:spPr>
          <a:xfrm>
            <a:off x="4334933" y="3251200"/>
            <a:ext cx="3522134" cy="3048000"/>
          </a:xfrm>
          <a:prstGeom prst="roundRect">
            <a:avLst>
              <a:gd name="adj" fmla="val 5000"/>
            </a:avLst>
          </a:prstGeom>
          <a:solidFill>
            <a:srgbClr val="263A60"/>
          </a:solidFill>
          <a:ln w="9525">
            <a:solidFill>
              <a:srgbClr val="A885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омб 17">
            <a:extLst>
              <a:ext uri="{FF2B5EF4-FFF2-40B4-BE49-F238E27FC236}">
                <a16:creationId xmlns:a16="http://schemas.microsoft.com/office/drawing/2014/main" id="{978DD385-0107-2006-32D9-0442693269AC}"/>
              </a:ext>
            </a:extLst>
          </p:cNvPr>
          <p:cNvSpPr/>
          <p:nvPr/>
        </p:nvSpPr>
        <p:spPr>
          <a:xfrm>
            <a:off x="6019800" y="3505200"/>
            <a:ext cx="152400" cy="152400"/>
          </a:xfrm>
          <a:prstGeom prst="diamond">
            <a:avLst/>
          </a:prstGeom>
          <a:solidFill>
            <a:srgbClr val="CDB27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Problem 2">
            <a:extLst>
              <a:ext uri="{FF2B5EF4-FFF2-40B4-BE49-F238E27FC236}">
                <a16:creationId xmlns:a16="http://schemas.microsoft.com/office/drawing/2014/main" id="{EB1CCCD7-1995-FB79-5261-1B9DCD85B7CE}"/>
              </a:ext>
            </a:extLst>
          </p:cNvPr>
          <p:cNvSpPr txBox="1"/>
          <p:nvPr/>
        </p:nvSpPr>
        <p:spPr>
          <a:xfrm>
            <a:off x="4538133" y="3860800"/>
            <a:ext cx="3115733" cy="2286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300" b="1" dirty="0">
                <a:solidFill>
                  <a:srgbClr val="FFFFFF"/>
                </a:solidFill>
                <a:latin typeface="Calibri" panose="020F0502020204030204" pitchFamily="34" charset="0"/>
              </a:rPr>
              <a:t>Венгры и австрийцы доминировали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, блокируя права других народов.</a:t>
            </a:r>
          </a:p>
        </p:txBody>
      </p:sp>
      <p:sp>
        <p:nvSpPr>
          <p:cNvPr id="20" name="Problem card 3">
            <a:extLst>
              <a:ext uri="{FF2B5EF4-FFF2-40B4-BE49-F238E27FC236}">
                <a16:creationId xmlns:a16="http://schemas.microsoft.com/office/drawing/2014/main" id="{93ADC365-050E-5993-831F-0E5339E863B1}"/>
              </a:ext>
            </a:extLst>
          </p:cNvPr>
          <p:cNvSpPr/>
          <p:nvPr/>
        </p:nvSpPr>
        <p:spPr>
          <a:xfrm>
            <a:off x="8060267" y="3251200"/>
            <a:ext cx="3522133" cy="3048000"/>
          </a:xfrm>
          <a:prstGeom prst="roundRect">
            <a:avLst>
              <a:gd name="adj" fmla="val 5000"/>
            </a:avLst>
          </a:prstGeom>
          <a:solidFill>
            <a:srgbClr val="263A60"/>
          </a:solidFill>
          <a:ln w="9525">
            <a:solidFill>
              <a:srgbClr val="A885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омб 20">
            <a:extLst>
              <a:ext uri="{FF2B5EF4-FFF2-40B4-BE49-F238E27FC236}">
                <a16:creationId xmlns:a16="http://schemas.microsoft.com/office/drawing/2014/main" id="{FAE43272-0620-4487-0204-916475ECC585}"/>
              </a:ext>
            </a:extLst>
          </p:cNvPr>
          <p:cNvSpPr/>
          <p:nvPr/>
        </p:nvSpPr>
        <p:spPr>
          <a:xfrm>
            <a:off x="9745133" y="3505200"/>
            <a:ext cx="152400" cy="152400"/>
          </a:xfrm>
          <a:prstGeom prst="diamond">
            <a:avLst/>
          </a:prstGeom>
          <a:solidFill>
            <a:srgbClr val="9FC3A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Problem 3">
            <a:extLst>
              <a:ext uri="{FF2B5EF4-FFF2-40B4-BE49-F238E27FC236}">
                <a16:creationId xmlns:a16="http://schemas.microsoft.com/office/drawing/2014/main" id="{770F8B29-F129-CDD2-BD1B-BC76A59BAC8C}"/>
              </a:ext>
            </a:extLst>
          </p:cNvPr>
          <p:cNvSpPr txBox="1"/>
          <p:nvPr/>
        </p:nvSpPr>
        <p:spPr>
          <a:xfrm>
            <a:off x="8263467" y="3860800"/>
            <a:ext cx="3115733" cy="2286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300" b="1" dirty="0">
                <a:solidFill>
                  <a:srgbClr val="FFFFFF"/>
                </a:solidFill>
                <a:latin typeface="Calibri" panose="020F0502020204030204" pitchFamily="34" charset="0"/>
              </a:rPr>
              <a:t>Хорваты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 получили автономию в </a:t>
            </a:r>
            <a:r>
              <a:rPr lang="ru-RU" sz="2300" b="1" dirty="0">
                <a:solidFill>
                  <a:srgbClr val="CDB27E"/>
                </a:solidFill>
                <a:latin typeface="Calibri" panose="020F0502020204030204" pitchFamily="34" charset="0"/>
              </a:rPr>
              <a:t>1868 году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, </a:t>
            </a:r>
            <a:r>
              <a:rPr lang="ru-RU" sz="2300" b="1" dirty="0">
                <a:solidFill>
                  <a:srgbClr val="FFFFFF"/>
                </a:solidFill>
                <a:latin typeface="Calibri" panose="020F0502020204030204" pitchFamily="34" charset="0"/>
              </a:rPr>
              <a:t>поляки</a:t>
            </a:r>
            <a:r>
              <a:rPr lang="ru-RU" sz="2300" dirty="0">
                <a:solidFill>
                  <a:srgbClr val="EDE6D6"/>
                </a:solidFill>
                <a:latin typeface="Calibri" panose="020F0502020204030204" pitchFamily="34" charset="0"/>
              </a:rPr>
              <a:t> — более широкие права.</a:t>
            </a:r>
          </a:p>
        </p:txBody>
      </p:sp>
      <p:sp>
        <p:nvSpPr>
          <p:cNvPr id="23" name="Signature 100ballnik.com">
            <a:extLst>
              <a:ext uri="{FF2B5EF4-FFF2-40B4-BE49-F238E27FC236}">
                <a16:creationId xmlns:a16="http://schemas.microsoft.com/office/drawing/2014/main" id="{EB355D09-3BFE-5270-B560-132274ECCF6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2933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163E1F71-C8AA-1B2C-91B6-901D66F00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762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7A1E2C"/>
                </a:solidFill>
                <a:latin typeface="Georgia" panose="02040502050405020303" pitchFamily="18" charset="0"/>
              </a:rPr>
              <a:t>«Тюрьма народов»</a:t>
            </a: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 или </a:t>
            </a:r>
            <a:r>
              <a:rPr lang="ru-RU" sz="3600" b="1" dirty="0">
                <a:solidFill>
                  <a:srgbClr val="2F5D4A"/>
                </a:solidFill>
                <a:latin typeface="Georgia" panose="02040502050405020303" pitchFamily="18" charset="0"/>
              </a:rPr>
              <a:t>«большая семья»</a:t>
            </a: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?</a:t>
            </a:r>
          </a:p>
        </p:txBody>
      </p:sp>
      <p:pic>
        <p:nvPicPr>
          <p:cNvPr id="4" name="Prague National Museum photochrom" descr="Национальный музей в Праге. Фотохром, 1890-е. Библиотека Конгресса США">
            <a:extLst>
              <a:ext uri="{FF2B5EF4-FFF2-40B4-BE49-F238E27FC236}">
                <a16:creationId xmlns:a16="http://schemas.microsoft.com/office/drawing/2014/main" id="{392E759B-0D61-7CFD-7947-7AF52541076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800" y="1422400"/>
            <a:ext cx="4927600" cy="4851400"/>
          </a:xfrm>
          <a:prstGeom prst="roundRect">
            <a:avLst>
              <a:gd name="adj" fmla="val 4000"/>
            </a:avLst>
          </a:prstGeom>
          <a:ln w="952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Language heading">
            <a:extLst>
              <a:ext uri="{FF2B5EF4-FFF2-40B4-BE49-F238E27FC236}">
                <a16:creationId xmlns:a16="http://schemas.microsoft.com/office/drawing/2014/main" id="{13005AC8-A229-E579-F2F3-93E5289E4A7F}"/>
              </a:ext>
            </a:extLst>
          </p:cNvPr>
          <p:cNvSpPr txBox="1"/>
          <p:nvPr/>
        </p:nvSpPr>
        <p:spPr>
          <a:xfrm>
            <a:off x="609600" y="1422400"/>
            <a:ext cx="56896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b="1" dirty="0">
                <a:solidFill>
                  <a:srgbClr val="7A1E2C"/>
                </a:solidFill>
                <a:latin typeface="Georgia" panose="02040502050405020303" pitchFamily="18" charset="0"/>
              </a:rPr>
              <a:t>Языковая проблема:</a:t>
            </a:r>
          </a:p>
        </p:txBody>
      </p:sp>
      <p:grpSp>
        <p:nvGrpSpPr>
          <p:cNvPr id="12" name="Scale bar">
            <a:extLst>
              <a:ext uri="{FF2B5EF4-FFF2-40B4-BE49-F238E27FC236}">
                <a16:creationId xmlns:a16="http://schemas.microsoft.com/office/drawing/2014/main" id="{4F96323D-5039-BF7A-76C5-CD68792BBBEC}"/>
              </a:ext>
            </a:extLst>
          </p:cNvPr>
          <p:cNvGrpSpPr/>
          <p:nvPr/>
        </p:nvGrpSpPr>
        <p:grpSpPr>
          <a:xfrm>
            <a:off x="609600" y="1912620"/>
            <a:ext cx="1676400" cy="139700"/>
            <a:chOff x="609600" y="1912620"/>
            <a:chExt cx="1676400" cy="1397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4FFBB52D-A836-9E23-5700-E2CECEE3E213}"/>
                </a:ext>
              </a:extLst>
            </p:cNvPr>
            <p:cNvSpPr/>
            <p:nvPr/>
          </p:nvSpPr>
          <p:spPr>
            <a:xfrm>
              <a:off x="609600" y="1950720"/>
              <a:ext cx="1676400" cy="63500"/>
            </a:xfrm>
            <a:prstGeom prst="rect">
              <a:avLst/>
            </a:prstGeom>
            <a:noFill/>
            <a:ln w="9525" cap="flat" cmpd="sng" algn="ctr">
              <a:solidFill>
                <a:srgbClr val="A8854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010E5AAB-7CCA-4500-6F1F-1119BD4B2789}"/>
                </a:ext>
              </a:extLst>
            </p:cNvPr>
            <p:cNvSpPr/>
            <p:nvPr/>
          </p:nvSpPr>
          <p:spPr>
            <a:xfrm>
              <a:off x="609600" y="1950720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266A4006-6A6B-6590-1EAE-060BE3217345}"/>
                </a:ext>
              </a:extLst>
            </p:cNvPr>
            <p:cNvSpPr/>
            <p:nvPr/>
          </p:nvSpPr>
          <p:spPr>
            <a:xfrm>
              <a:off x="1168400" y="1950720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5CF7639-5A5C-4A14-88E0-B02B79A0E1FE}"/>
                </a:ext>
              </a:extLst>
            </p:cNvPr>
            <p:cNvSpPr/>
            <p:nvPr/>
          </p:nvSpPr>
          <p:spPr>
            <a:xfrm>
              <a:off x="1727200" y="1950720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EB6E2844-3C66-7A6E-5612-5D753CBA8EEF}"/>
                </a:ext>
              </a:extLst>
            </p:cNvPr>
            <p:cNvCxnSpPr/>
            <p:nvPr/>
          </p:nvCxnSpPr>
          <p:spPr>
            <a:xfrm>
              <a:off x="609600" y="1912620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94248802-B85C-4E1D-ADCF-D81E95BEA7A0}"/>
                </a:ext>
              </a:extLst>
            </p:cNvPr>
            <p:cNvCxnSpPr/>
            <p:nvPr/>
          </p:nvCxnSpPr>
          <p:spPr>
            <a:xfrm>
              <a:off x="2286000" y="1912620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Language list">
            <a:extLst>
              <a:ext uri="{FF2B5EF4-FFF2-40B4-BE49-F238E27FC236}">
                <a16:creationId xmlns:a16="http://schemas.microsoft.com/office/drawing/2014/main" id="{2ABF4A6D-6707-47FA-E16A-8164AB3B7AA8}"/>
              </a:ext>
            </a:extLst>
          </p:cNvPr>
          <p:cNvSpPr txBox="1"/>
          <p:nvPr/>
        </p:nvSpPr>
        <p:spPr>
          <a:xfrm>
            <a:off x="609600" y="2255520"/>
            <a:ext cx="5689600" cy="2651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81000" lvl="1" indent="-381000">
              <a:spcAft>
                <a:spcPts val="1200"/>
              </a:spcAft>
              <a:buClr>
                <a:srgbClr val="7A1E2C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Славянам и румынам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навязывался </a:t>
            </a: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венгерский язык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  <a:p>
            <a:pPr marL="381000" lvl="1" indent="-381000">
              <a:spcAft>
                <a:spcPts val="1200"/>
              </a:spcAft>
              <a:buClr>
                <a:srgbClr val="7A1E2C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Чехи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требовали </a:t>
            </a: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равноправия чешского и немецкого языков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  <a:p>
            <a:pPr marL="381000" lvl="1" indent="-381000">
              <a:spcAft>
                <a:spcPts val="1200"/>
              </a:spcAft>
              <a:buClr>
                <a:srgbClr val="7A1E2C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Конфликт в </a:t>
            </a: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Пражском университете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привёл к его разделению по национальному признаку.</a:t>
            </a:r>
          </a:p>
        </p:txBody>
      </p:sp>
      <p:sp>
        <p:nvSpPr>
          <p:cNvPr id="14" name="Banknote 1902 language detail mat">
            <a:extLst>
              <a:ext uri="{FF2B5EF4-FFF2-40B4-BE49-F238E27FC236}">
                <a16:creationId xmlns:a16="http://schemas.microsoft.com/office/drawing/2014/main" id="{E292FF85-688C-764F-4C90-258C1B6578A5}"/>
              </a:ext>
            </a:extLst>
          </p:cNvPr>
          <p:cNvSpPr/>
          <p:nvPr/>
        </p:nvSpPr>
        <p:spPr>
          <a:xfrm>
            <a:off x="596900" y="5118100"/>
            <a:ext cx="5715000" cy="12192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Banknote 1902 language detail" descr="Надпись номинала на языках народов Австро-Венгрии. Деталь банкноты 1000 крон, 1902. Национальный музей в Кракове">
            <a:extLst>
              <a:ext uri="{FF2B5EF4-FFF2-40B4-BE49-F238E27FC236}">
                <a16:creationId xmlns:a16="http://schemas.microsoft.com/office/drawing/2014/main" id="{0051E49C-344B-94CB-5319-A2E8E553AFD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" y="5181600"/>
            <a:ext cx="5588000" cy="1092200"/>
          </a:xfrm>
          <a:prstGeom prst="rect">
            <a:avLst/>
          </a:prstGeom>
        </p:spPr>
      </p:pic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95FA479B-FF68-6A14-8958-C8E8B6874EB0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089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1D51B86-56BE-9529-3B10-F232B696D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55600"/>
            <a:ext cx="10972800" cy="76200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7A1E2C"/>
                </a:solidFill>
                <a:latin typeface="Georgia" panose="02040502050405020303" pitchFamily="18" charset="0"/>
              </a:rPr>
              <a:t>«Тюрьма народов»</a:t>
            </a: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 или </a:t>
            </a:r>
            <a:r>
              <a:rPr lang="ru-RU" sz="3600" b="1" dirty="0">
                <a:solidFill>
                  <a:srgbClr val="2F5D4A"/>
                </a:solidFill>
                <a:latin typeface="Georgia" panose="02040502050405020303" pitchFamily="18" charset="0"/>
              </a:rPr>
              <a:t>«большая семья»</a:t>
            </a: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?</a:t>
            </a:r>
          </a:p>
        </p:txBody>
      </p:sp>
      <p:sp>
        <p:nvSpPr>
          <p:cNvPr id="3" name="Reforms heading">
            <a:extLst>
              <a:ext uri="{FF2B5EF4-FFF2-40B4-BE49-F238E27FC236}">
                <a16:creationId xmlns:a16="http://schemas.microsoft.com/office/drawing/2014/main" id="{06FD7E53-EA78-77CE-E4B8-1B238957490D}"/>
              </a:ext>
            </a:extLst>
          </p:cNvPr>
          <p:cNvSpPr txBox="1"/>
          <p:nvPr/>
        </p:nvSpPr>
        <p:spPr>
          <a:xfrm>
            <a:off x="609600" y="1041400"/>
            <a:ext cx="6350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i="1" dirty="0">
                <a:solidFill>
                  <a:srgbClr val="7A1E2C"/>
                </a:solidFill>
                <a:latin typeface="Georgia" panose="02040502050405020303" pitchFamily="18" charset="0"/>
              </a:rPr>
              <a:t>Политические реформы</a:t>
            </a:r>
          </a:p>
        </p:txBody>
      </p:sp>
      <p:sp>
        <p:nvSpPr>
          <p:cNvPr id="4" name="Brandt - Badenis Katzenmusik 1897 mat">
            <a:extLst>
              <a:ext uri="{FF2B5EF4-FFF2-40B4-BE49-F238E27FC236}">
                <a16:creationId xmlns:a16="http://schemas.microsoft.com/office/drawing/2014/main" id="{963C475C-6059-4581-9E5C-AFD817347031}"/>
              </a:ext>
            </a:extLst>
          </p:cNvPr>
          <p:cNvSpPr/>
          <p:nvPr/>
        </p:nvSpPr>
        <p:spPr>
          <a:xfrm>
            <a:off x="508000" y="1727200"/>
            <a:ext cx="4470400" cy="35052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Brandt - Badenis Katzenmusik 1897" descr="Г. Брандт. «Кошачий концерт Бадени» — немецкая карикатура на языковые распоряжения 1897 года. Журнал «Кладдерадач», 14 ноября 1897">
            <a:extLst>
              <a:ext uri="{FF2B5EF4-FFF2-40B4-BE49-F238E27FC236}">
                <a16:creationId xmlns:a16="http://schemas.microsoft.com/office/drawing/2014/main" id="{9FBEFCE4-957D-F684-F18C-E2D4C850ECD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28800"/>
            <a:ext cx="4267200" cy="3302000"/>
          </a:xfrm>
          <a:prstGeom prst="rect">
            <a:avLst/>
          </a:prstGeom>
        </p:spPr>
      </p:pic>
      <p:cxnSp>
        <p:nvCxnSpPr>
          <p:cNvPr id="7" name="Timeline">
            <a:extLst>
              <a:ext uri="{FF2B5EF4-FFF2-40B4-BE49-F238E27FC236}">
                <a16:creationId xmlns:a16="http://schemas.microsoft.com/office/drawing/2014/main" id="{86DC565F-DE87-16AA-79C0-DA234DA8164C}"/>
              </a:ext>
            </a:extLst>
          </p:cNvPr>
          <p:cNvCxnSpPr/>
          <p:nvPr/>
        </p:nvCxnSpPr>
        <p:spPr>
          <a:xfrm>
            <a:off x="5562600" y="1905000"/>
            <a:ext cx="0" cy="4064000"/>
          </a:xfrm>
          <a:prstGeom prst="line">
            <a:avLst/>
          </a:prstGeom>
          <a:ln w="15875">
            <a:solidFill>
              <a:srgbClr val="A885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form step 1">
            <a:extLst>
              <a:ext uri="{FF2B5EF4-FFF2-40B4-BE49-F238E27FC236}">
                <a16:creationId xmlns:a16="http://schemas.microsoft.com/office/drawing/2014/main" id="{6F9FB4F6-E6A4-FF7A-55BB-554951D126DC}"/>
              </a:ext>
            </a:extLst>
          </p:cNvPr>
          <p:cNvSpPr txBox="1"/>
          <p:nvPr/>
        </p:nvSpPr>
        <p:spPr>
          <a:xfrm>
            <a:off x="5867400" y="1854200"/>
            <a:ext cx="5715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Закон о равноправии чешского и немецкого языков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вызвал </a:t>
            </a: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массовые беспорядки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9" name="Reform step 2">
            <a:extLst>
              <a:ext uri="{FF2B5EF4-FFF2-40B4-BE49-F238E27FC236}">
                <a16:creationId xmlns:a16="http://schemas.microsoft.com/office/drawing/2014/main" id="{90EF9081-D4EF-5462-67C7-FE69B52049AB}"/>
              </a:ext>
            </a:extLst>
          </p:cNvPr>
          <p:cNvSpPr txBox="1"/>
          <p:nvPr/>
        </p:nvSpPr>
        <p:spPr>
          <a:xfrm>
            <a:off x="5867400" y="2854960"/>
            <a:ext cx="41910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Правительство </a:t>
            </a:r>
            <a:r>
              <a:rPr lang="ru-RU" sz="2200" b="1" dirty="0" err="1">
                <a:solidFill>
                  <a:srgbClr val="1B2A47"/>
                </a:solidFill>
                <a:latin typeface="Calibri" panose="020F0502020204030204" pitchFamily="34" charset="0"/>
              </a:rPr>
              <a:t>Бадени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ушло в отставку, </a:t>
            </a: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закон был отменён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0" name="Reform step 3">
            <a:extLst>
              <a:ext uri="{FF2B5EF4-FFF2-40B4-BE49-F238E27FC236}">
                <a16:creationId xmlns:a16="http://schemas.microsoft.com/office/drawing/2014/main" id="{EAAAE5C8-9D40-BF7E-46AF-1A2CCC855B72}"/>
              </a:ext>
            </a:extLst>
          </p:cNvPr>
          <p:cNvSpPr txBox="1"/>
          <p:nvPr/>
        </p:nvSpPr>
        <p:spPr>
          <a:xfrm>
            <a:off x="5867400" y="4785360"/>
            <a:ext cx="5715000" cy="1036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Введение </a:t>
            </a:r>
            <a:r>
              <a:rPr lang="ru-RU" sz="2200" b="1" dirty="0">
                <a:solidFill>
                  <a:srgbClr val="2F5D4A"/>
                </a:solidFill>
                <a:latin typeface="Calibri" panose="020F0502020204030204" pitchFamily="34" charset="0"/>
              </a:rPr>
              <a:t>всеобщего избирательного права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в </a:t>
            </a:r>
            <a:r>
              <a:rPr lang="ru-RU" sz="2400" b="1" dirty="0">
                <a:solidFill>
                  <a:srgbClr val="7A1E2C"/>
                </a:solidFill>
                <a:latin typeface="Georgia" panose="02040502050405020303" pitchFamily="18" charset="0"/>
              </a:rPr>
              <a:t>1906–1907 годах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стало попыткой снизить национальные противоречия.</a:t>
            </a:r>
          </a:p>
        </p:txBody>
      </p:sp>
      <p:sp>
        <p:nvSpPr>
          <p:cNvPr id="11" name="Marker">
            <a:extLst>
              <a:ext uri="{FF2B5EF4-FFF2-40B4-BE49-F238E27FC236}">
                <a16:creationId xmlns:a16="http://schemas.microsoft.com/office/drawing/2014/main" id="{1ED50BF9-7047-27C2-DDD6-92A7AE8EA7C4}"/>
              </a:ext>
            </a:extLst>
          </p:cNvPr>
          <p:cNvSpPr/>
          <p:nvPr/>
        </p:nvSpPr>
        <p:spPr>
          <a:xfrm>
            <a:off x="5473700" y="1930400"/>
            <a:ext cx="177800" cy="177800"/>
          </a:xfrm>
          <a:prstGeom prst="ellipse">
            <a:avLst/>
          </a:prstGeom>
          <a:solidFill>
            <a:srgbClr val="7A1E2C"/>
          </a:solidFill>
          <a:ln w="15875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Marker">
            <a:extLst>
              <a:ext uri="{FF2B5EF4-FFF2-40B4-BE49-F238E27FC236}">
                <a16:creationId xmlns:a16="http://schemas.microsoft.com/office/drawing/2014/main" id="{DEBEF133-C242-A8BF-382C-250B9A0259E7}"/>
              </a:ext>
            </a:extLst>
          </p:cNvPr>
          <p:cNvSpPr/>
          <p:nvPr/>
        </p:nvSpPr>
        <p:spPr>
          <a:xfrm>
            <a:off x="5473700" y="2931160"/>
            <a:ext cx="177800" cy="177800"/>
          </a:xfrm>
          <a:prstGeom prst="ellipse">
            <a:avLst/>
          </a:prstGeom>
          <a:solidFill>
            <a:srgbClr val="7A1E2C"/>
          </a:solidFill>
          <a:ln w="15875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A5399289-8D50-83F5-5136-B1C0C40316BD}"/>
              </a:ext>
            </a:extLst>
          </p:cNvPr>
          <p:cNvSpPr/>
          <p:nvPr/>
        </p:nvSpPr>
        <p:spPr>
          <a:xfrm>
            <a:off x="5473700" y="4861560"/>
            <a:ext cx="177800" cy="177800"/>
          </a:xfrm>
          <a:prstGeom prst="ellipse">
            <a:avLst/>
          </a:prstGeom>
          <a:solidFill>
            <a:srgbClr val="2F5D4A"/>
          </a:solidFill>
          <a:ln w="15875">
            <a:solidFill>
              <a:srgbClr val="F7F3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Kasimir Badeni" descr="Граф Казимир Бадени, министр-председатель Цислейтании. Фото, около 1890. Национальная библиотека Польши">
            <a:extLst>
              <a:ext uri="{FF2B5EF4-FFF2-40B4-BE49-F238E27FC236}">
                <a16:creationId xmlns:a16="http://schemas.microsoft.com/office/drawing/2014/main" id="{D94A0D25-C8C6-49FE-C8FE-D377B38A571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2804160"/>
            <a:ext cx="1270000" cy="1625600"/>
          </a:xfrm>
          <a:prstGeom prst="ellipse">
            <a:avLst/>
          </a:prstGeom>
          <a:ln w="1587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Kasimir Badeni ring">
            <a:extLst>
              <a:ext uri="{FF2B5EF4-FFF2-40B4-BE49-F238E27FC236}">
                <a16:creationId xmlns:a16="http://schemas.microsoft.com/office/drawing/2014/main" id="{6C7244F4-507C-7FBF-F0F9-15DF6964B7A4}"/>
              </a:ext>
            </a:extLst>
          </p:cNvPr>
          <p:cNvSpPr/>
          <p:nvPr/>
        </p:nvSpPr>
        <p:spPr>
          <a:xfrm>
            <a:off x="10223500" y="2740660"/>
            <a:ext cx="1397000" cy="1752600"/>
          </a:xfrm>
          <a:prstGeom prst="ellipse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07E4FE80-EC30-224E-931F-F2C63C9A3B0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613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C400A50-61DC-5CBD-CFB0-B91879D7A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08000"/>
            <a:ext cx="6604000" cy="107721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E59A8A"/>
                </a:solidFill>
                <a:latin typeface="Georgia" panose="02040502050405020303" pitchFamily="18" charset="0"/>
              </a:rPr>
              <a:t>«Тюрьма народов»</a:t>
            </a:r>
            <a:r>
              <a:rPr lang="ru-RU" sz="3800" b="1" dirty="0">
                <a:solidFill>
                  <a:srgbClr val="F3ECDD"/>
                </a:solidFill>
                <a:latin typeface="Georgia" panose="02040502050405020303" pitchFamily="18" charset="0"/>
              </a:rPr>
              <a:t> или </a:t>
            </a:r>
            <a:r>
              <a:rPr lang="ru-RU" sz="3800" b="1" dirty="0">
                <a:solidFill>
                  <a:srgbClr val="9FC3AE"/>
                </a:solidFill>
                <a:latin typeface="Georgia" panose="02040502050405020303" pitchFamily="18" charset="0"/>
              </a:rPr>
              <a:t>«большая семья»</a:t>
            </a:r>
            <a:r>
              <a:rPr lang="ru-RU" sz="3800" b="1" dirty="0">
                <a:solidFill>
                  <a:srgbClr val="F3ECDD"/>
                </a:solidFill>
                <a:latin typeface="Georgia" panose="02040502050405020303" pitchFamily="18" charset="0"/>
              </a:rPr>
              <a:t>?</a:t>
            </a:r>
          </a:p>
        </p:txBody>
      </p:sp>
      <p:pic>
        <p:nvPicPr>
          <p:cNvPr id="4" name="Franz Joseph 1910" descr="Император Франц Иосиф I в Шёнбрунне. Фото В. Вайса, 1910. Австрийская национальная библиотека">
            <a:extLst>
              <a:ext uri="{FF2B5EF4-FFF2-40B4-BE49-F238E27FC236}">
                <a16:creationId xmlns:a16="http://schemas.microsoft.com/office/drawing/2014/main" id="{D82C70E6-3B6D-6142-E8A3-FBE33B525A7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0" y="889000"/>
            <a:ext cx="3429000" cy="4445000"/>
          </a:xfrm>
          <a:prstGeom prst="ellipse">
            <a:avLst/>
          </a:prstGeom>
          <a:ln w="15875">
            <a:solidFill>
              <a:srgbClr val="CDB27E"/>
            </a:solidFill>
          </a:ln>
        </p:spPr>
      </p:pic>
      <p:sp>
        <p:nvSpPr>
          <p:cNvPr id="5" name="Franz Joseph 1910 ring">
            <a:extLst>
              <a:ext uri="{FF2B5EF4-FFF2-40B4-BE49-F238E27FC236}">
                <a16:creationId xmlns:a16="http://schemas.microsoft.com/office/drawing/2014/main" id="{1B98D1F8-BF17-FC94-3CD4-B773352181C8}"/>
              </a:ext>
            </a:extLst>
          </p:cNvPr>
          <p:cNvSpPr/>
          <p:nvPr/>
        </p:nvSpPr>
        <p:spPr>
          <a:xfrm>
            <a:off x="7632700" y="774700"/>
            <a:ext cx="3657600" cy="4673600"/>
          </a:xfrm>
          <a:prstGeom prst="ellipse">
            <a:avLst/>
          </a:prstGeom>
          <a:noFill/>
          <a:ln w="9525" cap="flat" cmpd="sng" algn="ctr">
            <a:solidFill>
              <a:srgbClr val="CDB27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Scale bar">
            <a:extLst>
              <a:ext uri="{FF2B5EF4-FFF2-40B4-BE49-F238E27FC236}">
                <a16:creationId xmlns:a16="http://schemas.microsoft.com/office/drawing/2014/main" id="{435982C6-6CA0-588D-2A94-C765A2472390}"/>
              </a:ext>
            </a:extLst>
          </p:cNvPr>
          <p:cNvGrpSpPr/>
          <p:nvPr/>
        </p:nvGrpSpPr>
        <p:grpSpPr>
          <a:xfrm>
            <a:off x="609600" y="1775714"/>
            <a:ext cx="1676400" cy="139700"/>
            <a:chOff x="609600" y="1775714"/>
            <a:chExt cx="1676400" cy="139700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DE7D8C8-1FD3-B3D5-9FD9-3704084FAB54}"/>
                </a:ext>
              </a:extLst>
            </p:cNvPr>
            <p:cNvSpPr/>
            <p:nvPr/>
          </p:nvSpPr>
          <p:spPr>
            <a:xfrm>
              <a:off x="609600" y="1813814"/>
              <a:ext cx="1676400" cy="63500"/>
            </a:xfrm>
            <a:prstGeom prst="rect">
              <a:avLst/>
            </a:prstGeom>
            <a:noFill/>
            <a:ln w="9525" cap="flat" cmpd="sng" algn="ctr">
              <a:solidFill>
                <a:srgbClr val="A8854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7E73B21-ABCC-2B9E-FEC3-ED7C8FE64E7D}"/>
                </a:ext>
              </a:extLst>
            </p:cNvPr>
            <p:cNvSpPr/>
            <p:nvPr/>
          </p:nvSpPr>
          <p:spPr>
            <a:xfrm>
              <a:off x="609600" y="1813814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839F7869-664E-3A96-D1A7-2E22D96C76E2}"/>
                </a:ext>
              </a:extLst>
            </p:cNvPr>
            <p:cNvSpPr/>
            <p:nvPr/>
          </p:nvSpPr>
          <p:spPr>
            <a:xfrm>
              <a:off x="1168400" y="1813814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378D596B-7183-BFE3-6733-F037DD3C99CE}"/>
                </a:ext>
              </a:extLst>
            </p:cNvPr>
            <p:cNvSpPr/>
            <p:nvPr/>
          </p:nvSpPr>
          <p:spPr>
            <a:xfrm>
              <a:off x="1727200" y="1813814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9416B27F-1AE2-AA66-F6F6-9E098ED12324}"/>
                </a:ext>
              </a:extLst>
            </p:cNvPr>
            <p:cNvCxnSpPr/>
            <p:nvPr/>
          </p:nvCxnSpPr>
          <p:spPr>
            <a:xfrm>
              <a:off x="609600" y="1775714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F175686D-32E9-4E32-D76C-5959E09831C7}"/>
                </a:ext>
              </a:extLst>
            </p:cNvPr>
            <p:cNvCxnSpPr/>
            <p:nvPr/>
          </p:nvCxnSpPr>
          <p:spPr>
            <a:xfrm>
              <a:off x="2286000" y="1775714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War heading">
            <a:extLst>
              <a:ext uri="{FF2B5EF4-FFF2-40B4-BE49-F238E27FC236}">
                <a16:creationId xmlns:a16="http://schemas.microsoft.com/office/drawing/2014/main" id="{05FAA6B5-6285-E568-AB7C-D217466BCA57}"/>
              </a:ext>
            </a:extLst>
          </p:cNvPr>
          <p:cNvSpPr txBox="1"/>
          <p:nvPr/>
        </p:nvSpPr>
        <p:spPr>
          <a:xfrm>
            <a:off x="609600" y="2448814"/>
            <a:ext cx="6604000" cy="45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b="1" dirty="0">
                <a:solidFill>
                  <a:srgbClr val="CDB27E"/>
                </a:solidFill>
                <a:latin typeface="Georgia" panose="02040502050405020303" pitchFamily="18" charset="0"/>
              </a:rPr>
              <a:t>Роль Первой мировой войны:</a:t>
            </a:r>
          </a:p>
        </p:txBody>
      </p:sp>
      <p:sp>
        <p:nvSpPr>
          <p:cNvPr id="14" name="War list">
            <a:extLst>
              <a:ext uri="{FF2B5EF4-FFF2-40B4-BE49-F238E27FC236}">
                <a16:creationId xmlns:a16="http://schemas.microsoft.com/office/drawing/2014/main" id="{4865B713-10DE-720A-39F3-B9FA71A559CA}"/>
              </a:ext>
            </a:extLst>
          </p:cNvPr>
          <p:cNvSpPr txBox="1"/>
          <p:nvPr/>
        </p:nvSpPr>
        <p:spPr>
          <a:xfrm>
            <a:off x="609600" y="3210814"/>
            <a:ext cx="6604000" cy="1935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431800" lvl="1" indent="-431800">
              <a:spcAft>
                <a:spcPts val="1800"/>
              </a:spcAft>
              <a:buClr>
                <a:srgbClr val="CDB27E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800" dirty="0">
                <a:solidFill>
                  <a:srgbClr val="EDE6D6"/>
                </a:solidFill>
                <a:latin typeface="Calibri" panose="020F0502020204030204" pitchFamily="34" charset="0"/>
              </a:rPr>
              <a:t>Война </a:t>
            </a:r>
            <a:r>
              <a:rPr lang="ru-RU" sz="2800" b="1" dirty="0">
                <a:solidFill>
                  <a:srgbClr val="FFFFFF"/>
                </a:solidFill>
                <a:latin typeface="Calibri" panose="020F0502020204030204" pitchFamily="34" charset="0"/>
              </a:rPr>
              <a:t>усугубила</a:t>
            </a:r>
            <a:r>
              <a:rPr lang="ru-RU" sz="2800" dirty="0">
                <a:solidFill>
                  <a:srgbClr val="EDE6D6"/>
                </a:solidFill>
                <a:latin typeface="Calibri" panose="020F0502020204030204" pitchFamily="34" charset="0"/>
              </a:rPr>
              <a:t> национальную ситуацию.</a:t>
            </a:r>
          </a:p>
          <a:p>
            <a:pPr marL="431800" lvl="1" indent="-431800">
              <a:spcAft>
                <a:spcPts val="1800"/>
              </a:spcAft>
              <a:buClr>
                <a:srgbClr val="CDB27E"/>
              </a:buClr>
              <a:buSzPct val="100000"/>
              <a:buFont typeface="Georgia" panose="02040502050405020303" pitchFamily="18" charset="0"/>
              <a:buAutoNum type="arabicPeriod"/>
            </a:pPr>
            <a:r>
              <a:rPr lang="ru-RU" sz="2800" b="1" dirty="0">
                <a:solidFill>
                  <a:srgbClr val="FFFFFF"/>
                </a:solidFill>
                <a:latin typeface="Calibri" panose="020F0502020204030204" pitchFamily="34" charset="0"/>
              </a:rPr>
              <a:t>Франц Иосиф</a:t>
            </a:r>
            <a:r>
              <a:rPr lang="ru-RU" sz="2800" dirty="0">
                <a:solidFill>
                  <a:srgbClr val="EDE6D6"/>
                </a:solidFill>
                <a:latin typeface="Calibri" panose="020F0502020204030204" pitchFamily="34" charset="0"/>
              </a:rPr>
              <a:t> </a:t>
            </a:r>
            <a:r>
              <a:rPr lang="ru-RU" sz="2800" b="1" dirty="0">
                <a:solidFill>
                  <a:srgbClr val="FFFFFF"/>
                </a:solidFill>
                <a:latin typeface="Calibri" panose="020F0502020204030204" pitchFamily="34" charset="0"/>
              </a:rPr>
              <a:t>не смог адаптироваться</a:t>
            </a:r>
            <a:r>
              <a:rPr lang="ru-RU" sz="2800" dirty="0">
                <a:solidFill>
                  <a:srgbClr val="EDE6D6"/>
                </a:solidFill>
                <a:latin typeface="Calibri" panose="020F0502020204030204" pitchFamily="34" charset="0"/>
              </a:rPr>
              <a:t> к изменениям времени.</a:t>
            </a:r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F2DEA1A9-7098-7747-057E-912A42945DF6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171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653A645-4548-7B03-DF8B-920A3631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102044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Как Балканы стали </a:t>
            </a:r>
            <a:r>
              <a:rPr lang="ru-RU" sz="3600" b="1" dirty="0">
                <a:solidFill>
                  <a:srgbClr val="7A1E2C"/>
                </a:solidFill>
                <a:latin typeface="Georgia" panose="02040502050405020303" pitchFamily="18" charset="0"/>
              </a:rPr>
              <a:t>«пороховым погребом»</a:t>
            </a: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 Европы?</a:t>
            </a:r>
          </a:p>
        </p:txBody>
      </p:sp>
      <p:sp>
        <p:nvSpPr>
          <p:cNvPr id="3" name="Hertslet 1878 Bulgaria map mat">
            <a:extLst>
              <a:ext uri="{FF2B5EF4-FFF2-40B4-BE49-F238E27FC236}">
                <a16:creationId xmlns:a16="http://schemas.microsoft.com/office/drawing/2014/main" id="{64C75507-23B1-A498-C912-53809E7D83F8}"/>
              </a:ext>
            </a:extLst>
          </p:cNvPr>
          <p:cNvSpPr/>
          <p:nvPr/>
        </p:nvSpPr>
        <p:spPr>
          <a:xfrm>
            <a:off x="4826000" y="1731645"/>
            <a:ext cx="6858000" cy="3962400"/>
          </a:xfrm>
          <a:prstGeom prst="rect">
            <a:avLst/>
          </a:prstGeom>
          <a:solidFill>
            <a:srgbClr val="FCF9F2"/>
          </a:solidFill>
          <a:ln w="9525">
            <a:solidFill>
              <a:srgbClr val="A8854A"/>
            </a:solidFill>
          </a:ln>
          <a:effectLst>
            <a:outerShdw blurRad="152400" dist="38100" dir="5400000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Hertslet 1878 Bulgaria map" descr="Э. Хертслет. Карта Болгарии с границами по Сан-Стефанскому договору и по Берлинскому трактату. 1878. Национальная библиотека Франции">
            <a:extLst>
              <a:ext uri="{FF2B5EF4-FFF2-40B4-BE49-F238E27FC236}">
                <a16:creationId xmlns:a16="http://schemas.microsoft.com/office/drawing/2014/main" id="{66483398-788D-2F19-CE2B-72983C5860D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600" y="1833245"/>
            <a:ext cx="6654800" cy="3759200"/>
          </a:xfrm>
          <a:prstGeom prst="rect">
            <a:avLst/>
          </a:prstGeom>
        </p:spPr>
      </p:pic>
      <p:sp>
        <p:nvSpPr>
          <p:cNvPr id="6" name="War heading">
            <a:extLst>
              <a:ext uri="{FF2B5EF4-FFF2-40B4-BE49-F238E27FC236}">
                <a16:creationId xmlns:a16="http://schemas.microsoft.com/office/drawing/2014/main" id="{C619D2EE-467E-4124-70E3-978E95553FCE}"/>
              </a:ext>
            </a:extLst>
          </p:cNvPr>
          <p:cNvSpPr txBox="1"/>
          <p:nvPr/>
        </p:nvSpPr>
        <p:spPr>
          <a:xfrm>
            <a:off x="609600" y="1579245"/>
            <a:ext cx="40132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7A1E2C"/>
                </a:solidFill>
                <a:latin typeface="Georgia" panose="02040502050405020303" pitchFamily="18" charset="0"/>
              </a:rPr>
              <a:t>Русско-турецкая война и её последствия</a:t>
            </a:r>
          </a:p>
        </p:txBody>
      </p:sp>
      <p:sp>
        <p:nvSpPr>
          <p:cNvPr id="7" name="San Stefano">
            <a:extLst>
              <a:ext uri="{FF2B5EF4-FFF2-40B4-BE49-F238E27FC236}">
                <a16:creationId xmlns:a16="http://schemas.microsoft.com/office/drawing/2014/main" id="{C9F453BF-92B8-7769-A621-6CDA92911884}"/>
              </a:ext>
            </a:extLst>
          </p:cNvPr>
          <p:cNvSpPr txBox="1"/>
          <p:nvPr/>
        </p:nvSpPr>
        <p:spPr>
          <a:xfrm>
            <a:off x="609600" y="2432685"/>
            <a:ext cx="40132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b="1" dirty="0">
                <a:solidFill>
                  <a:srgbClr val="7A1E2C"/>
                </a:solidFill>
                <a:latin typeface="Georgia" panose="02040502050405020303" pitchFamily="18" charset="0"/>
              </a:rPr>
              <a:t>3 марта 1878 года</a:t>
            </a:r>
            <a:b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</a:b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— подписание </a:t>
            </a:r>
            <a:r>
              <a:rPr lang="ru-RU" sz="2100" b="1" dirty="0">
                <a:solidFill>
                  <a:srgbClr val="1B2A47"/>
                </a:solidFill>
                <a:latin typeface="Calibri" panose="020F0502020204030204" pitchFamily="34" charset="0"/>
              </a:rPr>
              <a:t>Сан-</a:t>
            </a:r>
            <a:r>
              <a:rPr lang="ru-RU" sz="2100" b="1" dirty="0" err="1">
                <a:solidFill>
                  <a:srgbClr val="1B2A47"/>
                </a:solidFill>
                <a:latin typeface="Calibri" panose="020F0502020204030204" pitchFamily="34" charset="0"/>
              </a:rPr>
              <a:t>Стефанского</a:t>
            </a:r>
            <a:r>
              <a:rPr lang="ru-RU" sz="2100" b="1" dirty="0">
                <a:solidFill>
                  <a:srgbClr val="1B2A47"/>
                </a:solidFill>
                <a:latin typeface="Calibri" panose="020F0502020204030204" pitchFamily="34" charset="0"/>
              </a:rPr>
              <a:t> перемирия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" name="Bulgaria">
            <a:extLst>
              <a:ext uri="{FF2B5EF4-FFF2-40B4-BE49-F238E27FC236}">
                <a16:creationId xmlns:a16="http://schemas.microsoft.com/office/drawing/2014/main" id="{0731E92B-21D9-CDCD-D78A-C23F7DE0376A}"/>
              </a:ext>
            </a:extLst>
          </p:cNvPr>
          <p:cNvSpPr txBox="1"/>
          <p:nvPr/>
        </p:nvSpPr>
        <p:spPr>
          <a:xfrm>
            <a:off x="609600" y="3707765"/>
            <a:ext cx="4013200" cy="1727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279400" lvl="1" indent="-279400">
              <a:spcAft>
                <a:spcPts val="1000"/>
              </a:spcAft>
              <a:buClr>
                <a:srgbClr val="2F5D4A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100" b="1" dirty="0">
                <a:solidFill>
                  <a:srgbClr val="2F5D4A"/>
                </a:solidFill>
                <a:latin typeface="Calibri" panose="020F0502020204030204" pitchFamily="34" charset="0"/>
              </a:rPr>
              <a:t>Освобождение Болгарии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 от 500-летней османской зависимости</a:t>
            </a:r>
          </a:p>
          <a:p>
            <a:pPr marL="279400" lvl="1" indent="-279400">
              <a:spcAft>
                <a:spcPts val="1000"/>
              </a:spcAft>
              <a:buClr>
                <a:srgbClr val="2F5D4A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Создание </a:t>
            </a:r>
            <a:r>
              <a:rPr lang="ru-RU" sz="2100" b="1" dirty="0">
                <a:solidFill>
                  <a:srgbClr val="2F5D4A"/>
                </a:solidFill>
                <a:latin typeface="Calibri" panose="020F0502020204030204" pitchFamily="34" charset="0"/>
              </a:rPr>
              <a:t>единой автономной Болгарии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 по настоянию </a:t>
            </a:r>
            <a:r>
              <a:rPr lang="ru-RU" sz="2100" b="1" dirty="0">
                <a:solidFill>
                  <a:srgbClr val="1B2A47"/>
                </a:solidFill>
                <a:latin typeface="Calibri" panose="020F0502020204030204" pitchFamily="34" charset="0"/>
              </a:rPr>
              <a:t>России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9" name="Signature 100ballnik.com">
            <a:extLst>
              <a:ext uri="{FF2B5EF4-FFF2-40B4-BE49-F238E27FC236}">
                <a16:creationId xmlns:a16="http://schemas.microsoft.com/office/drawing/2014/main" id="{1D415514-FC66-151D-3DB8-5FAA540633D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3516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vy plane">
            <a:extLst>
              <a:ext uri="{FF2B5EF4-FFF2-40B4-BE49-F238E27FC236}">
                <a16:creationId xmlns:a16="http://schemas.microsoft.com/office/drawing/2014/main" id="{1B3B1DBF-1716-CE89-24DC-4F858391BF3B}"/>
              </a:ext>
            </a:extLst>
          </p:cNvPr>
          <p:cNvSpPr/>
          <p:nvPr/>
        </p:nvSpPr>
        <p:spPr>
          <a:xfrm>
            <a:off x="6604000" y="0"/>
            <a:ext cx="5588000" cy="6858000"/>
          </a:xfrm>
          <a:prstGeom prst="rect">
            <a:avLst/>
          </a:prstGeom>
          <a:solidFill>
            <a:srgbClr val="1B2A47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B99F8A2D-0C9E-45AF-0EB8-122083F91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5740400" cy="1360551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1B2A47"/>
                </a:solidFill>
                <a:latin typeface="Georgia" panose="02040502050405020303" pitchFamily="18" charset="0"/>
              </a:rPr>
              <a:t>Как Балканы стали </a:t>
            </a:r>
            <a:r>
              <a:rPr lang="ru-RU" sz="3200" b="1" dirty="0">
                <a:solidFill>
                  <a:srgbClr val="7A1E2C"/>
                </a:solidFill>
                <a:latin typeface="Georgia" panose="02040502050405020303" pitchFamily="18" charset="0"/>
              </a:rPr>
              <a:t>«пороховым погребом»</a:t>
            </a:r>
            <a:r>
              <a:rPr lang="ru-RU" sz="3200" b="1" dirty="0">
                <a:solidFill>
                  <a:srgbClr val="1B2A47"/>
                </a:solidFill>
                <a:latin typeface="Georgia" panose="02040502050405020303" pitchFamily="18" charset="0"/>
              </a:rPr>
              <a:t> Европы?</a:t>
            </a:r>
          </a:p>
        </p:txBody>
      </p:sp>
      <p:pic>
        <p:nvPicPr>
          <p:cNvPr id="5" name="Werner - Congress of Berlin" descr="А. фон Вернер. Берлинский конгресс 13 июля 1878 года. 1881 (вариант 1892). Берлин">
            <a:extLst>
              <a:ext uri="{FF2B5EF4-FFF2-40B4-BE49-F238E27FC236}">
                <a16:creationId xmlns:a16="http://schemas.microsoft.com/office/drawing/2014/main" id="{4FB5D5B3-4EE8-3032-606C-E5CE4FF5B0A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676400"/>
            <a:ext cx="4724400" cy="3225800"/>
          </a:xfrm>
          <a:prstGeom prst="roundRect">
            <a:avLst>
              <a:gd name="adj" fmla="val 4000"/>
            </a:avLst>
          </a:prstGeom>
          <a:ln w="9525">
            <a:solidFill>
              <a:srgbClr val="CDB27E"/>
            </a:solidFill>
          </a:ln>
        </p:spPr>
      </p:pic>
      <p:sp>
        <p:nvSpPr>
          <p:cNvPr id="6" name="Werner - Congress of Berlin halo">
            <a:extLst>
              <a:ext uri="{FF2B5EF4-FFF2-40B4-BE49-F238E27FC236}">
                <a16:creationId xmlns:a16="http://schemas.microsoft.com/office/drawing/2014/main" id="{3DEF837B-04C5-D46E-0413-7C1F931DB1B5}"/>
              </a:ext>
            </a:extLst>
          </p:cNvPr>
          <p:cNvSpPr/>
          <p:nvPr/>
        </p:nvSpPr>
        <p:spPr>
          <a:xfrm>
            <a:off x="6921500" y="1587500"/>
            <a:ext cx="4902200" cy="3403600"/>
          </a:xfrm>
          <a:prstGeom prst="roundRect">
            <a:avLst>
              <a:gd name="adj" fmla="val 6403"/>
            </a:avLst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Congress heading">
            <a:extLst>
              <a:ext uri="{FF2B5EF4-FFF2-40B4-BE49-F238E27FC236}">
                <a16:creationId xmlns:a16="http://schemas.microsoft.com/office/drawing/2014/main" id="{F7041D6F-E63C-8132-98E8-6E45CBF86C91}"/>
              </a:ext>
            </a:extLst>
          </p:cNvPr>
          <p:cNvSpPr txBox="1"/>
          <p:nvPr/>
        </p:nvSpPr>
        <p:spPr>
          <a:xfrm>
            <a:off x="609600" y="1919351"/>
            <a:ext cx="57404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7A1E2C"/>
                </a:solidFill>
                <a:latin typeface="Georgia" panose="02040502050405020303" pitchFamily="18" charset="0"/>
              </a:rPr>
              <a:t>Берлинский конгресс и его решения</a:t>
            </a:r>
          </a:p>
        </p:txBody>
      </p:sp>
      <p:sp>
        <p:nvSpPr>
          <p:cNvPr id="8" name="Congress decisions">
            <a:extLst>
              <a:ext uri="{FF2B5EF4-FFF2-40B4-BE49-F238E27FC236}">
                <a16:creationId xmlns:a16="http://schemas.microsoft.com/office/drawing/2014/main" id="{E7407E98-7758-0403-FBCA-432D9292FE29}"/>
              </a:ext>
            </a:extLst>
          </p:cNvPr>
          <p:cNvSpPr txBox="1"/>
          <p:nvPr/>
        </p:nvSpPr>
        <p:spPr>
          <a:xfrm>
            <a:off x="609600" y="2777871"/>
            <a:ext cx="5740400" cy="345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279400" lvl="1" indent="-279400">
              <a:spcAft>
                <a:spcPts val="400"/>
              </a:spcAft>
              <a:buClr>
                <a:srgbClr val="1B2A47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Уменьшение территории Болгарии</a:t>
            </a:r>
          </a:p>
          <a:p>
            <a:pPr marL="279400" lvl="1" indent="-279400">
              <a:spcAft>
                <a:spcPts val="400"/>
              </a:spcAft>
              <a:buClr>
                <a:srgbClr val="1B2A47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Разделение Болгарии на северную </a:t>
            </a:r>
            <a:r>
              <a:rPr lang="ru-RU" sz="2100" b="1" dirty="0">
                <a:solidFill>
                  <a:srgbClr val="2F5D4A"/>
                </a:solidFill>
                <a:latin typeface="Calibri" panose="020F0502020204030204" pitchFamily="34" charset="0"/>
              </a:rPr>
              <a:t>(автономную)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и южную </a:t>
            </a:r>
            <a:r>
              <a:rPr lang="ru-RU" sz="2100" b="1" dirty="0">
                <a:solidFill>
                  <a:srgbClr val="7A1E2C"/>
                </a:solidFill>
                <a:latin typeface="Calibri" panose="020F0502020204030204" pitchFamily="34" charset="0"/>
              </a:rPr>
              <a:t>(турецкую)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части</a:t>
            </a:r>
          </a:p>
          <a:p>
            <a:pPr marL="279400" lvl="1" indent="-279400">
              <a:spcAft>
                <a:spcPts val="400"/>
              </a:spcAft>
              <a:buClr>
                <a:srgbClr val="1B2A47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100" b="1" dirty="0">
                <a:solidFill>
                  <a:srgbClr val="2F5D4A"/>
                </a:solidFill>
                <a:latin typeface="Calibri" panose="020F0502020204030204" pitchFamily="34" charset="0"/>
              </a:rPr>
              <a:t>Признание независимости: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Сербии, Румынии и Черногории</a:t>
            </a:r>
          </a:p>
          <a:p>
            <a:pPr marL="279400" lvl="1" indent="-279400">
              <a:spcAft>
                <a:spcPts val="400"/>
              </a:spcAft>
              <a:buClr>
                <a:srgbClr val="1B2A47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100" b="1" dirty="0">
                <a:solidFill>
                  <a:srgbClr val="1B2A47"/>
                </a:solidFill>
                <a:latin typeface="Calibri" panose="020F0502020204030204" pitchFamily="34" charset="0"/>
              </a:rPr>
              <a:t>Территориальные приобретения западных держав:</a:t>
            </a:r>
          </a:p>
          <a:p>
            <a:pPr marL="558800" lvl="2" indent="-279400">
              <a:spcAft>
                <a:spcPts val="400"/>
              </a:spcAft>
              <a:buClr>
                <a:srgbClr val="7A1E2C"/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Австро-Венгрия </a:t>
            </a:r>
            <a:r>
              <a:rPr lang="ru-RU" sz="2100" b="1" dirty="0">
                <a:solidFill>
                  <a:srgbClr val="7A1E2C"/>
                </a:solidFill>
                <a:latin typeface="Calibri" panose="020F0502020204030204" pitchFamily="34" charset="0"/>
              </a:rPr>
              <a:t>оккупировала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Боснию и Герцеговину</a:t>
            </a:r>
          </a:p>
          <a:p>
            <a:pPr marL="558800" lvl="2" indent="-279400">
              <a:spcAft>
                <a:spcPts val="400"/>
              </a:spcAft>
              <a:buClr>
                <a:srgbClr val="7A1E2C"/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Англия </a:t>
            </a:r>
            <a:r>
              <a:rPr lang="ru-RU" sz="2100" b="1" dirty="0">
                <a:solidFill>
                  <a:srgbClr val="7A1E2C"/>
                </a:solidFill>
                <a:latin typeface="Calibri" panose="020F0502020204030204" pitchFamily="34" charset="0"/>
              </a:rPr>
              <a:t>получила остров Кипр</a:t>
            </a:r>
          </a:p>
        </p:txBody>
      </p:sp>
      <p:grpSp>
        <p:nvGrpSpPr>
          <p:cNvPr id="15" name="Scale bar">
            <a:extLst>
              <a:ext uri="{FF2B5EF4-FFF2-40B4-BE49-F238E27FC236}">
                <a16:creationId xmlns:a16="http://schemas.microsoft.com/office/drawing/2014/main" id="{32FA2F7B-4058-CBE1-B73F-62A8F07E9B8B}"/>
              </a:ext>
            </a:extLst>
          </p:cNvPr>
          <p:cNvGrpSpPr/>
          <p:nvPr/>
        </p:nvGrpSpPr>
        <p:grpSpPr>
          <a:xfrm>
            <a:off x="7010400" y="5295900"/>
            <a:ext cx="1676400" cy="139700"/>
            <a:chOff x="7010400" y="5295900"/>
            <a:chExt cx="1676400" cy="13970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9ED44121-FADF-C1DB-5157-8D645FBD1AA4}"/>
                </a:ext>
              </a:extLst>
            </p:cNvPr>
            <p:cNvSpPr/>
            <p:nvPr/>
          </p:nvSpPr>
          <p:spPr>
            <a:xfrm>
              <a:off x="7010400" y="5334000"/>
              <a:ext cx="1676400" cy="63500"/>
            </a:xfrm>
            <a:prstGeom prst="rect">
              <a:avLst/>
            </a:prstGeom>
            <a:noFill/>
            <a:ln w="9525" cap="flat" cmpd="sng" algn="ctr">
              <a:solidFill>
                <a:srgbClr val="A8854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D603B02A-CCE7-6541-2407-406762FB0ABC}"/>
                </a:ext>
              </a:extLst>
            </p:cNvPr>
            <p:cNvSpPr/>
            <p:nvPr/>
          </p:nvSpPr>
          <p:spPr>
            <a:xfrm>
              <a:off x="7010400" y="5334000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0C273597-F2BA-A50C-676D-1AF7A01C4F8C}"/>
                </a:ext>
              </a:extLst>
            </p:cNvPr>
            <p:cNvSpPr/>
            <p:nvPr/>
          </p:nvSpPr>
          <p:spPr>
            <a:xfrm>
              <a:off x="7569200" y="5334000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BD93E6-124A-7DE8-CEB5-F295E949AC79}"/>
                </a:ext>
              </a:extLst>
            </p:cNvPr>
            <p:cNvSpPr/>
            <p:nvPr/>
          </p:nvSpPr>
          <p:spPr>
            <a:xfrm>
              <a:off x="8128000" y="5334000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D49ED932-861A-DF33-AAE6-87173C48DF5D}"/>
                </a:ext>
              </a:extLst>
            </p:cNvPr>
            <p:cNvCxnSpPr/>
            <p:nvPr/>
          </p:nvCxnSpPr>
          <p:spPr>
            <a:xfrm>
              <a:off x="7010400" y="5295900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509D8EB7-FC56-B004-E073-4989DEDBCF85}"/>
                </a:ext>
              </a:extLst>
            </p:cNvPr>
            <p:cNvCxnSpPr/>
            <p:nvPr/>
          </p:nvCxnSpPr>
          <p:spPr>
            <a:xfrm>
              <a:off x="8686800" y="5295900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68EFD3B6-D473-1BD1-DC88-1E9D33D5F49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6278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BA65A39-07F2-2E45-959D-43E8E3646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102044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Как Балканы стали </a:t>
            </a:r>
            <a:r>
              <a:rPr lang="ru-RU" sz="3600" b="1" dirty="0">
                <a:solidFill>
                  <a:srgbClr val="7A1E2C"/>
                </a:solidFill>
                <a:latin typeface="Georgia" panose="02040502050405020303" pitchFamily="18" charset="0"/>
              </a:rPr>
              <a:t>«пороховым погребом»</a:t>
            </a: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 Европы?</a:t>
            </a:r>
          </a:p>
        </p:txBody>
      </p:sp>
      <p:pic>
        <p:nvPicPr>
          <p:cNvPr id="4" name="Coronation of Carol I 1881" descr="Коронация короля Кароля I и королевы Елизаветы в Бухаресте 10 мая 1881 года. Гравюра из «Иллюстрейтед Лондон ньюс», 11 июня 1881">
            <a:extLst>
              <a:ext uri="{FF2B5EF4-FFF2-40B4-BE49-F238E27FC236}">
                <a16:creationId xmlns:a16="http://schemas.microsoft.com/office/drawing/2014/main" id="{95844F50-2762-37BE-E3E8-5B6F438D73F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1782445"/>
            <a:ext cx="5080000" cy="3683000"/>
          </a:xfrm>
          <a:prstGeom prst="roundRect">
            <a:avLst>
              <a:gd name="adj" fmla="val 4000"/>
            </a:avLst>
          </a:prstGeom>
          <a:ln w="952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Period heading">
            <a:extLst>
              <a:ext uri="{FF2B5EF4-FFF2-40B4-BE49-F238E27FC236}">
                <a16:creationId xmlns:a16="http://schemas.microsoft.com/office/drawing/2014/main" id="{D6B10C27-9169-7555-8787-4C2427E82530}"/>
              </a:ext>
            </a:extLst>
          </p:cNvPr>
          <p:cNvSpPr txBox="1"/>
          <p:nvPr/>
        </p:nvSpPr>
        <p:spPr>
          <a:xfrm>
            <a:off x="609600" y="1579245"/>
            <a:ext cx="5461000" cy="7924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7A1E2C"/>
                </a:solidFill>
                <a:latin typeface="Georgia" panose="02040502050405020303" pitchFamily="18" charset="0"/>
              </a:rPr>
              <a:t>Послевоенный период </a:t>
            </a:r>
            <a:r>
              <a:rPr lang="ru-RU" sz="2600" dirty="0">
                <a:solidFill>
                  <a:srgbClr val="1B2A47"/>
                </a:solidFill>
                <a:latin typeface="Georgia" panose="02040502050405020303" pitchFamily="18" charset="0"/>
              </a:rPr>
              <a:t>(1880-е годы)</a:t>
            </a:r>
          </a:p>
        </p:txBody>
      </p:sp>
      <p:sp>
        <p:nvSpPr>
          <p:cNvPr id="6" name="Changes">
            <a:extLst>
              <a:ext uri="{FF2B5EF4-FFF2-40B4-BE49-F238E27FC236}">
                <a16:creationId xmlns:a16="http://schemas.microsoft.com/office/drawing/2014/main" id="{90AAA893-4174-FD73-FCAB-3674C4321F87}"/>
              </a:ext>
            </a:extLst>
          </p:cNvPr>
          <p:cNvSpPr txBox="1"/>
          <p:nvPr/>
        </p:nvSpPr>
        <p:spPr>
          <a:xfrm>
            <a:off x="609600" y="2524125"/>
            <a:ext cx="5461000" cy="1981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800"/>
              </a:spcAft>
            </a:pP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Политические изменения:</a:t>
            </a:r>
          </a:p>
          <a:p>
            <a:pPr marL="584200" lvl="2" indent="-304800">
              <a:spcAft>
                <a:spcPts val="800"/>
              </a:spcAft>
              <a:buClr>
                <a:srgbClr val="7A1E2C"/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Румыния и Сербия стали </a:t>
            </a: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королевствами</a:t>
            </a:r>
          </a:p>
          <a:p>
            <a:pPr marL="584200" lvl="2" indent="-304800">
              <a:spcAft>
                <a:spcPts val="800"/>
              </a:spcAft>
              <a:buClr>
                <a:srgbClr val="7A1E2C"/>
              </a:buClr>
              <a:buSzPct val="80000"/>
              <a:buFont typeface="Wingdings" panose="05000000000000000000" pitchFamily="2" charset="2"/>
              <a:buChar char="Ø"/>
            </a:pP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Усиление </a:t>
            </a: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австрийского влияния</a:t>
            </a:r>
          </a:p>
          <a:p>
            <a:pPr marL="279400" lvl="1" indent="-279400">
              <a:spcAft>
                <a:spcPts val="800"/>
              </a:spcAft>
              <a:buClr>
                <a:srgbClr val="1B2A47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Ухудшение отношений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 между Россией и Болгарией</a:t>
            </a:r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81119CBB-F187-8C5C-C633-CEEE9ECFA8DF}"/>
              </a:ext>
            </a:extLst>
          </p:cNvPr>
          <p:cNvCxnSpPr/>
          <p:nvPr/>
        </p:nvCxnSpPr>
        <p:spPr>
          <a:xfrm>
            <a:off x="609600" y="4708525"/>
            <a:ext cx="5461000" cy="0"/>
          </a:xfrm>
          <a:prstGeom prst="line">
            <a:avLst/>
          </a:prstGeom>
          <a:ln w="9525">
            <a:solidFill>
              <a:srgbClr val="D6C6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Stefan Stambolov 1886" descr="Стефан Стамболов. Фото Х. Коллера, 1886. Государственное агентство «Архивы» Болгарии">
            <a:extLst>
              <a:ext uri="{FF2B5EF4-FFF2-40B4-BE49-F238E27FC236}">
                <a16:creationId xmlns:a16="http://schemas.microsoft.com/office/drawing/2014/main" id="{BA2DB467-E1A1-E311-6487-664719FD0B0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886325"/>
            <a:ext cx="1092200" cy="1397000"/>
          </a:xfrm>
          <a:prstGeom prst="ellipse">
            <a:avLst/>
          </a:prstGeom>
          <a:ln w="1587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Stefan Stambolov 1886 ring">
            <a:extLst>
              <a:ext uri="{FF2B5EF4-FFF2-40B4-BE49-F238E27FC236}">
                <a16:creationId xmlns:a16="http://schemas.microsoft.com/office/drawing/2014/main" id="{FC6187FF-761F-A10A-CC08-5B864A1239B2}"/>
              </a:ext>
            </a:extLst>
          </p:cNvPr>
          <p:cNvSpPr/>
          <p:nvPr/>
        </p:nvSpPr>
        <p:spPr>
          <a:xfrm>
            <a:off x="546100" y="4822825"/>
            <a:ext cx="1219200" cy="1524000"/>
          </a:xfrm>
          <a:prstGeom prst="ellipse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tambolov">
            <a:extLst>
              <a:ext uri="{FF2B5EF4-FFF2-40B4-BE49-F238E27FC236}">
                <a16:creationId xmlns:a16="http://schemas.microsoft.com/office/drawing/2014/main" id="{90FDBF44-C9B0-F1E6-6C2A-D41C85F61E7D}"/>
              </a:ext>
            </a:extLst>
          </p:cNvPr>
          <p:cNvSpPr txBox="1"/>
          <p:nvPr/>
        </p:nvSpPr>
        <p:spPr>
          <a:xfrm>
            <a:off x="1981200" y="5165725"/>
            <a:ext cx="4089400" cy="670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7A1E2C"/>
                </a:solidFill>
                <a:latin typeface="Calibri" panose="020F0502020204030204" pitchFamily="34" charset="0"/>
              </a:rPr>
              <a:t>Антироссийская политика</a:t>
            </a:r>
            <a:r>
              <a:rPr lang="ru-RU" sz="2200" dirty="0">
                <a:solidFill>
                  <a:srgbClr val="2B2A2C"/>
                </a:solidFill>
                <a:latin typeface="Calibri" panose="020F0502020204030204" pitchFamily="34" charset="0"/>
              </a:rPr>
              <a:t> </a:t>
            </a:r>
            <a:r>
              <a:rPr lang="ru-RU" sz="2200" b="1" dirty="0">
                <a:solidFill>
                  <a:srgbClr val="1B2A47"/>
                </a:solidFill>
                <a:latin typeface="Calibri" panose="020F0502020204030204" pitchFamily="34" charset="0"/>
              </a:rPr>
              <a:t>С. Стамболова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76320B9C-90BE-72C9-EEBA-7DC220158869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274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1FBE272-F757-B5E5-2D6A-707584574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0" y="431800"/>
            <a:ext cx="6451600" cy="1360551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F3ECDD"/>
                </a:solidFill>
                <a:latin typeface="Georgia" panose="02040502050405020303" pitchFamily="18" charset="0"/>
              </a:rPr>
              <a:t>Как Балканы стали </a:t>
            </a:r>
            <a:r>
              <a:rPr lang="ru-RU" sz="3200" b="1" dirty="0">
                <a:solidFill>
                  <a:srgbClr val="E59A8A"/>
                </a:solidFill>
                <a:latin typeface="Georgia" panose="02040502050405020303" pitchFamily="18" charset="0"/>
              </a:rPr>
              <a:t>«пороховым погребом»</a:t>
            </a:r>
            <a:r>
              <a:rPr lang="ru-RU" sz="3200" b="1" dirty="0">
                <a:solidFill>
                  <a:srgbClr val="F3ECDD"/>
                </a:solidFill>
                <a:latin typeface="Georgia" panose="02040502050405020303" pitchFamily="18" charset="0"/>
              </a:rPr>
              <a:t> Европы?</a:t>
            </a:r>
          </a:p>
        </p:txBody>
      </p:sp>
      <p:pic>
        <p:nvPicPr>
          <p:cNvPr id="4" name="Le Petit Journal 1908" descr="Le Petit Journal, 18 октября 1908: Болгария провозглашает независимость, Австро-Венгрия аннексирует Боснию и Герцеговину, султан Абдул-Хамид II бессилен. Иллюстрированное приложение">
            <a:extLst>
              <a:ext uri="{FF2B5EF4-FFF2-40B4-BE49-F238E27FC236}">
                <a16:creationId xmlns:a16="http://schemas.microsoft.com/office/drawing/2014/main" id="{75EB3BA5-93B4-11BE-9EDB-A2C5B917F327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4013200" cy="5842000"/>
          </a:xfrm>
          <a:prstGeom prst="rect">
            <a:avLst/>
          </a:prstGeom>
        </p:spPr>
      </p:pic>
      <p:sp>
        <p:nvSpPr>
          <p:cNvPr id="5" name="Le Petit Journal 1908 frame">
            <a:extLst>
              <a:ext uri="{FF2B5EF4-FFF2-40B4-BE49-F238E27FC236}">
                <a16:creationId xmlns:a16="http://schemas.microsoft.com/office/drawing/2014/main" id="{C4595D69-5E40-7A43-8043-B599EE2180EE}"/>
              </a:ext>
            </a:extLst>
          </p:cNvPr>
          <p:cNvSpPr/>
          <p:nvPr/>
        </p:nvSpPr>
        <p:spPr>
          <a:xfrm>
            <a:off x="533400" y="381000"/>
            <a:ext cx="4165600" cy="5994400"/>
          </a:xfrm>
          <a:prstGeom prst="rect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Events heading">
            <a:extLst>
              <a:ext uri="{FF2B5EF4-FFF2-40B4-BE49-F238E27FC236}">
                <a16:creationId xmlns:a16="http://schemas.microsoft.com/office/drawing/2014/main" id="{A933989F-0887-6461-74F2-0292D2489F38}"/>
              </a:ext>
            </a:extLst>
          </p:cNvPr>
          <p:cNvSpPr txBox="1"/>
          <p:nvPr/>
        </p:nvSpPr>
        <p:spPr>
          <a:xfrm>
            <a:off x="5130800" y="1995551"/>
            <a:ext cx="6451600" cy="36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i="1" dirty="0">
                <a:solidFill>
                  <a:srgbClr val="CDB27E"/>
                </a:solidFill>
                <a:latin typeface="Georgia" panose="02040502050405020303" pitchFamily="18" charset="0"/>
              </a:rPr>
              <a:t>События </a:t>
            </a:r>
            <a:r>
              <a:rPr lang="ru-RU" sz="2400" b="1" i="1">
                <a:solidFill>
                  <a:srgbClr val="CDB27E"/>
                </a:solidFill>
                <a:latin typeface="Georgia" panose="02040502050405020303" pitchFamily="18" charset="0"/>
              </a:rPr>
              <a:t>начала XX века</a:t>
            </a:r>
            <a:endParaRPr lang="ru-RU" sz="2400" b="1" i="1" dirty="0">
              <a:solidFill>
                <a:srgbClr val="CDB27E"/>
              </a:solidFill>
              <a:latin typeface="Georgia" panose="02040502050405020303" pitchFamily="18" charset="0"/>
            </a:endParaRPr>
          </a:p>
        </p:txBody>
      </p:sp>
      <p:grpSp>
        <p:nvGrpSpPr>
          <p:cNvPr id="13" name="Scale bar">
            <a:extLst>
              <a:ext uri="{FF2B5EF4-FFF2-40B4-BE49-F238E27FC236}">
                <a16:creationId xmlns:a16="http://schemas.microsoft.com/office/drawing/2014/main" id="{A39ABC60-9DFA-4135-0D12-2CDEC009EFAB}"/>
              </a:ext>
            </a:extLst>
          </p:cNvPr>
          <p:cNvGrpSpPr/>
          <p:nvPr/>
        </p:nvGrpSpPr>
        <p:grpSpPr>
          <a:xfrm>
            <a:off x="5130800" y="2399411"/>
            <a:ext cx="1676400" cy="139700"/>
            <a:chOff x="5130800" y="2399411"/>
            <a:chExt cx="1676400" cy="139700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06B7795-335E-AFCC-8E28-6CFC1C8D5083}"/>
                </a:ext>
              </a:extLst>
            </p:cNvPr>
            <p:cNvSpPr/>
            <p:nvPr/>
          </p:nvSpPr>
          <p:spPr>
            <a:xfrm>
              <a:off x="5130800" y="2437511"/>
              <a:ext cx="1676400" cy="63500"/>
            </a:xfrm>
            <a:prstGeom prst="rect">
              <a:avLst/>
            </a:prstGeom>
            <a:noFill/>
            <a:ln w="9525" cap="flat" cmpd="sng" algn="ctr">
              <a:solidFill>
                <a:srgbClr val="A8854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F58083B9-7073-E473-1110-6A25B77E87A8}"/>
                </a:ext>
              </a:extLst>
            </p:cNvPr>
            <p:cNvSpPr/>
            <p:nvPr/>
          </p:nvSpPr>
          <p:spPr>
            <a:xfrm>
              <a:off x="5130800" y="2437511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9A80AF9-D53A-5A6D-3276-7B8E9248D2F2}"/>
                </a:ext>
              </a:extLst>
            </p:cNvPr>
            <p:cNvSpPr/>
            <p:nvPr/>
          </p:nvSpPr>
          <p:spPr>
            <a:xfrm>
              <a:off x="5689600" y="2437511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8FE7F5CC-ED41-241C-2B19-9C11725E95B8}"/>
                </a:ext>
              </a:extLst>
            </p:cNvPr>
            <p:cNvSpPr/>
            <p:nvPr/>
          </p:nvSpPr>
          <p:spPr>
            <a:xfrm>
              <a:off x="6248400" y="2437511"/>
              <a:ext cx="279400" cy="63500"/>
            </a:xfrm>
            <a:prstGeom prst="rect">
              <a:avLst/>
            </a:prstGeom>
            <a:solidFill>
              <a:srgbClr val="A8854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112390B8-A741-5619-592A-702921B9DD94}"/>
                </a:ext>
              </a:extLst>
            </p:cNvPr>
            <p:cNvCxnSpPr/>
            <p:nvPr/>
          </p:nvCxnSpPr>
          <p:spPr>
            <a:xfrm>
              <a:off x="5130800" y="2399411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9C9328EF-97B4-B3FD-B0BF-DDDB38CE40D5}"/>
                </a:ext>
              </a:extLst>
            </p:cNvPr>
            <p:cNvCxnSpPr/>
            <p:nvPr/>
          </p:nvCxnSpPr>
          <p:spPr>
            <a:xfrm>
              <a:off x="6807200" y="2399411"/>
              <a:ext cx="0" cy="139700"/>
            </a:xfrm>
            <a:prstGeom prst="line">
              <a:avLst/>
            </a:prstGeom>
            <a:ln w="9525">
              <a:solidFill>
                <a:srgbClr val="A8854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Young Turks">
            <a:extLst>
              <a:ext uri="{FF2B5EF4-FFF2-40B4-BE49-F238E27FC236}">
                <a16:creationId xmlns:a16="http://schemas.microsoft.com/office/drawing/2014/main" id="{72A091F2-B10D-260B-1865-F881D460BCA5}"/>
              </a:ext>
            </a:extLst>
          </p:cNvPr>
          <p:cNvSpPr txBox="1"/>
          <p:nvPr/>
        </p:nvSpPr>
        <p:spPr>
          <a:xfrm>
            <a:off x="5130800" y="2716911"/>
            <a:ext cx="6451600" cy="1036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4400" b="1" dirty="0">
                <a:solidFill>
                  <a:srgbClr val="CDB27E"/>
                </a:solidFill>
                <a:latin typeface="Georgia" panose="02040502050405020303" pitchFamily="18" charset="0"/>
              </a:rPr>
              <a:t>1908 год</a:t>
            </a:r>
            <a:b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</a:b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— Младотурецкая революция</a:t>
            </a:r>
          </a:p>
        </p:txBody>
      </p:sp>
      <p:sp>
        <p:nvSpPr>
          <p:cNvPr id="15" name="Bulgaria and Bosnia">
            <a:extLst>
              <a:ext uri="{FF2B5EF4-FFF2-40B4-BE49-F238E27FC236}">
                <a16:creationId xmlns:a16="http://schemas.microsoft.com/office/drawing/2014/main" id="{4AD0D4F9-E836-045A-CB05-CB18CF97CDEC}"/>
              </a:ext>
            </a:extLst>
          </p:cNvPr>
          <p:cNvSpPr txBox="1"/>
          <p:nvPr/>
        </p:nvSpPr>
        <p:spPr>
          <a:xfrm>
            <a:off x="5130800" y="3931031"/>
            <a:ext cx="6451600" cy="1615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lvl="1" indent="-304800">
              <a:spcAft>
                <a:spcPts val="1200"/>
              </a:spcAft>
              <a:buClr>
                <a:srgbClr val="CDB27E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Провозглашение </a:t>
            </a:r>
            <a:r>
              <a:rPr lang="ru-RU" sz="2400" b="1" dirty="0">
                <a:solidFill>
                  <a:srgbClr val="9FC3AE"/>
                </a:solidFill>
                <a:latin typeface="Calibri" panose="020F0502020204030204" pitchFamily="34" charset="0"/>
              </a:rPr>
              <a:t>независимости</a:t>
            </a: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 Болгарии и её преобразование в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царство</a:t>
            </a:r>
          </a:p>
          <a:p>
            <a:pPr marL="304800" lvl="1" indent="-304800">
              <a:spcAft>
                <a:spcPts val="1200"/>
              </a:spcAft>
              <a:buClr>
                <a:srgbClr val="CDB27E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400" b="1" dirty="0">
                <a:solidFill>
                  <a:srgbClr val="E59A8A"/>
                </a:solidFill>
                <a:latin typeface="Calibri" panose="020F0502020204030204" pitchFamily="34" charset="0"/>
              </a:rPr>
              <a:t>Аннексия</a:t>
            </a: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 </a:t>
            </a:r>
            <a:r>
              <a:rPr lang="ru-RU" sz="2400" b="1" dirty="0">
                <a:solidFill>
                  <a:srgbClr val="FFFFFF"/>
                </a:solidFill>
                <a:latin typeface="Calibri" panose="020F0502020204030204" pitchFamily="34" charset="0"/>
              </a:rPr>
              <a:t>Боснии и Герцеговины</a:t>
            </a:r>
            <a:r>
              <a:rPr lang="ru-RU" sz="2400" dirty="0">
                <a:solidFill>
                  <a:srgbClr val="EDE6D6"/>
                </a:solidFill>
                <a:latin typeface="Calibri" panose="020F0502020204030204" pitchFamily="34" charset="0"/>
              </a:rPr>
              <a:t> Австро-Венгрией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7FB2B143-574A-D9AD-DE04-E3E2C38124A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CFC3A8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CFC3A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8979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F3D4F4F-04F1-368B-179D-C616B77B1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1020445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3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Как Балканы стали </a:t>
            </a:r>
            <a:r>
              <a:rPr lang="ru-RU" sz="3600" b="1" dirty="0">
                <a:solidFill>
                  <a:srgbClr val="7A1E2C"/>
                </a:solidFill>
                <a:latin typeface="Georgia" panose="02040502050405020303" pitchFamily="18" charset="0"/>
              </a:rPr>
              <a:t>«пороховым погребом»</a:t>
            </a:r>
            <a:r>
              <a:rPr lang="ru-RU" sz="3600" b="1" dirty="0">
                <a:solidFill>
                  <a:srgbClr val="1B2A47"/>
                </a:solidFill>
                <a:latin typeface="Georgia" panose="02040502050405020303" pitchFamily="18" charset="0"/>
              </a:rPr>
              <a:t> Европы?</a:t>
            </a:r>
          </a:p>
        </p:txBody>
      </p:sp>
      <p:sp>
        <p:nvSpPr>
          <p:cNvPr id="3" name="Contradictions heading">
            <a:extLst>
              <a:ext uri="{FF2B5EF4-FFF2-40B4-BE49-F238E27FC236}">
                <a16:creationId xmlns:a16="http://schemas.microsoft.com/office/drawing/2014/main" id="{AE66FE19-D982-8026-B794-122B12A78B71}"/>
              </a:ext>
            </a:extLst>
          </p:cNvPr>
          <p:cNvSpPr txBox="1"/>
          <p:nvPr/>
        </p:nvSpPr>
        <p:spPr>
          <a:xfrm>
            <a:off x="609600" y="1579245"/>
            <a:ext cx="52324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b="1" dirty="0">
                <a:solidFill>
                  <a:srgbClr val="7A1E2C"/>
                </a:solidFill>
                <a:latin typeface="Georgia" panose="02040502050405020303" pitchFamily="18" charset="0"/>
              </a:rPr>
              <a:t>Международные противоречия</a:t>
            </a:r>
          </a:p>
        </p:txBody>
      </p:sp>
      <p:sp>
        <p:nvSpPr>
          <p:cNvPr id="4" name="Contradictions">
            <a:extLst>
              <a:ext uri="{FF2B5EF4-FFF2-40B4-BE49-F238E27FC236}">
                <a16:creationId xmlns:a16="http://schemas.microsoft.com/office/drawing/2014/main" id="{BB5CF225-D9F3-2392-C01B-30D85E3FF746}"/>
              </a:ext>
            </a:extLst>
          </p:cNvPr>
          <p:cNvSpPr txBox="1"/>
          <p:nvPr/>
        </p:nvSpPr>
        <p:spPr>
          <a:xfrm>
            <a:off x="609600" y="2468245"/>
            <a:ext cx="5232400" cy="2123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279400" lvl="1" indent="-279400">
              <a:spcAft>
                <a:spcPts val="800"/>
              </a:spcAft>
              <a:buClr>
                <a:srgbClr val="7A1E2C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100" b="1" dirty="0">
                <a:solidFill>
                  <a:srgbClr val="1B2A47"/>
                </a:solidFill>
                <a:latin typeface="Calibri" panose="020F0502020204030204" pitchFamily="34" charset="0"/>
              </a:rPr>
              <a:t>Национальные противоречия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внутри Австро-Венгерской империи</a:t>
            </a:r>
          </a:p>
          <a:p>
            <a:pPr marL="279400" lvl="1" indent="-279400">
              <a:spcAft>
                <a:spcPts val="800"/>
              </a:spcAft>
              <a:buClr>
                <a:srgbClr val="7A1E2C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100" b="1" dirty="0">
                <a:solidFill>
                  <a:srgbClr val="1B2A47"/>
                </a:solidFill>
                <a:latin typeface="Calibri" panose="020F0502020204030204" pitchFamily="34" charset="0"/>
              </a:rPr>
              <a:t>Планы присоединения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 югославянских земель к Сербии</a:t>
            </a:r>
          </a:p>
          <a:p>
            <a:pPr marL="279400" lvl="1" indent="-279400">
              <a:spcAft>
                <a:spcPts val="800"/>
              </a:spcAft>
              <a:buClr>
                <a:srgbClr val="7A1E2C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100" b="1" dirty="0">
                <a:solidFill>
                  <a:srgbClr val="1B2A47"/>
                </a:solidFill>
                <a:latin typeface="Calibri" panose="020F0502020204030204" pitchFamily="34" charset="0"/>
              </a:rPr>
              <a:t>Рост военных настроений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 в Австро-Венгрии против Сербии</a:t>
            </a:r>
          </a:p>
        </p:txBody>
      </p:sp>
      <p:pic>
        <p:nvPicPr>
          <p:cNvPr id="6" name="Sarajevo photochrom" descr="Сараево, вид с запада. Фотохром, 1890-е. Библиотека Конгресса США">
            <a:extLst>
              <a:ext uri="{FF2B5EF4-FFF2-40B4-BE49-F238E27FC236}">
                <a16:creationId xmlns:a16="http://schemas.microsoft.com/office/drawing/2014/main" id="{875620A5-F82A-66A4-F0B2-E8C8CCF45E7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851400"/>
            <a:ext cx="5232400" cy="1422400"/>
          </a:xfrm>
          <a:prstGeom prst="roundRect">
            <a:avLst>
              <a:gd name="adj" fmla="val 4000"/>
            </a:avLst>
          </a:prstGeom>
          <a:ln w="952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7" name="Column rule">
            <a:extLst>
              <a:ext uri="{FF2B5EF4-FFF2-40B4-BE49-F238E27FC236}">
                <a16:creationId xmlns:a16="http://schemas.microsoft.com/office/drawing/2014/main" id="{042B8AED-87D9-F766-947D-8760986E1393}"/>
              </a:ext>
            </a:extLst>
          </p:cNvPr>
          <p:cNvCxnSpPr/>
          <p:nvPr/>
        </p:nvCxnSpPr>
        <p:spPr>
          <a:xfrm>
            <a:off x="6197600" y="1579245"/>
            <a:ext cx="0" cy="4694555"/>
          </a:xfrm>
          <a:prstGeom prst="line">
            <a:avLst/>
          </a:prstGeom>
          <a:ln w="9525">
            <a:solidFill>
              <a:srgbClr val="D6C6A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Franz Ferdinand c1914" descr="Эрцгерцог Франц Фердинанд. Фото Ф. Шмуцера, около 1914. Австрийская национальная библиотека">
            <a:extLst>
              <a:ext uri="{FF2B5EF4-FFF2-40B4-BE49-F238E27FC236}">
                <a16:creationId xmlns:a16="http://schemas.microsoft.com/office/drawing/2014/main" id="{EB2D9317-D50D-7838-F87E-DE818589646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1579245"/>
            <a:ext cx="1320800" cy="1701800"/>
          </a:xfrm>
          <a:prstGeom prst="ellipse">
            <a:avLst/>
          </a:prstGeom>
          <a:ln w="15875">
            <a:solidFill>
              <a:srgbClr val="A8854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Franz Ferdinand c1914 ring">
            <a:extLst>
              <a:ext uri="{FF2B5EF4-FFF2-40B4-BE49-F238E27FC236}">
                <a16:creationId xmlns:a16="http://schemas.microsoft.com/office/drawing/2014/main" id="{0FFDC03C-811E-AF0E-8688-BFCDAC32C191}"/>
              </a:ext>
            </a:extLst>
          </p:cNvPr>
          <p:cNvSpPr/>
          <p:nvPr/>
        </p:nvSpPr>
        <p:spPr>
          <a:xfrm>
            <a:off x="6438900" y="1515745"/>
            <a:ext cx="1447800" cy="1828800"/>
          </a:xfrm>
          <a:prstGeom prst="ellipse">
            <a:avLst/>
          </a:prstGeom>
          <a:noFill/>
          <a:ln w="9525" cap="flat" cmpd="sng" algn="ctr">
            <a:solidFill>
              <a:srgbClr val="A8854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Franz Ferdinand heading">
            <a:extLst>
              <a:ext uri="{FF2B5EF4-FFF2-40B4-BE49-F238E27FC236}">
                <a16:creationId xmlns:a16="http://schemas.microsoft.com/office/drawing/2014/main" id="{58DC8C61-73EF-6A11-E22D-C9094811A93B}"/>
              </a:ext>
            </a:extLst>
          </p:cNvPr>
          <p:cNvSpPr txBox="1"/>
          <p:nvPr/>
        </p:nvSpPr>
        <p:spPr>
          <a:xfrm>
            <a:off x="8077200" y="1960245"/>
            <a:ext cx="3505200" cy="1016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b="1" dirty="0">
                <a:solidFill>
                  <a:srgbClr val="7A1E2C"/>
                </a:solidFill>
                <a:latin typeface="Georgia" panose="02040502050405020303" pitchFamily="18" charset="0"/>
              </a:rPr>
              <a:t>Роль Франца Фердинанда</a:t>
            </a:r>
          </a:p>
        </p:txBody>
      </p:sp>
      <p:sp>
        <p:nvSpPr>
          <p:cNvPr id="12" name="Franz Ferdinand role">
            <a:extLst>
              <a:ext uri="{FF2B5EF4-FFF2-40B4-BE49-F238E27FC236}">
                <a16:creationId xmlns:a16="http://schemas.microsoft.com/office/drawing/2014/main" id="{49668631-7EC9-5CA2-271D-516A1EF616B7}"/>
              </a:ext>
            </a:extLst>
          </p:cNvPr>
          <p:cNvSpPr txBox="1"/>
          <p:nvPr/>
        </p:nvSpPr>
        <p:spPr>
          <a:xfrm>
            <a:off x="6502400" y="3484245"/>
            <a:ext cx="5080000" cy="2545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279400" lvl="1" indent="-279400">
              <a:spcAft>
                <a:spcPts val="800"/>
              </a:spcAft>
              <a:buClr>
                <a:srgbClr val="1B2A47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100" b="1" dirty="0">
                <a:solidFill>
                  <a:srgbClr val="1B2A47"/>
                </a:solidFill>
                <a:latin typeface="Calibri" panose="020F0502020204030204" pitchFamily="34" charset="0"/>
              </a:rPr>
              <a:t>Планы реформ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 по изменению государственного устройства</a:t>
            </a:r>
          </a:p>
          <a:p>
            <a:pPr marL="279400" lvl="1" indent="-279400">
              <a:spcAft>
                <a:spcPts val="800"/>
              </a:spcAft>
              <a:buClr>
                <a:srgbClr val="1B2A47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Стремление к </a:t>
            </a:r>
            <a:r>
              <a:rPr lang="ru-RU" sz="2100" b="1" dirty="0">
                <a:solidFill>
                  <a:srgbClr val="2F5D4A"/>
                </a:solidFill>
                <a:latin typeface="Calibri" panose="020F0502020204030204" pitchFamily="34" charset="0"/>
              </a:rPr>
              <a:t>улучшению отношений с Россией</a:t>
            </a:r>
          </a:p>
          <a:p>
            <a:pPr marL="279400" lvl="1" indent="-279400">
              <a:spcAft>
                <a:spcPts val="800"/>
              </a:spcAft>
              <a:buClr>
                <a:srgbClr val="1B2A47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Позиция </a:t>
            </a:r>
            <a:r>
              <a:rPr lang="ru-RU" sz="2100" b="1" dirty="0">
                <a:solidFill>
                  <a:srgbClr val="2F5D4A"/>
                </a:solidFill>
                <a:latin typeface="Calibri" panose="020F0502020204030204" pitchFamily="34" charset="0"/>
              </a:rPr>
              <a:t>против войны с Россией</a:t>
            </a:r>
          </a:p>
          <a:p>
            <a:pPr marL="279400" lvl="1" indent="-279400">
              <a:spcAft>
                <a:spcPts val="800"/>
              </a:spcAft>
              <a:buClr>
                <a:srgbClr val="1B2A47"/>
              </a:buClr>
              <a:buSzPct val="62000"/>
              <a:buFont typeface="Wingdings" panose="05000000000000000000" pitchFamily="2" charset="2"/>
              <a:buChar char="u"/>
            </a:pPr>
            <a:r>
              <a:rPr lang="ru-RU" sz="2100" b="1" dirty="0">
                <a:solidFill>
                  <a:srgbClr val="7A1E2C"/>
                </a:solidFill>
                <a:latin typeface="Calibri" panose="020F0502020204030204" pitchFamily="34" charset="0"/>
              </a:rPr>
              <a:t>Трагическая гибель в 1914 году</a:t>
            </a:r>
            <a:r>
              <a:rPr lang="ru-RU" sz="2100" dirty="0">
                <a:solidFill>
                  <a:srgbClr val="2B2A2C"/>
                </a:solidFill>
                <a:latin typeface="Calibri" panose="020F0502020204030204" pitchFamily="34" charset="0"/>
              </a:rPr>
              <a:t>, ставшая поводом для начала войны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10BDFF0E-8E69-EDE3-713E-F391CB364CB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30">
                <a:solidFill>
                  <a:srgbClr val="857867"/>
                </a:solidFill>
                <a:latin typeface="Calibri" panose="020F0502020204030204" pitchFamily="34" charset="0"/>
              </a:rPr>
              <a:t>100ballnik.com</a:t>
            </a:r>
            <a:endParaRPr lang="ru-RU" sz="1100" spc="30" dirty="0">
              <a:solidFill>
                <a:srgbClr val="85786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0317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B2A2C"/>
      </a:dk1>
      <a:lt1>
        <a:srgbClr val="FFFFFF"/>
      </a:lt1>
      <a:dk2>
        <a:srgbClr val="1B2A47"/>
      </a:dk2>
      <a:lt2>
        <a:srgbClr val="F3ECDD"/>
      </a:lt2>
      <a:accent1>
        <a:srgbClr val="1B2A47"/>
      </a:accent1>
      <a:accent2>
        <a:srgbClr val="7A1E2C"/>
      </a:accent2>
      <a:accent3>
        <a:srgbClr val="B4442E"/>
      </a:accent3>
      <a:accent4>
        <a:srgbClr val="2D5B97"/>
      </a:accent4>
      <a:accent5>
        <a:srgbClr val="A8854A"/>
      </a:accent5>
      <a:accent6>
        <a:srgbClr val="5E7563"/>
      </a:accent6>
      <a:hlink>
        <a:srgbClr val="467886"/>
      </a:hlink>
      <a:folHlink>
        <a:srgbClr val="96607D"/>
      </a:folHlink>
    </a:clrScheme>
    <a:fontScheme name="Стандартная">
      <a:majorFont>
        <a:latin typeface="Georg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960</Words>
  <Application>Microsoft Office PowerPoint</Application>
  <PresentationFormat>Произвольный</PresentationFormat>
  <Paragraphs>155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Georgia</vt:lpstr>
      <vt:lpstr>Wingdings</vt:lpstr>
      <vt:lpstr>Тема Office</vt:lpstr>
      <vt:lpstr>Австро-Венгрия и</vt:lpstr>
      <vt:lpstr>Основной вопрос урока</vt:lpstr>
      <vt:lpstr>Основные термины</vt:lpstr>
      <vt:lpstr>Основные персоналии</vt:lpstr>
      <vt:lpstr>От Австрии к Австро-Венгрии</vt:lpstr>
      <vt:lpstr>От Австрии к Австро-Венгрии</vt:lpstr>
      <vt:lpstr>От Австрии к Австро-Венгрии</vt:lpstr>
      <vt:lpstr>От Австрии к Австро-Венгрии</vt:lpstr>
      <vt:lpstr>Экономика: не в первых рядах</vt:lpstr>
      <vt:lpstr>Экономика: не в первых рядах</vt:lpstr>
      <vt:lpstr>«Какания»</vt:lpstr>
      <vt:lpstr>«Какания»</vt:lpstr>
      <vt:lpstr>«Тюрьма народов» или «большая семья»?</vt:lpstr>
      <vt:lpstr>«Тюрьма народов» или «большая семья»?</vt:lpstr>
      <vt:lpstr>«Тюрьма народов» или «большая семья»?</vt:lpstr>
      <vt:lpstr>«Тюрьма народов» или «большая семья»?</vt:lpstr>
      <vt:lpstr>Как Балканы стали «пороховым погребом» Европы?</vt:lpstr>
      <vt:lpstr>Как Балканы стали «пороховым погребом» Европы?</vt:lpstr>
      <vt:lpstr>Как Балканы стали «пороховым погребом» Европы?</vt:lpstr>
      <vt:lpstr>Как Балканы стали «пороховым погребом» Европы?</vt:lpstr>
      <vt:lpstr>Как Балканы стали «пороховым погребом» Европы?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Австро-Венгрия и Балканы: национальные противоречия и компромиссы</dc:title>
  <dc:creator>100ballnik.com</dc:creator>
  <cp:lastModifiedBy>Mendal</cp:lastModifiedBy>
  <cp:revision>1</cp:revision>
  <dcterms:created xsi:type="dcterms:W3CDTF">2026-10-17T11:01:37Z</dcterms:created>
  <dcterms:modified xsi:type="dcterms:W3CDTF">2026-10-17T11:01:38Z</dcterms:modified>
</cp:coreProperties>
</file>