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5D2E422-22A5-4C79-940D-57D5C273C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FB845DB-EAB0-4B02-B2E3-D6E76F39F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AC2B606-E8A6-4C46-B2FC-14B20C778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3F41237-48FC-4775-B783-C8C4F1BC4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243321F-4A0A-4AE2-83E2-2A89FCA91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29079B3-FC4B-4FF9-A9F5-7E8282941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2D6BA6A-9436-425E-B879-25E77BCBD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9F9C3159-411A-4DF1-8F9C-60BCAC27C9C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0CA74A9-10D7-43F6-8812-D1F37976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DC7ECB6-3592-482D-82D5-24953694A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DBB863-8A35-4C54-935C-3C41584B1B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00" r="13000" b="6000"/>
          <a:stretch/>
        </p:blipFill>
        <p:spPr>
          <a:xfrm>
            <a:off x="5810250" y="0"/>
            <a:ext cx="6381750" cy="6286500"/>
          </a:xfrm>
          <a:prstGeom prst="rect">
            <a:avLst/>
          </a:prstGeom>
        </p:spPr>
      </p:pic>
      <p:sp>
        <p:nvSpPr>
          <p:cNvPr id="2" name="colour-field">
            <a:extLst>
              <a:ext uri="{FF2B5EF4-FFF2-40B4-BE49-F238E27FC236}">
                <a16:creationId xmlns:a16="http://schemas.microsoft.com/office/drawing/2014/main" id="{F5AE2637-0EDE-4E81-BC0A-4E76EA5955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10250" cy="6858000"/>
          </a:xfrm>
          <a:prstGeom prst="rect">
            <a:avLst/>
          </a:prstGeom>
          <a:solidFill>
            <a:srgbClr val="142D43"/>
          </a:solidFill>
          <a:ln w="0">
            <a:noFill/>
          </a:ln>
        </p:spPr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C65C8A07-8477-45B4-90D5-67040DC72DDF}"/>
              </a:ext>
            </a:extLst>
          </p:cNvPr>
          <p:cNvSpPr>
            <a:spLocks noGrp="1"/>
          </p:cNvSpPr>
          <p:nvPr/>
        </p:nvSpPr>
        <p:spPr>
          <a:xfrm>
            <a:off x="552450" y="895350"/>
            <a:ext cx="819150" cy="38100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4" name="text-1">
            <a:extLst>
              <a:ext uri="{FF2B5EF4-FFF2-40B4-BE49-F238E27FC236}">
                <a16:creationId xmlns:a16="http://schemas.microsoft.com/office/drawing/2014/main" id="{D5BDFAF4-E982-49FD-A0C2-75438C3E3B20}"/>
              </a:ext>
            </a:extLst>
          </p:cNvPr>
          <p:cNvSpPr>
            <a:spLocks noGrp="1"/>
          </p:cNvSpPr>
          <p:nvPr/>
        </p:nvSpPr>
        <p:spPr>
          <a:xfrm>
            <a:off x="533400" y="1514475"/>
            <a:ext cx="5286375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875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4875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pPr>
            <a:r>
              <a:rPr sz="4875" b="1" i="0">
                <a:solidFill>
                  <a:srgbClr val="F5EFE3"/>
                </a:solidFill>
                <a:latin typeface="Cambria"/>
                <a:ea typeface="Cambria"/>
                <a:cs typeface="Cambria"/>
              </a:rPr>
              <a:t>АССИРИЙСКАЯ</a:t>
            </a:r>
          </a:p>
          <a:p>
            <a:pPr algn="l">
              <a:lnSpc>
                <a:spcPct val="106000"/>
              </a:lnSpc>
              <a:buNone/>
              <a:defRPr sz="4875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pPr>
            <a:r>
              <a:rPr sz="4875" b="1" i="0">
                <a:solidFill>
                  <a:srgbClr val="F5EFE3"/>
                </a:solidFill>
                <a:latin typeface="Cambria"/>
                <a:ea typeface="Cambria"/>
                <a:cs typeface="Cambria"/>
              </a:rPr>
              <a:t>ДЕРЖАВА</a:t>
            </a:r>
          </a:p>
        </p:txBody>
      </p:sp>
      <p:sp>
        <p:nvSpPr>
          <p:cNvPr id="5" name="text-2">
            <a:extLst>
              <a:ext uri="{FF2B5EF4-FFF2-40B4-BE49-F238E27FC236}">
                <a16:creationId xmlns:a16="http://schemas.microsoft.com/office/drawing/2014/main" id="{4CDBC6FE-AB2F-4951-82E8-E16F219F2230}"/>
              </a:ext>
            </a:extLst>
          </p:cNvPr>
          <p:cNvSpPr>
            <a:spLocks noGrp="1"/>
          </p:cNvSpPr>
          <p:nvPr/>
        </p:nvSpPr>
        <p:spPr>
          <a:xfrm>
            <a:off x="552450" y="4114800"/>
            <a:ext cx="4810125" cy="1571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700" b="0" i="0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Почему Ассирийская держава оказалась непрочным государством?</a:t>
            </a:r>
          </a:p>
        </p:txBody>
      </p:sp>
      <p:sp>
        <p:nvSpPr>
          <p:cNvPr id="6" name="text-3">
            <a:extLst>
              <a:ext uri="{FF2B5EF4-FFF2-40B4-BE49-F238E27FC236}">
                <a16:creationId xmlns:a16="http://schemas.microsoft.com/office/drawing/2014/main" id="{ECD4BD31-4317-4835-8C9F-EFC2EDBA1E7A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45565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-4">
            <a:extLst>
              <a:ext uri="{FF2B5EF4-FFF2-40B4-BE49-F238E27FC236}">
                <a16:creationId xmlns:a16="http://schemas.microsoft.com/office/drawing/2014/main" id="{4A3BCBF5-FDE1-42C0-8697-49E70A2D382D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Этапы нашего путешествия: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D17E0D2C-D590-496F-B82C-495EB662605F}"/>
              </a:ext>
            </a:extLst>
          </p:cNvPr>
          <p:cNvSpPr>
            <a:spLocks noGrp="1"/>
          </p:cNvSpPr>
          <p:nvPr/>
        </p:nvSpPr>
        <p:spPr>
          <a:xfrm>
            <a:off x="514350" y="1238250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B693101F-BB0E-4497-89FE-17E81BBAB78C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57150" cy="1095375"/>
          </a:xfrm>
          <a:prstGeom prst="rect">
            <a:avLst/>
          </a:prstGeom>
          <a:solidFill>
            <a:srgbClr val="245C7A"/>
          </a:solidFill>
          <a:ln w="0">
            <a:noFill/>
          </a:ln>
        </p:spPr>
      </p:sp>
      <p:sp>
        <p:nvSpPr>
          <p:cNvPr id="4" name="text-5">
            <a:extLst>
              <a:ext uri="{FF2B5EF4-FFF2-40B4-BE49-F238E27FC236}">
                <a16:creationId xmlns:a16="http://schemas.microsoft.com/office/drawing/2014/main" id="{F882233A-6189-4C1E-AA81-09714C8324C1}"/>
              </a:ext>
            </a:extLst>
          </p:cNvPr>
          <p:cNvSpPr>
            <a:spLocks noGrp="1"/>
          </p:cNvSpPr>
          <p:nvPr/>
        </p:nvSpPr>
        <p:spPr>
          <a:xfrm>
            <a:off x="752475" y="1676400"/>
            <a:ext cx="49053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Загадка из прошлого:</a:t>
            </a:r>
          </a:p>
        </p:txBody>
      </p:sp>
      <p:sp>
        <p:nvSpPr>
          <p:cNvPr id="5" name="text-6">
            <a:extLst>
              <a:ext uri="{FF2B5EF4-FFF2-40B4-BE49-F238E27FC236}">
                <a16:creationId xmlns:a16="http://schemas.microsoft.com/office/drawing/2014/main" id="{75E9BEF9-EBCF-41EA-A2C9-C35CFD43B213}"/>
              </a:ext>
            </a:extLst>
          </p:cNvPr>
          <p:cNvSpPr>
            <a:spLocks noGrp="1"/>
          </p:cNvSpPr>
          <p:nvPr/>
        </p:nvSpPr>
        <p:spPr>
          <a:xfrm>
            <a:off x="752475" y="2133600"/>
            <a:ext cx="49053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Как нашли Ассирийскую державу?</a:t>
            </a:r>
          </a:p>
        </p:txBody>
      </p:sp>
      <p:sp>
        <p:nvSpPr>
          <p:cNvPr id="6" name="colour-field">
            <a:extLst>
              <a:ext uri="{FF2B5EF4-FFF2-40B4-BE49-F238E27FC236}">
                <a16:creationId xmlns:a16="http://schemas.microsoft.com/office/drawing/2014/main" id="{CF8EB558-B77F-4C37-AC9C-7307B8DB371B}"/>
              </a:ext>
            </a:extLst>
          </p:cNvPr>
          <p:cNvSpPr>
            <a:spLocks noGrp="1"/>
          </p:cNvSpPr>
          <p:nvPr/>
        </p:nvSpPr>
        <p:spPr>
          <a:xfrm>
            <a:off x="533400" y="3219450"/>
            <a:ext cx="57150" cy="1095375"/>
          </a:xfrm>
          <a:prstGeom prst="rect">
            <a:avLst/>
          </a:prstGeom>
          <a:solidFill>
            <a:srgbClr val="245C7A"/>
          </a:solidFill>
          <a:ln w="0">
            <a:noFill/>
          </a:ln>
        </p:spPr>
      </p:sp>
      <p:sp>
        <p:nvSpPr>
          <p:cNvPr id="7" name="text-7">
            <a:extLst>
              <a:ext uri="{FF2B5EF4-FFF2-40B4-BE49-F238E27FC236}">
                <a16:creationId xmlns:a16="http://schemas.microsoft.com/office/drawing/2014/main" id="{0688D8BE-5E44-492F-8CA6-EE2ADD9BBB0A}"/>
              </a:ext>
            </a:extLst>
          </p:cNvPr>
          <p:cNvSpPr>
            <a:spLocks noGrp="1"/>
          </p:cNvSpPr>
          <p:nvPr/>
        </p:nvSpPr>
        <p:spPr>
          <a:xfrm>
            <a:off x="752475" y="3171825"/>
            <a:ext cx="49053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География и хозяйство:</a:t>
            </a:r>
          </a:p>
        </p:txBody>
      </p:sp>
      <p:sp>
        <p:nvSpPr>
          <p:cNvPr id="8" name="text-8">
            <a:extLst>
              <a:ext uri="{FF2B5EF4-FFF2-40B4-BE49-F238E27FC236}">
                <a16:creationId xmlns:a16="http://schemas.microsoft.com/office/drawing/2014/main" id="{4EDCC3A5-616F-4BB9-A8FB-3A62A90A16EF}"/>
              </a:ext>
            </a:extLst>
          </p:cNvPr>
          <p:cNvSpPr>
            <a:spLocks noGrp="1"/>
          </p:cNvSpPr>
          <p:nvPr/>
        </p:nvSpPr>
        <p:spPr>
          <a:xfrm>
            <a:off x="752475" y="3629025"/>
            <a:ext cx="49053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Где жили и чем занимались ассирийцы?</a:t>
            </a:r>
          </a:p>
        </p:txBody>
      </p:sp>
      <p:sp>
        <p:nvSpPr>
          <p:cNvPr id="9" name="colour-field">
            <a:extLst>
              <a:ext uri="{FF2B5EF4-FFF2-40B4-BE49-F238E27FC236}">
                <a16:creationId xmlns:a16="http://schemas.microsoft.com/office/drawing/2014/main" id="{0B3DA995-A556-49C6-993B-B9CE6FB1CFCC}"/>
              </a:ext>
            </a:extLst>
          </p:cNvPr>
          <p:cNvSpPr>
            <a:spLocks noGrp="1"/>
          </p:cNvSpPr>
          <p:nvPr/>
        </p:nvSpPr>
        <p:spPr>
          <a:xfrm>
            <a:off x="533400" y="4714875"/>
            <a:ext cx="57150" cy="1095375"/>
          </a:xfrm>
          <a:prstGeom prst="rect">
            <a:avLst/>
          </a:prstGeom>
          <a:solidFill>
            <a:srgbClr val="245C7A"/>
          </a:solidFill>
          <a:ln w="0">
            <a:noFill/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D15CB14B-68CF-4F16-8D4E-F0A7E8E6ED39}"/>
              </a:ext>
            </a:extLst>
          </p:cNvPr>
          <p:cNvSpPr>
            <a:spLocks noGrp="1"/>
          </p:cNvSpPr>
          <p:nvPr/>
        </p:nvSpPr>
        <p:spPr>
          <a:xfrm>
            <a:off x="752475" y="4667250"/>
            <a:ext cx="49053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Военная мощь: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17801AB5-4EF9-425C-BDA4-5E731C13C6EF}"/>
              </a:ext>
            </a:extLst>
          </p:cNvPr>
          <p:cNvSpPr>
            <a:spLocks noGrp="1"/>
          </p:cNvSpPr>
          <p:nvPr/>
        </p:nvSpPr>
        <p:spPr>
          <a:xfrm>
            <a:off x="752475" y="5124450"/>
            <a:ext cx="49053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Почему ассирийская армия была самой сильной?</a:t>
            </a:r>
          </a:p>
        </p:txBody>
      </p:sp>
      <p:sp>
        <p:nvSpPr>
          <p:cNvPr id="12" name="colour-field">
            <a:extLst>
              <a:ext uri="{FF2B5EF4-FFF2-40B4-BE49-F238E27FC236}">
                <a16:creationId xmlns:a16="http://schemas.microsoft.com/office/drawing/2014/main" id="{A94BE6EC-65F0-4CC7-A670-856F1C92C0D3}"/>
              </a:ext>
            </a:extLst>
          </p:cNvPr>
          <p:cNvSpPr>
            <a:spLocks noGrp="1"/>
          </p:cNvSpPr>
          <p:nvPr/>
        </p:nvSpPr>
        <p:spPr>
          <a:xfrm>
            <a:off x="6334125" y="1724025"/>
            <a:ext cx="57150" cy="10953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AB2A20CD-5875-4564-8C1F-4C65E1BBC4F0}"/>
              </a:ext>
            </a:extLst>
          </p:cNvPr>
          <p:cNvSpPr>
            <a:spLocks noGrp="1"/>
          </p:cNvSpPr>
          <p:nvPr/>
        </p:nvSpPr>
        <p:spPr>
          <a:xfrm>
            <a:off x="6553200" y="1676400"/>
            <a:ext cx="49053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Завоевания: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8BEFDE5F-FE90-4E94-BBF9-16BD8EA2E5C0}"/>
              </a:ext>
            </a:extLst>
          </p:cNvPr>
          <p:cNvSpPr>
            <a:spLocks noGrp="1"/>
          </p:cNvSpPr>
          <p:nvPr/>
        </p:nvSpPr>
        <p:spPr>
          <a:xfrm>
            <a:off x="6553200" y="2133600"/>
            <a:ext cx="49053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Как Ассирия стала великой державой?</a:t>
            </a:r>
          </a:p>
        </p:txBody>
      </p:sp>
      <p:sp>
        <p:nvSpPr>
          <p:cNvPr id="15" name="colour-field">
            <a:extLst>
              <a:ext uri="{FF2B5EF4-FFF2-40B4-BE49-F238E27FC236}">
                <a16:creationId xmlns:a16="http://schemas.microsoft.com/office/drawing/2014/main" id="{4B317FDD-EACE-4400-A50B-0F55215E6522}"/>
              </a:ext>
            </a:extLst>
          </p:cNvPr>
          <p:cNvSpPr>
            <a:spLocks noGrp="1"/>
          </p:cNvSpPr>
          <p:nvPr/>
        </p:nvSpPr>
        <p:spPr>
          <a:xfrm>
            <a:off x="6334125" y="3219450"/>
            <a:ext cx="57150" cy="10953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16" name="text-13">
            <a:extLst>
              <a:ext uri="{FF2B5EF4-FFF2-40B4-BE49-F238E27FC236}">
                <a16:creationId xmlns:a16="http://schemas.microsoft.com/office/drawing/2014/main" id="{8E94BF90-3773-47D0-B77D-DDEF04FDBA24}"/>
              </a:ext>
            </a:extLst>
          </p:cNvPr>
          <p:cNvSpPr>
            <a:spLocks noGrp="1"/>
          </p:cNvSpPr>
          <p:nvPr/>
        </p:nvSpPr>
        <p:spPr>
          <a:xfrm>
            <a:off x="6553200" y="3171825"/>
            <a:ext cx="49053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Царь-библиотекарь:</a:t>
            </a:r>
          </a:p>
        </p:txBody>
      </p:sp>
      <p:sp>
        <p:nvSpPr>
          <p:cNvPr id="17" name="text-14">
            <a:extLst>
              <a:ext uri="{FF2B5EF4-FFF2-40B4-BE49-F238E27FC236}">
                <a16:creationId xmlns:a16="http://schemas.microsoft.com/office/drawing/2014/main" id="{A8AA52DF-C6B7-430B-BD65-599CC68808A1}"/>
              </a:ext>
            </a:extLst>
          </p:cNvPr>
          <p:cNvSpPr>
            <a:spLocks noGrp="1"/>
          </p:cNvSpPr>
          <p:nvPr/>
        </p:nvSpPr>
        <p:spPr>
          <a:xfrm>
            <a:off x="6553200" y="3629025"/>
            <a:ext cx="49053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Что хранилось в библиотеке Ашшурбанапала?</a:t>
            </a:r>
          </a:p>
        </p:txBody>
      </p:sp>
      <p:sp>
        <p:nvSpPr>
          <p:cNvPr id="18" name="colour-field">
            <a:extLst>
              <a:ext uri="{FF2B5EF4-FFF2-40B4-BE49-F238E27FC236}">
                <a16:creationId xmlns:a16="http://schemas.microsoft.com/office/drawing/2014/main" id="{376B6860-2D32-44C6-BFE2-0FB077D7593B}"/>
              </a:ext>
            </a:extLst>
          </p:cNvPr>
          <p:cNvSpPr>
            <a:spLocks noGrp="1"/>
          </p:cNvSpPr>
          <p:nvPr/>
        </p:nvSpPr>
        <p:spPr>
          <a:xfrm>
            <a:off x="6334125" y="4714875"/>
            <a:ext cx="57150" cy="10953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19" name="text-15">
            <a:extLst>
              <a:ext uri="{FF2B5EF4-FFF2-40B4-BE49-F238E27FC236}">
                <a16:creationId xmlns:a16="http://schemas.microsoft.com/office/drawing/2014/main" id="{85683F40-4B27-47BA-8A2B-13C9F79A77E6}"/>
              </a:ext>
            </a:extLst>
          </p:cNvPr>
          <p:cNvSpPr>
            <a:spLocks noGrp="1"/>
          </p:cNvSpPr>
          <p:nvPr/>
        </p:nvSpPr>
        <p:spPr>
          <a:xfrm>
            <a:off x="6553200" y="4667250"/>
            <a:ext cx="49053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400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Падение державы:</a:t>
            </a:r>
          </a:p>
        </p:txBody>
      </p:sp>
      <p:sp>
        <p:nvSpPr>
          <p:cNvPr id="20" name="text-16">
            <a:extLst>
              <a:ext uri="{FF2B5EF4-FFF2-40B4-BE49-F238E27FC236}">
                <a16:creationId xmlns:a16="http://schemas.microsoft.com/office/drawing/2014/main" id="{C8226A1C-1CF2-4DDC-BDFD-5FCA9D9699B0}"/>
              </a:ext>
            </a:extLst>
          </p:cNvPr>
          <p:cNvSpPr>
            <a:spLocks noGrp="1"/>
          </p:cNvSpPr>
          <p:nvPr/>
        </p:nvSpPr>
        <p:spPr>
          <a:xfrm>
            <a:off x="6553200" y="5124450"/>
            <a:ext cx="49053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Почему могущественная Ассирия погибла?</a:t>
            </a:r>
          </a:p>
        </p:txBody>
      </p:sp>
      <p:sp>
        <p:nvSpPr>
          <p:cNvPr id="21" name="text-17">
            <a:extLst>
              <a:ext uri="{FF2B5EF4-FFF2-40B4-BE49-F238E27FC236}">
                <a16:creationId xmlns:a16="http://schemas.microsoft.com/office/drawing/2014/main" id="{CBA034AA-D6DA-4521-9CDB-3B39548914F7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3448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lour-field">
            <a:extLst>
              <a:ext uri="{FF2B5EF4-FFF2-40B4-BE49-F238E27FC236}">
                <a16:creationId xmlns:a16="http://schemas.microsoft.com/office/drawing/2014/main" id="{2F8787B8-D327-43AE-9B8F-ABDFDD6D5E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857625" cy="6334125"/>
          </a:xfrm>
          <a:prstGeom prst="rect">
            <a:avLst/>
          </a:prstGeom>
          <a:solidFill>
            <a:srgbClr val="E6D7BB"/>
          </a:solidFill>
          <a:ln w="0">
            <a:noFill/>
          </a:ln>
        </p:spPr>
      </p:sp>
      <p:sp>
        <p:nvSpPr>
          <p:cNvPr id="2" name="text-18">
            <a:extLst>
              <a:ext uri="{FF2B5EF4-FFF2-40B4-BE49-F238E27FC236}">
                <a16:creationId xmlns:a16="http://schemas.microsoft.com/office/drawing/2014/main" id="{58E75BEB-EC80-4E5E-A8C8-B4C3BB5FC967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Загадка из прошлого</a:t>
            </a:r>
          </a:p>
        </p:txBody>
      </p:sp>
      <p:sp>
        <p:nvSpPr>
          <p:cNvPr id="3" name="text-19">
            <a:extLst>
              <a:ext uri="{FF2B5EF4-FFF2-40B4-BE49-F238E27FC236}">
                <a16:creationId xmlns:a16="http://schemas.microsoft.com/office/drawing/2014/main" id="{84A4C776-7F46-4654-9603-10FCCB7D85B5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Раскопки ассирийских статуй</a:t>
            </a:r>
          </a:p>
        </p:txBody>
      </p:sp>
      <p:sp>
        <p:nvSpPr>
          <p:cNvPr id="4" name="colour-field">
            <a:extLst>
              <a:ext uri="{FF2B5EF4-FFF2-40B4-BE49-F238E27FC236}">
                <a16:creationId xmlns:a16="http://schemas.microsoft.com/office/drawing/2014/main" id="{32AE696D-5C49-4304-BF0F-4AEB6CEE2569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E78A0A-E354-4ED0-939B-8D8B55E32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3035" y="2200275"/>
            <a:ext cx="2898230" cy="3714750"/>
          </a:xfrm>
          <a:prstGeom prst="rect">
            <a:avLst/>
          </a:prstGeom>
        </p:spPr>
      </p:pic>
      <p:sp>
        <p:nvSpPr>
          <p:cNvPr id="6" name="text-20">
            <a:extLst>
              <a:ext uri="{FF2B5EF4-FFF2-40B4-BE49-F238E27FC236}">
                <a16:creationId xmlns:a16="http://schemas.microsoft.com/office/drawing/2014/main" id="{1B4685EF-C36E-410E-8DF4-D96235753DE8}"/>
              </a:ext>
            </a:extLst>
          </p:cNvPr>
          <p:cNvSpPr>
            <a:spLocks noGrp="1"/>
          </p:cNvSpPr>
          <p:nvPr/>
        </p:nvSpPr>
        <p:spPr>
          <a:xfrm>
            <a:off x="4286250" y="1962150"/>
            <a:ext cx="72009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24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1845 г.</a:t>
            </a: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 английский археолог </a:t>
            </a:r>
            <a:r>
              <a:rPr sz="24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Остин Лэйярд</a:t>
            </a: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, вдохновлённый сказками Востока, начал раскопки на холме </a:t>
            </a:r>
            <a:r>
              <a:rPr sz="24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Нимруд</a:t>
            </a: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7" name="colour-field">
            <a:extLst>
              <a:ext uri="{FF2B5EF4-FFF2-40B4-BE49-F238E27FC236}">
                <a16:creationId xmlns:a16="http://schemas.microsoft.com/office/drawing/2014/main" id="{A3509932-8ADF-4363-ABC2-4941B94759C3}"/>
              </a:ext>
            </a:extLst>
          </p:cNvPr>
          <p:cNvSpPr>
            <a:spLocks noGrp="1"/>
          </p:cNvSpPr>
          <p:nvPr/>
        </p:nvSpPr>
        <p:spPr>
          <a:xfrm>
            <a:off x="4286250" y="3429000"/>
            <a:ext cx="6762750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8" name="text-21">
            <a:extLst>
              <a:ext uri="{FF2B5EF4-FFF2-40B4-BE49-F238E27FC236}">
                <a16:creationId xmlns:a16="http://schemas.microsoft.com/office/drawing/2014/main" id="{0B64378D-A880-49D1-A4ED-382548D165F9}"/>
              </a:ext>
            </a:extLst>
          </p:cNvPr>
          <p:cNvSpPr>
            <a:spLocks noGrp="1"/>
          </p:cNvSpPr>
          <p:nvPr/>
        </p:nvSpPr>
        <p:spPr>
          <a:xfrm>
            <a:off x="4286250" y="3695700"/>
            <a:ext cx="720090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Он обнаружил величественные статуи крылатых львов и быков, которые пролежали под землёй более </a:t>
            </a:r>
            <a:r>
              <a:rPr sz="24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25 веков</a:t>
            </a: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9" name="text-22">
            <a:extLst>
              <a:ext uri="{FF2B5EF4-FFF2-40B4-BE49-F238E27FC236}">
                <a16:creationId xmlns:a16="http://schemas.microsoft.com/office/drawing/2014/main" id="{F13AA0A5-FB72-43EA-AC11-91D78F83A89A}"/>
              </a:ext>
            </a:extLst>
          </p:cNvPr>
          <p:cNvSpPr>
            <a:spLocks noGrp="1"/>
          </p:cNvSpPr>
          <p:nvPr/>
        </p:nvSpPr>
        <p:spPr>
          <a:xfrm>
            <a:off x="4286250" y="5181600"/>
            <a:ext cx="7200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Так был открыт могущественный народ — ассирийцы, создатели одной из величайших держав Древнего мира.</a:t>
            </a:r>
          </a:p>
        </p:txBody>
      </p:sp>
      <p:sp>
        <p:nvSpPr>
          <p:cNvPr id="10" name="text-23">
            <a:extLst>
              <a:ext uri="{FF2B5EF4-FFF2-40B4-BE49-F238E27FC236}">
                <a16:creationId xmlns:a16="http://schemas.microsoft.com/office/drawing/2014/main" id="{711299D6-F04F-4A6E-B678-9918C2E0D759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80971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24">
            <a:extLst>
              <a:ext uri="{FF2B5EF4-FFF2-40B4-BE49-F238E27FC236}">
                <a16:creationId xmlns:a16="http://schemas.microsoft.com/office/drawing/2014/main" id="{15190193-51C3-4A4B-B139-EE31A679B12B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География и возникновение Ассирии</a:t>
            </a:r>
          </a:p>
        </p:txBody>
      </p:sp>
      <p:sp>
        <p:nvSpPr>
          <p:cNvPr id="2" name="text-25">
            <a:extLst>
              <a:ext uri="{FF2B5EF4-FFF2-40B4-BE49-F238E27FC236}">
                <a16:creationId xmlns:a16="http://schemas.microsoft.com/office/drawing/2014/main" id="{EFA69878-DF5B-4863-808E-D91836EAD3DA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Где находилась Ассирия?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0759C9A0-E04E-4F08-9BFF-2C74177E4ACA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4" name="text-26">
            <a:extLst>
              <a:ext uri="{FF2B5EF4-FFF2-40B4-BE49-F238E27FC236}">
                <a16:creationId xmlns:a16="http://schemas.microsoft.com/office/drawing/2014/main" id="{20E5133D-DAAF-453F-80EB-17EC14369F35}"/>
              </a:ext>
            </a:extLst>
          </p:cNvPr>
          <p:cNvSpPr>
            <a:spLocks noGrp="1"/>
          </p:cNvSpPr>
          <p:nvPr/>
        </p:nvSpPr>
        <p:spPr>
          <a:xfrm>
            <a:off x="514350" y="2038350"/>
            <a:ext cx="385762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Ассирия располагалась в верхнем течении реки </a:t>
            </a:r>
            <a:r>
              <a:rPr sz="232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Тигр</a:t>
            </a: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, на территории современного государства </a:t>
            </a:r>
            <a:r>
              <a:rPr sz="232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Ирак</a:t>
            </a: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5" name="text-27">
            <a:extLst>
              <a:ext uri="{FF2B5EF4-FFF2-40B4-BE49-F238E27FC236}">
                <a16:creationId xmlns:a16="http://schemas.microsoft.com/office/drawing/2014/main" id="{9AB53198-5C48-440C-BD32-32466E781F08}"/>
              </a:ext>
            </a:extLst>
          </p:cNvPr>
          <p:cNvSpPr>
            <a:spLocks noGrp="1"/>
          </p:cNvSpPr>
          <p:nvPr/>
        </p:nvSpPr>
        <p:spPr>
          <a:xfrm>
            <a:off x="514350" y="3733800"/>
            <a:ext cx="3857625" cy="1743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Главным городом был </a:t>
            </a:r>
            <a:r>
              <a:rPr sz="232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Ашшур,</a:t>
            </a: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 названный в честь верховного бога. Позднее столицей стала </a:t>
            </a:r>
            <a:r>
              <a:rPr sz="232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Ниневия.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520494-8C78-486B-B704-BF8CED393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695825" y="2035969"/>
            <a:ext cx="6962775" cy="3481388"/>
          </a:xfrm>
          <a:prstGeom prst="rect">
            <a:avLst/>
          </a:prstGeom>
        </p:spPr>
      </p:pic>
      <p:sp>
        <p:nvSpPr>
          <p:cNvPr id="7" name="colour-field">
            <a:extLst>
              <a:ext uri="{FF2B5EF4-FFF2-40B4-BE49-F238E27FC236}">
                <a16:creationId xmlns:a16="http://schemas.microsoft.com/office/drawing/2014/main" id="{5D21DB5F-450A-4FE0-8EB0-3652B27FD747}"/>
              </a:ext>
            </a:extLst>
          </p:cNvPr>
          <p:cNvSpPr>
            <a:spLocks noGrp="1"/>
          </p:cNvSpPr>
          <p:nvPr/>
        </p:nvSpPr>
        <p:spPr>
          <a:xfrm>
            <a:off x="0" y="5743575"/>
            <a:ext cx="12192000" cy="609600"/>
          </a:xfrm>
          <a:prstGeom prst="rect">
            <a:avLst/>
          </a:prstGeom>
          <a:solidFill>
            <a:srgbClr val="142D43"/>
          </a:solidFill>
          <a:ln w="0">
            <a:noFill/>
          </a:ln>
        </p:spPr>
      </p:sp>
      <p:sp>
        <p:nvSpPr>
          <p:cNvPr id="8" name="text-28">
            <a:extLst>
              <a:ext uri="{FF2B5EF4-FFF2-40B4-BE49-F238E27FC236}">
                <a16:creationId xmlns:a16="http://schemas.microsoft.com/office/drawing/2014/main" id="{AE906673-7DED-468A-8960-ED776E15E57F}"/>
              </a:ext>
            </a:extLst>
          </p:cNvPr>
          <p:cNvSpPr>
            <a:spLocks noGrp="1"/>
          </p:cNvSpPr>
          <p:nvPr/>
        </p:nvSpPr>
        <p:spPr>
          <a:xfrm>
            <a:off x="514350" y="5838825"/>
            <a:ext cx="111442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Климат здесь был суровее, чем на юге Двуречья: чаще шли дожди, а зимы были холоднее.</a:t>
            </a:r>
          </a:p>
        </p:txBody>
      </p:sp>
      <p:sp>
        <p:nvSpPr>
          <p:cNvPr id="9" name="text-29">
            <a:extLst>
              <a:ext uri="{FF2B5EF4-FFF2-40B4-BE49-F238E27FC236}">
                <a16:creationId xmlns:a16="http://schemas.microsoft.com/office/drawing/2014/main" id="{F6710F99-A60C-44EE-A0D3-B6ED465F330E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43756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30">
            <a:extLst>
              <a:ext uri="{FF2B5EF4-FFF2-40B4-BE49-F238E27FC236}">
                <a16:creationId xmlns:a16="http://schemas.microsoft.com/office/drawing/2014/main" id="{B34B19B6-1900-4D88-A3FD-A8CC3E944181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Хозяйство ассирийцев</a:t>
            </a:r>
          </a:p>
        </p:txBody>
      </p:sp>
      <p:sp>
        <p:nvSpPr>
          <p:cNvPr id="2" name="text-31">
            <a:extLst>
              <a:ext uri="{FF2B5EF4-FFF2-40B4-BE49-F238E27FC236}">
                <a16:creationId xmlns:a16="http://schemas.microsoft.com/office/drawing/2014/main" id="{FEE750DE-1E54-4896-96EE-E928D9AD8665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Чем занимались ассирийцы?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9C28CC97-31AC-4B98-88E8-1468064366DD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F6A22D-F62D-4BAD-8572-44C96C820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5300" y="2313340"/>
            <a:ext cx="4962525" cy="3040946"/>
          </a:xfrm>
          <a:prstGeom prst="rect">
            <a:avLst/>
          </a:prstGeom>
        </p:spPr>
      </p:pic>
      <p:sp>
        <p:nvSpPr>
          <p:cNvPr id="5" name="text-32">
            <a:extLst>
              <a:ext uri="{FF2B5EF4-FFF2-40B4-BE49-F238E27FC236}">
                <a16:creationId xmlns:a16="http://schemas.microsoft.com/office/drawing/2014/main" id="{1C7B9F2C-93EA-463D-BD41-E17C05621669}"/>
              </a:ext>
            </a:extLst>
          </p:cNvPr>
          <p:cNvSpPr>
            <a:spLocks noGrp="1"/>
          </p:cNvSpPr>
          <p:nvPr/>
        </p:nvSpPr>
        <p:spPr>
          <a:xfrm>
            <a:off x="5867400" y="2009775"/>
            <a:ext cx="57626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Основными занятиями были </a:t>
            </a:r>
            <a:r>
              <a:rPr sz="24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земледелие</a:t>
            </a: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4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скотоводство</a:t>
            </a: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colour-field">
            <a:extLst>
              <a:ext uri="{FF2B5EF4-FFF2-40B4-BE49-F238E27FC236}">
                <a16:creationId xmlns:a16="http://schemas.microsoft.com/office/drawing/2014/main" id="{215844AA-91C7-4F75-B8C8-7C7AAAEEB786}"/>
              </a:ext>
            </a:extLst>
          </p:cNvPr>
          <p:cNvSpPr>
            <a:spLocks noGrp="1"/>
          </p:cNvSpPr>
          <p:nvPr/>
        </p:nvSpPr>
        <p:spPr>
          <a:xfrm>
            <a:off x="5867400" y="3038475"/>
            <a:ext cx="5715000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7" name="text-33">
            <a:extLst>
              <a:ext uri="{FF2B5EF4-FFF2-40B4-BE49-F238E27FC236}">
                <a16:creationId xmlns:a16="http://schemas.microsoft.com/office/drawing/2014/main" id="{CE0D886C-40DE-4EC0-8423-A56E6EAED2B7}"/>
              </a:ext>
            </a:extLst>
          </p:cNvPr>
          <p:cNvSpPr>
            <a:spLocks noGrp="1"/>
          </p:cNvSpPr>
          <p:nvPr/>
        </p:nvSpPr>
        <p:spPr>
          <a:xfrm>
            <a:off x="5867400" y="3286125"/>
            <a:ext cx="5762625" cy="1924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Ассирийцы одними из первых научились делать </a:t>
            </a:r>
            <a:r>
              <a:rPr sz="2400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железо</a:t>
            </a:r>
            <a:r>
              <a: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. </a:t>
            </a:r>
            <a:r>
              <a:rPr sz="2400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Железные орудия труда</a:t>
            </a:r>
            <a:r>
              <a: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 были прочнее бронзовых и помогали обрабатывать твёрдые почвы.</a:t>
            </a:r>
          </a:p>
        </p:txBody>
      </p:sp>
      <p:sp>
        <p:nvSpPr>
          <p:cNvPr id="8" name="colour-field">
            <a:extLst>
              <a:ext uri="{FF2B5EF4-FFF2-40B4-BE49-F238E27FC236}">
                <a16:creationId xmlns:a16="http://schemas.microsoft.com/office/drawing/2014/main" id="{DEBD27ED-258B-4A01-8633-89645771FC02}"/>
              </a:ext>
            </a:extLst>
          </p:cNvPr>
          <p:cNvSpPr>
            <a:spLocks noGrp="1"/>
          </p:cNvSpPr>
          <p:nvPr/>
        </p:nvSpPr>
        <p:spPr>
          <a:xfrm>
            <a:off x="495300" y="5543550"/>
            <a:ext cx="11163300" cy="809625"/>
          </a:xfrm>
          <a:prstGeom prst="rect">
            <a:avLst/>
          </a:prstGeom>
          <a:solidFill>
            <a:srgbClr val="226D70"/>
          </a:solidFill>
          <a:ln w="0">
            <a:noFill/>
          </a:ln>
        </p:spPr>
      </p:sp>
      <p:sp>
        <p:nvSpPr>
          <p:cNvPr id="9" name="text-34">
            <a:extLst>
              <a:ext uri="{FF2B5EF4-FFF2-40B4-BE49-F238E27FC236}">
                <a16:creationId xmlns:a16="http://schemas.microsoft.com/office/drawing/2014/main" id="{349769DF-5D60-4151-A58B-0334EDD8BCB3}"/>
              </a:ext>
            </a:extLst>
          </p:cNvPr>
          <p:cNvSpPr>
            <a:spLocks noGrp="1"/>
          </p:cNvSpPr>
          <p:nvPr/>
        </p:nvSpPr>
        <p:spPr>
          <a:xfrm>
            <a:off x="704850" y="5619750"/>
            <a:ext cx="107251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FFDF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0">
                <a:solidFill>
                  <a:srgbClr val="FFFDF7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FFFDF7"/>
                </a:solidFill>
                <a:latin typeface="Calibri"/>
                <a:ea typeface="Calibri"/>
                <a:cs typeface="Calibri"/>
              </a:rPr>
              <a:t>Через их земли проходили важные торговые пути, что делало ассирийских купцов очень богатыми.</a:t>
            </a:r>
          </a:p>
        </p:txBody>
      </p:sp>
      <p:sp>
        <p:nvSpPr>
          <p:cNvPr id="10" name="text-35">
            <a:extLst>
              <a:ext uri="{FF2B5EF4-FFF2-40B4-BE49-F238E27FC236}">
                <a16:creationId xmlns:a16="http://schemas.microsoft.com/office/drawing/2014/main" id="{082002A5-FFCE-4EDD-B0CD-B724576CF6C1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93504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36">
            <a:extLst>
              <a:ext uri="{FF2B5EF4-FFF2-40B4-BE49-F238E27FC236}">
                <a16:creationId xmlns:a16="http://schemas.microsoft.com/office/drawing/2014/main" id="{8EEAC827-940D-4F35-90B9-6C29A33625C0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925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pPr>
            <a:r>
              <a:rPr sz="2925" b="1" i="0">
                <a:solidFill>
                  <a:srgbClr val="F5EFE3"/>
                </a:solidFill>
                <a:latin typeface="Cambria"/>
                <a:ea typeface="Cambria"/>
                <a:cs typeface="Cambria"/>
              </a:rPr>
              <a:t>Ассирийская армия — самая сильная на Востоке</a:t>
            </a:r>
          </a:p>
        </p:txBody>
      </p:sp>
      <p:sp>
        <p:nvSpPr>
          <p:cNvPr id="2" name="text-37">
            <a:extLst>
              <a:ext uri="{FF2B5EF4-FFF2-40B4-BE49-F238E27FC236}">
                <a16:creationId xmlns:a16="http://schemas.microsoft.com/office/drawing/2014/main" id="{C6BA68AA-5FB2-424F-9B7E-198AB56AE93C}"/>
              </a:ext>
            </a:extLst>
          </p:cNvPr>
          <p:cNvSpPr>
            <a:spLocks noGrp="1"/>
          </p:cNvSpPr>
          <p:nvPr/>
        </p:nvSpPr>
        <p:spPr>
          <a:xfrm>
            <a:off x="514350" y="125730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Военная мощь Ассирии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C50F81CE-C8D3-46DC-B78D-5B3B6C118FE9}"/>
              </a:ext>
            </a:extLst>
          </p:cNvPr>
          <p:cNvSpPr>
            <a:spLocks noGrp="1"/>
          </p:cNvSpPr>
          <p:nvPr/>
        </p:nvSpPr>
        <p:spPr>
          <a:xfrm>
            <a:off x="514350" y="1657350"/>
            <a:ext cx="7620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1F5D52-D2B9-467B-BA8F-7D4A2481A2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" t="15000" r="5000" b="23000"/>
          <a:stretch/>
        </p:blipFill>
        <p:spPr>
          <a:xfrm>
            <a:off x="514350" y="1866900"/>
            <a:ext cx="7181850" cy="21907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DE39AE-FC63-4916-AEFE-C1C346583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296257" y="1866900"/>
            <a:ext cx="3019461" cy="2190750"/>
          </a:xfrm>
          <a:prstGeom prst="rect">
            <a:avLst/>
          </a:prstGeom>
        </p:spPr>
      </p:pic>
      <p:sp>
        <p:nvSpPr>
          <p:cNvPr id="6" name="colour-field">
            <a:extLst>
              <a:ext uri="{FF2B5EF4-FFF2-40B4-BE49-F238E27FC236}">
                <a16:creationId xmlns:a16="http://schemas.microsoft.com/office/drawing/2014/main" id="{34575A07-C473-4C41-A617-DE0F3BEED969}"/>
              </a:ext>
            </a:extLst>
          </p:cNvPr>
          <p:cNvSpPr>
            <a:spLocks noGrp="1"/>
          </p:cNvSpPr>
          <p:nvPr/>
        </p:nvSpPr>
        <p:spPr>
          <a:xfrm>
            <a:off x="514350" y="4286250"/>
            <a:ext cx="5334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7" name="text-38">
            <a:extLst>
              <a:ext uri="{FF2B5EF4-FFF2-40B4-BE49-F238E27FC236}">
                <a16:creationId xmlns:a16="http://schemas.microsoft.com/office/drawing/2014/main" id="{CE12C3A3-1211-434B-AFDC-49290803F39A}"/>
              </a:ext>
            </a:extLst>
          </p:cNvPr>
          <p:cNvSpPr>
            <a:spLocks noGrp="1"/>
          </p:cNvSpPr>
          <p:nvPr/>
        </p:nvSpPr>
        <p:spPr>
          <a:xfrm>
            <a:off x="514350" y="4467225"/>
            <a:ext cx="3162300" cy="1866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Армия была прекрасно организована: в неё входили пехота, конница и боевые колесницы.</a:t>
            </a:r>
          </a:p>
        </p:txBody>
      </p:sp>
      <p:sp>
        <p:nvSpPr>
          <p:cNvPr id="8" name="colour-field">
            <a:extLst>
              <a:ext uri="{FF2B5EF4-FFF2-40B4-BE49-F238E27FC236}">
                <a16:creationId xmlns:a16="http://schemas.microsoft.com/office/drawing/2014/main" id="{0E5457D8-F7C0-4E2C-B8F9-78D836BCC0DA}"/>
              </a:ext>
            </a:extLst>
          </p:cNvPr>
          <p:cNvSpPr>
            <a:spLocks noGrp="1"/>
          </p:cNvSpPr>
          <p:nvPr/>
        </p:nvSpPr>
        <p:spPr>
          <a:xfrm>
            <a:off x="4019550" y="4286250"/>
            <a:ext cx="5334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9" name="text-39">
            <a:extLst>
              <a:ext uri="{FF2B5EF4-FFF2-40B4-BE49-F238E27FC236}">
                <a16:creationId xmlns:a16="http://schemas.microsoft.com/office/drawing/2014/main" id="{CF4DC202-8033-4787-974F-F93AF6F966E8}"/>
              </a:ext>
            </a:extLst>
          </p:cNvPr>
          <p:cNvSpPr>
            <a:spLocks noGrp="1"/>
          </p:cNvSpPr>
          <p:nvPr/>
        </p:nvSpPr>
        <p:spPr>
          <a:xfrm>
            <a:off x="4019550" y="4467225"/>
            <a:ext cx="3276600" cy="1866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Ассирийцы массово использовали железное оружие (мечи, топоры), которое было прочнее оружия их противников.</a:t>
            </a:r>
          </a:p>
        </p:txBody>
      </p:sp>
      <p:sp>
        <p:nvSpPr>
          <p:cNvPr id="10" name="colour-field">
            <a:extLst>
              <a:ext uri="{FF2B5EF4-FFF2-40B4-BE49-F238E27FC236}">
                <a16:creationId xmlns:a16="http://schemas.microsoft.com/office/drawing/2014/main" id="{37B459E5-4121-463F-90BE-D4C62C7A1C78}"/>
              </a:ext>
            </a:extLst>
          </p:cNvPr>
          <p:cNvSpPr>
            <a:spLocks noGrp="1"/>
          </p:cNvSpPr>
          <p:nvPr/>
        </p:nvSpPr>
        <p:spPr>
          <a:xfrm>
            <a:off x="7639050" y="4286250"/>
            <a:ext cx="5334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11" name="text-40">
            <a:extLst>
              <a:ext uri="{FF2B5EF4-FFF2-40B4-BE49-F238E27FC236}">
                <a16:creationId xmlns:a16="http://schemas.microsoft.com/office/drawing/2014/main" id="{A5FD3318-9460-4F8E-A327-CCDEF744E18D}"/>
              </a:ext>
            </a:extLst>
          </p:cNvPr>
          <p:cNvSpPr>
            <a:spLocks noGrp="1"/>
          </p:cNvSpPr>
          <p:nvPr/>
        </p:nvSpPr>
        <p:spPr>
          <a:xfrm>
            <a:off x="7639050" y="4467225"/>
            <a:ext cx="4019550" cy="1866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Для штурма городов они применяли тараны и передвижные осадные башни. В армии были даже специальные отряды для строительства дорог и мостов.</a:t>
            </a:r>
          </a:p>
        </p:txBody>
      </p:sp>
      <p:sp>
        <p:nvSpPr>
          <p:cNvPr id="12" name="text-41">
            <a:extLst>
              <a:ext uri="{FF2B5EF4-FFF2-40B4-BE49-F238E27FC236}">
                <a16:creationId xmlns:a16="http://schemas.microsoft.com/office/drawing/2014/main" id="{2550758C-BE59-431A-B1AD-24B0882BDCCC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65928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42">
            <a:extLst>
              <a:ext uri="{FF2B5EF4-FFF2-40B4-BE49-F238E27FC236}">
                <a16:creationId xmlns:a16="http://schemas.microsoft.com/office/drawing/2014/main" id="{62859295-E6EA-437A-9509-895B3015B242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Завоевательные походы</a:t>
            </a:r>
          </a:p>
        </p:txBody>
      </p:sp>
      <p:sp>
        <p:nvSpPr>
          <p:cNvPr id="2" name="text-43">
            <a:extLst>
              <a:ext uri="{FF2B5EF4-FFF2-40B4-BE49-F238E27FC236}">
                <a16:creationId xmlns:a16="http://schemas.microsoft.com/office/drawing/2014/main" id="{94E2D9CE-4FAA-4FD6-A0D3-E22920613587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Создание огромной державы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DC8FAC64-37BA-481E-B7F1-FDB7E156F2A5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68990F-26CB-48C7-A5CF-F6AFBF043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312090"/>
            <a:ext cx="2962275" cy="3119646"/>
          </a:xfrm>
          <a:prstGeom prst="rect">
            <a:avLst/>
          </a:prstGeom>
        </p:spPr>
      </p:pic>
      <p:sp>
        <p:nvSpPr>
          <p:cNvPr id="5" name="text-44">
            <a:extLst>
              <a:ext uri="{FF2B5EF4-FFF2-40B4-BE49-F238E27FC236}">
                <a16:creationId xmlns:a16="http://schemas.microsoft.com/office/drawing/2014/main" id="{403C1E9E-7113-40AA-8C98-0B97AEE3D722}"/>
              </a:ext>
            </a:extLst>
          </p:cNvPr>
          <p:cNvSpPr>
            <a:spLocks noGrp="1"/>
          </p:cNvSpPr>
          <p:nvPr/>
        </p:nvSpPr>
        <p:spPr>
          <a:xfrm>
            <a:off x="3952875" y="2009775"/>
            <a:ext cx="75342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62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625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При царе Тиглатпаласаре III (745-727 гг. до н.э.) Ассирия начала активные завоевания.</a:t>
            </a:r>
          </a:p>
        </p:txBody>
      </p:sp>
      <p:sp>
        <p:nvSpPr>
          <p:cNvPr id="6" name="colour-field">
            <a:extLst>
              <a:ext uri="{FF2B5EF4-FFF2-40B4-BE49-F238E27FC236}">
                <a16:creationId xmlns:a16="http://schemas.microsoft.com/office/drawing/2014/main" id="{A8D7FEBE-D8CC-403F-8F08-61779A886028}"/>
              </a:ext>
            </a:extLst>
          </p:cNvPr>
          <p:cNvSpPr>
            <a:spLocks noGrp="1"/>
          </p:cNvSpPr>
          <p:nvPr/>
        </p:nvSpPr>
        <p:spPr>
          <a:xfrm>
            <a:off x="3952875" y="3333750"/>
            <a:ext cx="7534275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7" name="text-45">
            <a:extLst>
              <a:ext uri="{FF2B5EF4-FFF2-40B4-BE49-F238E27FC236}">
                <a16:creationId xmlns:a16="http://schemas.microsoft.com/office/drawing/2014/main" id="{6F1E7478-79C2-4C36-AE94-CB7E9C61B6E5}"/>
              </a:ext>
            </a:extLst>
          </p:cNvPr>
          <p:cNvSpPr>
            <a:spLocks noGrp="1"/>
          </p:cNvSpPr>
          <p:nvPr/>
        </p:nvSpPr>
        <p:spPr>
          <a:xfrm>
            <a:off x="3952875" y="3600450"/>
            <a:ext cx="7534275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Она превратилась в огромную империю, простиравшуюся от </a:t>
            </a:r>
            <a:r>
              <a:rPr sz="24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Средиземного моря</a:t>
            </a: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 до </a:t>
            </a:r>
            <a:r>
              <a:rPr sz="24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Персидского залива</a:t>
            </a: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8" name="text-46">
            <a:extLst>
              <a:ext uri="{FF2B5EF4-FFF2-40B4-BE49-F238E27FC236}">
                <a16:creationId xmlns:a16="http://schemas.microsoft.com/office/drawing/2014/main" id="{74E31011-AA5C-42E7-A19B-297F19095E44}"/>
              </a:ext>
            </a:extLst>
          </p:cNvPr>
          <p:cNvSpPr>
            <a:spLocks noGrp="1"/>
          </p:cNvSpPr>
          <p:nvPr/>
        </p:nvSpPr>
        <p:spPr>
          <a:xfrm>
            <a:off x="3952875" y="4991100"/>
            <a:ext cx="7534275" cy="1362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Ассирийцы жестоко расправлялись с непокорными городами, чтобы запугать других, и облагали покорённые народы огромной данью.</a:t>
            </a:r>
          </a:p>
        </p:txBody>
      </p:sp>
      <p:sp>
        <p:nvSpPr>
          <p:cNvPr id="9" name="text-47">
            <a:extLst>
              <a:ext uri="{FF2B5EF4-FFF2-40B4-BE49-F238E27FC236}">
                <a16:creationId xmlns:a16="http://schemas.microsoft.com/office/drawing/2014/main" id="{6A152AD5-22A1-47AC-9B8F-47893BD6FB3A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58318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48">
            <a:extLst>
              <a:ext uri="{FF2B5EF4-FFF2-40B4-BE49-F238E27FC236}">
                <a16:creationId xmlns:a16="http://schemas.microsoft.com/office/drawing/2014/main" id="{9D483040-64DE-4249-8670-267D9C1D9DFB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rPr>
              <a:t>Столица Ниневия</a:t>
            </a:r>
          </a:p>
        </p:txBody>
      </p:sp>
      <p:sp>
        <p:nvSpPr>
          <p:cNvPr id="2" name="text-49">
            <a:extLst>
              <a:ext uri="{FF2B5EF4-FFF2-40B4-BE49-F238E27FC236}">
                <a16:creationId xmlns:a16="http://schemas.microsoft.com/office/drawing/2014/main" id="{18157809-30B2-4B78-817D-36DDA4483461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Великолепие столицы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910CEDBC-9301-411F-9142-D401462CB545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28C940-300E-45DD-8038-114697285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9763" y="1981200"/>
            <a:ext cx="5572125" cy="3714750"/>
          </a:xfrm>
          <a:prstGeom prst="rect">
            <a:avLst/>
          </a:prstGeom>
        </p:spPr>
      </p:pic>
      <p:sp>
        <p:nvSpPr>
          <p:cNvPr id="5" name="text-50">
            <a:extLst>
              <a:ext uri="{FF2B5EF4-FFF2-40B4-BE49-F238E27FC236}">
                <a16:creationId xmlns:a16="http://schemas.microsoft.com/office/drawing/2014/main" id="{E7A233DF-2ADE-4AE7-A92E-0F3B4727AD7F}"/>
              </a:ext>
            </a:extLst>
          </p:cNvPr>
          <p:cNvSpPr>
            <a:spLocks noGrp="1"/>
          </p:cNvSpPr>
          <p:nvPr/>
        </p:nvSpPr>
        <p:spPr>
          <a:xfrm>
            <a:off x="533400" y="2124075"/>
            <a:ext cx="4295775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Ниневия была великим и богатым городом. Цари строили здесь роскошные дворцы.</a:t>
            </a:r>
          </a:p>
        </p:txBody>
      </p:sp>
      <p:sp>
        <p:nvSpPr>
          <p:cNvPr id="6" name="text-51">
            <a:extLst>
              <a:ext uri="{FF2B5EF4-FFF2-40B4-BE49-F238E27FC236}">
                <a16:creationId xmlns:a16="http://schemas.microsoft.com/office/drawing/2014/main" id="{C5DB90BE-6584-4435-B45B-206F53CDC3C0}"/>
              </a:ext>
            </a:extLst>
          </p:cNvPr>
          <p:cNvSpPr>
            <a:spLocks noGrp="1"/>
          </p:cNvSpPr>
          <p:nvPr/>
        </p:nvSpPr>
        <p:spPr>
          <a:xfrm>
            <a:off x="533400" y="3695700"/>
            <a:ext cx="4295775" cy="1971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Стены дворцов украшали цветные глазурованные кирпичи и каменные барельефы с изображениями сцен охоты, войн и крылатых божеств.</a:t>
            </a:r>
          </a:p>
        </p:txBody>
      </p:sp>
      <p:sp>
        <p:nvSpPr>
          <p:cNvPr id="7" name="colour-field">
            <a:extLst>
              <a:ext uri="{FF2B5EF4-FFF2-40B4-BE49-F238E27FC236}">
                <a16:creationId xmlns:a16="http://schemas.microsoft.com/office/drawing/2014/main" id="{4EAE222B-4F08-4B5B-A787-E2223D6D8B6D}"/>
              </a:ext>
            </a:extLst>
          </p:cNvPr>
          <p:cNvSpPr>
            <a:spLocks noGrp="1"/>
          </p:cNvSpPr>
          <p:nvPr/>
        </p:nvSpPr>
        <p:spPr>
          <a:xfrm>
            <a:off x="533400" y="5819775"/>
            <a:ext cx="7620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8" name="text-52">
            <a:extLst>
              <a:ext uri="{FF2B5EF4-FFF2-40B4-BE49-F238E27FC236}">
                <a16:creationId xmlns:a16="http://schemas.microsoft.com/office/drawing/2014/main" id="{D1C20825-6847-48BF-A5A3-0DF4FD9B6B9B}"/>
              </a:ext>
            </a:extLst>
          </p:cNvPr>
          <p:cNvSpPr>
            <a:spLocks noGrp="1"/>
          </p:cNvSpPr>
          <p:nvPr/>
        </p:nvSpPr>
        <p:spPr>
          <a:xfrm>
            <a:off x="533400" y="6010275"/>
            <a:ext cx="111252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025" b="0" i="0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Эти изображения рассказывали о могуществе царей и служили устрашением для врагов.</a:t>
            </a:r>
          </a:p>
        </p:txBody>
      </p:sp>
      <p:sp>
        <p:nvSpPr>
          <p:cNvPr id="9" name="text-53">
            <a:extLst>
              <a:ext uri="{FF2B5EF4-FFF2-40B4-BE49-F238E27FC236}">
                <a16:creationId xmlns:a16="http://schemas.microsoft.com/office/drawing/2014/main" id="{03C42975-9A65-48BA-BF68-84C356BE5437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40028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54">
            <a:extLst>
              <a:ext uri="{FF2B5EF4-FFF2-40B4-BE49-F238E27FC236}">
                <a16:creationId xmlns:a16="http://schemas.microsoft.com/office/drawing/2014/main" id="{877C9CB6-3E43-40A6-BC4E-7795AB4C5DA5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Ненависть покорённых народов</a:t>
            </a:r>
          </a:p>
        </p:txBody>
      </p:sp>
      <p:sp>
        <p:nvSpPr>
          <p:cNvPr id="2" name="text-55">
            <a:extLst>
              <a:ext uri="{FF2B5EF4-FFF2-40B4-BE49-F238E27FC236}">
                <a16:creationId xmlns:a16="http://schemas.microsoft.com/office/drawing/2014/main" id="{B1908418-D666-4BE3-960C-B0980A38E45E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Почему держава была непрочной? (Причина 1)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5B56BD2C-5434-4925-9F63-1FE9A824B8CA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4" name="text-56">
            <a:extLst>
              <a:ext uri="{FF2B5EF4-FFF2-40B4-BE49-F238E27FC236}">
                <a16:creationId xmlns:a16="http://schemas.microsoft.com/office/drawing/2014/main" id="{972B06AD-CE1E-43D5-A296-128B5525E3E5}"/>
              </a:ext>
            </a:extLst>
          </p:cNvPr>
          <p:cNvSpPr>
            <a:spLocks noGrp="1"/>
          </p:cNvSpPr>
          <p:nvPr/>
        </p:nvSpPr>
        <p:spPr>
          <a:xfrm>
            <a:off x="514350" y="2057400"/>
            <a:ext cx="4333875" cy="1457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6E343C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250" b="0" i="0">
                <a:solidFill>
                  <a:srgbClr val="6E343C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6E343C"/>
                </a:solidFill>
                <a:latin typeface="Calibri"/>
                <a:ea typeface="Calibri"/>
                <a:cs typeface="Calibri"/>
              </a:rPr>
              <a:t>Жестокость ассирийских завоевателей и непосильные налоги вызывали лютую ненависть у покорённых народов.</a:t>
            </a:r>
          </a:p>
        </p:txBody>
      </p:sp>
      <p:sp>
        <p:nvSpPr>
          <p:cNvPr id="5" name="colour-field">
            <a:extLst>
              <a:ext uri="{FF2B5EF4-FFF2-40B4-BE49-F238E27FC236}">
                <a16:creationId xmlns:a16="http://schemas.microsoft.com/office/drawing/2014/main" id="{CB2FE36C-6E96-4758-8C7B-378AC3DA1591}"/>
              </a:ext>
            </a:extLst>
          </p:cNvPr>
          <p:cNvSpPr>
            <a:spLocks noGrp="1"/>
          </p:cNvSpPr>
          <p:nvPr/>
        </p:nvSpPr>
        <p:spPr>
          <a:xfrm>
            <a:off x="514350" y="3724275"/>
            <a:ext cx="4191000" cy="9525"/>
          </a:xfrm>
          <a:prstGeom prst="rect">
            <a:avLst/>
          </a:prstGeom>
          <a:solidFill>
            <a:srgbClr val="CEC0A9"/>
          </a:solidFill>
          <a:ln w="0">
            <a:noFill/>
          </a:ln>
        </p:spPr>
      </p:sp>
      <p:sp>
        <p:nvSpPr>
          <p:cNvPr id="6" name="text-57">
            <a:extLst>
              <a:ext uri="{FF2B5EF4-FFF2-40B4-BE49-F238E27FC236}">
                <a16:creationId xmlns:a16="http://schemas.microsoft.com/office/drawing/2014/main" id="{F74D2E21-F025-4CFA-BA6D-F937B3B07997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4333875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Вавилоняне, мидийцы, египтяне</a:t>
            </a:r>
            <a:r>
              <a:rPr sz="21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 и другие народы мечтали о мести и ждали удобного момента, чтобы восстать.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69DFAC-E1B4-4EC7-BF10-6F66209F0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19700" y="2143125"/>
            <a:ext cx="6438900" cy="3219450"/>
          </a:xfrm>
          <a:prstGeom prst="rect">
            <a:avLst/>
          </a:prstGeom>
        </p:spPr>
      </p:pic>
      <p:sp>
        <p:nvSpPr>
          <p:cNvPr id="8" name="colour-field">
            <a:extLst>
              <a:ext uri="{FF2B5EF4-FFF2-40B4-BE49-F238E27FC236}">
                <a16:creationId xmlns:a16="http://schemas.microsoft.com/office/drawing/2014/main" id="{5365DC2D-CEBF-4F1F-A174-E008DD7F4CD8}"/>
              </a:ext>
            </a:extLst>
          </p:cNvPr>
          <p:cNvSpPr>
            <a:spLocks noGrp="1"/>
          </p:cNvSpPr>
          <p:nvPr/>
        </p:nvSpPr>
        <p:spPr>
          <a:xfrm>
            <a:off x="514350" y="5753100"/>
            <a:ext cx="11163300" cy="600075"/>
          </a:xfrm>
          <a:prstGeom prst="rect">
            <a:avLst/>
          </a:prstGeom>
          <a:solidFill>
            <a:srgbClr val="6E343C"/>
          </a:solidFill>
          <a:ln w="0">
            <a:noFill/>
          </a:ln>
        </p:spPr>
      </p:sp>
      <p:sp>
        <p:nvSpPr>
          <p:cNvPr id="9" name="text-58">
            <a:extLst>
              <a:ext uri="{FF2B5EF4-FFF2-40B4-BE49-F238E27FC236}">
                <a16:creationId xmlns:a16="http://schemas.microsoft.com/office/drawing/2014/main" id="{7ACC4461-CABB-45E8-8EC2-94EB19BF150C}"/>
              </a:ext>
            </a:extLst>
          </p:cNvPr>
          <p:cNvSpPr>
            <a:spLocks noGrp="1"/>
          </p:cNvSpPr>
          <p:nvPr/>
        </p:nvSpPr>
        <p:spPr>
          <a:xfrm>
            <a:off x="723900" y="5857875"/>
            <a:ext cx="10744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Держава держалась только на силе страха, а не на верности её жителей.</a:t>
            </a:r>
          </a:p>
        </p:txBody>
      </p:sp>
      <p:sp>
        <p:nvSpPr>
          <p:cNvPr id="10" name="text-59">
            <a:extLst>
              <a:ext uri="{FF2B5EF4-FFF2-40B4-BE49-F238E27FC236}">
                <a16:creationId xmlns:a16="http://schemas.microsoft.com/office/drawing/2014/main" id="{0A1B00AE-365C-4F00-8FF7-9815B2F1903E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35190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34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60">
            <a:extLst>
              <a:ext uri="{FF2B5EF4-FFF2-40B4-BE49-F238E27FC236}">
                <a16:creationId xmlns:a16="http://schemas.microsoft.com/office/drawing/2014/main" id="{36A4D458-937A-4B4C-9717-66B3DFE68A39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rPr>
              <a:t>Падение Ассирии</a:t>
            </a:r>
          </a:p>
        </p:txBody>
      </p:sp>
      <p:sp>
        <p:nvSpPr>
          <p:cNvPr id="2" name="text-61">
            <a:extLst>
              <a:ext uri="{FF2B5EF4-FFF2-40B4-BE49-F238E27FC236}">
                <a16:creationId xmlns:a16="http://schemas.microsoft.com/office/drawing/2014/main" id="{4127C03E-BD10-439E-B081-1D3925FECDF0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Почему держава была непрочной? (Причина 2)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F3328451-17A9-4DD5-A045-E087F04A2EEA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4" name="text-62">
            <a:extLst>
              <a:ext uri="{FF2B5EF4-FFF2-40B4-BE49-F238E27FC236}">
                <a16:creationId xmlns:a16="http://schemas.microsoft.com/office/drawing/2014/main" id="{8F9EE233-642B-4683-91EE-B441587F2B20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347662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1" i="0">
                <a:solidFill>
                  <a:srgbClr val="E6D7BB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225" b="1" i="0">
                <a:solidFill>
                  <a:srgbClr val="E6D7BB"/>
                </a:solidFill>
                <a:latin typeface="Cambria"/>
                <a:ea typeface="Cambria"/>
                <a:cs typeface="Cambria"/>
              </a:defRPr>
            </a:pPr>
            <a:r>
              <a:rPr sz="3225" b="1" i="0">
                <a:solidFill>
                  <a:srgbClr val="E6D7BB"/>
                </a:solidFill>
                <a:latin typeface="Cambria"/>
                <a:ea typeface="Cambria"/>
                <a:cs typeface="Cambria"/>
              </a:rPr>
              <a:t>В VII веке до н.э.</a:t>
            </a:r>
          </a:p>
        </p:txBody>
      </p:sp>
      <p:sp>
        <p:nvSpPr>
          <p:cNvPr id="5" name="text-63">
            <a:extLst>
              <a:ext uri="{FF2B5EF4-FFF2-40B4-BE49-F238E27FC236}">
                <a16:creationId xmlns:a16="http://schemas.microsoft.com/office/drawing/2014/main" id="{D30B4FAB-CF76-414A-95D6-859C692AF122}"/>
              </a:ext>
            </a:extLst>
          </p:cNvPr>
          <p:cNvSpPr>
            <a:spLocks noGrp="1"/>
          </p:cNvSpPr>
          <p:nvPr/>
        </p:nvSpPr>
        <p:spPr>
          <a:xfrm>
            <a:off x="4000500" y="2114550"/>
            <a:ext cx="759142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 против Ассирии объединились её давние враги — Вавилонское царство и Мидия.</a:t>
            </a:r>
          </a:p>
        </p:txBody>
      </p:sp>
      <p:sp>
        <p:nvSpPr>
          <p:cNvPr id="6" name="text-64">
            <a:extLst>
              <a:ext uri="{FF2B5EF4-FFF2-40B4-BE49-F238E27FC236}">
                <a16:creationId xmlns:a16="http://schemas.microsoft.com/office/drawing/2014/main" id="{FD5C27F0-3348-48D9-ABA5-A7D2486C9A33}"/>
              </a:ext>
            </a:extLst>
          </p:cNvPr>
          <p:cNvSpPr>
            <a:spLocks noGrp="1"/>
          </p:cNvSpPr>
          <p:nvPr/>
        </p:nvSpPr>
        <p:spPr>
          <a:xfrm>
            <a:off x="514350" y="3429000"/>
            <a:ext cx="347662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1" i="0">
                <a:solidFill>
                  <a:srgbClr val="E6D7BB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225" b="1" i="0">
                <a:solidFill>
                  <a:srgbClr val="E6D7BB"/>
                </a:solidFill>
                <a:latin typeface="Cambria"/>
                <a:ea typeface="Cambria"/>
                <a:cs typeface="Cambria"/>
              </a:defRPr>
            </a:pPr>
            <a:r>
              <a:rPr sz="3225" b="1" i="0">
                <a:solidFill>
                  <a:srgbClr val="E6D7BB"/>
                </a:solidFill>
                <a:latin typeface="Cambria"/>
                <a:ea typeface="Cambria"/>
                <a:cs typeface="Cambria"/>
              </a:rPr>
              <a:t>В 612 году до н.э.</a:t>
            </a:r>
          </a:p>
        </p:txBody>
      </p:sp>
      <p:sp>
        <p:nvSpPr>
          <p:cNvPr id="7" name="text-65">
            <a:extLst>
              <a:ext uri="{FF2B5EF4-FFF2-40B4-BE49-F238E27FC236}">
                <a16:creationId xmlns:a16="http://schemas.microsoft.com/office/drawing/2014/main" id="{88724419-F925-405E-8E43-B31AA71B6A04}"/>
              </a:ext>
            </a:extLst>
          </p:cNvPr>
          <p:cNvSpPr>
            <a:spLocks noGrp="1"/>
          </p:cNvSpPr>
          <p:nvPr/>
        </p:nvSpPr>
        <p:spPr>
          <a:xfrm>
            <a:off x="4000500" y="3438525"/>
            <a:ext cx="7591425" cy="1885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 их объединённое войско осадило и разрушило столицу Ниневию. По легенде, враги запрудили реку Тигр, и её воды смыли городские стены.</a:t>
            </a:r>
          </a:p>
        </p:txBody>
      </p:sp>
      <p:sp>
        <p:nvSpPr>
          <p:cNvPr id="8" name="colour-field">
            <a:extLst>
              <a:ext uri="{FF2B5EF4-FFF2-40B4-BE49-F238E27FC236}">
                <a16:creationId xmlns:a16="http://schemas.microsoft.com/office/drawing/2014/main" id="{2CBDD209-B7F0-4CFE-9987-FA78EB7AFE1E}"/>
              </a:ext>
            </a:extLst>
          </p:cNvPr>
          <p:cNvSpPr>
            <a:spLocks noGrp="1"/>
          </p:cNvSpPr>
          <p:nvPr/>
        </p:nvSpPr>
        <p:spPr>
          <a:xfrm>
            <a:off x="514350" y="5600700"/>
            <a:ext cx="11163300" cy="19050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9" name="text-66">
            <a:extLst>
              <a:ext uri="{FF2B5EF4-FFF2-40B4-BE49-F238E27FC236}">
                <a16:creationId xmlns:a16="http://schemas.microsoft.com/office/drawing/2014/main" id="{9FAAD81D-DC12-4AA4-8AD8-E34EC831BEEC}"/>
              </a:ext>
            </a:extLst>
          </p:cNvPr>
          <p:cNvSpPr>
            <a:spLocks noGrp="1"/>
          </p:cNvSpPr>
          <p:nvPr/>
        </p:nvSpPr>
        <p:spPr>
          <a:xfrm>
            <a:off x="514350" y="5819775"/>
            <a:ext cx="111633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25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Ассирийская держава пала, её города были стёрты с лица земли, а народ рассеялся.</a:t>
            </a:r>
          </a:p>
        </p:txBody>
      </p:sp>
      <p:sp>
        <p:nvSpPr>
          <p:cNvPr id="10" name="text-67">
            <a:extLst>
              <a:ext uri="{FF2B5EF4-FFF2-40B4-BE49-F238E27FC236}">
                <a16:creationId xmlns:a16="http://schemas.microsoft.com/office/drawing/2014/main" id="{FABBBF3A-29B1-4831-ADA0-8DF057B171D7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80272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68">
            <a:extLst>
              <a:ext uri="{FF2B5EF4-FFF2-40B4-BE49-F238E27FC236}">
                <a16:creationId xmlns:a16="http://schemas.microsoft.com/office/drawing/2014/main" id="{78D9ACD4-3304-4A40-8687-DB140FDBAF09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Царь Ашшурбанапал и его библиотека</a:t>
            </a:r>
          </a:p>
        </p:txBody>
      </p:sp>
      <p:sp>
        <p:nvSpPr>
          <p:cNvPr id="2" name="text-69">
            <a:extLst>
              <a:ext uri="{FF2B5EF4-FFF2-40B4-BE49-F238E27FC236}">
                <a16:creationId xmlns:a16="http://schemas.microsoft.com/office/drawing/2014/main" id="{DCC8D1A0-E687-43AE-8364-F23B828D3E85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Не только война, но и знания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5E857F38-CD29-4788-A7FB-D5F89B983701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99CF20-A47E-435A-B44F-6E775890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197447"/>
            <a:ext cx="3286125" cy="3539430"/>
          </a:xfrm>
          <a:prstGeom prst="rect">
            <a:avLst/>
          </a:prstGeom>
        </p:spPr>
      </p:pic>
      <p:sp>
        <p:nvSpPr>
          <p:cNvPr id="5" name="text-70">
            <a:extLst>
              <a:ext uri="{FF2B5EF4-FFF2-40B4-BE49-F238E27FC236}">
                <a16:creationId xmlns:a16="http://schemas.microsoft.com/office/drawing/2014/main" id="{A7896A1B-00A3-45F3-8196-C4892B80FF85}"/>
              </a:ext>
            </a:extLst>
          </p:cNvPr>
          <p:cNvSpPr>
            <a:spLocks noGrp="1"/>
          </p:cNvSpPr>
          <p:nvPr/>
        </p:nvSpPr>
        <p:spPr>
          <a:xfrm>
            <a:off x="4343400" y="2000250"/>
            <a:ext cx="713422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Царь </a:t>
            </a:r>
            <a:r>
              <a:rPr sz="2400" b="1" i="0">
                <a:solidFill>
                  <a:srgbClr val="245C7A"/>
                </a:solidFill>
                <a:latin typeface="Calibri"/>
                <a:ea typeface="Calibri"/>
                <a:cs typeface="Calibri"/>
              </a:rPr>
              <a:t>Ашшурбанапал (668-627 гг. до н.э.)</a:t>
            </a:r>
            <a:r>
              <a: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 был не только воином, но и очень образованным человеком.</a:t>
            </a:r>
          </a:p>
        </p:txBody>
      </p:sp>
      <p:sp>
        <p:nvSpPr>
          <p:cNvPr id="6" name="text-71">
            <a:extLst>
              <a:ext uri="{FF2B5EF4-FFF2-40B4-BE49-F238E27FC236}">
                <a16:creationId xmlns:a16="http://schemas.microsoft.com/office/drawing/2014/main" id="{78E962D5-1301-4B7B-A23E-D6C7C6144A1E}"/>
              </a:ext>
            </a:extLst>
          </p:cNvPr>
          <p:cNvSpPr>
            <a:spLocks noGrp="1"/>
          </p:cNvSpPr>
          <p:nvPr/>
        </p:nvSpPr>
        <p:spPr>
          <a:xfrm>
            <a:off x="4343400" y="3228975"/>
            <a:ext cx="7134225" cy="1581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Он собрал в Ниневии первую в мире систематизированную библиотеку, содержавшую более 30 000 глиняных табличек.</a:t>
            </a:r>
          </a:p>
        </p:txBody>
      </p:sp>
      <p:sp>
        <p:nvSpPr>
          <p:cNvPr id="7" name="text-72">
            <a:extLst>
              <a:ext uri="{FF2B5EF4-FFF2-40B4-BE49-F238E27FC236}">
                <a16:creationId xmlns:a16="http://schemas.microsoft.com/office/drawing/2014/main" id="{439483A7-FC81-4EDC-A747-6A8A48DF6044}"/>
              </a:ext>
            </a:extLst>
          </p:cNvPr>
          <p:cNvSpPr>
            <a:spLocks noGrp="1"/>
          </p:cNvSpPr>
          <p:nvPr/>
        </p:nvSpPr>
        <p:spPr>
          <a:xfrm>
            <a:off x="4343400" y="5067300"/>
            <a:ext cx="713422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В них хранились знания по медицине, математике, астрономии, записи мифов (например, о Всемирном потопе) и царские указы.</a:t>
            </a:r>
          </a:p>
        </p:txBody>
      </p:sp>
      <p:sp>
        <p:nvSpPr>
          <p:cNvPr id="8" name="text-73">
            <a:extLst>
              <a:ext uri="{FF2B5EF4-FFF2-40B4-BE49-F238E27FC236}">
                <a16:creationId xmlns:a16="http://schemas.microsoft.com/office/drawing/2014/main" id="{F7650141-BF52-4287-8750-7F0310D74497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13571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74">
            <a:extLst>
              <a:ext uri="{FF2B5EF4-FFF2-40B4-BE49-F238E27FC236}">
                <a16:creationId xmlns:a16="http://schemas.microsoft.com/office/drawing/2014/main" id="{5C3AEBF9-24E0-41D0-A853-1BCE65B62B0D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Как создавались книги?</a:t>
            </a:r>
          </a:p>
        </p:txBody>
      </p:sp>
      <p:sp>
        <p:nvSpPr>
          <p:cNvPr id="2" name="text-75">
            <a:extLst>
              <a:ext uri="{FF2B5EF4-FFF2-40B4-BE49-F238E27FC236}">
                <a16:creationId xmlns:a16="http://schemas.microsoft.com/office/drawing/2014/main" id="{E0202C5C-3326-4F55-B794-B7568E5F8F5E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Глиняные таблички — древние книги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52CFD8A6-46B7-4F97-8C7C-ED47880B1AF8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4" name="colour-field">
            <a:extLst>
              <a:ext uri="{FF2B5EF4-FFF2-40B4-BE49-F238E27FC236}">
                <a16:creationId xmlns:a16="http://schemas.microsoft.com/office/drawing/2014/main" id="{C2733E1A-ABEA-4B43-B107-E4302BB6F32E}"/>
              </a:ext>
            </a:extLst>
          </p:cNvPr>
          <p:cNvSpPr>
            <a:spLocks noGrp="1"/>
          </p:cNvSpPr>
          <p:nvPr/>
        </p:nvSpPr>
        <p:spPr>
          <a:xfrm>
            <a:off x="514350" y="2162175"/>
            <a:ext cx="3400425" cy="3476625"/>
          </a:xfrm>
          <a:prstGeom prst="rect">
            <a:avLst/>
          </a:prstGeom>
          <a:solidFill>
            <a:srgbClr val="245C7A"/>
          </a:solidFill>
          <a:ln w="0">
            <a:noFill/>
          </a:ln>
        </p:spPr>
      </p:sp>
      <p:sp>
        <p:nvSpPr>
          <p:cNvPr id="5" name="text-76">
            <a:extLst>
              <a:ext uri="{FF2B5EF4-FFF2-40B4-BE49-F238E27FC236}">
                <a16:creationId xmlns:a16="http://schemas.microsoft.com/office/drawing/2014/main" id="{E4D8BEDB-C1F6-4322-A660-E649C00D5C5E}"/>
              </a:ext>
            </a:extLst>
          </p:cNvPr>
          <p:cNvSpPr>
            <a:spLocks noGrp="1"/>
          </p:cNvSpPr>
          <p:nvPr/>
        </p:nvSpPr>
        <p:spPr>
          <a:xfrm>
            <a:off x="762000" y="2533650"/>
            <a:ext cx="2905125" cy="2867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rPr>
              <a:t>Книги в Ассирии делали из глины. Её тщательно вымешивали и формовали в ровные таблички.</a:t>
            </a:r>
          </a:p>
        </p:txBody>
      </p:sp>
      <p:sp>
        <p:nvSpPr>
          <p:cNvPr id="6" name="process-connector">
            <a:extLst>
              <a:ext uri="{FF2B5EF4-FFF2-40B4-BE49-F238E27FC236}">
                <a16:creationId xmlns:a16="http://schemas.microsoft.com/office/drawing/2014/main" id="{A481C744-350B-4F34-882B-45D5739E2CC6}"/>
              </a:ext>
            </a:extLst>
          </p:cNvPr>
          <p:cNvSpPr>
            <a:spLocks noGrp="1"/>
          </p:cNvSpPr>
          <p:nvPr/>
        </p:nvSpPr>
        <p:spPr>
          <a:xfrm>
            <a:off x="4038600" y="3752850"/>
            <a:ext cx="238125" cy="228600"/>
          </a:xfrm>
          <a:prstGeom prst="rightArrow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7" name="colour-field">
            <a:extLst>
              <a:ext uri="{FF2B5EF4-FFF2-40B4-BE49-F238E27FC236}">
                <a16:creationId xmlns:a16="http://schemas.microsoft.com/office/drawing/2014/main" id="{0C359CB5-1CAE-44C3-8A07-E214CE49DB6B}"/>
              </a:ext>
            </a:extLst>
          </p:cNvPr>
          <p:cNvSpPr>
            <a:spLocks noGrp="1"/>
          </p:cNvSpPr>
          <p:nvPr/>
        </p:nvSpPr>
        <p:spPr>
          <a:xfrm>
            <a:off x="4391025" y="2162175"/>
            <a:ext cx="3400425" cy="3476625"/>
          </a:xfrm>
          <a:prstGeom prst="rect">
            <a:avLst/>
          </a:prstGeom>
          <a:solidFill>
            <a:srgbClr val="226D70"/>
          </a:solidFill>
          <a:ln w="0">
            <a:noFill/>
          </a:ln>
        </p:spPr>
      </p:sp>
      <p:sp>
        <p:nvSpPr>
          <p:cNvPr id="8" name="text-77">
            <a:extLst>
              <a:ext uri="{FF2B5EF4-FFF2-40B4-BE49-F238E27FC236}">
                <a16:creationId xmlns:a16="http://schemas.microsoft.com/office/drawing/2014/main" id="{9F97AB51-2568-4BB0-B195-015094DA93C6}"/>
              </a:ext>
            </a:extLst>
          </p:cNvPr>
          <p:cNvSpPr>
            <a:spLocks noGrp="1"/>
          </p:cNvSpPr>
          <p:nvPr/>
        </p:nvSpPr>
        <p:spPr>
          <a:xfrm>
            <a:off x="4638675" y="2533650"/>
            <a:ext cx="2905125" cy="2867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rPr>
              <a:t>Писцы специальной заострённой палочкой (стилусом) выдавливали на мягкой глине клинописные знаки.</a:t>
            </a:r>
          </a:p>
        </p:txBody>
      </p:sp>
      <p:sp>
        <p:nvSpPr>
          <p:cNvPr id="9" name="process-connector">
            <a:extLst>
              <a:ext uri="{FF2B5EF4-FFF2-40B4-BE49-F238E27FC236}">
                <a16:creationId xmlns:a16="http://schemas.microsoft.com/office/drawing/2014/main" id="{93213329-00E2-4289-BE5F-3398BBF52309}"/>
              </a:ext>
            </a:extLst>
          </p:cNvPr>
          <p:cNvSpPr>
            <a:spLocks noGrp="1"/>
          </p:cNvSpPr>
          <p:nvPr/>
        </p:nvSpPr>
        <p:spPr>
          <a:xfrm>
            <a:off x="7915275" y="3752850"/>
            <a:ext cx="238125" cy="228600"/>
          </a:xfrm>
          <a:prstGeom prst="rightArrow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10" name="colour-field">
            <a:extLst>
              <a:ext uri="{FF2B5EF4-FFF2-40B4-BE49-F238E27FC236}">
                <a16:creationId xmlns:a16="http://schemas.microsoft.com/office/drawing/2014/main" id="{F43B00D8-B0F5-4DA2-A85F-F1BF1A3AF0F9}"/>
              </a:ext>
            </a:extLst>
          </p:cNvPr>
          <p:cNvSpPr>
            <a:spLocks noGrp="1"/>
          </p:cNvSpPr>
          <p:nvPr/>
        </p:nvSpPr>
        <p:spPr>
          <a:xfrm>
            <a:off x="8267700" y="2162175"/>
            <a:ext cx="3400425" cy="347662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11" name="text-78">
            <a:extLst>
              <a:ext uri="{FF2B5EF4-FFF2-40B4-BE49-F238E27FC236}">
                <a16:creationId xmlns:a16="http://schemas.microsoft.com/office/drawing/2014/main" id="{B033FF21-83F9-48D4-8353-11670A13D018}"/>
              </a:ext>
            </a:extLst>
          </p:cNvPr>
          <p:cNvSpPr>
            <a:spLocks noGrp="1"/>
          </p:cNvSpPr>
          <p:nvPr/>
        </p:nvSpPr>
        <p:spPr>
          <a:xfrm>
            <a:off x="8515350" y="2533650"/>
            <a:ext cx="2905125" cy="2867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FFFDF7"/>
                </a:solidFill>
                <a:latin typeface="Calibri"/>
                <a:ea typeface="Calibri"/>
                <a:cs typeface="Calibri"/>
              </a:rPr>
              <a:t>Готовую табличку обжигали на огне, после чего она становилась твёрдой и могла храниться тысячелетиями.</a:t>
            </a:r>
          </a:p>
        </p:txBody>
      </p:sp>
      <p:sp>
        <p:nvSpPr>
          <p:cNvPr id="12" name="text-79">
            <a:extLst>
              <a:ext uri="{FF2B5EF4-FFF2-40B4-BE49-F238E27FC236}">
                <a16:creationId xmlns:a16="http://schemas.microsoft.com/office/drawing/2014/main" id="{C45C85A8-CD19-4B73-9083-854AA367CEEC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2996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80">
            <a:extLst>
              <a:ext uri="{FF2B5EF4-FFF2-40B4-BE49-F238E27FC236}">
                <a16:creationId xmlns:a16="http://schemas.microsoft.com/office/drawing/2014/main" id="{487BF28A-D2C4-4B95-8760-7839C82EB8C5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225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Итоги урока. Ответ на главный вопрос</a:t>
            </a:r>
          </a:p>
        </p:txBody>
      </p:sp>
      <p:sp>
        <p:nvSpPr>
          <p:cNvPr id="2" name="text-81">
            <a:extLst>
              <a:ext uri="{FF2B5EF4-FFF2-40B4-BE49-F238E27FC236}">
                <a16:creationId xmlns:a16="http://schemas.microsoft.com/office/drawing/2014/main" id="{F6919A13-2024-4673-820D-87CA2203A497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75" b="0" i="1">
                <a:solidFill>
                  <a:srgbClr val="226D70"/>
                </a:solidFill>
                <a:latin typeface="Calibri"/>
                <a:ea typeface="Calibri"/>
                <a:cs typeface="Calibri"/>
              </a:defRPr>
            </a:pPr>
            <a:r>
              <a:rPr sz="2175" b="0" i="1">
                <a:solidFill>
                  <a:srgbClr val="226D70"/>
                </a:solidFill>
                <a:latin typeface="Calibri"/>
                <a:ea typeface="Calibri"/>
                <a:cs typeface="Calibri"/>
              </a:rPr>
              <a:t>Почему Ассирийская держава оказалась непрочной?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79B93973-06B0-46AF-B581-921379D360BD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4" name="colour-field">
            <a:extLst>
              <a:ext uri="{FF2B5EF4-FFF2-40B4-BE49-F238E27FC236}">
                <a16:creationId xmlns:a16="http://schemas.microsoft.com/office/drawing/2014/main" id="{71A2E0A2-B218-497A-A1E7-6656EEADAACC}"/>
              </a:ext>
            </a:extLst>
          </p:cNvPr>
          <p:cNvSpPr>
            <a:spLocks noGrp="1"/>
          </p:cNvSpPr>
          <p:nvPr/>
        </p:nvSpPr>
        <p:spPr>
          <a:xfrm>
            <a:off x="514350" y="2247900"/>
            <a:ext cx="3390900" cy="4762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sp>
        <p:nvSpPr>
          <p:cNvPr id="5" name="text-82">
            <a:extLst>
              <a:ext uri="{FF2B5EF4-FFF2-40B4-BE49-F238E27FC236}">
                <a16:creationId xmlns:a16="http://schemas.microsoft.com/office/drawing/2014/main" id="{9162DDD1-1C8B-45DF-9FC3-409C20BACFE7}"/>
              </a:ext>
            </a:extLst>
          </p:cNvPr>
          <p:cNvSpPr>
            <a:spLocks noGrp="1"/>
          </p:cNvSpPr>
          <p:nvPr/>
        </p:nvSpPr>
        <p:spPr>
          <a:xfrm>
            <a:off x="514350" y="2524125"/>
            <a:ext cx="33813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550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550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Жестокость:</a:t>
            </a:r>
          </a:p>
        </p:txBody>
      </p:sp>
      <p:sp>
        <p:nvSpPr>
          <p:cNvPr id="6" name="text-83">
            <a:extLst>
              <a:ext uri="{FF2B5EF4-FFF2-40B4-BE49-F238E27FC236}">
                <a16:creationId xmlns:a16="http://schemas.microsoft.com/office/drawing/2014/main" id="{27737721-FC07-4B71-943A-C655999DF2DC}"/>
              </a:ext>
            </a:extLst>
          </p:cNvPr>
          <p:cNvSpPr>
            <a:spLocks noGrp="1"/>
          </p:cNvSpPr>
          <p:nvPr/>
        </p:nvSpPr>
        <p:spPr>
          <a:xfrm>
            <a:off x="514350" y="3438525"/>
            <a:ext cx="3381375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Ненависть покорённых народов, мечтавших о свободе.</a:t>
            </a:r>
          </a:p>
        </p:txBody>
      </p:sp>
      <p:sp>
        <p:nvSpPr>
          <p:cNvPr id="7" name="colour-field">
            <a:extLst>
              <a:ext uri="{FF2B5EF4-FFF2-40B4-BE49-F238E27FC236}">
                <a16:creationId xmlns:a16="http://schemas.microsoft.com/office/drawing/2014/main" id="{29E1D4A9-7D49-42FE-8F90-16A93449ECDE}"/>
              </a:ext>
            </a:extLst>
          </p:cNvPr>
          <p:cNvSpPr>
            <a:spLocks noGrp="1"/>
          </p:cNvSpPr>
          <p:nvPr/>
        </p:nvSpPr>
        <p:spPr>
          <a:xfrm>
            <a:off x="4391025" y="2247900"/>
            <a:ext cx="3390900" cy="47625"/>
          </a:xfrm>
          <a:prstGeom prst="rect">
            <a:avLst/>
          </a:prstGeom>
          <a:solidFill>
            <a:srgbClr val="245C7A"/>
          </a:solidFill>
          <a:ln w="0">
            <a:noFill/>
          </a:ln>
        </p:spPr>
      </p:sp>
      <p:sp>
        <p:nvSpPr>
          <p:cNvPr id="8" name="text-84">
            <a:extLst>
              <a:ext uri="{FF2B5EF4-FFF2-40B4-BE49-F238E27FC236}">
                <a16:creationId xmlns:a16="http://schemas.microsoft.com/office/drawing/2014/main" id="{ACE84AAF-336B-49AD-9A54-A6281C451581}"/>
              </a:ext>
            </a:extLst>
          </p:cNvPr>
          <p:cNvSpPr>
            <a:spLocks noGrp="1"/>
          </p:cNvSpPr>
          <p:nvPr/>
        </p:nvSpPr>
        <p:spPr>
          <a:xfrm>
            <a:off x="4391025" y="2524125"/>
            <a:ext cx="33813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550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550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Постоянные войны:</a:t>
            </a:r>
          </a:p>
        </p:txBody>
      </p:sp>
      <p:sp>
        <p:nvSpPr>
          <p:cNvPr id="9" name="text-85">
            <a:extLst>
              <a:ext uri="{FF2B5EF4-FFF2-40B4-BE49-F238E27FC236}">
                <a16:creationId xmlns:a16="http://schemas.microsoft.com/office/drawing/2014/main" id="{BC43412B-7E0F-4D09-BB1B-460D561D21C7}"/>
              </a:ext>
            </a:extLst>
          </p:cNvPr>
          <p:cNvSpPr>
            <a:spLocks noGrp="1"/>
          </p:cNvSpPr>
          <p:nvPr/>
        </p:nvSpPr>
        <p:spPr>
          <a:xfrm>
            <a:off x="4391025" y="3438525"/>
            <a:ext cx="3381375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Армия была сильна, но война истощала ресурсы страны.</a:t>
            </a:r>
          </a:p>
        </p:txBody>
      </p:sp>
      <p:sp>
        <p:nvSpPr>
          <p:cNvPr id="10" name="colour-field">
            <a:extLst>
              <a:ext uri="{FF2B5EF4-FFF2-40B4-BE49-F238E27FC236}">
                <a16:creationId xmlns:a16="http://schemas.microsoft.com/office/drawing/2014/main" id="{A4871CB0-DC6D-45F3-B941-615AE776DDDE}"/>
              </a:ext>
            </a:extLst>
          </p:cNvPr>
          <p:cNvSpPr>
            <a:spLocks noGrp="1"/>
          </p:cNvSpPr>
          <p:nvPr/>
        </p:nvSpPr>
        <p:spPr>
          <a:xfrm>
            <a:off x="8267700" y="2247900"/>
            <a:ext cx="3390900" cy="47625"/>
          </a:xfrm>
          <a:prstGeom prst="rect">
            <a:avLst/>
          </a:prstGeom>
          <a:solidFill>
            <a:srgbClr val="226D70"/>
          </a:solidFill>
          <a:ln w="0">
            <a:noFill/>
          </a:ln>
        </p:spPr>
      </p:sp>
      <p:sp>
        <p:nvSpPr>
          <p:cNvPr id="11" name="text-86">
            <a:extLst>
              <a:ext uri="{FF2B5EF4-FFF2-40B4-BE49-F238E27FC236}">
                <a16:creationId xmlns:a16="http://schemas.microsoft.com/office/drawing/2014/main" id="{1F60ACB3-384A-4FC4-8867-4639AA674023}"/>
              </a:ext>
            </a:extLst>
          </p:cNvPr>
          <p:cNvSpPr>
            <a:spLocks noGrp="1"/>
          </p:cNvSpPr>
          <p:nvPr/>
        </p:nvSpPr>
        <p:spPr>
          <a:xfrm>
            <a:off x="8267700" y="2524125"/>
            <a:ext cx="33813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 i="0">
                <a:solidFill>
                  <a:srgbClr val="226D70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550" b="1" i="0">
                <a:solidFill>
                  <a:srgbClr val="226D70"/>
                </a:solidFill>
                <a:latin typeface="Cambria"/>
                <a:ea typeface="Cambria"/>
                <a:cs typeface="Cambria"/>
              </a:defRPr>
            </a:pPr>
            <a:r>
              <a:rPr sz="2550" b="1" i="0">
                <a:solidFill>
                  <a:srgbClr val="226D70"/>
                </a:solidFill>
                <a:latin typeface="Cambria"/>
                <a:ea typeface="Cambria"/>
                <a:cs typeface="Cambria"/>
              </a:rPr>
              <a:t>Объединение врагов:</a:t>
            </a:r>
          </a:p>
        </p:txBody>
      </p:sp>
      <p:sp>
        <p:nvSpPr>
          <p:cNvPr id="12" name="text-87">
            <a:extLst>
              <a:ext uri="{FF2B5EF4-FFF2-40B4-BE49-F238E27FC236}">
                <a16:creationId xmlns:a16="http://schemas.microsoft.com/office/drawing/2014/main" id="{D210A885-498E-41ED-99A1-48A5A023334E}"/>
              </a:ext>
            </a:extLst>
          </p:cNvPr>
          <p:cNvSpPr>
            <a:spLocks noGrp="1"/>
          </p:cNvSpPr>
          <p:nvPr/>
        </p:nvSpPr>
        <p:spPr>
          <a:xfrm>
            <a:off x="8267700" y="3438525"/>
            <a:ext cx="3381375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 Сильные противники (Мидия и Вавилон) объединились против общего врага.</a:t>
            </a:r>
          </a:p>
        </p:txBody>
      </p:sp>
      <p:sp>
        <p:nvSpPr>
          <p:cNvPr id="13" name="colour-field">
            <a:extLst>
              <a:ext uri="{FF2B5EF4-FFF2-40B4-BE49-F238E27FC236}">
                <a16:creationId xmlns:a16="http://schemas.microsoft.com/office/drawing/2014/main" id="{EB242DBF-825C-4276-82D7-8E783FA4666C}"/>
              </a:ext>
            </a:extLst>
          </p:cNvPr>
          <p:cNvSpPr>
            <a:spLocks noGrp="1"/>
          </p:cNvSpPr>
          <p:nvPr/>
        </p:nvSpPr>
        <p:spPr>
          <a:xfrm>
            <a:off x="514350" y="5410200"/>
            <a:ext cx="11163300" cy="933450"/>
          </a:xfrm>
          <a:prstGeom prst="rect">
            <a:avLst/>
          </a:prstGeom>
          <a:solidFill>
            <a:srgbClr val="142D43"/>
          </a:solidFill>
          <a:ln w="0">
            <a:noFill/>
          </a:ln>
        </p:spPr>
      </p:sp>
      <p:sp>
        <p:nvSpPr>
          <p:cNvPr id="14" name="text-88">
            <a:extLst>
              <a:ext uri="{FF2B5EF4-FFF2-40B4-BE49-F238E27FC236}">
                <a16:creationId xmlns:a16="http://schemas.microsoft.com/office/drawing/2014/main" id="{39DADADE-6737-4153-BA6C-8DC88A6F0D5E}"/>
              </a:ext>
            </a:extLst>
          </p:cNvPr>
          <p:cNvSpPr>
            <a:spLocks noGrp="1"/>
          </p:cNvSpPr>
          <p:nvPr/>
        </p:nvSpPr>
        <p:spPr>
          <a:xfrm>
            <a:off x="762000" y="5572125"/>
            <a:ext cx="106680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Вывод: Держава, построенная на страхе и насилии, не может быть прочной.</a:t>
            </a:r>
          </a:p>
        </p:txBody>
      </p:sp>
      <p:sp>
        <p:nvSpPr>
          <p:cNvPr id="15" name="text-89">
            <a:extLst>
              <a:ext uri="{FF2B5EF4-FFF2-40B4-BE49-F238E27FC236}">
                <a16:creationId xmlns:a16="http://schemas.microsoft.com/office/drawing/2014/main" id="{2279D784-35A7-4222-92B9-0F2B07FCD5D4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21490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90">
            <a:extLst>
              <a:ext uri="{FF2B5EF4-FFF2-40B4-BE49-F238E27FC236}">
                <a16:creationId xmlns:a16="http://schemas.microsoft.com/office/drawing/2014/main" id="{6A092C33-FBE4-4056-86D5-156987AB8D72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F5EFE3"/>
                </a:solidFill>
                <a:latin typeface="Cambria"/>
                <a:ea typeface="Cambria"/>
                <a:cs typeface="Cambria"/>
              </a:rPr>
              <a:t>Итоги урока</a:t>
            </a:r>
          </a:p>
        </p:txBody>
      </p:sp>
      <p:sp>
        <p:nvSpPr>
          <p:cNvPr id="2" name="text-91">
            <a:extLst>
              <a:ext uri="{FF2B5EF4-FFF2-40B4-BE49-F238E27FC236}">
                <a16:creationId xmlns:a16="http://schemas.microsoft.com/office/drawing/2014/main" id="{F10A2273-8FA7-4406-987F-C10373F0D24B}"/>
              </a:ext>
            </a:extLst>
          </p:cNvPr>
          <p:cNvSpPr>
            <a:spLocks noGrp="1"/>
          </p:cNvSpPr>
          <p:nvPr/>
        </p:nvSpPr>
        <p:spPr>
          <a:xfrm>
            <a:off x="514350" y="12001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2100" b="0" i="1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Что мы узнали об Ассирии?</a:t>
            </a:r>
          </a:p>
        </p:txBody>
      </p:sp>
      <p:sp>
        <p:nvSpPr>
          <p:cNvPr id="3" name="colour-field">
            <a:extLst>
              <a:ext uri="{FF2B5EF4-FFF2-40B4-BE49-F238E27FC236}">
                <a16:creationId xmlns:a16="http://schemas.microsoft.com/office/drawing/2014/main" id="{0CFB6550-B2F9-4E64-9361-7CA01AD483A3}"/>
              </a:ext>
            </a:extLst>
          </p:cNvPr>
          <p:cNvSpPr>
            <a:spLocks noGrp="1"/>
          </p:cNvSpPr>
          <p:nvPr/>
        </p:nvSpPr>
        <p:spPr>
          <a:xfrm>
            <a:off x="514350" y="1666875"/>
            <a:ext cx="7620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4" name="colour-field">
            <a:extLst>
              <a:ext uri="{FF2B5EF4-FFF2-40B4-BE49-F238E27FC236}">
                <a16:creationId xmlns:a16="http://schemas.microsoft.com/office/drawing/2014/main" id="{D48A8720-C9EB-4AA7-8F19-3385799B6C47}"/>
              </a:ext>
            </a:extLst>
          </p:cNvPr>
          <p:cNvSpPr>
            <a:spLocks noGrp="1"/>
          </p:cNvSpPr>
          <p:nvPr/>
        </p:nvSpPr>
        <p:spPr>
          <a:xfrm>
            <a:off x="514350" y="2133600"/>
            <a:ext cx="6096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5" name="text-92">
            <a:extLst>
              <a:ext uri="{FF2B5EF4-FFF2-40B4-BE49-F238E27FC236}">
                <a16:creationId xmlns:a16="http://schemas.microsoft.com/office/drawing/2014/main" id="{18953044-C136-478C-9FD5-762CC8536C77}"/>
              </a:ext>
            </a:extLst>
          </p:cNvPr>
          <p:cNvSpPr>
            <a:spLocks noGrp="1"/>
          </p:cNvSpPr>
          <p:nvPr/>
        </p:nvSpPr>
        <p:spPr>
          <a:xfrm>
            <a:off x="514350" y="2390775"/>
            <a:ext cx="520065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Ассирия — могущественная военная держава, которая достигла расцвета благодаря железному оружию и сильной армии.</a:t>
            </a:r>
          </a:p>
        </p:txBody>
      </p:sp>
      <p:sp>
        <p:nvSpPr>
          <p:cNvPr id="6" name="colour-field">
            <a:extLst>
              <a:ext uri="{FF2B5EF4-FFF2-40B4-BE49-F238E27FC236}">
                <a16:creationId xmlns:a16="http://schemas.microsoft.com/office/drawing/2014/main" id="{AAF42F13-AA6E-44E1-8245-4637CBA349C3}"/>
              </a:ext>
            </a:extLst>
          </p:cNvPr>
          <p:cNvSpPr>
            <a:spLocks noGrp="1"/>
          </p:cNvSpPr>
          <p:nvPr/>
        </p:nvSpPr>
        <p:spPr>
          <a:xfrm>
            <a:off x="6448425" y="2133600"/>
            <a:ext cx="6096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7" name="text-93">
            <a:extLst>
              <a:ext uri="{FF2B5EF4-FFF2-40B4-BE49-F238E27FC236}">
                <a16:creationId xmlns:a16="http://schemas.microsoft.com/office/drawing/2014/main" id="{093D1C5E-883F-40DC-BDEA-0F2156EA6F09}"/>
              </a:ext>
            </a:extLst>
          </p:cNvPr>
          <p:cNvSpPr>
            <a:spLocks noGrp="1"/>
          </p:cNvSpPr>
          <p:nvPr/>
        </p:nvSpPr>
        <p:spPr>
          <a:xfrm>
            <a:off x="6448425" y="2390775"/>
            <a:ext cx="520065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Ассирийцы были жестокими завоевателями, что вызвало ненависть покорённых народов.</a:t>
            </a:r>
          </a:p>
        </p:txBody>
      </p:sp>
      <p:sp>
        <p:nvSpPr>
          <p:cNvPr id="8" name="colour-field">
            <a:extLst>
              <a:ext uri="{FF2B5EF4-FFF2-40B4-BE49-F238E27FC236}">
                <a16:creationId xmlns:a16="http://schemas.microsoft.com/office/drawing/2014/main" id="{CBE9430B-26C4-4C90-BA42-11402FC82346}"/>
              </a:ext>
            </a:extLst>
          </p:cNvPr>
          <p:cNvSpPr>
            <a:spLocks noGrp="1"/>
          </p:cNvSpPr>
          <p:nvPr/>
        </p:nvSpPr>
        <p:spPr>
          <a:xfrm>
            <a:off x="514350" y="4210050"/>
            <a:ext cx="6096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9" name="text-94">
            <a:extLst>
              <a:ext uri="{FF2B5EF4-FFF2-40B4-BE49-F238E27FC236}">
                <a16:creationId xmlns:a16="http://schemas.microsoft.com/office/drawing/2014/main" id="{93D32E92-2D86-4D26-950D-C9203C5C4F3F}"/>
              </a:ext>
            </a:extLst>
          </p:cNvPr>
          <p:cNvSpPr>
            <a:spLocks noGrp="1"/>
          </p:cNvSpPr>
          <p:nvPr/>
        </p:nvSpPr>
        <p:spPr>
          <a:xfrm>
            <a:off x="514350" y="4467225"/>
            <a:ext cx="520065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Ненависть и объединение врагов привели к быстрому падению великой империи.</a:t>
            </a:r>
          </a:p>
        </p:txBody>
      </p:sp>
      <p:sp>
        <p:nvSpPr>
          <p:cNvPr id="10" name="colour-field">
            <a:extLst>
              <a:ext uri="{FF2B5EF4-FFF2-40B4-BE49-F238E27FC236}">
                <a16:creationId xmlns:a16="http://schemas.microsoft.com/office/drawing/2014/main" id="{0045F4C0-AC2C-46D4-A7DA-C8DD28C321B3}"/>
              </a:ext>
            </a:extLst>
          </p:cNvPr>
          <p:cNvSpPr>
            <a:spLocks noGrp="1"/>
          </p:cNvSpPr>
          <p:nvPr/>
        </p:nvSpPr>
        <p:spPr>
          <a:xfrm>
            <a:off x="6448425" y="4210050"/>
            <a:ext cx="609600" cy="28575"/>
          </a:xfrm>
          <a:prstGeom prst="rect">
            <a:avLst/>
          </a:prstGeom>
          <a:solidFill>
            <a:srgbClr val="B88E46"/>
          </a:solidFill>
          <a:ln w="0">
            <a:noFill/>
          </a:ln>
        </p:spPr>
      </p:sp>
      <p:sp>
        <p:nvSpPr>
          <p:cNvPr id="11" name="text-95">
            <a:extLst>
              <a:ext uri="{FF2B5EF4-FFF2-40B4-BE49-F238E27FC236}">
                <a16:creationId xmlns:a16="http://schemas.microsoft.com/office/drawing/2014/main" id="{0A3D2F0A-ECA0-4BC2-8743-A0FE30F084A5}"/>
              </a:ext>
            </a:extLst>
          </p:cNvPr>
          <p:cNvSpPr>
            <a:spLocks noGrp="1"/>
          </p:cNvSpPr>
          <p:nvPr/>
        </p:nvSpPr>
        <p:spPr>
          <a:xfrm>
            <a:off x="6448425" y="4467225"/>
            <a:ext cx="520065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00" b="0" i="0">
                <a:solidFill>
                  <a:srgbClr val="E6D7BB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E6D7BB"/>
                </a:solidFill>
                <a:latin typeface="Calibri"/>
                <a:ea typeface="Calibri"/>
                <a:cs typeface="Calibri"/>
              </a:rPr>
              <a:t>Главное наследие Ассирии — библиотека царя Ашшурбанапала, сохранившая знания древних цивилизаций.</a:t>
            </a:r>
          </a:p>
        </p:txBody>
      </p:sp>
      <p:sp>
        <p:nvSpPr>
          <p:cNvPr id="12" name="text-96">
            <a:extLst>
              <a:ext uri="{FF2B5EF4-FFF2-40B4-BE49-F238E27FC236}">
                <a16:creationId xmlns:a16="http://schemas.microsoft.com/office/drawing/2014/main" id="{E22C5E79-473C-474E-B935-41092E82DDE3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F5EFE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06820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97">
            <a:extLst>
              <a:ext uri="{FF2B5EF4-FFF2-40B4-BE49-F238E27FC236}">
                <a16:creationId xmlns:a16="http://schemas.microsoft.com/office/drawing/2014/main" id="{E12A0501-DDC1-4595-A808-4EAFCEA22C96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11201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defRPr>
            </a:pPr>
            <a:r>
              <a:rPr sz="3300" b="1" i="0">
                <a:solidFill>
                  <a:srgbClr val="142D43"/>
                </a:solidFill>
                <a:latin typeface="Cambria"/>
                <a:ea typeface="Cambria"/>
                <a:cs typeface="Cambria"/>
              </a:rPr>
              <a:t>Домашнее задание</a:t>
            </a:r>
          </a:p>
        </p:txBody>
      </p:sp>
      <p:sp>
        <p:nvSpPr>
          <p:cNvPr id="2" name="colour-field">
            <a:extLst>
              <a:ext uri="{FF2B5EF4-FFF2-40B4-BE49-F238E27FC236}">
                <a16:creationId xmlns:a16="http://schemas.microsoft.com/office/drawing/2014/main" id="{D7A8CD86-246E-43E2-8320-924943093673}"/>
              </a:ext>
            </a:extLst>
          </p:cNvPr>
          <p:cNvSpPr>
            <a:spLocks noGrp="1"/>
          </p:cNvSpPr>
          <p:nvPr/>
        </p:nvSpPr>
        <p:spPr>
          <a:xfrm>
            <a:off x="514350" y="1247775"/>
            <a:ext cx="762000" cy="28575"/>
          </a:xfrm>
          <a:prstGeom prst="rect">
            <a:avLst/>
          </a:prstGeom>
          <a:solidFill>
            <a:srgbClr val="A45439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F5223E-DCDD-4E8F-81C8-0AF9EF0C6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327991"/>
            <a:ext cx="3352800" cy="2202017"/>
          </a:xfrm>
          <a:prstGeom prst="rect">
            <a:avLst/>
          </a:prstGeom>
        </p:spPr>
      </p:pic>
      <p:sp>
        <p:nvSpPr>
          <p:cNvPr id="4" name="text-98">
            <a:extLst>
              <a:ext uri="{FF2B5EF4-FFF2-40B4-BE49-F238E27FC236}">
                <a16:creationId xmlns:a16="http://schemas.microsoft.com/office/drawing/2014/main" id="{6FA743A0-CB0A-4680-A87D-E130E6FB3641}"/>
              </a:ext>
            </a:extLst>
          </p:cNvPr>
          <p:cNvSpPr>
            <a:spLocks noGrp="1"/>
          </p:cNvSpPr>
          <p:nvPr/>
        </p:nvSpPr>
        <p:spPr>
          <a:xfrm>
            <a:off x="514350" y="5095875"/>
            <a:ext cx="33528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625" b="0" i="0">
                <a:solidFill>
                  <a:srgbClr val="226D70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ctr">
              <a:lnSpc>
                <a:spcPct val="106000"/>
              </a:lnSpc>
              <a:buNone/>
              <a:defRPr sz="2625" b="0" i="0">
                <a:solidFill>
                  <a:srgbClr val="226D70"/>
                </a:solidFill>
                <a:latin typeface="Cambria"/>
                <a:ea typeface="Cambria"/>
                <a:cs typeface="Cambria"/>
              </a:defRPr>
            </a:pPr>
            <a:r>
              <a:rPr sz="2625" b="0" i="0">
                <a:solidFill>
                  <a:srgbClr val="226D70"/>
                </a:solidFill>
                <a:latin typeface="Cambria"/>
                <a:ea typeface="Cambria"/>
                <a:cs typeface="Cambria"/>
              </a:rPr>
              <a:t>Кто молодцы?</a:t>
            </a:r>
          </a:p>
          <a:p>
            <a:pPr algn="ctr">
              <a:lnSpc>
                <a:spcPct val="106000"/>
              </a:lnSpc>
              <a:buNone/>
              <a:defRPr sz="2625" b="0" i="0">
                <a:solidFill>
                  <a:srgbClr val="226D70"/>
                </a:solidFill>
                <a:latin typeface="Cambria"/>
                <a:ea typeface="Cambria"/>
                <a:cs typeface="Cambria"/>
              </a:defRPr>
            </a:pPr>
            <a:r>
              <a:rPr sz="2625" b="0" i="0">
                <a:solidFill>
                  <a:srgbClr val="226D70"/>
                </a:solidFill>
                <a:latin typeface="Cambria"/>
                <a:ea typeface="Cambria"/>
                <a:cs typeface="Cambria"/>
              </a:rPr>
              <a:t>Мы – молодцы!</a:t>
            </a:r>
          </a:p>
          <a:p>
            <a:pPr algn="ctr">
              <a:lnSpc>
                <a:spcPct val="106000"/>
              </a:lnSpc>
              <a:buNone/>
              <a:defRPr sz="2625" b="0" i="0">
                <a:solidFill>
                  <a:srgbClr val="226D70"/>
                </a:solidFill>
                <a:latin typeface="Cambria"/>
                <a:ea typeface="Cambria"/>
                <a:cs typeface="Cambria"/>
              </a:defRPr>
            </a:pPr>
            <a:r>
              <a:rPr sz="2625" b="0" i="0">
                <a:solidFill>
                  <a:srgbClr val="226D70"/>
                </a:solidFill>
                <a:latin typeface="Cambria"/>
                <a:ea typeface="Cambria"/>
                <a:cs typeface="Cambria"/>
              </a:rPr>
              <a:t>☺</a:t>
            </a:r>
          </a:p>
        </p:txBody>
      </p:sp>
      <p:sp>
        <p:nvSpPr>
          <p:cNvPr id="5" name="text-99">
            <a:extLst>
              <a:ext uri="{FF2B5EF4-FFF2-40B4-BE49-F238E27FC236}">
                <a16:creationId xmlns:a16="http://schemas.microsoft.com/office/drawing/2014/main" id="{B1978F8E-413E-4302-9C40-9CF830DC2D8B}"/>
              </a:ext>
            </a:extLst>
          </p:cNvPr>
          <p:cNvSpPr>
            <a:spLocks noGrp="1"/>
          </p:cNvSpPr>
          <p:nvPr/>
        </p:nvSpPr>
        <p:spPr>
          <a:xfrm>
            <a:off x="4371975" y="1762125"/>
            <a:ext cx="71818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defRPr>
            </a:pPr>
            <a:r>
              <a:rPr sz="2475" b="1" i="0">
                <a:solidFill>
                  <a:srgbClr val="245C7A"/>
                </a:solidFill>
                <a:latin typeface="Cambria"/>
                <a:ea typeface="Cambria"/>
                <a:cs typeface="Cambria"/>
              </a:rPr>
              <a:t>Обязательное:</a:t>
            </a:r>
          </a:p>
        </p:txBody>
      </p:sp>
      <p:sp>
        <p:nvSpPr>
          <p:cNvPr id="6" name="text-100">
            <a:extLst>
              <a:ext uri="{FF2B5EF4-FFF2-40B4-BE49-F238E27FC236}">
                <a16:creationId xmlns:a16="http://schemas.microsoft.com/office/drawing/2014/main" id="{B4BEDA1B-649A-4B03-A89C-61C6DE8C4127}"/>
              </a:ext>
            </a:extLst>
          </p:cNvPr>
          <p:cNvSpPr>
            <a:spLocks noGrp="1"/>
          </p:cNvSpPr>
          <p:nvPr/>
        </p:nvSpPr>
        <p:spPr>
          <a:xfrm>
            <a:off x="4371975" y="2238375"/>
            <a:ext cx="718185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Прочитать § 15 «Ассирийская держава».</a:t>
            </a:r>
          </a:p>
        </p:txBody>
      </p:sp>
      <p:sp>
        <p:nvSpPr>
          <p:cNvPr id="7" name="text-101">
            <a:extLst>
              <a:ext uri="{FF2B5EF4-FFF2-40B4-BE49-F238E27FC236}">
                <a16:creationId xmlns:a16="http://schemas.microsoft.com/office/drawing/2014/main" id="{77E7B77A-C0F7-409C-AE35-22BAC310CDA1}"/>
              </a:ext>
            </a:extLst>
          </p:cNvPr>
          <p:cNvSpPr>
            <a:spLocks noGrp="1"/>
          </p:cNvSpPr>
          <p:nvPr/>
        </p:nvSpPr>
        <p:spPr>
          <a:xfrm>
            <a:off x="4371975" y="3228975"/>
            <a:ext cx="71818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defPPr>
          </a:lstStyle>
          <a:p>
            <a:pPr algn="l">
              <a:lnSpc>
                <a:spcPct val="106000"/>
              </a:lnSpc>
              <a:buNone/>
              <a:defRPr sz="2475" b="1" i="0">
                <a:solidFill>
                  <a:srgbClr val="A45439"/>
                </a:solidFill>
                <a:latin typeface="Cambria"/>
                <a:ea typeface="Cambria"/>
                <a:cs typeface="Cambria"/>
              </a:defRPr>
            </a:pPr>
            <a:r>
              <a:rPr sz="2475" b="1" i="0">
                <a:solidFill>
                  <a:srgbClr val="A45439"/>
                </a:solidFill>
                <a:latin typeface="Cambria"/>
                <a:ea typeface="Cambria"/>
                <a:cs typeface="Cambria"/>
              </a:rPr>
              <a:t>На выбор (творческое задание):</a:t>
            </a:r>
          </a:p>
        </p:txBody>
      </p:sp>
      <p:sp>
        <p:nvSpPr>
          <p:cNvPr id="8" name="text-102">
            <a:extLst>
              <a:ext uri="{FF2B5EF4-FFF2-40B4-BE49-F238E27FC236}">
                <a16:creationId xmlns:a16="http://schemas.microsoft.com/office/drawing/2014/main" id="{88842EED-07B7-4793-BAF8-20A30537CDB6}"/>
              </a:ext>
            </a:extLst>
          </p:cNvPr>
          <p:cNvSpPr>
            <a:spLocks noGrp="1"/>
          </p:cNvSpPr>
          <p:nvPr/>
        </p:nvSpPr>
        <p:spPr>
          <a:xfrm>
            <a:off x="4371975" y="3848100"/>
            <a:ext cx="71818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Рисунок. Изобрази ассирийского воина в полном вооружении или осадную башню.</a:t>
            </a:r>
          </a:p>
        </p:txBody>
      </p:sp>
      <p:sp>
        <p:nvSpPr>
          <p:cNvPr id="9" name="text-103">
            <a:extLst>
              <a:ext uri="{FF2B5EF4-FFF2-40B4-BE49-F238E27FC236}">
                <a16:creationId xmlns:a16="http://schemas.microsoft.com/office/drawing/2014/main" id="{B5E7F903-4065-49F2-A87B-3706AA1891F8}"/>
              </a:ext>
            </a:extLst>
          </p:cNvPr>
          <p:cNvSpPr>
            <a:spLocks noGrp="1"/>
          </p:cNvSpPr>
          <p:nvPr/>
        </p:nvSpPr>
        <p:spPr>
          <a:xfrm>
            <a:off x="4371975" y="5086350"/>
            <a:ext cx="7181850" cy="1228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lnSpc>
                <a:spcPct val="106000"/>
              </a:lnSpc>
              <a:buNone/>
              <a:def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333A"/>
                </a:solidFill>
                <a:latin typeface="Calibri"/>
                <a:ea typeface="Calibri"/>
                <a:cs typeface="Calibri"/>
              </a:rPr>
              <a:t>Рассказ. Напиши короткий рассказ от имени жителя города, который осаждает ассирийская армия. Какие чувства ты испытываешь?</a:t>
            </a:r>
          </a:p>
        </p:txBody>
      </p:sp>
      <p:sp>
        <p:nvSpPr>
          <p:cNvPr id="10" name="text-104">
            <a:extLst>
              <a:ext uri="{FF2B5EF4-FFF2-40B4-BE49-F238E27FC236}">
                <a16:creationId xmlns:a16="http://schemas.microsoft.com/office/drawing/2014/main" id="{C2213656-E08A-448C-AEE5-9BC525AFA56D}"/>
              </a:ext>
            </a:extLst>
          </p:cNvPr>
          <p:cNvSpPr>
            <a:spLocks noGrp="1"/>
          </p:cNvSpPr>
          <p:nvPr/>
        </p:nvSpPr>
        <p:spPr>
          <a:xfrm>
            <a:off x="10287000" y="6496050"/>
            <a:ext cx="14287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lnSpc>
                <a:spcPct val="106000"/>
              </a:lnSpc>
              <a:buNone/>
              <a:def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D665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4291755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903</Words>
  <Application>Microsoft Office PowerPoint</Application>
  <DocSecurity>0</DocSecurity>
  <PresentationFormat>Широкоэкранный</PresentationFormat>
  <Paragraphs>107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Aptos</vt:lpstr>
      <vt:lpstr>Calibri</vt:lpstr>
      <vt:lpstr>Cambria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2026-10-10T08:11:57Z</dcterms:created>
  <dcterms:modified xsi:type="dcterms:W3CDTF">2026-10-11T12:29:16Z</dcterms:modified>
</cp:coreProperties>
</file>