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0" r:id="rId7"/>
    <p:sldId id="261" r:id="rId8"/>
    <p:sldId id="263" r:id="rId9"/>
    <p:sldId id="264" r:id="rId10"/>
    <p:sldId id="266" r:id="rId11"/>
    <p:sldId id="268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1287" y="54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BFB416-1683-AEF0-F816-2FF495F58E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4E3DF22-25D1-4A9F-ED09-A70F731CF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98EE8D-310E-1BC9-B180-0EB54041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551272-E280-A92C-76C6-0A6402D2F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32E881-97C3-4483-4FC5-E4740ACD5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217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D7279-F894-8B44-5F90-8D9F9AAB2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69E161-D7E8-B953-748A-987D7E794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78CFE0A-828F-43FB-8F8C-EB5D6989E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B249B3-7E83-D03D-976D-C358DD8D0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FBD82-773A-3EF9-DE14-C1703289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27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C97C63-72E4-0EB7-B9F2-850FE42D2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80FEDC-8F86-6160-C0A4-5F9F33D00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08EA60-0C91-906B-FB85-2176C2466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C6E8FCB-29EE-4D04-DE52-955D417D3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FD231-208D-0D4C-417F-B9F3CC363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628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5794A8-E324-787D-755D-8EE73F124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FF71F8-0FFC-1A0F-56CD-0342F3A519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77CE6F7-C90C-B036-3A66-D4BEAE5FC0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80F6C7-F9D5-C2C5-DE5D-D97519EA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6A8409-EFDB-C53E-135B-BA9D1D713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FAD0F4-C435-9330-5BCA-E6323C804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76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70EE7-57EE-F3B7-A376-6EBDE1DE5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19BA38-6CE3-0A9B-9F46-05FAC53AC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1E1591D-BB93-A5EE-6235-B669C0490A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1F8282-723E-13D7-FCB8-82EB82827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50CAE6-7C73-E748-E985-BF98CF562B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50A287-4674-CB71-AEB5-4A8862F0C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2284A0-DF1B-A841-9279-1DC05A738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BBAA0E0-57C7-7FE5-F644-0245CA795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626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1F248-7F2C-0AA8-AFE3-8CA94F435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B079043-F05C-73BC-83FF-242A32E36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E9EC6F-CAD3-2ED1-F83F-2DB70B00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54E492C-6646-1165-9ED4-8FF56D61F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91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1B7A09-C4CF-00EE-40BC-190E414C3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C4AB1B4-056C-382E-7966-6805D1FCF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751C2F-0867-6BDF-A058-1BC66408C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732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8FF53-7FF8-048B-2E1D-595719280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C5CC2-EF2B-8341-283D-DB5A62E3C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0BE53F-3A07-06CD-3AC3-0966A53B95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E3C00A-D137-4208-E8DF-27479A82A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058F94-AD66-898A-FD20-488D7E45C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4E6BE8-FDC0-D89A-0CBF-27E6E4C72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60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F55ED-219F-3130-857B-2F7FFF4F0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380B9DB-E856-57D4-BD2C-31BB2E53BC4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7CC3F8-3EE0-A60D-D37A-DA2501FF22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1BFD0C-098A-1E4C-038F-0075A117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EFFEFC-9A79-2AF7-8B60-43059005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93BAD0-6410-014B-47AD-C5003C0DC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375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B439CD-5126-01F2-0706-635386D9B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8D00E68-394F-ABED-1973-72FF7F703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B3376B-5A9A-E525-4827-7492942F6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E7373E-ABD3-B54E-28B6-F8D660529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F68EB5-0F75-5EC3-D8DA-3F763D8A9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602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28E6060-D127-9BA6-F34A-CF9DBDFE4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B408C89-A44F-294E-C560-760DD7EAC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65AEB6-E6CE-1531-A30B-2F1D78810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DFF7AE-7BC2-A273-B2B1-C4AE19085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792DAF-A06D-3334-BD79-B70FF103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923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7B7743-2C4F-37FF-4738-AF6099B20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E71BDC5-0A16-3310-9DA6-939EADCCD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086754-7327-F394-88E4-FC0A066484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2FBA16-4471-4735-8FBD-552171A3D86C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880BE9-2FCB-6BFF-2A76-8783C90D3F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F2588B-3748-CD17-AB31-857023511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452866-ABA7-4B0D-A57A-C8F0F832FC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87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DB634-1A10-5DAA-E0EE-6E3AF13390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4257" y="2514092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§ 20. Завершение Французской революции и её итоги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03EF0-4B7F-175B-A4AC-12E343F84F86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3D7A794-CEC4-29AA-D4CB-DD164995B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2" y="-489227"/>
            <a:ext cx="12112155" cy="807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52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1766B9-FE58-4C82-FDA4-AC7F10371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C24FA4-CEAB-EBA1-77FE-9141B088E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95" y="1246148"/>
            <a:ext cx="7598433" cy="5358809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Франция отказалась от старых международных договоров?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Считали их «плодом заблуждений королей»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аннексия?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Насильственное присоединение территории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принцип стал прикрытием для «права сильного»?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«Народный суверенитет»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Франция объявила войну Австрии?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апреля 1792 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страны вошли в Первую антифранцузскую коалицию?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Великобритания, Голландия, Испания, Австрия, Пруссия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Франция побеждала в войне?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Массовые призывы, боевой дух, разобщённость коалиции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Куда отправился Бонапарт в 1798 г.?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Египет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распалась Вторая коалиция? 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Из-за разобщённости участников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6E0C2B-C32D-E52F-7D96-23342F4EB984}"/>
              </a:ext>
            </a:extLst>
          </p:cNvPr>
          <p:cNvSpPr txBox="1"/>
          <p:nvPr/>
        </p:nvSpPr>
        <p:spPr>
          <a:xfrm>
            <a:off x="7752272" y="1593009"/>
            <a:ext cx="3825815" cy="35394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 повторили, как Франция воевала с Европой. 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сегодня узнаем, 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0" dirty="0">
                <a:solidFill>
                  <a:schemeClr val="accent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завершилась сама революция и каковы её итоги.</a:t>
            </a:r>
            <a:endParaRPr lang="ru-RU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10F50A-D099-2C6D-2D44-3E2C9EB709C1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393183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F04763-7C21-4C8E-E6A0-C57CF42F6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❓ Почему Французская революция привела не к тем итогам, о которых мечтали те, кто её начинал?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A5C95E-D3F1-1E92-1F56-F723CDC67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2664"/>
            <a:ext cx="10515600" cy="121087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Что происходит на картине? Кто этот человек?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Революция начиналась с лозунгов свободы, а закончилась диктатурой генерала. Почему?</a:t>
            </a:r>
          </a:p>
        </p:txBody>
      </p:sp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A85C91C8-043C-D873-05AE-90336964C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500" y="3166039"/>
            <a:ext cx="5806041" cy="32793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8598DA-4E00-03E4-817C-BA2C8E2CEA64}"/>
              </a:ext>
            </a:extLst>
          </p:cNvPr>
          <p:cNvSpPr txBox="1"/>
          <p:nvPr/>
        </p:nvSpPr>
        <p:spPr>
          <a:xfrm>
            <a:off x="2214113" y="6334780"/>
            <a:ext cx="97205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Наполеон в Совете пятисот 18 брюмера» (Ф.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Бушо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A04258-99E4-4917-ED5F-23C71C344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6163" y="3240616"/>
            <a:ext cx="2590337" cy="31776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5785E7A-CF72-1B28-510E-41878564D8CD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108584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AE70C8-C323-607F-A19E-DCAE0518B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82597"/>
            <a:ext cx="10515600" cy="69304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Термидор: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поисках компромисса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5AF536-771D-4BAC-5B96-A45A000F4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943" y="1003701"/>
            <a:ext cx="11054857" cy="1215287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термидора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(27 июля 1794 г.) — свержение Робеспьера.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Термидор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период правления Конвента после переворота.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694D6FE-FF62-C522-B5B5-CB2A5477A026}"/>
              </a:ext>
            </a:extLst>
          </p:cNvPr>
          <p:cNvSpPr txBox="1">
            <a:spLocks/>
          </p:cNvSpPr>
          <p:nvPr/>
        </p:nvSpPr>
        <p:spPr>
          <a:xfrm>
            <a:off x="1565146" y="2347236"/>
            <a:ext cx="9061703" cy="5540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мер, принятых во время диктатуры монтаньяров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8E43A793-2C04-93C3-F0FF-D62C4BD7BDFD}"/>
              </a:ext>
            </a:extLst>
          </p:cNvPr>
          <p:cNvSpPr txBox="1">
            <a:spLocks/>
          </p:cNvSpPr>
          <p:nvPr/>
        </p:nvSpPr>
        <p:spPr>
          <a:xfrm>
            <a:off x="339200" y="3509496"/>
            <a:ext cx="2699469" cy="1864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Ослаблена власть Комитета общественного спасения</a:t>
            </a: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081D3411-37BB-40CB-DCF6-9AA38B7ECE91}"/>
              </a:ext>
            </a:extLst>
          </p:cNvPr>
          <p:cNvSpPr txBox="1">
            <a:spLocks/>
          </p:cNvSpPr>
          <p:nvPr/>
        </p:nvSpPr>
        <p:spPr>
          <a:xfrm>
            <a:off x="9277114" y="3429000"/>
            <a:ext cx="2699469" cy="711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Возвращена свобода слова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BBFEBF69-8FB1-45F4-509A-A3752EB4C2CB}"/>
              </a:ext>
            </a:extLst>
          </p:cNvPr>
          <p:cNvSpPr txBox="1">
            <a:spLocks/>
          </p:cNvSpPr>
          <p:nvPr/>
        </p:nvSpPr>
        <p:spPr>
          <a:xfrm>
            <a:off x="6336821" y="3469248"/>
            <a:ext cx="2699469" cy="7116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Закрыт Якобинский клуб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A7EEF0E2-16EA-1A97-3289-B3455F4F3D93}"/>
              </a:ext>
            </a:extLst>
          </p:cNvPr>
          <p:cNvSpPr txBox="1">
            <a:spLocks/>
          </p:cNvSpPr>
          <p:nvPr/>
        </p:nvSpPr>
        <p:spPr>
          <a:xfrm>
            <a:off x="3396528" y="3482196"/>
            <a:ext cx="2699469" cy="18646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Уменьшено влияние парижских санкюлотов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6CB67E-D295-2423-EB7B-CBBA344CD155}"/>
              </a:ext>
            </a:extLst>
          </p:cNvPr>
          <p:cNvSpPr txBox="1"/>
          <p:nvPr/>
        </p:nvSpPr>
        <p:spPr>
          <a:xfrm>
            <a:off x="25175" y="5421278"/>
            <a:ext cx="3482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 террора: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Реорганизован Революционный трибунал.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Выпущены из тюрем многие заключенные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92C515-340D-B293-F719-50F804701CFF}"/>
              </a:ext>
            </a:extLst>
          </p:cNvPr>
          <p:cNvSpPr txBox="1"/>
          <p:nvPr/>
        </p:nvSpPr>
        <p:spPr>
          <a:xfrm>
            <a:off x="3433015" y="5374148"/>
            <a:ext cx="33703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чрезвычайных мер в экономики: 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Отменен максимум цен и зарплат.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Возвращена свобода торговли.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0EAD773-39CA-5E56-C5C9-FB0600DD6C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741" y="4260859"/>
            <a:ext cx="4479858" cy="2597141"/>
          </a:xfrm>
          <a:prstGeom prst="rect">
            <a:avLst/>
          </a:prstGeom>
        </p:spPr>
      </p:pic>
      <p:sp>
        <p:nvSpPr>
          <p:cNvPr id="18" name="Равнобедренный треугольник 17">
            <a:extLst>
              <a:ext uri="{FF2B5EF4-FFF2-40B4-BE49-F238E27FC236}">
                <a16:creationId xmlns:a16="http://schemas.microsoft.com/office/drawing/2014/main" id="{A925A110-2343-4BED-849B-FB5532A32602}"/>
              </a:ext>
            </a:extLst>
          </p:cNvPr>
          <p:cNvSpPr/>
          <p:nvPr/>
        </p:nvSpPr>
        <p:spPr>
          <a:xfrm rot="10800000">
            <a:off x="1766571" y="2899896"/>
            <a:ext cx="603849" cy="609600"/>
          </a:xfrm>
          <a:prstGeom prst="triangl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>
            <a:extLst>
              <a:ext uri="{FF2B5EF4-FFF2-40B4-BE49-F238E27FC236}">
                <a16:creationId xmlns:a16="http://schemas.microsoft.com/office/drawing/2014/main" id="{E405C071-CE6C-3331-DDCD-62AC706109F0}"/>
              </a:ext>
            </a:extLst>
          </p:cNvPr>
          <p:cNvSpPr/>
          <p:nvPr/>
        </p:nvSpPr>
        <p:spPr>
          <a:xfrm rot="10800000">
            <a:off x="4444337" y="2915184"/>
            <a:ext cx="603849" cy="554064"/>
          </a:xfrm>
          <a:prstGeom prst="triangl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Равнобедренный треугольник 21">
            <a:extLst>
              <a:ext uri="{FF2B5EF4-FFF2-40B4-BE49-F238E27FC236}">
                <a16:creationId xmlns:a16="http://schemas.microsoft.com/office/drawing/2014/main" id="{635BCD14-0EA9-638B-17C9-A0284A3F5B10}"/>
              </a:ext>
            </a:extLst>
          </p:cNvPr>
          <p:cNvSpPr/>
          <p:nvPr/>
        </p:nvSpPr>
        <p:spPr>
          <a:xfrm rot="10800000">
            <a:off x="7445627" y="2915184"/>
            <a:ext cx="603849" cy="609600"/>
          </a:xfrm>
          <a:prstGeom prst="triangl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>
            <a:extLst>
              <a:ext uri="{FF2B5EF4-FFF2-40B4-BE49-F238E27FC236}">
                <a16:creationId xmlns:a16="http://schemas.microsoft.com/office/drawing/2014/main" id="{53235EDB-430E-8EAA-5ADD-491F6AB78EEF}"/>
              </a:ext>
            </a:extLst>
          </p:cNvPr>
          <p:cNvSpPr/>
          <p:nvPr/>
        </p:nvSpPr>
        <p:spPr>
          <a:xfrm rot="10800000">
            <a:off x="10055200" y="2899896"/>
            <a:ext cx="603849" cy="609600"/>
          </a:xfrm>
          <a:prstGeom prst="triangl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D694CDE-1F36-FCFA-98C2-F48EB748A46F}"/>
              </a:ext>
            </a:extLst>
          </p:cNvPr>
          <p:cNvSpPr txBox="1"/>
          <p:nvPr/>
        </p:nvSpPr>
        <p:spPr>
          <a:xfrm>
            <a:off x="9711834" y="-26692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33395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181AD0B-7F6F-8EF6-31AF-A6CFB5408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162" y="797441"/>
            <a:ext cx="11281145" cy="3232298"/>
          </a:xfrm>
        </p:spPr>
        <p:txBody>
          <a:bodyPr>
            <a:norm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«После свержения Робеспьера в 1794 году во Франции установился режим Директории. Народ вздохнул спокойно: якобинский террор прекратился, цены на хлеб упали, а бумажные деньги перестали обесцениваться. Правительство из пяти директоров во главе с Наполеоном Бонапартом быстро навело порядок в стране. Однако в 1799 году Бонапарт совершил переворот 18 брюмера и стал императором».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2AE5205D-90FC-1C91-71E0-D4DAF20D4E8C}"/>
              </a:ext>
            </a:extLst>
          </p:cNvPr>
          <p:cNvSpPr txBox="1">
            <a:spLocks/>
          </p:cNvSpPr>
          <p:nvPr/>
        </p:nvSpPr>
        <p:spPr>
          <a:xfrm>
            <a:off x="751936" y="4692769"/>
            <a:ext cx="10515600" cy="128246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Представьте, что этот текст написал нерадивый студент. Найдите в нём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исторические ошибки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опираясь на текст параграфа (с. 142–145), и исправьте их.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ADFEBE-D60E-4852-BBAF-C1307C625CA5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2382745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141B7-0857-5CF4-7C07-1C90DB299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4AAD17-8CD4-797B-F4DB-29A8B6B8A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20" y="343801"/>
            <a:ext cx="7143427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1795 г.: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закрепляла республику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067328-2FA4-357F-2AD2-472DBD203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742" y="241139"/>
            <a:ext cx="4732361" cy="1325563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«Декларация обязанностей»: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«Не делайте другому того, что не хотите себе»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09F24E57-0472-9C58-0BAB-5D5D8DCFC801}"/>
              </a:ext>
            </a:extLst>
          </p:cNvPr>
          <p:cNvSpPr txBox="1">
            <a:spLocks/>
          </p:cNvSpPr>
          <p:nvPr/>
        </p:nvSpPr>
        <p:spPr>
          <a:xfrm>
            <a:off x="5314191" y="3839705"/>
            <a:ext cx="6575949" cy="28332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Провозглашала свободу, равенство, безопасность и собственность как права человека;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Помимо «Декларации прав» включала «Декларацию обязанностей». </a:t>
            </a:r>
          </a:p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конституции означало завершение работы Конвента.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0828E4-2D96-E6BF-D88D-11EB567DA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123" y="1690688"/>
            <a:ext cx="3772426" cy="498227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A0C43DA-FB16-933C-60A6-F2A7479F7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797" y="1814674"/>
            <a:ext cx="6673343" cy="1941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494714-A04E-BCD1-7DC4-9DFF2D2A4E98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2113884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529738-DF54-C5E1-3BE2-D7A30BCD2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40F1F-1742-07C0-F377-F805DFAF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544" y="282974"/>
            <a:ext cx="5711456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Шаткий режим Директории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5B8CC00-ECED-B4F1-89E9-4FC5B66D55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83" y="4443026"/>
            <a:ext cx="5711456" cy="2251071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«Политика качелей»: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побеждают якобинцы → отмена результатов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побеждают монархисты → репрессии, ссылка в Гвиану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1796 г.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смертная казнь за призывы к восстановлению монархии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3921D968-A2D0-E826-138F-4C7DCAFE7DC7}"/>
              </a:ext>
            </a:extLst>
          </p:cNvPr>
          <p:cNvSpPr txBox="1">
            <a:spLocks/>
          </p:cNvSpPr>
          <p:nvPr/>
        </p:nvSpPr>
        <p:spPr>
          <a:xfrm>
            <a:off x="6095999" y="4522033"/>
            <a:ext cx="6026989" cy="21720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нестабильности:</a:t>
            </a:r>
            <a:endParaRPr lang="ru-RU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экономический кризис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 хлеба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коррупция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разочарование в революционных идеалах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не могла быть пересмотрена до 1805 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44585C-CC17-8AA7-FE41-EBE49E146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023" y="131870"/>
            <a:ext cx="4925112" cy="4248743"/>
          </a:xfrm>
          <a:prstGeom prst="rect">
            <a:avLst/>
          </a:prstGeom>
        </p:spPr>
      </p:pic>
      <p:sp>
        <p:nvSpPr>
          <p:cNvPr id="10" name="Объект 2">
            <a:extLst>
              <a:ext uri="{FF2B5EF4-FFF2-40B4-BE49-F238E27FC236}">
                <a16:creationId xmlns:a16="http://schemas.microsoft.com/office/drawing/2014/main" id="{8019DC99-EFD1-FE63-7F36-D6DEC1319344}"/>
              </a:ext>
            </a:extLst>
          </p:cNvPr>
          <p:cNvSpPr txBox="1">
            <a:spLocks/>
          </p:cNvSpPr>
          <p:nvPr/>
        </p:nvSpPr>
        <p:spPr>
          <a:xfrm>
            <a:off x="304653" y="1960135"/>
            <a:ext cx="6669584" cy="22924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 Термидора: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компромисс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удался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санкюлоты недовольны дороговизной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монархисты не отказались от своих планов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Людовик XVII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сын казнённого короля (умер)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Людовик XVIII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граф Прованский, брат Людовика XVI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33C5CE-95C5-F28D-C61A-886A7BEF1170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255794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57338-2619-F745-2EBF-96EE9D29D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D474F2-F62C-288D-6C05-18E9E08F5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465137" cy="1325563"/>
          </a:xfrm>
        </p:spPr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Бонапарт приходит к власти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E18E0A-AF0B-7D25-81E9-B6573B686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865" y="1690688"/>
            <a:ext cx="5257800" cy="3394962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1799 г.: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стремление к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твёрдой власти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опора — армия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«правые» и «левые» — за переворот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нужен популярный генерал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71327513-63D5-8769-CC96-FAAE494BE032}"/>
              </a:ext>
            </a:extLst>
          </p:cNvPr>
          <p:cNvSpPr txBox="1">
            <a:spLocks/>
          </p:cNvSpPr>
          <p:nvPr/>
        </p:nvSpPr>
        <p:spPr>
          <a:xfrm>
            <a:off x="6480313" y="3677111"/>
            <a:ext cx="6607534" cy="3510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брюмера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(9 ноября 1799 г.):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советов перенесены в Сен-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Бонапарт — командующий войсками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пятисот оказал сопротивление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солдаты разогнали Совет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власть передана 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трём консулам</a:t>
            </a:r>
            <a:endParaRPr lang="ru-RU" sz="2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Бонапарт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первый консул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7176F-8698-B9AB-60C2-ED2E9224E7A1}"/>
              </a:ext>
            </a:extLst>
          </p:cNvPr>
          <p:cNvSpPr txBox="1"/>
          <p:nvPr/>
        </p:nvSpPr>
        <p:spPr>
          <a:xfrm>
            <a:off x="1332490" y="5477212"/>
            <a:ext cx="3997674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Итог: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режим Директории пал, </a:t>
            </a:r>
            <a:endParaRPr lang="en-US" sz="20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революция </a:t>
            </a:r>
            <a:r>
              <a:rPr lang="ru-RU" sz="20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1789–1799 гг. окончилась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172F83D-1853-EB76-3F84-5A0F699AE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310" y="76057"/>
            <a:ext cx="3588689" cy="313538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BA3558E-AF60-2452-6106-D8DB058EC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099" y="-389616"/>
            <a:ext cx="3689562" cy="4392335"/>
          </a:xfrm>
          <a:prstGeom prst="rect">
            <a:avLst/>
          </a:prstGeom>
        </p:spPr>
      </p:pic>
      <p:pic>
        <p:nvPicPr>
          <p:cNvPr id="12" name="Рисунок 11" descr="Предупреждение со сплошной заливкой">
            <a:extLst>
              <a:ext uri="{FF2B5EF4-FFF2-40B4-BE49-F238E27FC236}">
                <a16:creationId xmlns:a16="http://schemas.microsoft.com/office/drawing/2014/main" id="{D93B4C0F-8EBF-CE09-3A62-8872FB680D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2198" y="5279041"/>
            <a:ext cx="1412003" cy="14120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B6782E7-415C-450F-760D-D872269EB585}"/>
              </a:ext>
            </a:extLst>
          </p:cNvPr>
          <p:cNvSpPr txBox="1"/>
          <p:nvPr/>
        </p:nvSpPr>
        <p:spPr>
          <a:xfrm>
            <a:off x="0" y="0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102776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037A9-9FF3-76DF-428B-F1F4A9141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037F8D-8802-6031-32BC-24903FD7E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4082" y="357809"/>
            <a:ext cx="4133911" cy="157900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Французской революции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6B702B-0004-17B1-9E21-03B91C7C0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8618" y="2597132"/>
            <a:ext cx="3543220" cy="331923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indent="0" algn="ctr">
              <a:lnSpc>
                <a:spcPct val="100000"/>
              </a:lnSpc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итог: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уничтожение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 порядка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вместо традиций</a:t>
            </a:r>
          </a:p>
          <a:p>
            <a:pPr lvl="0" indent="0" algn="ctr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равенство вместо сословий</a:t>
            </a:r>
          </a:p>
          <a:p>
            <a:pPr lvl="0" indent="0" algn="ctr">
              <a:lnSpc>
                <a:spcPct val="100000"/>
              </a:lnSpc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о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0A57CA1-D28B-DEE5-E88B-73C8AC78C2EC}"/>
              </a:ext>
            </a:extLst>
          </p:cNvPr>
          <p:cNvSpPr txBox="1">
            <a:spLocks/>
          </p:cNvSpPr>
          <p:nvPr/>
        </p:nvSpPr>
        <p:spPr>
          <a:xfrm>
            <a:off x="0" y="168136"/>
            <a:ext cx="4250164" cy="35373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8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итоги (неоднозначные):</a:t>
            </a:r>
            <a:endParaRPr lang="ru-RU" sz="18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отменены внутренние таможни, привилегии</a:t>
            </a:r>
          </a:p>
          <a:p>
            <a:pPr lvl="0" indent="0" algn="ct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система мер и весов</a:t>
            </a:r>
          </a:p>
          <a:p>
            <a:pPr lvl="0" indent="0" algn="ct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крестьяне получили землю</a:t>
            </a:r>
          </a:p>
          <a:p>
            <a:pPr lvl="0" indent="0" algn="ctr">
              <a:lnSpc>
                <a:spcPct val="100000"/>
              </a:lnSpc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но: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мелкое землевладение → отставание от Англии</a:t>
            </a:r>
          </a:p>
          <a:p>
            <a:pPr lvl="0" indent="0" algn="ct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промышленный переворот произошёл позже</a:t>
            </a:r>
          </a:p>
          <a:p>
            <a:pPr lvl="0" indent="0" algn="ctr">
              <a:lnSpc>
                <a:spcPct val="100000"/>
              </a:lnSpc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войны подорвали торговлю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1E35460A-7E40-A8EC-EAFE-1BA608F3FB9A}"/>
              </a:ext>
            </a:extLst>
          </p:cNvPr>
          <p:cNvSpPr txBox="1">
            <a:spLocks/>
          </p:cNvSpPr>
          <p:nvPr/>
        </p:nvSpPr>
        <p:spPr>
          <a:xfrm>
            <a:off x="8090292" y="357809"/>
            <a:ext cx="3647163" cy="279567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революции:</a:t>
            </a:r>
            <a:endParaRPr lang="ru-RU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участие народа (больше, чем в Англии)</a:t>
            </a:r>
          </a:p>
          <a:p>
            <a:pPr lvl="0" indent="0" algn="ctr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масштабность и прочность перемен</a:t>
            </a:r>
          </a:p>
          <a:p>
            <a:pPr lvl="0" indent="0" algn="ctr">
              <a:lnSpc>
                <a:spcPct val="12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огромная цена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(войны, голод, террор)</a:t>
            </a:r>
          </a:p>
          <a:p>
            <a:pPr lvl="0" indent="0" algn="ctr">
              <a:lnSpc>
                <a:spcPct val="12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старого и нового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8AE3108A-E47A-FA8F-4B5C-255726EC8FEC}"/>
              </a:ext>
            </a:extLst>
          </p:cNvPr>
          <p:cNvSpPr txBox="1">
            <a:spLocks/>
          </p:cNvSpPr>
          <p:nvPr/>
        </p:nvSpPr>
        <p:spPr>
          <a:xfrm>
            <a:off x="-127220" y="4256751"/>
            <a:ext cx="4040345" cy="260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Культурные итоги: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достижений</a:t>
            </a:r>
          </a:p>
          <a:p>
            <a:pPr lvl="0" indent="0" algn="ctr">
              <a:lnSpc>
                <a:spcPct val="120000"/>
              </a:lnSpc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но: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разрушение памятников, вандализм</a:t>
            </a: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разграблен Версаль, Нотр-Дам превращён в склад</a:t>
            </a: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погибли учёные (Лавуазье, Кондорсе)</a:t>
            </a:r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BFC074B4-E1CB-A3DA-8E17-AB6806EAB526}"/>
              </a:ext>
            </a:extLst>
          </p:cNvPr>
          <p:cNvSpPr txBox="1">
            <a:spLocks/>
          </p:cNvSpPr>
          <p:nvPr/>
        </p:nvSpPr>
        <p:spPr>
          <a:xfrm>
            <a:off x="8194235" y="3849620"/>
            <a:ext cx="3579462" cy="26505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lnSpc>
                <a:spcPct val="120000"/>
              </a:lnSpc>
              <a:buNone/>
            </a:pP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Всемирно-историческое значение: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изменила карту Европы</a:t>
            </a: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истоки консерватизма, либерализма, социализма</a:t>
            </a:r>
          </a:p>
          <a:p>
            <a:pPr lvl="0" indent="0" algn="ctr">
              <a:lnSpc>
                <a:spcPct val="120000"/>
              </a:lnSpc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1789 г. — основа современной политической системы</a:t>
            </a:r>
          </a:p>
        </p:txBody>
      </p:sp>
      <p:pic>
        <p:nvPicPr>
          <p:cNvPr id="21" name="Рисунок 20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EB859187-D26A-683B-68A9-336A8E68DB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7599743" flipH="1">
            <a:off x="4005802" y="1755244"/>
            <a:ext cx="785631" cy="914400"/>
          </a:xfrm>
          <a:prstGeom prst="rect">
            <a:avLst/>
          </a:prstGeom>
        </p:spPr>
      </p:pic>
      <p:pic>
        <p:nvPicPr>
          <p:cNvPr id="23" name="Рисунок 22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B5F49BE0-8075-1E99-8172-FC95CAD91C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12215" flipH="1">
            <a:off x="3594537" y="4148826"/>
            <a:ext cx="785631" cy="914400"/>
          </a:xfrm>
          <a:prstGeom prst="rect">
            <a:avLst/>
          </a:prstGeom>
        </p:spPr>
      </p:pic>
      <p:pic>
        <p:nvPicPr>
          <p:cNvPr id="25" name="Рисунок 24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FBBFF4E0-509A-32C7-B0E6-4030EB73BD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344542">
            <a:off x="7345775" y="1755243"/>
            <a:ext cx="886552" cy="914400"/>
          </a:xfrm>
          <a:prstGeom prst="rect">
            <a:avLst/>
          </a:prstGeom>
        </p:spPr>
      </p:pic>
      <p:pic>
        <p:nvPicPr>
          <p:cNvPr id="27" name="Рисунок 26" descr="Линия со стрелкой: изгиб по часовой стрелке со сплошной заливкой">
            <a:extLst>
              <a:ext uri="{FF2B5EF4-FFF2-40B4-BE49-F238E27FC236}">
                <a16:creationId xmlns:a16="http://schemas.microsoft.com/office/drawing/2014/main" id="{E15EF09E-F6B2-361E-7BA7-B28714E6B5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8906291">
            <a:off x="7798149" y="4152389"/>
            <a:ext cx="880213" cy="90786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A359183-EF92-5D38-5231-20C766A552D0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2409623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EC8D02-F2BF-763A-AA6D-EFBE952EA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93597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Восстанови последовательность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4F7823-7EB3-D684-C104-CBB374073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" y="1551212"/>
            <a:ext cx="10515600" cy="4351338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 1795 г.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Переворот 18 брюмера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Свержение Робеспьера</a:t>
            </a:r>
          </a:p>
          <a:p>
            <a:pPr marL="0" lv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режима Директории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антифранцузская коалиция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19491E-9905-7989-ED41-B90C41E09CE6}"/>
              </a:ext>
            </a:extLst>
          </p:cNvPr>
          <p:cNvSpPr txBox="1"/>
          <p:nvPr/>
        </p:nvSpPr>
        <p:spPr>
          <a:xfrm>
            <a:off x="279547" y="5819244"/>
            <a:ext cx="6710901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Свержение Робеспьера (1794) → Конституция 1795 → Директория (1795) → Вторая коалиция (1798) → 18 брюмера (1799).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70158A-4218-CF43-637E-56AAB1060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250" y="193641"/>
            <a:ext cx="4693486" cy="64656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4F9C02-B854-6AEA-E830-165921602343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321047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D9BD14-5776-A5BF-F094-922297C24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Французской революции (с. 145–147).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F54C72-2423-601A-C6D1-02A0CCBDC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628" y="1786271"/>
            <a:ext cx="10515600" cy="1908544"/>
          </a:xfrm>
        </p:spPr>
        <p:txBody>
          <a:bodyPr>
            <a:normAutofit/>
          </a:bodyPr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Разделите лист на три колонки. В первую выпишите 2 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плюса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(что дала революция), во вторую — 2 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минуса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(чего лишилась Франция или что разрушила), в третью — 1 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интересный факт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вас удивил.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BF3C9CBD-920D-2F60-D0CE-F497D7551668}"/>
              </a:ext>
            </a:extLst>
          </p:cNvPr>
          <p:cNvSpPr txBox="1">
            <a:spLocks/>
          </p:cNvSpPr>
          <p:nvPr/>
        </p:nvSpPr>
        <p:spPr>
          <a:xfrm>
            <a:off x="912628" y="4086854"/>
            <a:ext cx="10515600" cy="19898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Примерный ответ: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(Плюсы): Уничтожение Старого порядка, равенство перед законом, отмена внутренних таможен.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(Минусы): Огромные жертвы (террор, войны), упадок экономики (мелкое землевладение затормозило капитализм), разрушение памятников культуры (вандализм).</a:t>
            </a:r>
          </a:p>
          <a:p>
            <a:pPr lvl="0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(Интересно): Нотр-Дам превратили в склад, а Лавуазье казнили.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79DC4-7450-2080-EBA3-FBC7AF298EDC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69625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ECBB41-0082-E5D9-9228-91989CB3C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3F9675-D50C-C08A-997B-AD55D2F8A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Повторить 16-20 параграфы.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в файле «Суд над Людовиком 16»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EC4672-F4AA-16B5-3175-D71BD138C764}"/>
              </a:ext>
            </a:extLst>
          </p:cNvPr>
          <p:cNvSpPr txBox="1"/>
          <p:nvPr/>
        </p:nvSpPr>
        <p:spPr>
          <a:xfrm>
            <a:off x="9711834" y="6488668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tx1">
                    <a:alpha val="28000"/>
                  </a:schemeClr>
                </a:solidFill>
              </a:rPr>
              <a:t>ИСТОРИЯ НА ПЛЁНКЕ</a:t>
            </a:r>
          </a:p>
        </p:txBody>
      </p:sp>
    </p:spTree>
    <p:extLst>
      <p:ext uri="{BB962C8B-B14F-4D97-AF65-F5344CB8AC3E}">
        <p14:creationId xmlns:p14="http://schemas.microsoft.com/office/powerpoint/2010/main" val="359900446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904</Words>
  <Application>Microsoft Office PowerPoint</Application>
  <PresentationFormat>Широкоэкранный</PresentationFormat>
  <Paragraphs>136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Times New Roman</vt:lpstr>
      <vt:lpstr>Тема Office</vt:lpstr>
      <vt:lpstr> § 20. Завершение Французской революции и её итоги </vt:lpstr>
      <vt:lpstr>Повторение</vt:lpstr>
      <vt:lpstr>❓ Почему Французская революция привела не к тем итогам, о которых мечтали те, кто её начинал?</vt:lpstr>
      <vt:lpstr>Термидор: в поисках компромисса </vt:lpstr>
      <vt:lpstr>Презентация PowerPoint</vt:lpstr>
      <vt:lpstr>Конституция 1795 г.: закрепляла республику</vt:lpstr>
      <vt:lpstr>Шаткий режим Директории</vt:lpstr>
      <vt:lpstr>Бонапарт приходит к власти</vt:lpstr>
      <vt:lpstr>Итоги Французской революции</vt:lpstr>
      <vt:lpstr>Восстанови последовательность </vt:lpstr>
      <vt:lpstr>Итоги Французской революции (с. 145–147).</vt:lpstr>
      <vt:lpstr>Домашняя работа: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Валерия</dc:creator>
  <cp:lastModifiedBy>Валерия</cp:lastModifiedBy>
  <cp:revision>1</cp:revision>
  <dcterms:created xsi:type="dcterms:W3CDTF">2026-10-17T16:32:52Z</dcterms:created>
  <dcterms:modified xsi:type="dcterms:W3CDTF">2026-10-17T17:37:43Z</dcterms:modified>
</cp:coreProperties>
</file>