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8" r:id="rId11"/>
    <p:sldId id="264" r:id="rId12"/>
    <p:sldId id="265" r:id="rId13"/>
    <p:sldId id="270" r:id="rId14"/>
    <p:sldId id="266" r:id="rId15"/>
    <p:sldId id="271" r:id="rId16"/>
    <p:sldId id="267" r:id="rId17"/>
    <p:sldId id="272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1435" y="457200"/>
            <a:ext cx="10383178" cy="4320181"/>
          </a:xfrm>
        </p:spPr>
        <p:txBody>
          <a:bodyPr>
            <a:normAutofit/>
          </a:bodyPr>
          <a:lstStyle/>
          <a:p>
            <a:r>
              <a:rPr lang="ru-RU" sz="7200" b="1" dirty="0"/>
              <a:t>Германия от «железа и крови» к месту под солнцем.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44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§ 14, учить даты, отвечать на вопросы в конце пунктов параграфа.</a:t>
            </a:r>
            <a:endParaRPr lang="ru-RU" sz="44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161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9485044"/>
              </p:ext>
            </p:extLst>
          </p:nvPr>
        </p:nvGraphicFramePr>
        <p:xfrm>
          <a:off x="560717" y="112143"/>
          <a:ext cx="11231592" cy="7005559"/>
        </p:xfrm>
        <a:graphic>
          <a:graphicData uri="http://schemas.openxmlformats.org/drawingml/2006/table">
            <a:tbl>
              <a:tblPr firstRow="1" firstCol="1" bandRow="1"/>
              <a:tblGrid>
                <a:gridCol w="1733909"/>
                <a:gridCol w="9497683"/>
              </a:tblGrid>
              <a:tr h="351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Где?</a:t>
                      </a:r>
                      <a:endParaRPr lang="ru-RU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Западная Европа. Германия.</a:t>
                      </a:r>
                      <a:endParaRPr lang="ru-RU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610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b="1" kern="100" dirty="0" smtClean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200" b="1" kern="100" dirty="0" smtClean="0">
                        <a:effectLst/>
                        <a:latin typeface="Times New Roman" panose="02020603050405020304" pitchFamily="18" charset="0"/>
                        <a:ea typeface="Aptos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kern="100" dirty="0" smtClean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Что</a:t>
                      </a:r>
                      <a:r>
                        <a:rPr lang="ru-RU" sz="3200" b="1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?</a:t>
                      </a:r>
                      <a:endParaRPr lang="ru-RU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1. Германский союз после 1815 г. </a:t>
                      </a:r>
                      <a:endParaRPr lang="ru-RU" sz="4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2. Внутреннее устройство.</a:t>
                      </a:r>
                      <a:endParaRPr lang="ru-RU" sz="4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3. Социально-экономическое развитие.</a:t>
                      </a:r>
                      <a:endParaRPr lang="ru-RU" sz="4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4. Внутренняя политика.</a:t>
                      </a:r>
                      <a:endParaRPr lang="ru-RU" sz="4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4400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5. Германия без Бисмарка.</a:t>
                      </a:r>
                      <a:endParaRPr lang="ru-RU" sz="4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3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kern="100" dirty="0"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Когда?  </a:t>
                      </a:r>
                      <a:endParaRPr lang="ru-RU" sz="32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kern="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К. </a:t>
                      </a:r>
                      <a:r>
                        <a:rPr lang="ru-RU" sz="3600" kern="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Х1Х-нач</a:t>
                      </a:r>
                      <a:r>
                        <a:rPr lang="ru-RU" sz="3600" kern="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3600" kern="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ХХ </a:t>
                      </a:r>
                      <a:r>
                        <a:rPr lang="ru-RU" sz="3600" kern="10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  <a:ea typeface="Aptos"/>
                          <a:cs typeface="Times New Roman" panose="02020603050405020304" pitchFamily="18" charset="0"/>
                        </a:rPr>
                        <a:t>вв.</a:t>
                      </a:r>
                      <a:endParaRPr lang="ru-RU" sz="3600" kern="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7087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82151" y="624110"/>
            <a:ext cx="9822461" cy="1280890"/>
          </a:xfrm>
        </p:spPr>
        <p:txBody>
          <a:bodyPr>
            <a:normAutofit/>
          </a:bodyPr>
          <a:lstStyle/>
          <a:p>
            <a:r>
              <a:rPr lang="ru-RU" dirty="0"/>
              <a:t>К середине XIX  в. Германии как единого государства не существовало.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45057" y="2133600"/>
            <a:ext cx="11159555" cy="459500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4000" dirty="0" smtClean="0"/>
              <a:t>АНГЛИЯ + ПРУССИЯ --- германские земли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1862 г. на фоне поразившего Пруссию тяжёлого парламентского кризиса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министром-президентом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стал </a:t>
            </a:r>
            <a:endParaRPr lang="ru-RU" sz="36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r>
              <a:rPr lang="ru-RU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Отто </a:t>
            </a:r>
            <a:r>
              <a:rPr lang="ru-RU" sz="3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фон Бисмарк.</a:t>
            </a:r>
          </a:p>
        </p:txBody>
      </p:sp>
      <p:sp>
        <p:nvSpPr>
          <p:cNvPr id="8" name="Выгнутая вверх стрелка 7"/>
          <p:cNvSpPr/>
          <p:nvPr/>
        </p:nvSpPr>
        <p:spPr>
          <a:xfrm>
            <a:off x="4416726" y="2278812"/>
            <a:ext cx="2484406" cy="291860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низ стрелка 8"/>
          <p:cNvSpPr/>
          <p:nvPr/>
        </p:nvSpPr>
        <p:spPr>
          <a:xfrm>
            <a:off x="1811546" y="3200400"/>
            <a:ext cx="5624423" cy="310551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Молния 9"/>
          <p:cNvSpPr/>
          <p:nvPr/>
        </p:nvSpPr>
        <p:spPr>
          <a:xfrm>
            <a:off x="7789653" y="2001328"/>
            <a:ext cx="655607" cy="724619"/>
          </a:xfrm>
          <a:prstGeom prst="lightningBol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30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49" y="12533"/>
            <a:ext cx="11878574" cy="6844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84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804" y="0"/>
            <a:ext cx="11864195" cy="143198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«Великие вопросы времени решаются не речами и  резолюциями большинства, a железом и кровью».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872" y="1296837"/>
            <a:ext cx="11169920" cy="5164347"/>
          </a:xfrm>
        </p:spPr>
        <p:txBody>
          <a:bodyPr/>
          <a:lstStyle/>
          <a:p>
            <a:r>
              <a:rPr lang="ru-RU" sz="3200" b="1" dirty="0"/>
              <a:t>Главной целью </a:t>
            </a:r>
            <a:r>
              <a:rPr lang="ru-RU" sz="3200" dirty="0"/>
              <a:t>Бисмарка стало </a:t>
            </a:r>
            <a:r>
              <a:rPr lang="ru-RU" sz="3200" b="1" dirty="0"/>
              <a:t>объединение Германии под властью Пруссии</a:t>
            </a:r>
            <a:r>
              <a:rPr lang="ru-RU" sz="3200" dirty="0"/>
              <a:t>.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Решать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её пришлось в  ходе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трёх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войн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:</a:t>
            </a:r>
            <a:endParaRPr lang="ru-RU" sz="32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514350" indent="-514350">
              <a:buAutoNum type="arabicParenR"/>
            </a:pP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Война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 Данией в 1864 году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после которой к Пруссии были присоединены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Шлезвиг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,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Голштиния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Гольштейн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и </a:t>
            </a:r>
            <a:r>
              <a:rPr lang="ru-RU" sz="3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Лауэнбург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514350" indent="-514350">
              <a:buAutoNum type="arabicParenR"/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Австрией в 1866 году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;</a:t>
            </a:r>
          </a:p>
          <a:p>
            <a:pPr marL="514350" indent="-514350">
              <a:buAutoNum type="arabicParenR"/>
            </a:pP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Францией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(франко-прусская война 1870-1871 годов).</a:t>
            </a:r>
          </a:p>
          <a:p>
            <a:endParaRPr lang="ru-RU" sz="3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1625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9689" y="0"/>
            <a:ext cx="7212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556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8649" y="69011"/>
            <a:ext cx="6785963" cy="62455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КАКУЮ РОЛЬ СЫГРАЛ В ПОБЕДАХ </a:t>
            </a:r>
            <a:r>
              <a:rPr lang="ru-RU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ГЕРМАНИИ генерал </a:t>
            </a: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Хельмут </a:t>
            </a:r>
            <a:r>
              <a:rPr lang="ru-RU" sz="6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Карл </a:t>
            </a:r>
            <a:r>
              <a:rPr lang="ru-RU" sz="60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Бернхард</a:t>
            </a:r>
            <a:r>
              <a:rPr lang="ru-RU" sz="6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фон </a:t>
            </a:r>
            <a:r>
              <a:rPr lang="ru-RU" sz="6000" b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Мольтке</a:t>
            </a:r>
            <a: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br>
              <a:rPr lang="ru-RU" sz="6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r>
              <a:rPr lang="ru-RU" sz="4800" b="1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Стр. 169-170</a:t>
            </a:r>
            <a:endParaRPr lang="ru-RU" sz="4800" b="1" u="sng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2842" y="155256"/>
            <a:ext cx="4140531" cy="6400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795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64" y="0"/>
            <a:ext cx="11990717" cy="1345721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Какая форма государственного управления установилась в Германии в 1871 г.? </a:t>
            </a:r>
            <a:r>
              <a:rPr lang="ru-RU" b="1" i="1" u="sng" dirty="0"/>
              <a:t>Конституции 1871  г.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5574" y="1219200"/>
            <a:ext cx="11739264" cy="5466272"/>
          </a:xfrm>
        </p:spPr>
        <p:txBody>
          <a:bodyPr>
            <a:normAutofit/>
          </a:bodyPr>
          <a:lstStyle/>
          <a:p>
            <a:r>
              <a:rPr lang="ru-RU" sz="36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Германская империя – </a:t>
            </a:r>
            <a:r>
              <a:rPr lang="ru-RU" sz="36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союзное государство.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22 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монархии, самой крупной  было Прусское </a:t>
            </a:r>
            <a:r>
              <a:rPr lang="ru-RU" sz="3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королевство, и три вольных города: Любек, Бремен и Гамбург. Особым статусом обладала провинция </a:t>
            </a:r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Эльзас-Лотарингия.</a:t>
            </a:r>
          </a:p>
          <a:p>
            <a:r>
              <a:rPr lang="ru-RU" sz="36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Берлин </a:t>
            </a:r>
            <a:r>
              <a:rPr lang="ru-RU" sz="36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центр </a:t>
            </a:r>
            <a:r>
              <a:rPr lang="ru-RU" sz="36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империи</a:t>
            </a:r>
            <a:r>
              <a:rPr lang="ru-RU" sz="36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sz="36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Прусский король </a:t>
            </a:r>
            <a:r>
              <a:rPr lang="ru-RU" sz="36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- президент союза — кайзер. </a:t>
            </a:r>
          </a:p>
          <a:p>
            <a:r>
              <a:rPr lang="ru-RU" sz="36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Законодательная власть - </a:t>
            </a:r>
            <a:r>
              <a:rPr lang="ru-RU" sz="36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бундесрат и  рейхстаг. </a:t>
            </a:r>
            <a:endParaRPr lang="ru-RU" sz="3600" u="sng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8620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660" y="138023"/>
            <a:ext cx="11723298" cy="6512943"/>
          </a:xfrm>
        </p:spPr>
        <p:txBody>
          <a:bodyPr>
            <a:normAutofit/>
          </a:bodyPr>
          <a:lstStyle/>
          <a:p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Бундесрат являлся представительным органом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германских государств, вошедших в состав Германской империи. Его члены 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назначались императором. </a:t>
            </a:r>
          </a:p>
          <a:p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Рейхстаг состоял из 382  депутатов. Они 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избирались на основе всеобщего, равного и  тайного избирательного права  </a:t>
            </a:r>
            <a:endParaRPr lang="ru-RU" sz="3200" u="sng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3200" u="sng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Кайзер </a:t>
            </a:r>
            <a:r>
              <a:rPr lang="ru-RU" sz="32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назначал главу правительства  — канцлера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Многопартийной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система Германии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Немецкая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консервативная партия, Свободно-консервативная партия и  Национал-либеральная партия, Партия католического центра, </a:t>
            </a:r>
            <a:r>
              <a:rPr lang="ru-RU" sz="32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Социал-демократическая.</a:t>
            </a:r>
            <a:endParaRPr lang="ru-RU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6134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3577" y="65170"/>
            <a:ext cx="9351033" cy="700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73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2925" y="0"/>
            <a:ext cx="8911687" cy="638355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Социально-экономическое развитие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3903" y="638355"/>
            <a:ext cx="11904452" cy="52728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b="1" dirty="0"/>
              <a:t>с 1871 по 1910 г. в Германии происходили кардинальные демографические изменения, усилилась </a:t>
            </a:r>
            <a:r>
              <a:rPr lang="ru-RU" sz="3200" b="1" dirty="0" smtClean="0"/>
              <a:t>урбанизация.</a:t>
            </a:r>
          </a:p>
          <a:p>
            <a:pPr marL="0" indent="0">
              <a:buNone/>
            </a:pPr>
            <a:r>
              <a:rPr lang="ru-RU" sz="3200" b="1" dirty="0"/>
              <a:t>Мощные индустриальные области (Рейнская провинция, Вестфалия, Саксония) </a:t>
            </a:r>
            <a:r>
              <a:rPr lang="ru-RU" sz="3200" dirty="0"/>
              <a:t>К  1910  г. в  этих регионах проживала значительная часть населения всей Германской империи</a:t>
            </a:r>
            <a:r>
              <a:rPr lang="ru-RU" sz="3200" dirty="0" smtClean="0"/>
              <a:t>.</a:t>
            </a:r>
          </a:p>
          <a:p>
            <a:pPr marL="0" indent="0">
              <a:buNone/>
            </a:pPr>
            <a:r>
              <a:rPr lang="ru-RU" sz="3200" b="1" dirty="0"/>
              <a:t>с 1871 по 1873 г. в истории империи называют периодом </a:t>
            </a:r>
            <a:r>
              <a:rPr lang="ru-RU" sz="3200" b="1" u="sng" dirty="0"/>
              <a:t>грюндерства</a:t>
            </a:r>
            <a:r>
              <a:rPr lang="ru-RU" sz="3200" b="1" dirty="0"/>
              <a:t> (от нем. «основывать, учреждать»). </a:t>
            </a:r>
          </a:p>
        </p:txBody>
      </p:sp>
    </p:spTree>
    <p:extLst>
      <p:ext uri="{BB962C8B-B14F-4D97-AF65-F5344CB8AC3E}">
        <p14:creationId xmlns:p14="http://schemas.microsoft.com/office/powerpoint/2010/main" val="36796551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241540" y="0"/>
            <a:ext cx="6661536" cy="6858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u="sng" dirty="0"/>
              <a:t>Стремительными темпами развивались промышленности:</a:t>
            </a:r>
          </a:p>
          <a:p>
            <a:r>
              <a:rPr lang="ru-RU" sz="3600" dirty="0" smtClean="0"/>
              <a:t>железнодорожная</a:t>
            </a:r>
            <a:r>
              <a:rPr lang="ru-RU" sz="3600" dirty="0"/>
              <a:t>, </a:t>
            </a:r>
          </a:p>
          <a:p>
            <a:r>
              <a:rPr lang="ru-RU" sz="3600" dirty="0"/>
              <a:t>горнодобывающая, </a:t>
            </a:r>
          </a:p>
          <a:p>
            <a:r>
              <a:rPr lang="ru-RU" sz="3600" dirty="0"/>
              <a:t>химическая,</a:t>
            </a:r>
          </a:p>
          <a:p>
            <a:r>
              <a:rPr lang="ru-RU" sz="3600" dirty="0"/>
              <a:t>электротехническая промышленность,</a:t>
            </a:r>
          </a:p>
          <a:p>
            <a:r>
              <a:rPr lang="ru-RU" sz="3600" dirty="0"/>
              <a:t>металлургия, </a:t>
            </a:r>
          </a:p>
          <a:p>
            <a:r>
              <a:rPr lang="ru-RU" sz="3600" dirty="0"/>
              <a:t>фармацевтика,</a:t>
            </a:r>
          </a:p>
          <a:p>
            <a:r>
              <a:rPr lang="ru-RU" sz="3600" dirty="0"/>
              <a:t>машиностроение</a:t>
            </a:r>
          </a:p>
          <a:p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6435306" y="733245"/>
            <a:ext cx="5756694" cy="606436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u="sng" dirty="0"/>
              <a:t>Особое внимание </a:t>
            </a:r>
            <a:r>
              <a:rPr lang="ru-RU" sz="2800" u="sng" dirty="0" smtClean="0"/>
              <a:t>уделялось:</a:t>
            </a:r>
          </a:p>
          <a:p>
            <a:r>
              <a:rPr lang="ru-RU" sz="2800" dirty="0" smtClean="0"/>
              <a:t> </a:t>
            </a:r>
            <a:r>
              <a:rPr lang="ru-RU" sz="2800" dirty="0"/>
              <a:t>повышению эффективности производства,</a:t>
            </a:r>
          </a:p>
          <a:p>
            <a:r>
              <a:rPr lang="ru-RU" sz="2800" dirty="0"/>
              <a:t>конкурентоспособности германских товаров, </a:t>
            </a:r>
            <a:endParaRPr lang="ru-RU" sz="2800" dirty="0" smtClean="0"/>
          </a:p>
          <a:p>
            <a:r>
              <a:rPr lang="ru-RU" sz="2800" dirty="0" smtClean="0"/>
              <a:t>изучению </a:t>
            </a:r>
            <a:r>
              <a:rPr lang="ru-RU" sz="2800" dirty="0"/>
              <a:t>потребностей внешнего рынка. </a:t>
            </a:r>
          </a:p>
          <a:p>
            <a:r>
              <a:rPr lang="ru-RU" sz="2800" dirty="0"/>
              <a:t>В  ход шли технологические заимствования у  передовых стран и  даже промышленный шпионаж.</a:t>
            </a: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0968979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36" y="250166"/>
            <a:ext cx="11954041" cy="625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997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265" y="0"/>
            <a:ext cx="11938958" cy="11731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Мощный </a:t>
            </a:r>
            <a:r>
              <a:rPr lang="ru-RU" dirty="0"/>
              <a:t>вклад в развитие предприятий ведущей германской четвёрки «Д-банков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6430" y="1302589"/>
            <a:ext cx="11168182" cy="5365630"/>
          </a:xfrm>
        </p:spPr>
        <p:txBody>
          <a:bodyPr>
            <a:normAutofit/>
          </a:bodyPr>
          <a:lstStyle/>
          <a:p>
            <a:r>
              <a:rPr lang="ru-RU" sz="3200" b="1" dirty="0"/>
              <a:t>Богатейшие залежи железных руд Лотарингии обеспечили колоссальные темпы роста </a:t>
            </a:r>
            <a:r>
              <a:rPr lang="ru-RU" sz="3200" b="1" u="sng" dirty="0"/>
              <a:t>железнодорожного строительства</a:t>
            </a:r>
            <a:r>
              <a:rPr lang="ru-RU" sz="3200" b="1" dirty="0"/>
              <a:t>, по которым Германия занимала </a:t>
            </a:r>
            <a:r>
              <a:rPr lang="ru-RU" sz="3200" b="1" u="sng" dirty="0"/>
              <a:t>первое место в  Европе. </a:t>
            </a:r>
            <a:endParaRPr lang="ru-RU" sz="3200" b="1" u="sng" dirty="0" smtClean="0"/>
          </a:p>
          <a:p>
            <a:r>
              <a:rPr lang="ru-RU" sz="3200" b="1" dirty="0" smtClean="0"/>
              <a:t>Финансирование </a:t>
            </a:r>
            <a:r>
              <a:rPr lang="ru-RU" sz="3200" b="1" dirty="0"/>
              <a:t>науки </a:t>
            </a:r>
            <a:r>
              <a:rPr lang="ru-RU" sz="3200" b="1" dirty="0" smtClean="0"/>
              <a:t>вывели Германию </a:t>
            </a:r>
            <a:r>
              <a:rPr lang="ru-RU" sz="3200" b="1" dirty="0"/>
              <a:t>к концу века на </a:t>
            </a:r>
            <a:r>
              <a:rPr lang="ru-RU" sz="3200" b="1" u="sng" dirty="0"/>
              <a:t>второе после США место в  мире по уровню промышленного производства.</a:t>
            </a:r>
          </a:p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8952594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6491" y="-112143"/>
            <a:ext cx="10038121" cy="1319841"/>
          </a:xfrm>
        </p:spPr>
        <p:txBody>
          <a:bodyPr/>
          <a:lstStyle/>
          <a:p>
            <a:r>
              <a:rPr lang="ru-RU" dirty="0"/>
              <a:t>Какую основную </a:t>
            </a:r>
            <a:r>
              <a:rPr lang="ru-RU" b="1" dirty="0"/>
              <a:t>цель во внутренней политике </a:t>
            </a:r>
            <a:r>
              <a:rPr lang="ru-RU" dirty="0"/>
              <a:t>преследовал Бисмарк?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06837" y="974350"/>
            <a:ext cx="2044895" cy="204489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8935" y="167845"/>
            <a:ext cx="1060047" cy="10600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895" y="974350"/>
            <a:ext cx="3457575" cy="304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9041" y="1091024"/>
            <a:ext cx="3676650" cy="3048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43449" y="2920778"/>
            <a:ext cx="3338764" cy="393722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4355" y="3924366"/>
            <a:ext cx="5041156" cy="283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371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672" y="0"/>
            <a:ext cx="8911687" cy="61247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«МЕСТО под солнцем»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12474"/>
            <a:ext cx="11938958" cy="6047117"/>
          </a:xfrm>
        </p:spPr>
        <p:txBody>
          <a:bodyPr>
            <a:normAutofit/>
          </a:bodyPr>
          <a:lstStyle/>
          <a:p>
            <a:r>
              <a:rPr lang="ru-RU" sz="3200" dirty="0"/>
              <a:t>В политической жизни Германии конца XIX  — начала XX  в. видное место занимала деятельность ряда известных теоретиков марксизма, полемизировавших о будущем социал-демократии. </a:t>
            </a:r>
            <a:endParaRPr lang="ru-RU" sz="3200" dirty="0" smtClean="0"/>
          </a:p>
          <a:p>
            <a:r>
              <a:rPr lang="ru-RU" sz="3200" dirty="0"/>
              <a:t>Германия объективно опоздала к колониальному разделу </a:t>
            </a:r>
            <a:r>
              <a:rPr lang="ru-RU" sz="3200" dirty="0" smtClean="0"/>
              <a:t>мира.</a:t>
            </a:r>
          </a:p>
          <a:p>
            <a:r>
              <a:rPr lang="ru-RU" sz="3200" dirty="0"/>
              <a:t>В 1898—1912  гг. в  Германии были приняты пять военно-морских законов. </a:t>
            </a:r>
            <a:r>
              <a:rPr lang="ru-RU" sz="3200" dirty="0" smtClean="0"/>
              <a:t>К 1914  </a:t>
            </a:r>
            <a:r>
              <a:rPr lang="ru-RU" sz="3200" dirty="0"/>
              <a:t>г. вышла на второе место в мире по размеру флота</a:t>
            </a:r>
            <a:r>
              <a:rPr lang="ru-RU" sz="3200" dirty="0" smtClean="0"/>
              <a:t>.</a:t>
            </a:r>
          </a:p>
          <a:p>
            <a:r>
              <a:rPr lang="ru-RU" sz="3200" dirty="0" smtClean="0"/>
              <a:t>Строительство </a:t>
            </a:r>
            <a:r>
              <a:rPr lang="ru-RU" sz="3200" dirty="0"/>
              <a:t>Багдадской железной дороги</a:t>
            </a:r>
          </a:p>
        </p:txBody>
      </p:sp>
    </p:spTree>
    <p:extLst>
      <p:ext uri="{BB962C8B-B14F-4D97-AF65-F5344CB8AC3E}">
        <p14:creationId xmlns:p14="http://schemas.microsoft.com/office/powerpoint/2010/main" val="40117302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8320" y="0"/>
            <a:ext cx="11765143" cy="67286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ВЫВОД: Нарастание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гонки вооружений, противостояния в Мировом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океане, экономического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соперничества, возникал совершенно новый и крайне опасный англо-германский антагонизм.</a:t>
            </a: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Идеологическое сопровождение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агрессивной мировой политики Германии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способствовало развитию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различных антигуманных концепций, 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таких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как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расизм и  антисемитизм. </a:t>
            </a:r>
            <a:endParaRPr lang="ru-RU" sz="32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Немецкое 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общество погружалось в  иллюзию военного превосходства, поощрялись и ширились националистические настроения</a:t>
            </a:r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</a:p>
          <a:p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Программа созданного в  </a:t>
            </a:r>
            <a:r>
              <a:rPr lang="ru-RU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1891  г. Пангерманского союза</a:t>
            </a:r>
            <a:r>
              <a:rPr lang="ru-RU" sz="3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имела милитаристскую, националистическую и экспансионистскую направленность. </a:t>
            </a:r>
          </a:p>
          <a:p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598813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208</TotalTime>
  <Words>627</Words>
  <Application>Microsoft Office PowerPoint</Application>
  <PresentationFormat>Широкоэкранный</PresentationFormat>
  <Paragraphs>67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Aptos</vt:lpstr>
      <vt:lpstr>Arial</vt:lpstr>
      <vt:lpstr>Calibri</vt:lpstr>
      <vt:lpstr>Century Gothic</vt:lpstr>
      <vt:lpstr>Times New Roman</vt:lpstr>
      <vt:lpstr>Wingdings 3</vt:lpstr>
      <vt:lpstr>Легкий дым</vt:lpstr>
      <vt:lpstr>Германия от «железа и крови» к месту под солнцем.</vt:lpstr>
      <vt:lpstr>Презентация PowerPoint</vt:lpstr>
      <vt:lpstr>К середине XIX  в. Германии как единого государства не существовало.</vt:lpstr>
      <vt:lpstr>Презентация PowerPoint</vt:lpstr>
      <vt:lpstr>«Великие вопросы времени решаются не речами и  резолюциями большинства, a железом и кровью». </vt:lpstr>
      <vt:lpstr>Презентация PowerPoint</vt:lpstr>
      <vt:lpstr>КАКУЮ РОЛЬ СЫГРАЛ В ПОБЕДАХ ГЕРМАНИИ генерал  Хельмут Карл Бернхард фон Мольтке?  Стр. 169-170</vt:lpstr>
      <vt:lpstr>Какая форма государственного управления установилась в Германии в 1871 г.? Конституции 1871  г.</vt:lpstr>
      <vt:lpstr>Презентация PowerPoint</vt:lpstr>
      <vt:lpstr>Презентация PowerPoint</vt:lpstr>
      <vt:lpstr>Социально-экономическое развитие</vt:lpstr>
      <vt:lpstr>Презентация PowerPoint</vt:lpstr>
      <vt:lpstr>Презентация PowerPoint</vt:lpstr>
      <vt:lpstr>Мощный вклад в развитие предприятий ведущей германской четвёрки «Д-банков»</vt:lpstr>
      <vt:lpstr>Какую основную цель во внутренней политике преследовал Бисмарк?</vt:lpstr>
      <vt:lpstr>«МЕСТО под солнцем»</vt:lpstr>
      <vt:lpstr>Презентация PowerPoint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Германия от «железа и крови» к месту под солнцем.</dc:title>
  <dc:creator>тина миринчук</dc:creator>
  <cp:lastModifiedBy>тина миринчук</cp:lastModifiedBy>
  <cp:revision>13</cp:revision>
  <dcterms:created xsi:type="dcterms:W3CDTF">2025-10-25T05:03:40Z</dcterms:created>
  <dcterms:modified xsi:type="dcterms:W3CDTF">2025-10-25T08:32:11Z</dcterms:modified>
</cp:coreProperties>
</file>