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7" r:id="rId10"/>
    <p:sldId id="264" r:id="rId11"/>
    <p:sldId id="265" r:id="rId12"/>
    <p:sldId id="266" r:id="rId13"/>
    <p:sldId id="268" r:id="rId14"/>
    <p:sldId id="269" r:id="rId15"/>
    <p:sldId id="282" r:id="rId16"/>
    <p:sldId id="283" r:id="rId17"/>
    <p:sldId id="284" r:id="rId18"/>
    <p:sldId id="285" r:id="rId19"/>
    <p:sldId id="286" r:id="rId20"/>
    <p:sldId id="27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34006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58532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46335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36483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74613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6353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02008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5960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2485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87607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123988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515141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908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0657824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508891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433255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27515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76CD078-BDB1-4AAC-A4EC-F499E72812E2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7BE18C8F-4A8F-4215-892B-63F4697E89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3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 spd="slow">
    <p:wip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3DC29-5001-4430-9C78-6ACC64B50B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E7AE59-3323-4B39-BF14-45B67659FD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F2AAF2-7F46-46B2-96AF-092104D23C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FB6FB3F-B607-4028-82D3-FC6B844E4AD8}"/>
              </a:ext>
            </a:extLst>
          </p:cNvPr>
          <p:cNvSpPr txBox="1">
            <a:spLocks/>
          </p:cNvSpPr>
          <p:nvPr/>
        </p:nvSpPr>
        <p:spPr>
          <a:xfrm>
            <a:off x="1047151" y="239486"/>
            <a:ext cx="9882090" cy="122075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/>
              <a:t>Домашнее задание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C9B7B694-BFE1-41CF-8C27-215EA6EAC4E9}"/>
              </a:ext>
            </a:extLst>
          </p:cNvPr>
          <p:cNvSpPr txBox="1">
            <a:spLocks/>
          </p:cNvSpPr>
          <p:nvPr/>
        </p:nvSpPr>
        <p:spPr>
          <a:xfrm>
            <a:off x="664061" y="1914331"/>
            <a:ext cx="10722914" cy="396395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700" b="1" dirty="0">
                <a:solidFill>
                  <a:schemeClr val="bg1"/>
                </a:solidFill>
              </a:rPr>
              <a:t>§13 пересказ, знать записи в тетради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1169319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43105-1AB6-4178-AF67-633F9AB4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7FA02C-CCFE-4197-AAA1-2593CF2AB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2A6AF7-58D3-40A8-8862-97BD66ED1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6241735E-5985-438D-9021-440658FF767C}"/>
              </a:ext>
            </a:extLst>
          </p:cNvPr>
          <p:cNvSpPr txBox="1">
            <a:spLocks/>
          </p:cNvSpPr>
          <p:nvPr/>
        </p:nvSpPr>
        <p:spPr>
          <a:xfrm>
            <a:off x="513185" y="174171"/>
            <a:ext cx="11094097" cy="2233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/>
              <a:t>Проверка домашнего задания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E1C86FD5-D092-4EFE-960A-588FBDEDC01D}"/>
              </a:ext>
            </a:extLst>
          </p:cNvPr>
          <p:cNvSpPr txBox="1">
            <a:spLocks/>
          </p:cNvSpPr>
          <p:nvPr/>
        </p:nvSpPr>
        <p:spPr>
          <a:xfrm>
            <a:off x="1520889" y="2967135"/>
            <a:ext cx="9647854" cy="296713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500" b="1" dirty="0">
                <a:solidFill>
                  <a:schemeClr val="bg1"/>
                </a:solidFill>
              </a:rPr>
              <a:t>Пересказ §11-12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661913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138AE-40C3-483F-ABB9-3144C9A5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F3DF-D6EE-4125-95A2-82D4D2E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FF4060-F7E3-432A-9243-F28EFF415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4994A93-2689-49FF-A4F8-93E9F53225AA}"/>
              </a:ext>
            </a:extLst>
          </p:cNvPr>
          <p:cNvSpPr txBox="1">
            <a:spLocks/>
          </p:cNvSpPr>
          <p:nvPr/>
        </p:nvSpPr>
        <p:spPr>
          <a:xfrm>
            <a:off x="183501" y="99527"/>
            <a:ext cx="11330475" cy="267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/>
              <a:t>Священная Римская империя и её соседи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F6CCB4-95AA-47B6-9E24-ADED229C5EB2}"/>
              </a:ext>
            </a:extLst>
          </p:cNvPr>
          <p:cNvSpPr txBox="1">
            <a:spLocks/>
          </p:cNvSpPr>
          <p:nvPr/>
        </p:nvSpPr>
        <p:spPr>
          <a:xfrm>
            <a:off x="149291" y="3747794"/>
            <a:ext cx="11719249" cy="18785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/>
              <a:t>Цель: </a:t>
            </a:r>
            <a:r>
              <a:rPr lang="ru-RU" sz="3200" b="1" dirty="0"/>
              <a:t>?</a:t>
            </a:r>
          </a:p>
          <a:p>
            <a:pPr algn="ctr"/>
            <a:r>
              <a:rPr lang="ru-RU" sz="5400" b="1" dirty="0"/>
              <a:t>Методы достижения цели: </a:t>
            </a:r>
            <a:r>
              <a:rPr lang="ru-RU" sz="3600" b="1" dirty="0"/>
              <a:t>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9419705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138AE-40C3-483F-ABB9-3144C9A5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F3DF-D6EE-4125-95A2-82D4D2E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FF4060-F7E3-432A-9243-F28EFF415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4994A93-2689-49FF-A4F8-93E9F53225AA}"/>
              </a:ext>
            </a:extLst>
          </p:cNvPr>
          <p:cNvSpPr txBox="1">
            <a:spLocks/>
          </p:cNvSpPr>
          <p:nvPr/>
        </p:nvSpPr>
        <p:spPr>
          <a:xfrm>
            <a:off x="183501" y="99527"/>
            <a:ext cx="11330475" cy="267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/>
              <a:t>Священная Римская империя и её соседи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F6CCB4-95AA-47B6-9E24-ADED229C5EB2}"/>
              </a:ext>
            </a:extLst>
          </p:cNvPr>
          <p:cNvSpPr txBox="1">
            <a:spLocks/>
          </p:cNvSpPr>
          <p:nvPr/>
        </p:nvSpPr>
        <p:spPr>
          <a:xfrm>
            <a:off x="111968" y="2889378"/>
            <a:ext cx="11719249" cy="38379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/>
              <a:t>Цель: </a:t>
            </a:r>
            <a:r>
              <a:rPr lang="ru-RU" sz="3200" dirty="0"/>
              <a:t>сформировать у учащихся представление о Священной Римской империи как особом политическом образовании средневековой Европы и её взаимодействие с соседями</a:t>
            </a:r>
          </a:p>
          <a:p>
            <a:pPr algn="ctr"/>
            <a:r>
              <a:rPr lang="ru-RU" sz="5400" b="1" dirty="0"/>
              <a:t>Методы достижения цели: </a:t>
            </a:r>
            <a:r>
              <a:rPr lang="ru-RU" sz="3600" dirty="0"/>
              <a:t>работа с презентацией, учебником, беседа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9594114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065DFF-E018-4DB5-8EBE-E8D2FDBDF1DA}"/>
              </a:ext>
            </a:extLst>
          </p:cNvPr>
          <p:cNvSpPr txBox="1"/>
          <p:nvPr/>
        </p:nvSpPr>
        <p:spPr>
          <a:xfrm>
            <a:off x="436984" y="350288"/>
            <a:ext cx="11375572" cy="50167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8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Когда произошло образование Священной Римской империи и при ком?</a:t>
            </a:r>
          </a:p>
        </p:txBody>
      </p:sp>
    </p:spTree>
    <p:extLst>
      <p:ext uri="{BB962C8B-B14F-4D97-AF65-F5344CB8AC3E}">
        <p14:creationId xmlns:p14="http://schemas.microsoft.com/office/powerpoint/2010/main" val="128109875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43105-1AB6-4178-AF67-633F9AB45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7FA02C-CCFE-4197-AAA1-2593CF2AB3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2A6AF7-58D3-40A8-8862-97BD66ED1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9AFE0A-1562-4413-A4C6-3E77645CA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46" y="433685"/>
            <a:ext cx="5851941" cy="58655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243F73-827A-4A62-AEC5-79C57AFC1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806" y="0"/>
            <a:ext cx="5343969" cy="6736702"/>
          </a:xfrm>
          <a:prstGeom prst="rect">
            <a:avLst/>
          </a:prstGeom>
        </p:spPr>
      </p:pic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0D541694-571C-4340-8275-2E93F4553D6E}"/>
              </a:ext>
            </a:extLst>
          </p:cNvPr>
          <p:cNvSpPr/>
          <p:nvPr/>
        </p:nvSpPr>
        <p:spPr>
          <a:xfrm>
            <a:off x="5971591" y="2808515"/>
            <a:ext cx="942392" cy="90506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10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138AE-40C3-483F-ABB9-3144C9A5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F3DF-D6EE-4125-95A2-82D4D2E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FF4060-F7E3-432A-9243-F28EFF415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876612-BB68-4011-8F11-525E83D3DE79}"/>
              </a:ext>
            </a:extLst>
          </p:cNvPr>
          <p:cNvSpPr txBox="1"/>
          <p:nvPr/>
        </p:nvSpPr>
        <p:spPr>
          <a:xfrm>
            <a:off x="436984" y="350288"/>
            <a:ext cx="11375572" cy="60016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Составьте облако слов со словом «империя»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1F1252-1CDB-4533-B5A3-9DF34B6FF216}"/>
              </a:ext>
            </a:extLst>
          </p:cNvPr>
          <p:cNvSpPr txBox="1"/>
          <p:nvPr/>
        </p:nvSpPr>
        <p:spPr>
          <a:xfrm>
            <a:off x="511628" y="648869"/>
            <a:ext cx="4769498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Держава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3FF857-8939-4552-B67A-3280F5278954}"/>
              </a:ext>
            </a:extLst>
          </p:cNvPr>
          <p:cNvSpPr txBox="1"/>
          <p:nvPr/>
        </p:nvSpPr>
        <p:spPr>
          <a:xfrm>
            <a:off x="1363825" y="1743662"/>
            <a:ext cx="4769498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Монархия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F51A9B-B575-449D-B04C-A330FC8AE974}"/>
              </a:ext>
            </a:extLst>
          </p:cNvPr>
          <p:cNvSpPr txBox="1"/>
          <p:nvPr/>
        </p:nvSpPr>
        <p:spPr>
          <a:xfrm>
            <a:off x="393440" y="2854004"/>
            <a:ext cx="6380583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Могущество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4CFBB6-6FF1-4BEC-A961-7C544A99CE13}"/>
              </a:ext>
            </a:extLst>
          </p:cNvPr>
          <p:cNvSpPr txBox="1"/>
          <p:nvPr/>
        </p:nvSpPr>
        <p:spPr>
          <a:xfrm>
            <a:off x="5282682" y="745286"/>
            <a:ext cx="3907971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Власть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A8D70-5628-4636-A4A1-614417010E46}"/>
              </a:ext>
            </a:extLst>
          </p:cNvPr>
          <p:cNvSpPr txBox="1"/>
          <p:nvPr/>
        </p:nvSpPr>
        <p:spPr>
          <a:xfrm>
            <a:off x="6106885" y="1746771"/>
            <a:ext cx="3923523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Расцвет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625CFE-9E97-4216-8775-19BFB9036A59}"/>
              </a:ext>
            </a:extLst>
          </p:cNvPr>
          <p:cNvSpPr txBox="1"/>
          <p:nvPr/>
        </p:nvSpPr>
        <p:spPr>
          <a:xfrm>
            <a:off x="6536093" y="2869555"/>
            <a:ext cx="5655907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Метрополия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FC2238-009A-49F7-ADA9-AB9C9891CA1F}"/>
              </a:ext>
            </a:extLst>
          </p:cNvPr>
          <p:cNvSpPr txBox="1"/>
          <p:nvPr/>
        </p:nvSpPr>
        <p:spPr>
          <a:xfrm>
            <a:off x="1864566" y="3942576"/>
            <a:ext cx="3923523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Корона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88116E-9252-4EE7-AE71-0DCF39AAA2FE}"/>
              </a:ext>
            </a:extLst>
          </p:cNvPr>
          <p:cNvSpPr txBox="1"/>
          <p:nvPr/>
        </p:nvSpPr>
        <p:spPr>
          <a:xfrm>
            <a:off x="5665236" y="3936355"/>
            <a:ext cx="3923523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Сила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77AB65-3314-4E06-9BC3-06D27A17B8C6}"/>
              </a:ext>
            </a:extLst>
          </p:cNvPr>
          <p:cNvSpPr txBox="1"/>
          <p:nvPr/>
        </p:nvSpPr>
        <p:spPr>
          <a:xfrm>
            <a:off x="2866053" y="5028036"/>
            <a:ext cx="7173686" cy="110799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Гегемония</a:t>
            </a:r>
          </a:p>
        </p:txBody>
      </p:sp>
    </p:spTree>
    <p:extLst>
      <p:ext uri="{BB962C8B-B14F-4D97-AF65-F5344CB8AC3E}">
        <p14:creationId xmlns:p14="http://schemas.microsoft.com/office/powerpoint/2010/main" val="2402516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Записать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2" y="858415"/>
            <a:ext cx="11681929" cy="5170646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6600" b="1" dirty="0"/>
              <a:t>Империя</a:t>
            </a:r>
            <a:r>
              <a:rPr lang="ru-RU" sz="6600" dirty="0"/>
              <a:t> – обширное, могущественное государство,  включившее в свой состав территории других  стран и народов.  </a:t>
            </a:r>
          </a:p>
        </p:txBody>
      </p:sp>
    </p:spTree>
    <p:extLst>
      <p:ext uri="{BB962C8B-B14F-4D97-AF65-F5344CB8AC3E}">
        <p14:creationId xmlns:p14="http://schemas.microsoft.com/office/powerpoint/2010/main" val="223154102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110413" y="0"/>
            <a:ext cx="1858346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102635" y="541174"/>
            <a:ext cx="11681929" cy="6247864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5000" b="1" dirty="0"/>
              <a:t>Прочитаем вместе пункт 1, стр. 120-121, и ответим на вопросы: С чьими именами связано выражение «хождение к Каноссу»? 2. Каковы были условия договора, заключенного в Вормсе? 3. В чем конфликт между императором и папой римским?</a:t>
            </a:r>
            <a:endParaRPr lang="ru-RU" sz="5000" dirty="0"/>
          </a:p>
        </p:txBody>
      </p:sp>
    </p:spTree>
    <p:extLst>
      <p:ext uri="{BB962C8B-B14F-4D97-AF65-F5344CB8AC3E}">
        <p14:creationId xmlns:p14="http://schemas.microsoft.com/office/powerpoint/2010/main" val="219146694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Фридрих I Барбаросса — Википедия">
            <a:extLst>
              <a:ext uri="{FF2B5EF4-FFF2-40B4-BE49-F238E27FC236}">
                <a16:creationId xmlns:a16="http://schemas.microsoft.com/office/drawing/2014/main" id="{5F5DCA79-5649-470D-A30F-2FE6605C3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00" y="151137"/>
            <a:ext cx="4163980" cy="607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F47669-32E6-4018-9485-29E510C33A13}"/>
              </a:ext>
            </a:extLst>
          </p:cNvPr>
          <p:cNvSpPr txBox="1"/>
          <p:nvPr/>
        </p:nvSpPr>
        <p:spPr>
          <a:xfrm>
            <a:off x="102638" y="5738326"/>
            <a:ext cx="4544008" cy="97971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Фридрих </a:t>
            </a:r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Барбаросса </a:t>
            </a:r>
          </a:p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(1152 – 1190 гг.)</a:t>
            </a:r>
          </a:p>
        </p:txBody>
      </p:sp>
      <p:sp>
        <p:nvSpPr>
          <p:cNvPr id="5" name="Стрелка: влево 4">
            <a:extLst>
              <a:ext uri="{FF2B5EF4-FFF2-40B4-BE49-F238E27FC236}">
                <a16:creationId xmlns:a16="http://schemas.microsoft.com/office/drawing/2014/main" id="{25F44578-7128-45DD-8F49-2FFFBEEAF1AF}"/>
              </a:ext>
            </a:extLst>
          </p:cNvPr>
          <p:cNvSpPr/>
          <p:nvPr/>
        </p:nvSpPr>
        <p:spPr>
          <a:xfrm rot="20342369">
            <a:off x="2911150" y="1231641"/>
            <a:ext cx="1464907" cy="289249"/>
          </a:xfrm>
          <a:prstGeom prst="left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5A26ED-456B-463B-8509-F186034C8E7E}"/>
              </a:ext>
            </a:extLst>
          </p:cNvPr>
          <p:cNvSpPr txBox="1"/>
          <p:nvPr/>
        </p:nvSpPr>
        <p:spPr>
          <a:xfrm>
            <a:off x="3380014" y="407828"/>
            <a:ext cx="5204149" cy="52322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Означает «рыжая борода»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7919D2-BF50-4301-800E-2FDAF54481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714" y="108592"/>
            <a:ext cx="4886449" cy="6749408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241E42BC-D679-47BA-A095-DF9E866FB4E7}"/>
              </a:ext>
            </a:extLst>
          </p:cNvPr>
          <p:cNvSpPr/>
          <p:nvPr/>
        </p:nvSpPr>
        <p:spPr>
          <a:xfrm>
            <a:off x="6008914" y="5467739"/>
            <a:ext cx="1315617" cy="335902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2829887-0921-4FC7-A87A-AC16E47DE3ED}"/>
              </a:ext>
            </a:extLst>
          </p:cNvPr>
          <p:cNvSpPr/>
          <p:nvPr/>
        </p:nvSpPr>
        <p:spPr>
          <a:xfrm>
            <a:off x="6842448" y="2764971"/>
            <a:ext cx="1723054" cy="1340497"/>
          </a:xfrm>
          <a:prstGeom prst="ellipse">
            <a:avLst/>
          </a:prstGeom>
          <a:noFill/>
          <a:ln w="57150" cap="flat" cmpd="sng" algn="ctr">
            <a:solidFill>
              <a:schemeClr val="accent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B9F267-D925-4CA0-9990-91EC18188A90}"/>
              </a:ext>
            </a:extLst>
          </p:cNvPr>
          <p:cNvSpPr txBox="1"/>
          <p:nvPr/>
        </p:nvSpPr>
        <p:spPr>
          <a:xfrm>
            <a:off x="4441371" y="5318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699DA6-1359-43D1-9B80-CB10062FDE96}"/>
              </a:ext>
            </a:extLst>
          </p:cNvPr>
          <p:cNvSpPr txBox="1"/>
          <p:nvPr/>
        </p:nvSpPr>
        <p:spPr>
          <a:xfrm>
            <a:off x="5845045" y="484609"/>
            <a:ext cx="5156330" cy="501675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Итог походов:  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Создание Ломбардской лиги против Фридриха 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.  </a:t>
            </a:r>
          </a:p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1176 г. – битва при </a:t>
            </a:r>
            <a:r>
              <a:rPr lang="ru-RU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Леньяно</a:t>
            </a:r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 разгром Фридриха, сохранение итальянскими городами вольностей и свободы.</a:t>
            </a:r>
          </a:p>
        </p:txBody>
      </p:sp>
    </p:spTree>
    <p:extLst>
      <p:ext uri="{BB962C8B-B14F-4D97-AF65-F5344CB8AC3E}">
        <p14:creationId xmlns:p14="http://schemas.microsoft.com/office/powerpoint/2010/main" val="942603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8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34276C-2C12-41C0-AAA1-7C997142B396}"/>
              </a:ext>
            </a:extLst>
          </p:cNvPr>
          <p:cNvSpPr txBox="1"/>
          <p:nvPr/>
        </p:nvSpPr>
        <p:spPr>
          <a:xfrm>
            <a:off x="110413" y="93306"/>
            <a:ext cx="3696478" cy="52251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Работаем вместе. </a:t>
            </a:r>
          </a:p>
        </p:txBody>
      </p:sp>
      <p:pic>
        <p:nvPicPr>
          <p:cNvPr id="1026" name="Picture 2" descr="Фридрих II (император Священной Римской империи) — Википедия">
            <a:extLst>
              <a:ext uri="{FF2B5EF4-FFF2-40B4-BE49-F238E27FC236}">
                <a16:creationId xmlns:a16="http://schemas.microsoft.com/office/drawing/2014/main" id="{97272E8B-D5BA-439C-9EAD-B28B3C57D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238" y="1341622"/>
            <a:ext cx="3667903" cy="505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2F5C82-0D90-4D67-B6AC-C7EED0E7B7D1}"/>
              </a:ext>
            </a:extLst>
          </p:cNvPr>
          <p:cNvSpPr txBox="1"/>
          <p:nvPr/>
        </p:nvSpPr>
        <p:spPr>
          <a:xfrm>
            <a:off x="2332653" y="699795"/>
            <a:ext cx="705674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/>
              <a:t>Фридрих </a:t>
            </a:r>
            <a:r>
              <a:rPr lang="en-US" sz="3600" b="1" dirty="0"/>
              <a:t>II</a:t>
            </a:r>
            <a:r>
              <a:rPr lang="ru-RU" sz="3600" b="1" dirty="0"/>
              <a:t> ( внук Фридриха </a:t>
            </a:r>
            <a:r>
              <a:rPr lang="en-US" sz="3600" b="1" dirty="0"/>
              <a:t>I</a:t>
            </a:r>
            <a:r>
              <a:rPr lang="ru-RU" sz="3600" b="1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AD3099-2694-47EF-9520-0B69088F4BE6}"/>
              </a:ext>
            </a:extLst>
          </p:cNvPr>
          <p:cNvSpPr txBox="1"/>
          <p:nvPr/>
        </p:nvSpPr>
        <p:spPr>
          <a:xfrm>
            <a:off x="2792963" y="1412032"/>
            <a:ext cx="6341801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3600" b="1" dirty="0"/>
              <a:t>(_______________________гг.)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F0D1DE-F338-4837-963A-14D3251CD5B3}"/>
              </a:ext>
            </a:extLst>
          </p:cNvPr>
          <p:cNvSpPr txBox="1"/>
          <p:nvPr/>
        </p:nvSpPr>
        <p:spPr>
          <a:xfrm>
            <a:off x="2786742" y="1415142"/>
            <a:ext cx="6319936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(1212 – 1250 гг.)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1801FEB8-4581-4AB7-92BA-621113DC48B3}"/>
              </a:ext>
            </a:extLst>
          </p:cNvPr>
          <p:cNvCxnSpPr/>
          <p:nvPr/>
        </p:nvCxnSpPr>
        <p:spPr>
          <a:xfrm flipH="1">
            <a:off x="1511560" y="2062065"/>
            <a:ext cx="1502228" cy="59715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2F206B-F305-4149-9632-D67BAF76BCBD}"/>
              </a:ext>
            </a:extLst>
          </p:cNvPr>
          <p:cNvSpPr txBox="1"/>
          <p:nvPr/>
        </p:nvSpPr>
        <p:spPr>
          <a:xfrm>
            <a:off x="158619" y="2752530"/>
            <a:ext cx="2491275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Стал королем</a:t>
            </a:r>
          </a:p>
          <a:p>
            <a:pPr algn="ctr"/>
            <a:r>
              <a:rPr lang="ru-RU" sz="3600" b="1" u="sng" dirty="0"/>
              <a:t>_________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5919C0-C191-4975-BE92-821A528C877E}"/>
              </a:ext>
            </a:extLst>
          </p:cNvPr>
          <p:cNvSpPr txBox="1"/>
          <p:nvPr/>
        </p:nvSpPr>
        <p:spPr>
          <a:xfrm>
            <a:off x="161730" y="2764969"/>
            <a:ext cx="2491275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u="sng" dirty="0"/>
              <a:t>Стал королем</a:t>
            </a:r>
          </a:p>
          <a:p>
            <a:pPr algn="ctr"/>
            <a:r>
              <a:rPr lang="ru-RU" sz="3600" b="1" u="sng" dirty="0"/>
              <a:t>Сицилии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71A86E-6170-42F5-BE27-8226452B8DE6}"/>
              </a:ext>
            </a:extLst>
          </p:cNvPr>
          <p:cNvSpPr txBox="1"/>
          <p:nvPr/>
        </p:nvSpPr>
        <p:spPr>
          <a:xfrm>
            <a:off x="2867607" y="2774302"/>
            <a:ext cx="2730761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Не смог подчинить</a:t>
            </a:r>
          </a:p>
          <a:p>
            <a:pPr algn="ctr"/>
            <a:r>
              <a:rPr lang="ru-RU" sz="3600" b="1" u="sng" dirty="0"/>
              <a:t>_________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75C23944-A18A-4E4B-A126-8A2A99CB5A6A}"/>
              </a:ext>
            </a:extLst>
          </p:cNvPr>
          <p:cNvCxnSpPr>
            <a:cxnSpLocks/>
          </p:cNvCxnSpPr>
          <p:nvPr/>
        </p:nvCxnSpPr>
        <p:spPr>
          <a:xfrm flipH="1">
            <a:off x="3844212" y="1999860"/>
            <a:ext cx="115078" cy="706016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73CCE9FC-A664-4C8B-A697-A961E22FDCE0}"/>
              </a:ext>
            </a:extLst>
          </p:cNvPr>
          <p:cNvSpPr txBox="1"/>
          <p:nvPr/>
        </p:nvSpPr>
        <p:spPr>
          <a:xfrm>
            <a:off x="2861386" y="2768082"/>
            <a:ext cx="2730761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u="sng" dirty="0"/>
              <a:t>Не смог подчинить</a:t>
            </a:r>
          </a:p>
          <a:p>
            <a:pPr algn="ctr"/>
            <a:r>
              <a:rPr lang="ru-RU" sz="3600" b="1" u="sng" dirty="0"/>
              <a:t>Италию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BB0006F8-F1D0-4989-97DD-A14F92471942}"/>
              </a:ext>
            </a:extLst>
          </p:cNvPr>
          <p:cNvCxnSpPr>
            <a:cxnSpLocks/>
          </p:cNvCxnSpPr>
          <p:nvPr/>
        </p:nvCxnSpPr>
        <p:spPr>
          <a:xfrm>
            <a:off x="5856513" y="1965649"/>
            <a:ext cx="422988" cy="73089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C1CDF4F-D250-4AB4-9035-84EAD5097325}"/>
              </a:ext>
            </a:extLst>
          </p:cNvPr>
          <p:cNvSpPr txBox="1"/>
          <p:nvPr/>
        </p:nvSpPr>
        <p:spPr>
          <a:xfrm>
            <a:off x="5766316" y="2771191"/>
            <a:ext cx="3097765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______ - подписание Золотой Буллы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EA3339-F7B8-4F04-AF53-24C1DE9DBD3F}"/>
              </a:ext>
            </a:extLst>
          </p:cNvPr>
          <p:cNvSpPr txBox="1"/>
          <p:nvPr/>
        </p:nvSpPr>
        <p:spPr>
          <a:xfrm>
            <a:off x="5769427" y="2774302"/>
            <a:ext cx="3097765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1356 г.- </a:t>
            </a:r>
            <a:r>
              <a:rPr lang="ru-RU" sz="3600" u="sng" dirty="0"/>
              <a:t>подписание Золотой Буллы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8E6D84-2D90-4620-A170-FE70AD1CC3AD}"/>
              </a:ext>
            </a:extLst>
          </p:cNvPr>
          <p:cNvSpPr txBox="1"/>
          <p:nvPr/>
        </p:nvSpPr>
        <p:spPr>
          <a:xfrm>
            <a:off x="8910735" y="2758748"/>
            <a:ext cx="3191069" cy="39703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u="sng" dirty="0"/>
              <a:t>Курфюрсты – </a:t>
            </a:r>
            <a:r>
              <a:rPr lang="ru-RU" sz="3600" u="sng" dirty="0"/>
              <a:t>совет влиятельных феодалов и епископов, выбиравшие государей </a:t>
            </a:r>
          </a:p>
        </p:txBody>
      </p:sp>
      <p:sp>
        <p:nvSpPr>
          <p:cNvPr id="19" name="Стрелка: вправо 18">
            <a:extLst>
              <a:ext uri="{FF2B5EF4-FFF2-40B4-BE49-F238E27FC236}">
                <a16:creationId xmlns:a16="http://schemas.microsoft.com/office/drawing/2014/main" id="{D0021D80-038C-44B5-A950-822707D79C21}"/>
              </a:ext>
            </a:extLst>
          </p:cNvPr>
          <p:cNvSpPr/>
          <p:nvPr/>
        </p:nvSpPr>
        <p:spPr>
          <a:xfrm>
            <a:off x="8780106" y="3498979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9FE4E7-CD4A-42EF-B3F1-5E7CCC4D6958}"/>
              </a:ext>
            </a:extLst>
          </p:cNvPr>
          <p:cNvSpPr txBox="1"/>
          <p:nvPr/>
        </p:nvSpPr>
        <p:spPr>
          <a:xfrm>
            <a:off x="440095" y="5312228"/>
            <a:ext cx="7071048" cy="120032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Почему папа римский был противником Фридриха </a:t>
            </a:r>
            <a:r>
              <a:rPr lang="en-US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II</a:t>
            </a:r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0344966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5" grpId="0" animBg="1"/>
      <p:bldP spid="16" grpId="0" animBg="1"/>
      <p:bldP spid="17" grpId="0" animBg="1"/>
      <p:bldP spid="20" grpId="0" animBg="1"/>
      <p:bldP spid="23" grpId="0" animBg="1"/>
      <p:bldP spid="24" grpId="0" animBg="1"/>
      <p:bldP spid="26" grpId="0" animBg="1"/>
      <p:bldP spid="19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A6285B2-B227-409F-94BA-21CED1E6C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89" y="0"/>
            <a:ext cx="4883319" cy="67488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D366CD-8F29-40F8-81E5-3053B4551613}"/>
              </a:ext>
            </a:extLst>
          </p:cNvPr>
          <p:cNvSpPr txBox="1"/>
          <p:nvPr/>
        </p:nvSpPr>
        <p:spPr>
          <a:xfrm>
            <a:off x="6036908" y="205273"/>
            <a:ext cx="5477068" cy="132343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Работаем с картой. Страница 246.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BA1849-FAF7-4500-A603-0DD44905E202}"/>
              </a:ext>
            </a:extLst>
          </p:cNvPr>
          <p:cNvSpPr txBox="1"/>
          <p:nvPr/>
        </p:nvSpPr>
        <p:spPr>
          <a:xfrm>
            <a:off x="5730437" y="1800808"/>
            <a:ext cx="6194085" cy="470898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Найдите и покажите   на карте крупные  герцогства Германии</a:t>
            </a:r>
          </a:p>
        </p:txBody>
      </p:sp>
    </p:spTree>
    <p:extLst>
      <p:ext uri="{BB962C8B-B14F-4D97-AF65-F5344CB8AC3E}">
        <p14:creationId xmlns:p14="http://schemas.microsoft.com/office/powerpoint/2010/main" val="23509920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E2BAC-E148-46E0-8892-EB930A489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C55A8D-45E4-49E3-8791-D6BFE84F0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C0D2BC-055B-4871-BFA9-B25DA8A63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A7C9E1-D903-46F0-9E70-EE01B3008337}"/>
              </a:ext>
            </a:extLst>
          </p:cNvPr>
          <p:cNvSpPr txBox="1"/>
          <p:nvPr/>
        </p:nvSpPr>
        <p:spPr>
          <a:xfrm>
            <a:off x="110412" y="93306"/>
            <a:ext cx="7354078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Работаем с пунктом 4. Работа в парах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E9DA0-F0CF-4C49-9CC8-48B56788AA08}"/>
              </a:ext>
            </a:extLst>
          </p:cNvPr>
          <p:cNvSpPr txBox="1"/>
          <p:nvPr/>
        </p:nvSpPr>
        <p:spPr>
          <a:xfrm>
            <a:off x="1101013" y="709126"/>
            <a:ext cx="10375640" cy="280076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Прочитайте пункт и создайте схему «Соседи Священной Римской империи». </a:t>
            </a:r>
          </a:p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Защитите возле доски.</a:t>
            </a:r>
          </a:p>
        </p:txBody>
      </p:sp>
    </p:spTree>
    <p:extLst>
      <p:ext uri="{BB962C8B-B14F-4D97-AF65-F5344CB8AC3E}">
        <p14:creationId xmlns:p14="http://schemas.microsoft.com/office/powerpoint/2010/main" val="1709960711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8E2BAC-E148-46E0-8892-EB930A489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C55A8D-45E4-49E3-8791-D6BFE84F0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C0D2BC-055B-4871-BFA9-B25DA8A63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A7C9E1-D903-46F0-9E70-EE01B3008337}"/>
              </a:ext>
            </a:extLst>
          </p:cNvPr>
          <p:cNvSpPr txBox="1"/>
          <p:nvPr/>
        </p:nvSpPr>
        <p:spPr>
          <a:xfrm>
            <a:off x="110412" y="93306"/>
            <a:ext cx="7354078" cy="52322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Работаем с пунктом 4. Работа в парах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E9DA0-F0CF-4C49-9CC8-48B56788AA08}"/>
              </a:ext>
            </a:extLst>
          </p:cNvPr>
          <p:cNvSpPr txBox="1"/>
          <p:nvPr/>
        </p:nvSpPr>
        <p:spPr>
          <a:xfrm>
            <a:off x="905070" y="643811"/>
            <a:ext cx="10375640" cy="156966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Прочитайте пункт и создайте схему «Соседи Священной Римской империи». </a:t>
            </a:r>
          </a:p>
          <a:p>
            <a:pPr algn="ctr"/>
            <a:r>
              <a:rPr lang="ru-RU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Защитите возле доски.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55094C-27AD-4430-BA63-715BF0537E7D}"/>
              </a:ext>
            </a:extLst>
          </p:cNvPr>
          <p:cNvSpPr txBox="1"/>
          <p:nvPr/>
        </p:nvSpPr>
        <p:spPr>
          <a:xfrm>
            <a:off x="3498981" y="3340359"/>
            <a:ext cx="4544008" cy="97971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Соседи Священной Римской империи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A9C067-F5F5-4F40-8183-17B02DCFCD36}"/>
              </a:ext>
            </a:extLst>
          </p:cNvPr>
          <p:cNvSpPr/>
          <p:nvPr/>
        </p:nvSpPr>
        <p:spPr>
          <a:xfrm>
            <a:off x="550507" y="3359021"/>
            <a:ext cx="2715208" cy="9983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Польша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7B606B6-7265-431B-96FF-9A77066B5602}"/>
              </a:ext>
            </a:extLst>
          </p:cNvPr>
          <p:cNvSpPr/>
          <p:nvPr/>
        </p:nvSpPr>
        <p:spPr>
          <a:xfrm>
            <a:off x="8279364" y="3343470"/>
            <a:ext cx="2715208" cy="9983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Венгрия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5CA29A4-0A26-430C-8D0D-EDF036BF56CA}"/>
              </a:ext>
            </a:extLst>
          </p:cNvPr>
          <p:cNvSpPr/>
          <p:nvPr/>
        </p:nvSpPr>
        <p:spPr>
          <a:xfrm>
            <a:off x="5971592" y="2267340"/>
            <a:ext cx="2715208" cy="9983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Чехия</a:t>
            </a:r>
          </a:p>
        </p:txBody>
      </p:sp>
      <p:sp>
        <p:nvSpPr>
          <p:cNvPr id="11" name="Стрелка: вправо 10">
            <a:extLst>
              <a:ext uri="{FF2B5EF4-FFF2-40B4-BE49-F238E27FC236}">
                <a16:creationId xmlns:a16="http://schemas.microsoft.com/office/drawing/2014/main" id="{B6ED4D03-88FC-4E6F-95F9-C0597114F3CF}"/>
              </a:ext>
            </a:extLst>
          </p:cNvPr>
          <p:cNvSpPr/>
          <p:nvPr/>
        </p:nvSpPr>
        <p:spPr>
          <a:xfrm rot="5400000">
            <a:off x="6885992" y="2995128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F72D52DA-BF1E-4F40-B5AC-A43CE477E103}"/>
              </a:ext>
            </a:extLst>
          </p:cNvPr>
          <p:cNvSpPr/>
          <p:nvPr/>
        </p:nvSpPr>
        <p:spPr>
          <a:xfrm>
            <a:off x="3222171" y="3576733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801AC078-5458-4941-87E0-547E61B645F3}"/>
              </a:ext>
            </a:extLst>
          </p:cNvPr>
          <p:cNvSpPr/>
          <p:nvPr/>
        </p:nvSpPr>
        <p:spPr>
          <a:xfrm rot="10800000">
            <a:off x="7980783" y="3558073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E223A267-0A61-4BA5-83EF-707AE75134CD}"/>
              </a:ext>
            </a:extLst>
          </p:cNvPr>
          <p:cNvSpPr/>
          <p:nvPr/>
        </p:nvSpPr>
        <p:spPr>
          <a:xfrm rot="1271689">
            <a:off x="2911571" y="4505635"/>
            <a:ext cx="2484914" cy="339011"/>
          </a:xfrm>
          <a:prstGeom prst="rightArrow">
            <a:avLst>
              <a:gd name="adj1" fmla="val 50000"/>
              <a:gd name="adj2" fmla="val 46789"/>
            </a:avLst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4E0E1F6F-396D-4C9C-807E-17E1B9F1EF50}"/>
              </a:ext>
            </a:extLst>
          </p:cNvPr>
          <p:cNvSpPr/>
          <p:nvPr/>
        </p:nvSpPr>
        <p:spPr>
          <a:xfrm rot="9325357">
            <a:off x="6073626" y="4485503"/>
            <a:ext cx="2510081" cy="324621"/>
          </a:xfrm>
          <a:prstGeom prst="rightArrow">
            <a:avLst>
              <a:gd name="adj1" fmla="val 50000"/>
              <a:gd name="adj2" fmla="val 48651"/>
            </a:avLst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368FA2-8ABC-4D67-94C7-462A26FFDC35}"/>
              </a:ext>
            </a:extLst>
          </p:cNvPr>
          <p:cNvSpPr txBox="1"/>
          <p:nvPr/>
        </p:nvSpPr>
        <p:spPr>
          <a:xfrm>
            <a:off x="8621487" y="2313991"/>
            <a:ext cx="2939143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Вошла в состав империи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C11C7C0-5E67-4BD7-B98A-7A71F6D23AA9}"/>
              </a:ext>
            </a:extLst>
          </p:cNvPr>
          <p:cNvSpPr/>
          <p:nvPr/>
        </p:nvSpPr>
        <p:spPr>
          <a:xfrm>
            <a:off x="3735356" y="4771054"/>
            <a:ext cx="4158342" cy="6127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Управление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E38D791-0FB9-4AEB-8AE3-38EDE6F569A9}"/>
              </a:ext>
            </a:extLst>
          </p:cNvPr>
          <p:cNvSpPr/>
          <p:nvPr/>
        </p:nvSpPr>
        <p:spPr>
          <a:xfrm>
            <a:off x="4634206" y="5660573"/>
            <a:ext cx="2326431" cy="6127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Сейм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D843E9-731F-47F8-A948-60D359EA1CE2}"/>
              </a:ext>
            </a:extLst>
          </p:cNvPr>
          <p:cNvSpPr txBox="1"/>
          <p:nvPr/>
        </p:nvSpPr>
        <p:spPr>
          <a:xfrm>
            <a:off x="2904930" y="6293698"/>
            <a:ext cx="6159058" cy="46166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Собрание представителей сословий </a:t>
            </a:r>
          </a:p>
        </p:txBody>
      </p:sp>
      <p:sp>
        <p:nvSpPr>
          <p:cNvPr id="20" name="Стрелка: вправо 19">
            <a:extLst>
              <a:ext uri="{FF2B5EF4-FFF2-40B4-BE49-F238E27FC236}">
                <a16:creationId xmlns:a16="http://schemas.microsoft.com/office/drawing/2014/main" id="{AB05A444-35CC-46C7-BC8E-DD3B6F453DCB}"/>
              </a:ext>
            </a:extLst>
          </p:cNvPr>
          <p:cNvSpPr/>
          <p:nvPr/>
        </p:nvSpPr>
        <p:spPr>
          <a:xfrm rot="5400000">
            <a:off x="5545494" y="5246917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A1C39E4-D153-48B8-B30E-DAAD140D9EA7}"/>
              </a:ext>
            </a:extLst>
          </p:cNvPr>
          <p:cNvSpPr/>
          <p:nvPr/>
        </p:nvSpPr>
        <p:spPr>
          <a:xfrm>
            <a:off x="1903447" y="5626362"/>
            <a:ext cx="2416627" cy="6127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Шляхта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801589-180B-46F2-927B-C2F812FB26DB}"/>
              </a:ext>
            </a:extLst>
          </p:cNvPr>
          <p:cNvSpPr txBox="1"/>
          <p:nvPr/>
        </p:nvSpPr>
        <p:spPr>
          <a:xfrm>
            <a:off x="167951" y="4766587"/>
            <a:ext cx="1971871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Польские дворяне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451E86C-6EA6-4BAD-9091-ED171C623E09}"/>
              </a:ext>
            </a:extLst>
          </p:cNvPr>
          <p:cNvSpPr/>
          <p:nvPr/>
        </p:nvSpPr>
        <p:spPr>
          <a:xfrm>
            <a:off x="7560908" y="5545496"/>
            <a:ext cx="3663819" cy="6127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Нобилитет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A4BA6A-D63F-47AE-B3E3-A4871D389ACB}"/>
              </a:ext>
            </a:extLst>
          </p:cNvPr>
          <p:cNvSpPr txBox="1"/>
          <p:nvPr/>
        </p:nvSpPr>
        <p:spPr>
          <a:xfrm>
            <a:off x="9713167" y="4635958"/>
            <a:ext cx="2065177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Венгерские дворяне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7BDAC56-ACBA-4A51-9B39-FF2CE0E5C119}"/>
              </a:ext>
            </a:extLst>
          </p:cNvPr>
          <p:cNvSpPr/>
          <p:nvPr/>
        </p:nvSpPr>
        <p:spPr>
          <a:xfrm>
            <a:off x="1987420" y="2270450"/>
            <a:ext cx="3968621" cy="9983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Прибалтика</a:t>
            </a:r>
          </a:p>
        </p:txBody>
      </p:sp>
      <p:sp>
        <p:nvSpPr>
          <p:cNvPr id="28" name="Стрелка: вправо 27">
            <a:extLst>
              <a:ext uri="{FF2B5EF4-FFF2-40B4-BE49-F238E27FC236}">
                <a16:creationId xmlns:a16="http://schemas.microsoft.com/office/drawing/2014/main" id="{D3B5128B-E158-455F-BAFF-33DE71C80D82}"/>
              </a:ext>
            </a:extLst>
          </p:cNvPr>
          <p:cNvSpPr/>
          <p:nvPr/>
        </p:nvSpPr>
        <p:spPr>
          <a:xfrm rot="5400000">
            <a:off x="4164563" y="2970249"/>
            <a:ext cx="382555" cy="569168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5B29A5-AD69-4117-969F-DC80C4F53AAA}"/>
              </a:ext>
            </a:extLst>
          </p:cNvPr>
          <p:cNvSpPr txBox="1"/>
          <p:nvPr/>
        </p:nvSpPr>
        <p:spPr>
          <a:xfrm>
            <a:off x="93306" y="2341984"/>
            <a:ext cx="1968759" cy="8309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«Натиск на Восток»</a:t>
            </a:r>
          </a:p>
        </p:txBody>
      </p:sp>
    </p:spTree>
    <p:extLst>
      <p:ext uri="{BB962C8B-B14F-4D97-AF65-F5344CB8AC3E}">
        <p14:creationId xmlns:p14="http://schemas.microsoft.com/office/powerpoint/2010/main" val="27712062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3" y="858415"/>
            <a:ext cx="11672598" cy="5078313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5400" b="1" dirty="0"/>
              <a:t>Кто считается основателем Священной Римской империи?</a:t>
            </a:r>
          </a:p>
          <a:p>
            <a:pPr algn="just"/>
            <a:r>
              <a:rPr lang="ru-RU" sz="5400" dirty="0"/>
              <a:t>А) Карл Великий</a:t>
            </a:r>
          </a:p>
          <a:p>
            <a:pPr algn="just"/>
            <a:r>
              <a:rPr lang="ru-RU" sz="5400" dirty="0"/>
              <a:t>Б) Оттон I Великий</a:t>
            </a:r>
          </a:p>
          <a:p>
            <a:pPr algn="just"/>
            <a:r>
              <a:rPr lang="ru-RU" sz="5400" dirty="0"/>
              <a:t>В) Фридрих I Барбаросса</a:t>
            </a:r>
          </a:p>
          <a:p>
            <a:pPr algn="just"/>
            <a:r>
              <a:rPr lang="ru-RU" sz="5400" dirty="0"/>
              <a:t>Г) Генрих IV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C1590FF-2DA7-47F1-BEDA-FBDB7F0AFE54}"/>
              </a:ext>
            </a:extLst>
          </p:cNvPr>
          <p:cNvSpPr/>
          <p:nvPr/>
        </p:nvSpPr>
        <p:spPr>
          <a:xfrm>
            <a:off x="139959" y="3237722"/>
            <a:ext cx="7156580" cy="1073021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2367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3" y="858415"/>
            <a:ext cx="11672598" cy="5016758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4000" b="1" dirty="0"/>
              <a:t>Какой германский император совершил знаменитый поход в Италию, прославился как крестоносец и получил прозвище Барбаросса (Рыжебородый)?</a:t>
            </a:r>
          </a:p>
          <a:p>
            <a:pPr algn="just"/>
            <a:r>
              <a:rPr lang="ru-RU" sz="4000" dirty="0"/>
              <a:t>А) Оттон III</a:t>
            </a:r>
          </a:p>
          <a:p>
            <a:pPr algn="just"/>
            <a:r>
              <a:rPr lang="ru-RU" sz="4000" dirty="0"/>
              <a:t>Б) Генрих IV</a:t>
            </a:r>
          </a:p>
          <a:p>
            <a:pPr algn="just"/>
            <a:r>
              <a:rPr lang="ru-RU" sz="4000" dirty="0"/>
              <a:t>В) Фридрих II</a:t>
            </a:r>
          </a:p>
          <a:p>
            <a:pPr algn="just"/>
            <a:r>
              <a:rPr lang="ru-RU" sz="4000" dirty="0"/>
              <a:t>Г) Фридрих </a:t>
            </a:r>
            <a:r>
              <a:rPr lang="ru-RU" sz="4000" b="1" dirty="0"/>
              <a:t>I</a:t>
            </a:r>
            <a:endParaRPr lang="ru-RU" sz="4000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C1590FF-2DA7-47F1-BEDA-FBDB7F0AFE54}"/>
              </a:ext>
            </a:extLst>
          </p:cNvPr>
          <p:cNvSpPr/>
          <p:nvPr/>
        </p:nvSpPr>
        <p:spPr>
          <a:xfrm>
            <a:off x="186612" y="5103844"/>
            <a:ext cx="3937519" cy="830425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1835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3" y="858415"/>
            <a:ext cx="11672598" cy="4832092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4400" b="1" dirty="0"/>
              <a:t>Как назывались князья в Германии, которые имели исключительное право избирать императора?</a:t>
            </a:r>
          </a:p>
          <a:p>
            <a:pPr algn="just"/>
            <a:r>
              <a:rPr lang="ru-RU" sz="4400" dirty="0"/>
              <a:t>А) Бароны</a:t>
            </a:r>
          </a:p>
          <a:p>
            <a:pPr algn="just"/>
            <a:r>
              <a:rPr lang="ru-RU" sz="4400" dirty="0"/>
              <a:t>Б) Герцоги</a:t>
            </a:r>
          </a:p>
          <a:p>
            <a:pPr algn="just"/>
            <a:r>
              <a:rPr lang="ru-RU" sz="4400" dirty="0"/>
              <a:t>В) Курфюрсты</a:t>
            </a:r>
          </a:p>
          <a:p>
            <a:pPr algn="just"/>
            <a:r>
              <a:rPr lang="ru-RU" sz="4400" dirty="0"/>
              <a:t>Г) Епископы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C1590FF-2DA7-47F1-BEDA-FBDB7F0AFE54}"/>
              </a:ext>
            </a:extLst>
          </p:cNvPr>
          <p:cNvSpPr/>
          <p:nvPr/>
        </p:nvSpPr>
        <p:spPr>
          <a:xfrm>
            <a:off x="149289" y="4180114"/>
            <a:ext cx="4525348" cy="933062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993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3" y="858415"/>
            <a:ext cx="11672598" cy="5262979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4800" b="1" dirty="0"/>
              <a:t>Кто был главным соперником германских императоров в борьбе за влияние в Европе?</a:t>
            </a:r>
          </a:p>
          <a:p>
            <a:pPr algn="just"/>
            <a:r>
              <a:rPr lang="ru-RU" sz="4800" dirty="0"/>
              <a:t>А) Папы Римские</a:t>
            </a:r>
          </a:p>
          <a:p>
            <a:pPr algn="just"/>
            <a:r>
              <a:rPr lang="ru-RU" sz="4800" dirty="0"/>
              <a:t>Б) Византийский император</a:t>
            </a:r>
          </a:p>
          <a:p>
            <a:pPr algn="just"/>
            <a:r>
              <a:rPr lang="ru-RU" sz="4800" dirty="0"/>
              <a:t>В) Французский король</a:t>
            </a:r>
          </a:p>
          <a:p>
            <a:pPr algn="just"/>
            <a:r>
              <a:rPr lang="ru-RU" sz="4800" dirty="0"/>
              <a:t>Г) Арабский халиф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C1590FF-2DA7-47F1-BEDA-FBDB7F0AFE54}"/>
              </a:ext>
            </a:extLst>
          </p:cNvPr>
          <p:cNvSpPr/>
          <p:nvPr/>
        </p:nvSpPr>
        <p:spPr>
          <a:xfrm>
            <a:off x="214603" y="2957804"/>
            <a:ext cx="5617030" cy="1091682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821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F8F31-54EF-4879-9BBF-CA2CA5521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D12A48-78DF-4AE5-BB44-802D3A8E0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ED2F1A-E2AE-4457-BBF1-A1C281645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0C66DB-296D-4541-8787-F35CDFC96C1C}"/>
              </a:ext>
            </a:extLst>
          </p:cNvPr>
          <p:cNvSpPr txBox="1"/>
          <p:nvPr/>
        </p:nvSpPr>
        <p:spPr>
          <a:xfrm>
            <a:off x="82421" y="98361"/>
            <a:ext cx="2698102" cy="6463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Задание 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4DFE6-83F6-43A9-BC8F-7729C3B6A7D2}"/>
              </a:ext>
            </a:extLst>
          </p:cNvPr>
          <p:cNvSpPr txBox="1"/>
          <p:nvPr/>
        </p:nvSpPr>
        <p:spPr>
          <a:xfrm>
            <a:off x="214603" y="858415"/>
            <a:ext cx="11672598" cy="5632311"/>
          </a:xfrm>
          <a:prstGeom prst="rect">
            <a:avLst/>
          </a:prstGeom>
          <a:ln w="57150">
            <a:prstDash val="lgDash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3600" b="1" dirty="0"/>
              <a:t>Что такое «натиск на Восток»?</a:t>
            </a:r>
          </a:p>
          <a:p>
            <a:pPr algn="just"/>
            <a:r>
              <a:rPr lang="ru-RU" sz="3600" dirty="0"/>
              <a:t>А) Военные походы германских императоров в Италию для подчинения городов</a:t>
            </a:r>
          </a:p>
          <a:p>
            <a:pPr algn="just"/>
            <a:r>
              <a:rPr lang="ru-RU" sz="3600" dirty="0"/>
              <a:t>Б) Переселение немецких крестьян и рыцарей на восток с целью захвата земель и обращения в христианство местных языческих народов</a:t>
            </a:r>
          </a:p>
          <a:p>
            <a:pPr algn="just"/>
            <a:r>
              <a:rPr lang="ru-RU" sz="3600" dirty="0"/>
              <a:t>В) Путешествие паломников из Германии в Иерусалим</a:t>
            </a:r>
          </a:p>
          <a:p>
            <a:pPr algn="just"/>
            <a:r>
              <a:rPr lang="ru-RU" sz="3600" dirty="0"/>
              <a:t>Г) Торговый союз между немецкими и восточноевропейскими городами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C1590FF-2DA7-47F1-BEDA-FBDB7F0AFE54}"/>
              </a:ext>
            </a:extLst>
          </p:cNvPr>
          <p:cNvSpPr/>
          <p:nvPr/>
        </p:nvSpPr>
        <p:spPr>
          <a:xfrm>
            <a:off x="-96416" y="2379306"/>
            <a:ext cx="12288416" cy="2118049"/>
          </a:xfrm>
          <a:prstGeom prst="ellipse">
            <a:avLst/>
          </a:prstGeom>
          <a:noFill/>
          <a:ln w="76200" cap="flat" cmpd="sng" algn="ctr">
            <a:solidFill>
              <a:schemeClr val="accent6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6356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7138AE-40C3-483F-ABB9-3144C9A5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AF3DF-D6EE-4125-95A2-82D4D2EE90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FF4060-F7E3-432A-9243-F28EFF415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4994A93-2689-49FF-A4F8-93E9F53225AA}"/>
              </a:ext>
            </a:extLst>
          </p:cNvPr>
          <p:cNvSpPr txBox="1">
            <a:spLocks/>
          </p:cNvSpPr>
          <p:nvPr/>
        </p:nvSpPr>
        <p:spPr>
          <a:xfrm>
            <a:off x="183501" y="99527"/>
            <a:ext cx="11330475" cy="26716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7200" b="1" dirty="0"/>
              <a:t>Священная Римская империя и её соседи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3F6CCB4-95AA-47B6-9E24-ADED229C5EB2}"/>
              </a:ext>
            </a:extLst>
          </p:cNvPr>
          <p:cNvSpPr txBox="1">
            <a:spLocks/>
          </p:cNvSpPr>
          <p:nvPr/>
        </p:nvSpPr>
        <p:spPr>
          <a:xfrm>
            <a:off x="111968" y="2889378"/>
            <a:ext cx="11719249" cy="38379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5400" b="1" dirty="0"/>
              <a:t>Цель: </a:t>
            </a:r>
            <a:r>
              <a:rPr lang="ru-RU" sz="3200" dirty="0"/>
              <a:t>сформировать у учащихся представление о Священной Римской империи как особом политическом образовании средневековой Европы и её взаимодействие с соседями</a:t>
            </a:r>
          </a:p>
          <a:p>
            <a:pPr algn="ctr"/>
            <a:r>
              <a:rPr lang="ru-RU" sz="5400" b="1" dirty="0"/>
              <a:t>Методы достижения цели: </a:t>
            </a:r>
            <a:r>
              <a:rPr lang="ru-RU" sz="3600" dirty="0"/>
              <a:t>?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061396842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89EC99-9C22-43CE-BB4D-B62F0D14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D1AA76-A572-431A-938C-8B4BA45F7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A4CF8E-6EBB-41A8-8E5D-34B7F8B90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29A7931-9780-4ABB-8D4B-77470D7DB7D5}"/>
              </a:ext>
            </a:extLst>
          </p:cNvPr>
          <p:cNvSpPr txBox="1">
            <a:spLocks/>
          </p:cNvSpPr>
          <p:nvPr/>
        </p:nvSpPr>
        <p:spPr>
          <a:xfrm>
            <a:off x="149290" y="90197"/>
            <a:ext cx="7511143" cy="137471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8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Рефлексия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43998E7-2170-4B4E-B7B0-27237F535EE9}"/>
              </a:ext>
            </a:extLst>
          </p:cNvPr>
          <p:cNvSpPr txBox="1">
            <a:spLocks/>
          </p:cNvSpPr>
          <p:nvPr/>
        </p:nvSpPr>
        <p:spPr>
          <a:xfrm>
            <a:off x="6132512" y="1889632"/>
            <a:ext cx="3851244" cy="82557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7000"/>
                </a:schemeClr>
              </a:gs>
              <a:gs pos="48000">
                <a:schemeClr val="accent3">
                  <a:lumMod val="97000"/>
                  <a:lumOff val="3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Оцени себя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49D3494-9182-41F6-B3D7-9AF9FB90B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40" b="91748" l="2443" r="95928">
                        <a14:foregroundMark x1="13192" y1="25243" x2="14495" y2="66505"/>
                        <a14:foregroundMark x1="14495" y1="66505" x2="19218" y2="83010"/>
                        <a14:foregroundMark x1="6026" y1="48544" x2="12052" y2="21359"/>
                        <a14:foregroundMark x1="12052" y1="21359" x2="22801" y2="15534"/>
                        <a14:foregroundMark x1="22801" y1="15534" x2="29316" y2="42718"/>
                        <a14:foregroundMark x1="29316" y1="42718" x2="30456" y2="52427"/>
                        <a14:foregroundMark x1="2443" y1="47087" x2="2443" y2="47087"/>
                        <a14:foregroundMark x1="15798" y1="6311" x2="15798" y2="6311"/>
                        <a14:foregroundMark x1="19218" y1="92718" x2="19218" y2="92718"/>
                        <a14:foregroundMark x1="54072" y1="85922" x2="45928" y2="36893"/>
                        <a14:foregroundMark x1="45928" y1="36893" x2="52606" y2="22330"/>
                        <a14:foregroundMark x1="52606" y1="22330" x2="57980" y2="66505"/>
                        <a14:foregroundMark x1="57980" y1="66505" x2="45277" y2="74757"/>
                        <a14:foregroundMark x1="45277" y1="74757" x2="45603" y2="36893"/>
                        <a14:foregroundMark x1="45603" y1="36893" x2="53909" y2="73301"/>
                        <a14:foregroundMark x1="53909" y1="73301" x2="53909" y2="80583"/>
                        <a14:foregroundMark x1="60261" y1="30583" x2="53909" y2="15049"/>
                        <a14:foregroundMark x1="53909" y1="15049" x2="47557" y2="7767"/>
                        <a14:foregroundMark x1="70033" y1="25243" x2="78827" y2="15534"/>
                        <a14:foregroundMark x1="78827" y1="15534" x2="89577" y2="47087"/>
                        <a14:foregroundMark x1="89577" y1="47087" x2="80945" y2="74757"/>
                        <a14:foregroundMark x1="80945" y1="74757" x2="73616" y2="46602"/>
                        <a14:foregroundMark x1="73616" y1="46602" x2="75407" y2="29126"/>
                        <a14:foregroundMark x1="69381" y1="41748" x2="69381" y2="41748"/>
                        <a14:foregroundMark x1="82899" y1="8738" x2="90879" y2="54369"/>
                        <a14:foregroundMark x1="90879" y1="54369" x2="90065" y2="66019"/>
                        <a14:foregroundMark x1="68404" y1="35922" x2="69870" y2="59709"/>
                        <a14:foregroundMark x1="95928" y1="33981" x2="96091" y2="65049"/>
                        <a14:foregroundMark x1="82085" y1="5340" x2="82085" y2="5340"/>
                        <a14:foregroundMark x1="31596" y1="59709" x2="16938" y2="77184"/>
                        <a14:foregroundMark x1="16938" y1="77184" x2="6678" y2="490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01008" y="2960971"/>
            <a:ext cx="9918963" cy="332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89216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122</TotalTime>
  <Words>567</Words>
  <Application>Microsoft Office PowerPoint</Application>
  <PresentationFormat>Широкоэкранный</PresentationFormat>
  <Paragraphs>103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</cp:revision>
  <dcterms:created xsi:type="dcterms:W3CDTF">2026-07-13T06:15:39Z</dcterms:created>
  <dcterms:modified xsi:type="dcterms:W3CDTF">2026-07-13T16:16:01Z</dcterms:modified>
</cp:coreProperties>
</file>