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878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495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938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54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38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01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252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034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83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20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294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3926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478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451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958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273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2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5F81ECB-E62A-45F2-938D-F8D383EFB63E}" type="datetimeFigureOut">
              <a:rPr lang="ru-RU" smtClean="0"/>
              <a:t>16.08.2025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9236B-3F18-45A3-BC89-08FB7437C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352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4" y="3612394"/>
            <a:ext cx="11599992" cy="3329581"/>
          </a:xfrm>
        </p:spPr>
        <p:txBody>
          <a:bodyPr/>
          <a:lstStyle/>
          <a:p>
            <a:pPr algn="ctr"/>
            <a:r>
              <a:rPr lang="ru-RU" sz="7200" b="1" dirty="0">
                <a:solidFill>
                  <a:schemeClr val="bg1"/>
                </a:solidFill>
              </a:rPr>
              <a:t>§ 13 пересказ, знать записи в тетради, устно ответить на вопросы после §</a:t>
            </a:r>
            <a:br>
              <a:rPr lang="ru-RU" sz="7200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819053" y="514740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8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Домашнее задание</a:t>
            </a:r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253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812" y="228600"/>
            <a:ext cx="11544008" cy="2076062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Проверка домашнего задания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86C5FD-31C1-4FBA-AE64-2ACE22625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812" y="2398073"/>
            <a:ext cx="10974841" cy="3648164"/>
          </a:xfrm>
        </p:spPr>
        <p:txBody>
          <a:bodyPr>
            <a:normAutofit/>
          </a:bodyPr>
          <a:lstStyle/>
          <a:p>
            <a:pPr algn="ctr"/>
            <a:r>
              <a:rPr lang="ru-RU" sz="13800" b="1" dirty="0">
                <a:solidFill>
                  <a:schemeClr val="accent5">
                    <a:lumMod val="50000"/>
                  </a:schemeClr>
                </a:solidFill>
              </a:rPr>
              <a:t>Пересказ §</a:t>
            </a:r>
          </a:p>
        </p:txBody>
      </p:sp>
    </p:spTree>
    <p:extLst>
      <p:ext uri="{BB962C8B-B14F-4D97-AF65-F5344CB8AC3E}">
        <p14:creationId xmlns:p14="http://schemas.microsoft.com/office/powerpoint/2010/main" val="2332849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359" y="2969309"/>
            <a:ext cx="11599992" cy="3329581"/>
          </a:xfrm>
        </p:spPr>
        <p:txBody>
          <a:bodyPr/>
          <a:lstStyle/>
          <a:p>
            <a:pPr algn="ctr"/>
            <a:br>
              <a:rPr lang="ru-RU" sz="7200" b="1" dirty="0">
                <a:solidFill>
                  <a:schemeClr val="bg1"/>
                </a:solidFill>
              </a:rPr>
            </a:br>
            <a:r>
              <a:rPr lang="ru-RU" sz="7200" b="1" dirty="0">
                <a:solidFill>
                  <a:schemeClr val="bg1"/>
                </a:solidFill>
              </a:rPr>
              <a:t>Цель?</a:t>
            </a:r>
            <a:br>
              <a:rPr lang="ru-RU" sz="7200" b="1" dirty="0">
                <a:solidFill>
                  <a:schemeClr val="bg1"/>
                </a:solidFill>
              </a:rPr>
            </a:br>
            <a:r>
              <a:rPr lang="ru-RU" sz="7200" b="1" dirty="0">
                <a:solidFill>
                  <a:schemeClr val="bg1"/>
                </a:solidFill>
              </a:rPr>
              <a:t>Методы достижения цели?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828383" y="1886340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Сила и слабость Речи Посполитой</a:t>
            </a:r>
          </a:p>
        </p:txBody>
      </p:sp>
    </p:spTree>
    <p:extLst>
      <p:ext uri="{BB962C8B-B14F-4D97-AF65-F5344CB8AC3E}">
        <p14:creationId xmlns:p14="http://schemas.microsoft.com/office/powerpoint/2010/main" val="905248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230567"/>
            <a:ext cx="12192000" cy="3329581"/>
          </a:xfrm>
        </p:spPr>
        <p:txBody>
          <a:bodyPr/>
          <a:lstStyle/>
          <a:p>
            <a:pPr algn="ctr"/>
            <a:br>
              <a:rPr lang="ru-RU" sz="7200" b="1" dirty="0">
                <a:solidFill>
                  <a:schemeClr val="bg1"/>
                </a:solidFill>
              </a:rPr>
            </a:br>
            <a:r>
              <a:rPr lang="ru-RU" sz="6600" b="1" dirty="0">
                <a:solidFill>
                  <a:schemeClr val="bg1"/>
                </a:solidFill>
              </a:rPr>
              <a:t>Цель: </a:t>
            </a:r>
            <a:r>
              <a:rPr lang="ru-RU" sz="4000" b="1" i="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Сформировать у учащихся понимание причин возвышения и упадка Речи Посполитой в XVI–XVII веках.</a:t>
            </a:r>
            <a:br>
              <a:rPr lang="ru-RU" sz="6600" b="1" dirty="0">
                <a:solidFill>
                  <a:schemeClr val="bg1"/>
                </a:solidFill>
              </a:rPr>
            </a:br>
            <a:r>
              <a:rPr lang="ru-RU" sz="6600" b="1" dirty="0">
                <a:solidFill>
                  <a:schemeClr val="bg1"/>
                </a:solidFill>
              </a:rPr>
              <a:t>Методы достижения цели: 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</a:rPr>
              <a:t>работа с картой, учебником, индивидуальная работа, обсуждение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791061" y="1447801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Сила и слабость Речи Посполитой</a:t>
            </a:r>
          </a:p>
        </p:txBody>
      </p:sp>
    </p:spTree>
    <p:extLst>
      <p:ext uri="{BB962C8B-B14F-4D97-AF65-F5344CB8AC3E}">
        <p14:creationId xmlns:p14="http://schemas.microsoft.com/office/powerpoint/2010/main" val="201396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D9196-FF8B-4A70-92D4-BF217E3E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6C5A4C-805F-4B0C-B62E-834D7EEA3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AB9903BB-1B83-4CEF-AFB2-29C5C08E0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Историк">
            <a:extLst>
              <a:ext uri="{FF2B5EF4-FFF2-40B4-BE49-F238E27FC236}">
                <a16:creationId xmlns:a16="http://schemas.microsoft.com/office/drawing/2014/main" id="{FAB96D04-DAED-4DFD-98F1-22168EF9A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64" y="0"/>
            <a:ext cx="5537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2A16A2-6B3F-4B60-854A-ABD1CDE832CE}"/>
              </a:ext>
            </a:extLst>
          </p:cNvPr>
          <p:cNvSpPr txBox="1"/>
          <p:nvPr/>
        </p:nvSpPr>
        <p:spPr>
          <a:xfrm>
            <a:off x="6103027" y="576292"/>
            <a:ext cx="60047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endParaRPr lang="ru-RU" sz="3200" b="1" dirty="0">
              <a:solidFill>
                <a:schemeClr val="bg1"/>
              </a:solidFill>
            </a:endParaRPr>
          </a:p>
          <a:p>
            <a:pPr marL="342900" indent="-342900" algn="just">
              <a:buAutoNum type="arabicPeriod"/>
            </a:pPr>
            <a:r>
              <a:rPr lang="ru-RU" sz="3200" b="1" dirty="0">
                <a:solidFill>
                  <a:schemeClr val="bg1"/>
                </a:solidFill>
              </a:rPr>
              <a:t>Какие крупные города можно выделить?</a:t>
            </a:r>
          </a:p>
          <a:p>
            <a:pPr marL="342900" indent="-342900" algn="just">
              <a:buAutoNum type="arabicPeriod"/>
            </a:pPr>
            <a:r>
              <a:rPr lang="ru-RU" sz="3200" b="1" dirty="0">
                <a:solidFill>
                  <a:schemeClr val="bg1"/>
                </a:solidFill>
              </a:rPr>
              <a:t>Какие на </a:t>
            </a:r>
            <a:r>
              <a:rPr lang="en-US" sz="3200" b="1" dirty="0">
                <a:solidFill>
                  <a:schemeClr val="bg1"/>
                </a:solidFill>
              </a:rPr>
              <a:t>XVI</a:t>
            </a:r>
            <a:r>
              <a:rPr lang="ru-RU" sz="3200" b="1" dirty="0">
                <a:solidFill>
                  <a:schemeClr val="bg1"/>
                </a:solidFill>
              </a:rPr>
              <a:t> век русские города входили в состав Речи Посполитой?</a:t>
            </a:r>
          </a:p>
          <a:p>
            <a:pPr marL="342900" indent="-342900" algn="just">
              <a:buAutoNum type="arabicPeriod"/>
            </a:pPr>
            <a:r>
              <a:rPr lang="ru-RU" sz="3200" b="1" dirty="0">
                <a:solidFill>
                  <a:schemeClr val="bg1"/>
                </a:solidFill>
              </a:rPr>
              <a:t>Речь Посполитая образовалась из каких государств?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9B77A8-16BB-4A79-A0CD-8AB6D3C42AE5}"/>
              </a:ext>
            </a:extLst>
          </p:cNvPr>
          <p:cNvSpPr txBox="1"/>
          <p:nvPr/>
        </p:nvSpPr>
        <p:spPr>
          <a:xfrm>
            <a:off x="8568037" y="5676899"/>
            <a:ext cx="3476625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Прочитать пункт 1.</a:t>
            </a:r>
          </a:p>
        </p:txBody>
      </p:sp>
    </p:spTree>
    <p:extLst>
      <p:ext uri="{BB962C8B-B14F-4D97-AF65-F5344CB8AC3E}">
        <p14:creationId xmlns:p14="http://schemas.microsoft.com/office/powerpoint/2010/main" val="2778097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D9196-FF8B-4A70-92D4-BF217E3E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6C5A4C-805F-4B0C-B62E-834D7EEA3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AB9903BB-1B83-4CEF-AFB2-29C5C08E0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2A16A2-6B3F-4B60-854A-ABD1CDE832CE}"/>
              </a:ext>
            </a:extLst>
          </p:cNvPr>
          <p:cNvSpPr txBox="1"/>
          <p:nvPr/>
        </p:nvSpPr>
        <p:spPr>
          <a:xfrm>
            <a:off x="1076049" y="-578187"/>
            <a:ext cx="1062183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endParaRPr lang="ru-RU" sz="3200" b="1" dirty="0">
              <a:solidFill>
                <a:schemeClr val="bg1"/>
              </a:solidFill>
            </a:endParaRPr>
          </a:p>
          <a:p>
            <a:pPr algn="ctr"/>
            <a:r>
              <a:rPr lang="ru-RU" sz="6000" b="1" dirty="0">
                <a:solidFill>
                  <a:schemeClr val="bg1"/>
                </a:solidFill>
              </a:rPr>
              <a:t>Политическое устройство Речи Посполитой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9B77A8-16BB-4A79-A0CD-8AB6D3C42AE5}"/>
              </a:ext>
            </a:extLst>
          </p:cNvPr>
          <p:cNvSpPr txBox="1"/>
          <p:nvPr/>
        </p:nvSpPr>
        <p:spPr>
          <a:xfrm>
            <a:off x="9930734" y="849045"/>
            <a:ext cx="2099963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Пункт 2.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Восстановите схему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A5DCB1D-1B6E-4CC9-8406-80A1337770C3}"/>
              </a:ext>
            </a:extLst>
          </p:cNvPr>
          <p:cNvSpPr/>
          <p:nvPr/>
        </p:nvSpPr>
        <p:spPr>
          <a:xfrm>
            <a:off x="4267200" y="1917401"/>
            <a:ext cx="3048000" cy="823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____________________</a:t>
            </a:r>
          </a:p>
          <a:p>
            <a:pPr algn="ctr"/>
            <a:r>
              <a:rPr lang="ru-RU" b="1" dirty="0"/>
              <a:t>(выборный)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B92EC30-FB98-4543-BE6D-8600F38117C2}"/>
              </a:ext>
            </a:extLst>
          </p:cNvPr>
          <p:cNvSpPr/>
          <p:nvPr/>
        </p:nvSpPr>
        <p:spPr>
          <a:xfrm>
            <a:off x="4267200" y="3202754"/>
            <a:ext cx="3048000" cy="823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____________________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09379BF-AB56-4C46-A00A-FE9BEC8ECB7E}"/>
              </a:ext>
            </a:extLst>
          </p:cNvPr>
          <p:cNvSpPr/>
          <p:nvPr/>
        </p:nvSpPr>
        <p:spPr>
          <a:xfrm>
            <a:off x="646111" y="4026031"/>
            <a:ext cx="3048000" cy="823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____________________</a:t>
            </a:r>
          </a:p>
          <a:p>
            <a:pPr algn="ctr"/>
            <a:r>
              <a:rPr lang="ru-RU" b="1" dirty="0"/>
              <a:t>(150 человек)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CEFD078-625B-42FF-B01D-AD65836F2A62}"/>
              </a:ext>
            </a:extLst>
          </p:cNvPr>
          <p:cNvSpPr/>
          <p:nvPr/>
        </p:nvSpPr>
        <p:spPr>
          <a:xfrm>
            <a:off x="3933824" y="4887408"/>
            <a:ext cx="3381375" cy="10752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____________________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909A48A-D299-4781-A323-5805195C4781}"/>
              </a:ext>
            </a:extLst>
          </p:cNvPr>
          <p:cNvSpPr/>
          <p:nvPr/>
        </p:nvSpPr>
        <p:spPr>
          <a:xfrm>
            <a:off x="7906545" y="4026030"/>
            <a:ext cx="3048000" cy="823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____________________</a:t>
            </a:r>
          </a:p>
          <a:p>
            <a:pPr algn="ctr"/>
            <a:r>
              <a:rPr lang="ru-RU" b="1" dirty="0"/>
              <a:t>(236 человек)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86F23E3-192F-48D3-87E2-7664D4381C0E}"/>
              </a:ext>
            </a:extLst>
          </p:cNvPr>
          <p:cNvSpPr/>
          <p:nvPr/>
        </p:nvSpPr>
        <p:spPr>
          <a:xfrm>
            <a:off x="77839" y="1778803"/>
            <a:ext cx="3048000" cy="1923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____________________</a:t>
            </a:r>
          </a:p>
          <a:p>
            <a:pPr algn="ctr"/>
            <a:r>
              <a:rPr lang="ru-RU" b="1" dirty="0"/>
              <a:t>(крупные землевладельцы, занимали все важные должности)</a:t>
            </a:r>
          </a:p>
          <a:p>
            <a:pPr algn="ctr"/>
            <a:endParaRPr lang="ru-RU" b="1" dirty="0"/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52A28EE1-6709-4ADA-AD04-CBDF93DF18A6}"/>
              </a:ext>
            </a:extLst>
          </p:cNvPr>
          <p:cNvCxnSpPr/>
          <p:nvPr/>
        </p:nvCxnSpPr>
        <p:spPr>
          <a:xfrm flipV="1">
            <a:off x="5682343" y="2740678"/>
            <a:ext cx="0" cy="4620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F7B1257-FA64-4E64-90D3-8D15F7C16015}"/>
              </a:ext>
            </a:extLst>
          </p:cNvPr>
          <p:cNvCxnSpPr>
            <a:cxnSpLocks/>
          </p:cNvCxnSpPr>
          <p:nvPr/>
        </p:nvCxnSpPr>
        <p:spPr>
          <a:xfrm flipH="1">
            <a:off x="2985797" y="3476359"/>
            <a:ext cx="1281403" cy="5286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4FABEEEE-886A-4C46-8EA8-4874E827A9AB}"/>
              </a:ext>
            </a:extLst>
          </p:cNvPr>
          <p:cNvCxnSpPr>
            <a:cxnSpLocks/>
          </p:cNvCxnSpPr>
          <p:nvPr/>
        </p:nvCxnSpPr>
        <p:spPr>
          <a:xfrm>
            <a:off x="7345407" y="3309224"/>
            <a:ext cx="1262742" cy="649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B34BD8B-D9E4-42FA-9B4F-93FDC90C2F19}"/>
              </a:ext>
            </a:extLst>
          </p:cNvPr>
          <p:cNvCxnSpPr>
            <a:cxnSpLocks/>
          </p:cNvCxnSpPr>
          <p:nvPr/>
        </p:nvCxnSpPr>
        <p:spPr>
          <a:xfrm>
            <a:off x="5668469" y="4085106"/>
            <a:ext cx="30913" cy="7052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25E3620-B34B-460D-888E-DD3C3517027D}"/>
              </a:ext>
            </a:extLst>
          </p:cNvPr>
          <p:cNvSpPr/>
          <p:nvPr/>
        </p:nvSpPr>
        <p:spPr>
          <a:xfrm>
            <a:off x="7599903" y="2245495"/>
            <a:ext cx="3048000" cy="830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/>
              <a:t>______________</a:t>
            </a:r>
          </a:p>
          <a:p>
            <a:pPr algn="ctr"/>
            <a:r>
              <a:rPr lang="ru-RU" b="1" u="sng" dirty="0"/>
              <a:t> дворянство, опора короля</a:t>
            </a:r>
            <a:endParaRPr lang="ru-RU" b="1" dirty="0"/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62870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D9196-FF8B-4A70-92D4-BF217E3E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6C5A4C-805F-4B0C-B62E-834D7EEA3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AB9903BB-1B83-4CEF-AFB2-29C5C08E0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2A16A2-6B3F-4B60-854A-ABD1CDE832CE}"/>
              </a:ext>
            </a:extLst>
          </p:cNvPr>
          <p:cNvSpPr txBox="1"/>
          <p:nvPr/>
        </p:nvSpPr>
        <p:spPr>
          <a:xfrm>
            <a:off x="1076049" y="-578187"/>
            <a:ext cx="1062183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endParaRPr lang="ru-RU" sz="3200" b="1" dirty="0">
              <a:solidFill>
                <a:schemeClr val="bg1"/>
              </a:solidFill>
            </a:endParaRPr>
          </a:p>
          <a:p>
            <a:pPr algn="ctr"/>
            <a:r>
              <a:rPr lang="ru-RU" sz="6000" b="1" dirty="0">
                <a:solidFill>
                  <a:schemeClr val="bg1"/>
                </a:solidFill>
              </a:rPr>
              <a:t>Политическое устройство Речи Посполитой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A5DCB1D-1B6E-4CC9-8406-80A1337770C3}"/>
              </a:ext>
            </a:extLst>
          </p:cNvPr>
          <p:cNvSpPr/>
          <p:nvPr/>
        </p:nvSpPr>
        <p:spPr>
          <a:xfrm>
            <a:off x="4267200" y="1917401"/>
            <a:ext cx="3048000" cy="823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/>
              <a:t>Король </a:t>
            </a:r>
          </a:p>
          <a:p>
            <a:pPr algn="ctr"/>
            <a:r>
              <a:rPr lang="ru-RU" b="1" dirty="0"/>
              <a:t>(выборный)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B92EC30-FB98-4543-BE6D-8600F38117C2}"/>
              </a:ext>
            </a:extLst>
          </p:cNvPr>
          <p:cNvSpPr/>
          <p:nvPr/>
        </p:nvSpPr>
        <p:spPr>
          <a:xfrm>
            <a:off x="4267200" y="3202754"/>
            <a:ext cx="3048000" cy="823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/>
              <a:t>СЕЙМ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09379BF-AB56-4C46-A00A-FE9BEC8ECB7E}"/>
              </a:ext>
            </a:extLst>
          </p:cNvPr>
          <p:cNvSpPr/>
          <p:nvPr/>
        </p:nvSpPr>
        <p:spPr>
          <a:xfrm>
            <a:off x="618147" y="4026030"/>
            <a:ext cx="3048000" cy="1099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/>
              <a:t>СЕНАТ</a:t>
            </a:r>
          </a:p>
          <a:p>
            <a:pPr algn="ctr"/>
            <a:r>
              <a:rPr lang="ru-RU" b="1" dirty="0"/>
              <a:t>(150 человек)</a:t>
            </a:r>
          </a:p>
          <a:p>
            <a:pPr algn="ctr"/>
            <a:r>
              <a:rPr lang="ru-RU" b="1" dirty="0"/>
              <a:t>Верхняя палата парламента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CEFD078-625B-42FF-B01D-AD65836F2A62}"/>
              </a:ext>
            </a:extLst>
          </p:cNvPr>
          <p:cNvSpPr/>
          <p:nvPr/>
        </p:nvSpPr>
        <p:spPr>
          <a:xfrm>
            <a:off x="3933824" y="4887408"/>
            <a:ext cx="3381375" cy="823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/>
              <a:t>Право «</a:t>
            </a:r>
            <a:r>
              <a:rPr lang="ru-RU" b="1" u="sng" dirty="0" err="1"/>
              <a:t>либерум</a:t>
            </a:r>
            <a:r>
              <a:rPr lang="ru-RU" b="1" u="sng" dirty="0"/>
              <a:t> вето»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909A48A-D299-4781-A323-5805195C4781}"/>
              </a:ext>
            </a:extLst>
          </p:cNvPr>
          <p:cNvSpPr/>
          <p:nvPr/>
        </p:nvSpPr>
        <p:spPr>
          <a:xfrm>
            <a:off x="7906545" y="4026030"/>
            <a:ext cx="3048000" cy="1099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/>
              <a:t>Посольская Изба </a:t>
            </a:r>
          </a:p>
          <a:p>
            <a:pPr algn="ctr"/>
            <a:r>
              <a:rPr lang="ru-RU" b="1" dirty="0"/>
              <a:t>(236 человек)</a:t>
            </a:r>
          </a:p>
          <a:p>
            <a:pPr algn="ctr"/>
            <a:r>
              <a:rPr lang="ru-RU" b="1" dirty="0"/>
              <a:t>Нижняя палата парламента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32B8CD1-F884-4BD4-9C94-2A4E8BCE0476}"/>
              </a:ext>
            </a:extLst>
          </p:cNvPr>
          <p:cNvCxnSpPr>
            <a:cxnSpLocks/>
          </p:cNvCxnSpPr>
          <p:nvPr/>
        </p:nvCxnSpPr>
        <p:spPr>
          <a:xfrm flipH="1">
            <a:off x="2985797" y="3476359"/>
            <a:ext cx="1281403" cy="5286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C0065901-7CDB-41F4-9BEB-F26A19C9CBCD}"/>
              </a:ext>
            </a:extLst>
          </p:cNvPr>
          <p:cNvCxnSpPr>
            <a:cxnSpLocks/>
          </p:cNvCxnSpPr>
          <p:nvPr/>
        </p:nvCxnSpPr>
        <p:spPr>
          <a:xfrm>
            <a:off x="5668469" y="4085106"/>
            <a:ext cx="30913" cy="7052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6D0FC5D-2B19-4433-8F49-198609A9DE52}"/>
              </a:ext>
            </a:extLst>
          </p:cNvPr>
          <p:cNvCxnSpPr>
            <a:cxnSpLocks/>
          </p:cNvCxnSpPr>
          <p:nvPr/>
        </p:nvCxnSpPr>
        <p:spPr>
          <a:xfrm>
            <a:off x="7345407" y="3309224"/>
            <a:ext cx="1262742" cy="649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A7940685-F1FD-4E19-943E-39DAC10601F7}"/>
              </a:ext>
            </a:extLst>
          </p:cNvPr>
          <p:cNvCxnSpPr/>
          <p:nvPr/>
        </p:nvCxnSpPr>
        <p:spPr>
          <a:xfrm flipV="1">
            <a:off x="5682343" y="2740678"/>
            <a:ext cx="0" cy="4620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1AAE8D5-A962-4DE1-AF48-679AB68B995B}"/>
              </a:ext>
            </a:extLst>
          </p:cNvPr>
          <p:cNvSpPr/>
          <p:nvPr/>
        </p:nvSpPr>
        <p:spPr>
          <a:xfrm>
            <a:off x="77839" y="1778803"/>
            <a:ext cx="3048000" cy="1923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/>
              <a:t>Магнаты</a:t>
            </a:r>
          </a:p>
          <a:p>
            <a:pPr algn="ctr"/>
            <a:r>
              <a:rPr lang="ru-RU" b="1" dirty="0"/>
              <a:t>(крупные землевладельцы, занимали все важные должности)</a:t>
            </a:r>
          </a:p>
          <a:p>
            <a:pPr algn="ctr"/>
            <a:endParaRPr lang="ru-RU" b="1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E6FE44C-0520-444C-A2D3-71F943D6545E}"/>
              </a:ext>
            </a:extLst>
          </p:cNvPr>
          <p:cNvSpPr/>
          <p:nvPr/>
        </p:nvSpPr>
        <p:spPr>
          <a:xfrm>
            <a:off x="7599903" y="2245495"/>
            <a:ext cx="3048000" cy="830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/>
              <a:t>Шляхта – дворянство, опора короля</a:t>
            </a:r>
            <a:endParaRPr lang="ru-RU" b="1" dirty="0"/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83495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359" y="2969309"/>
            <a:ext cx="11599992" cy="3329581"/>
          </a:xfrm>
        </p:spPr>
        <p:txBody>
          <a:bodyPr/>
          <a:lstStyle/>
          <a:p>
            <a:pPr algn="ctr"/>
            <a:br>
              <a:rPr lang="ru-RU" sz="7200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828383" y="1886340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49E3E2-9B16-479F-9994-8379BBBA6320}"/>
              </a:ext>
            </a:extLst>
          </p:cNvPr>
          <p:cNvSpPr txBox="1"/>
          <p:nvPr/>
        </p:nvSpPr>
        <p:spPr>
          <a:xfrm>
            <a:off x="1097681" y="559110"/>
            <a:ext cx="1041500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b="1" dirty="0">
                <a:solidFill>
                  <a:schemeClr val="bg1"/>
                </a:solidFill>
                <a:cs typeface="Times New Roman" panose="02020603050405020304" pitchFamily="18" charset="0"/>
              </a:rPr>
              <a:t>Почему Реформация и Контрреформация в Польше не привели к религиозным войнам?</a:t>
            </a:r>
          </a:p>
        </p:txBody>
      </p:sp>
    </p:spTree>
    <p:extLst>
      <p:ext uri="{BB962C8B-B14F-4D97-AF65-F5344CB8AC3E}">
        <p14:creationId xmlns:p14="http://schemas.microsoft.com/office/powerpoint/2010/main" val="3346890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359" y="2969309"/>
            <a:ext cx="11599992" cy="3329581"/>
          </a:xfrm>
        </p:spPr>
        <p:txBody>
          <a:bodyPr/>
          <a:lstStyle/>
          <a:p>
            <a:pPr algn="ctr"/>
            <a:br>
              <a:rPr lang="ru-RU" sz="7200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828383" y="1886340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49E3E2-9B16-479F-9994-8379BBBA6320}"/>
              </a:ext>
            </a:extLst>
          </p:cNvPr>
          <p:cNvSpPr txBox="1"/>
          <p:nvPr/>
        </p:nvSpPr>
        <p:spPr>
          <a:xfrm>
            <a:off x="112160" y="512385"/>
            <a:ext cx="11818389" cy="6370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5100" b="1" i="0" dirty="0">
                <a:solidFill>
                  <a:schemeClr val="bg1"/>
                </a:solidFill>
                <a:effectLst/>
              </a:rPr>
              <a:t>Люблинская уния - </a:t>
            </a:r>
            <a:r>
              <a:rPr lang="ru-RU" sz="5100" b="0" i="0" dirty="0">
                <a:solidFill>
                  <a:schemeClr val="bg1"/>
                </a:solidFill>
                <a:effectLst/>
              </a:rPr>
              <a:t>договор, заключённый в 1569 году между Королевством Польским и Великим княжеством Литовским, в результате которого образовалось новое государство - Речь Посполитая. Цель: противостояние России.</a:t>
            </a:r>
            <a:endParaRPr lang="ru-RU" sz="51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1E92E8-1ECF-400C-8E6F-5757A044F698}"/>
              </a:ext>
            </a:extLst>
          </p:cNvPr>
          <p:cNvSpPr txBox="1"/>
          <p:nvPr/>
        </p:nvSpPr>
        <p:spPr>
          <a:xfrm>
            <a:off x="112160" y="25360"/>
            <a:ext cx="2099963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Записать</a:t>
            </a:r>
          </a:p>
        </p:txBody>
      </p:sp>
    </p:spTree>
    <p:extLst>
      <p:ext uri="{BB962C8B-B14F-4D97-AF65-F5344CB8AC3E}">
        <p14:creationId xmlns:p14="http://schemas.microsoft.com/office/powerpoint/2010/main" val="3120068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359" y="2969309"/>
            <a:ext cx="11599992" cy="3329581"/>
          </a:xfrm>
        </p:spPr>
        <p:txBody>
          <a:bodyPr/>
          <a:lstStyle/>
          <a:p>
            <a:pPr algn="ctr"/>
            <a:br>
              <a:rPr lang="ru-RU" sz="7200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828383" y="1886340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1E92E8-1ECF-400C-8E6F-5757A044F698}"/>
              </a:ext>
            </a:extLst>
          </p:cNvPr>
          <p:cNvSpPr txBox="1"/>
          <p:nvPr/>
        </p:nvSpPr>
        <p:spPr>
          <a:xfrm>
            <a:off x="112160" y="25360"/>
            <a:ext cx="4487832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Кто такие? Пункт 3. Дайте краткое описание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977EFDD-1711-4397-B23A-8F0D07606F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699661"/>
              </p:ext>
            </p:extLst>
          </p:nvPr>
        </p:nvGraphicFramePr>
        <p:xfrm>
          <a:off x="0" y="1410395"/>
          <a:ext cx="12192000" cy="2674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569612608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259467122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14089691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6114037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077855548"/>
                    </a:ext>
                  </a:extLst>
                </a:gridCol>
              </a:tblGrid>
              <a:tr h="988721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Стефан </a:t>
                      </a:r>
                      <a:r>
                        <a:rPr lang="ru-RU" sz="2800" b="1" dirty="0" err="1">
                          <a:solidFill>
                            <a:schemeClr val="bg1"/>
                          </a:solidFill>
                        </a:rPr>
                        <a:t>Баторий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Ян </a:t>
                      </a:r>
                      <a:r>
                        <a:rPr lang="ru-RU" sz="2800" b="1" dirty="0" err="1">
                          <a:solidFill>
                            <a:schemeClr val="bg1"/>
                          </a:solidFill>
                        </a:rPr>
                        <a:t>Замойский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Генрих Валуа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Сигизмунд 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III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Ян 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III</a:t>
                      </a:r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800" b="1" dirty="0" err="1">
                          <a:solidFill>
                            <a:schemeClr val="bg1"/>
                          </a:solidFill>
                        </a:rPr>
                        <a:t>Собеский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398121"/>
                  </a:ext>
                </a:extLst>
              </a:tr>
              <a:tr h="168600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603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371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359" y="2969309"/>
            <a:ext cx="11599992" cy="3329581"/>
          </a:xfrm>
        </p:spPr>
        <p:txBody>
          <a:bodyPr/>
          <a:lstStyle/>
          <a:p>
            <a:pPr algn="ctr"/>
            <a:br>
              <a:rPr lang="ru-RU" sz="7200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828383" y="1886340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A24240-72CE-403D-9D44-64D8E459EE05}"/>
              </a:ext>
            </a:extLst>
          </p:cNvPr>
          <p:cNvSpPr txBox="1"/>
          <p:nvPr/>
        </p:nvSpPr>
        <p:spPr>
          <a:xfrm>
            <a:off x="492480" y="460930"/>
            <a:ext cx="1146003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8000" b="1" dirty="0">
                <a:solidFill>
                  <a:schemeClr val="bg1"/>
                </a:solidFill>
              </a:rPr>
              <a:t>Каковы были главные противники и союзники Речи Посполитой в XVII в.?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2FBB40-0D81-4E40-A26C-53CC9BB2F643}"/>
              </a:ext>
            </a:extLst>
          </p:cNvPr>
          <p:cNvSpPr txBox="1"/>
          <p:nvPr/>
        </p:nvSpPr>
        <p:spPr>
          <a:xfrm>
            <a:off x="156045" y="5954685"/>
            <a:ext cx="4487832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Пункт 4. Прочитать</a:t>
            </a:r>
          </a:p>
        </p:txBody>
      </p:sp>
    </p:spTree>
    <p:extLst>
      <p:ext uri="{BB962C8B-B14F-4D97-AF65-F5344CB8AC3E}">
        <p14:creationId xmlns:p14="http://schemas.microsoft.com/office/powerpoint/2010/main" val="240931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359" y="2969309"/>
            <a:ext cx="11599992" cy="3329581"/>
          </a:xfrm>
        </p:spPr>
        <p:txBody>
          <a:bodyPr/>
          <a:lstStyle/>
          <a:p>
            <a:pPr algn="ctr"/>
            <a:br>
              <a:rPr lang="ru-RU" sz="7200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828383" y="1886340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A24240-72CE-403D-9D44-64D8E459EE05}"/>
              </a:ext>
            </a:extLst>
          </p:cNvPr>
          <p:cNvSpPr txBox="1"/>
          <p:nvPr/>
        </p:nvSpPr>
        <p:spPr>
          <a:xfrm>
            <a:off x="492480" y="460930"/>
            <a:ext cx="11460033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500" b="1" dirty="0">
                <a:solidFill>
                  <a:schemeClr val="bg1"/>
                </a:solidFill>
              </a:rPr>
              <a:t>В чем сила и слабость Речи Посполитой?</a:t>
            </a:r>
          </a:p>
        </p:txBody>
      </p:sp>
    </p:spTree>
    <p:extLst>
      <p:ext uri="{BB962C8B-B14F-4D97-AF65-F5344CB8AC3E}">
        <p14:creationId xmlns:p14="http://schemas.microsoft.com/office/powerpoint/2010/main" val="911250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359" y="2969309"/>
            <a:ext cx="11599992" cy="3329581"/>
          </a:xfrm>
        </p:spPr>
        <p:txBody>
          <a:bodyPr/>
          <a:lstStyle/>
          <a:p>
            <a:pPr algn="ctr"/>
            <a:br>
              <a:rPr lang="ru-RU" sz="7200" b="1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828383" y="1886340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8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CB63D28D-3DFB-42DE-89C7-02C7F3DCE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379701"/>
              </p:ext>
            </p:extLst>
          </p:nvPr>
        </p:nvGraphicFramePr>
        <p:xfrm>
          <a:off x="2115975" y="645021"/>
          <a:ext cx="8390294" cy="5237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9004">
                  <a:extLst>
                    <a:ext uri="{9D8B030D-6E8A-4147-A177-3AD203B41FA5}">
                      <a16:colId xmlns:a16="http://schemas.microsoft.com/office/drawing/2014/main" val="1198341830"/>
                    </a:ext>
                  </a:extLst>
                </a:gridCol>
                <a:gridCol w="4721290">
                  <a:extLst>
                    <a:ext uri="{9D8B030D-6E8A-4147-A177-3AD203B41FA5}">
                      <a16:colId xmlns:a16="http://schemas.microsoft.com/office/drawing/2014/main" val="3062878760"/>
                    </a:ext>
                  </a:extLst>
                </a:gridCol>
              </a:tblGrid>
              <a:tr h="756467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Слабость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Сила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293600"/>
                  </a:ext>
                </a:extLst>
              </a:tr>
              <a:tr h="4103573"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ru-RU" sz="3600" dirty="0"/>
                        <a:t>Разногласия шляхты;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3600" dirty="0"/>
                        <a:t>Религиозные конфликты;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3600" dirty="0"/>
                        <a:t>Внешнеполитические поражения</a:t>
                      </a:r>
                    </a:p>
                    <a:p>
                      <a:pPr algn="ctr"/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ru-RU" sz="3600" dirty="0"/>
                        <a:t>Политическое устройство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3600" dirty="0"/>
                        <a:t>Многонациональный характер;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ru-RU" sz="3600" dirty="0"/>
                        <a:t>Военная мощь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573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227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175" y="2309221"/>
            <a:ext cx="12192000" cy="3329581"/>
          </a:xfrm>
        </p:spPr>
        <p:txBody>
          <a:bodyPr/>
          <a:lstStyle/>
          <a:p>
            <a:pPr algn="ctr"/>
            <a:br>
              <a:rPr lang="ru-RU" sz="7200" b="1" dirty="0">
                <a:solidFill>
                  <a:schemeClr val="bg1"/>
                </a:solidFill>
              </a:rPr>
            </a:br>
            <a:r>
              <a:rPr lang="ru-RU" sz="6600" b="1" dirty="0">
                <a:solidFill>
                  <a:schemeClr val="bg1"/>
                </a:solidFill>
              </a:rPr>
              <a:t>Цель: </a:t>
            </a:r>
            <a:r>
              <a:rPr lang="ru-RU" sz="4000" b="1" i="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Сформировать у учащихся понимание причин возвышения и упадка Речи Посполитой в XVI–XVII веках.</a:t>
            </a:r>
            <a:br>
              <a:rPr lang="ru-RU" sz="6600" b="1" dirty="0">
                <a:solidFill>
                  <a:schemeClr val="bg1"/>
                </a:solidFill>
              </a:rPr>
            </a:br>
            <a:r>
              <a:rPr lang="ru-RU" sz="6600" b="1" dirty="0">
                <a:solidFill>
                  <a:schemeClr val="bg1"/>
                </a:solidFill>
              </a:rPr>
              <a:t>Методы достижения цели: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791061" y="1447801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Сила и слабость Речи Посполитой</a:t>
            </a:r>
          </a:p>
        </p:txBody>
      </p:sp>
    </p:spTree>
    <p:extLst>
      <p:ext uri="{BB962C8B-B14F-4D97-AF65-F5344CB8AC3E}">
        <p14:creationId xmlns:p14="http://schemas.microsoft.com/office/powerpoint/2010/main" val="347344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презентации история - 97 фото - Все про PowerPoint">
            <a:extLst>
              <a:ext uri="{FF2B5EF4-FFF2-40B4-BE49-F238E27FC236}">
                <a16:creationId xmlns:a16="http://schemas.microsoft.com/office/drawing/2014/main" id="{4751B4E7-40F8-44BE-8DFC-41511488F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0CE8A-FE86-42F5-8207-A036826AF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175" y="545735"/>
            <a:ext cx="12192000" cy="3329581"/>
          </a:xfrm>
        </p:spPr>
        <p:txBody>
          <a:bodyPr/>
          <a:lstStyle/>
          <a:p>
            <a:pPr algn="ctr"/>
            <a:r>
              <a:rPr lang="ru-RU" sz="7200" b="1" dirty="0">
                <a:solidFill>
                  <a:schemeClr val="bg1"/>
                </a:solidFill>
              </a:rPr>
              <a:t>Кубик Блума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2075A02-BA2D-4C70-B208-86DBFE55B90A}"/>
              </a:ext>
            </a:extLst>
          </p:cNvPr>
          <p:cNvSpPr txBox="1">
            <a:spLocks/>
          </p:cNvSpPr>
          <p:nvPr/>
        </p:nvSpPr>
        <p:spPr>
          <a:xfrm>
            <a:off x="791061" y="1447801"/>
            <a:ext cx="10788228" cy="8614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Рефлексия</a:t>
            </a:r>
          </a:p>
        </p:txBody>
      </p:sp>
    </p:spTree>
    <p:extLst>
      <p:ext uri="{BB962C8B-B14F-4D97-AF65-F5344CB8AC3E}">
        <p14:creationId xmlns:p14="http://schemas.microsoft.com/office/powerpoint/2010/main" val="40406759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</TotalTime>
  <Words>336</Words>
  <Application>Microsoft Office PowerPoint</Application>
  <PresentationFormat>Широкоэкранный</PresentationFormat>
  <Paragraphs>74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Ион</vt:lpstr>
      <vt:lpstr>§ 13 пересказ, знать записи в тетради, устно ответить на вопросы после § </vt:lpstr>
      <vt:lpstr>Проверка домашнего задания</vt:lpstr>
      <vt:lpstr> Цель? Методы достижения цели?</vt:lpstr>
      <vt:lpstr> Цель: Сформировать у учащихся понимание причин возвышения и упадка Речи Посполитой в XVI–XVII веках. Методы достижения цели: работа с картой, учебником, индивидуальная работа, обсуждение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 </vt:lpstr>
      <vt:lpstr> </vt:lpstr>
      <vt:lpstr> Цель: Сформировать у учащихся понимание причин возвышения и упадка Речи Посполитой в XVI–XVII веках. Методы достижения цели:</vt:lpstr>
      <vt:lpstr>Кубик Блума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 13 пересказ, знать записи в тетради, устно ответить на вопросы после § </dc:title>
  <dc:creator>User</dc:creator>
  <cp:lastModifiedBy>User</cp:lastModifiedBy>
  <cp:revision>8</cp:revision>
  <dcterms:created xsi:type="dcterms:W3CDTF">2025-08-16T05:32:34Z</dcterms:created>
  <dcterms:modified xsi:type="dcterms:W3CDTF">2025-08-16T06:31:21Z</dcterms:modified>
</cp:coreProperties>
</file>