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67" r:id="rId5"/>
    <p:sldId id="259" r:id="rId6"/>
    <p:sldId id="260" r:id="rId7"/>
    <p:sldId id="261" r:id="rId8"/>
    <p:sldId id="262" r:id="rId9"/>
    <p:sldId id="268" r:id="rId10"/>
    <p:sldId id="269" r:id="rId11"/>
    <p:sldId id="270" r:id="rId12"/>
    <p:sldId id="263" r:id="rId13"/>
    <p:sldId id="264" r:id="rId14"/>
    <p:sldId id="265" r:id="rId15"/>
    <p:sldId id="266" r:id="rId16"/>
    <p:sldId id="271" r:id="rId17"/>
    <p:sldId id="274" r:id="rId18"/>
    <p:sldId id="272" r:id="rId19"/>
    <p:sldId id="273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8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4188-7BC7-4D29-BF60-C35FF6AAAA3D}" type="datetimeFigureOut">
              <a:rPr lang="ru-RU" smtClean="0"/>
              <a:t>18.07.2026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88D81-98A7-4021-B3F3-35296B20E2E1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7196867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4188-7BC7-4D29-BF60-C35FF6AAAA3D}" type="datetimeFigureOut">
              <a:rPr lang="ru-RU" smtClean="0"/>
              <a:t>18.07.2026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88D81-98A7-4021-B3F3-35296B20E2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1204791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4188-7BC7-4D29-BF60-C35FF6AAAA3D}" type="datetimeFigureOut">
              <a:rPr lang="ru-RU" smtClean="0"/>
              <a:t>18.07.2026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88D81-98A7-4021-B3F3-35296B20E2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664766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4188-7BC7-4D29-BF60-C35FF6AAAA3D}" type="datetimeFigureOut">
              <a:rPr lang="ru-RU" smtClean="0"/>
              <a:t>18.07.2026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88D81-98A7-4021-B3F3-35296B20E2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50498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4188-7BC7-4D29-BF60-C35FF6AAAA3D}" type="datetimeFigureOut">
              <a:rPr lang="ru-RU" smtClean="0"/>
              <a:t>18.07.2026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88D81-98A7-4021-B3F3-35296B20E2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9190344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4188-7BC7-4D29-BF60-C35FF6AAAA3D}" type="datetimeFigureOut">
              <a:rPr lang="ru-RU" smtClean="0"/>
              <a:t>18.07.2026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88D81-98A7-4021-B3F3-35296B20E2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691003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4188-7BC7-4D29-BF60-C35FF6AAAA3D}" type="datetimeFigureOut">
              <a:rPr lang="ru-RU" smtClean="0"/>
              <a:t>18.07.2026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88D81-98A7-4021-B3F3-35296B20E2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3603741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4188-7BC7-4D29-BF60-C35FF6AAAA3D}" type="datetimeFigureOut">
              <a:rPr lang="ru-RU" smtClean="0"/>
              <a:t>18.07.2026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88D81-98A7-4021-B3F3-35296B20E2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020253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4188-7BC7-4D29-BF60-C35FF6AAAA3D}" type="datetimeFigureOut">
              <a:rPr lang="ru-RU" smtClean="0"/>
              <a:t>18.07.2026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88D81-98A7-4021-B3F3-35296B20E2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109819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4188-7BC7-4D29-BF60-C35FF6AAAA3D}" type="datetimeFigureOut">
              <a:rPr lang="ru-RU" smtClean="0"/>
              <a:t>18.07.2026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88D81-98A7-4021-B3F3-35296B20E2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237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4188-7BC7-4D29-BF60-C35FF6AAAA3D}" type="datetimeFigureOut">
              <a:rPr lang="ru-RU" smtClean="0"/>
              <a:t>18.07.2026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88D81-98A7-4021-B3F3-35296B20E2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951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4188-7BC7-4D29-BF60-C35FF6AAAA3D}" type="datetimeFigureOut">
              <a:rPr lang="ru-RU" smtClean="0"/>
              <a:t>18.07.2026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88D81-98A7-4021-B3F3-35296B20E2E1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749057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4188-7BC7-4D29-BF60-C35FF6AAAA3D}" type="datetimeFigureOut">
              <a:rPr lang="ru-RU" smtClean="0"/>
              <a:t>18.07.2026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88D81-98A7-4021-B3F3-35296B20E2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5832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4188-7BC7-4D29-BF60-C35FF6AAAA3D}" type="datetimeFigureOut">
              <a:rPr lang="ru-RU" smtClean="0"/>
              <a:t>18.07.2026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88D81-98A7-4021-B3F3-35296B20E2E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657839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4188-7BC7-4D29-BF60-C35FF6AAAA3D}" type="datetimeFigureOut">
              <a:rPr lang="ru-RU" smtClean="0"/>
              <a:t>18.07.2026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88D81-98A7-4021-B3F3-35296B20E2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38417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4188-7BC7-4D29-BF60-C35FF6AAAA3D}" type="datetimeFigureOut">
              <a:rPr lang="ru-RU" smtClean="0"/>
              <a:t>18.07.2026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88D81-98A7-4021-B3F3-35296B20E2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186137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4188-7BC7-4D29-BF60-C35FF6AAAA3D}" type="datetimeFigureOut">
              <a:rPr lang="ru-RU" smtClean="0"/>
              <a:t>18.07.2026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88D81-98A7-4021-B3F3-35296B20E2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0372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4444188-7BC7-4D29-BF60-C35FF6AAAA3D}" type="datetimeFigureOut">
              <a:rPr lang="ru-RU" smtClean="0"/>
              <a:t>18.07.2026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4B88D81-98A7-4021-B3F3-35296B20E2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2794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ransition spd="slow">
    <p:push dir="u"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44B959-721F-4BD3-8A2E-FA08A81BDC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F993DC3-A0B3-43A9-A990-B7A47BF35A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989B8B5-4028-41D8-BF31-4111DAD1FC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6EA9146-A35B-4D8F-AD92-A56EF2F12714}"/>
              </a:ext>
            </a:extLst>
          </p:cNvPr>
          <p:cNvSpPr txBox="1">
            <a:spLocks/>
          </p:cNvSpPr>
          <p:nvPr/>
        </p:nvSpPr>
        <p:spPr>
          <a:xfrm>
            <a:off x="1052318" y="365449"/>
            <a:ext cx="10377682" cy="105280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Домашнее задание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592733B7-4B49-4234-A14B-433058860168}"/>
              </a:ext>
            </a:extLst>
          </p:cNvPr>
          <p:cNvSpPr txBox="1">
            <a:spLocks/>
          </p:cNvSpPr>
          <p:nvPr/>
        </p:nvSpPr>
        <p:spPr>
          <a:xfrm>
            <a:off x="531844" y="2183467"/>
            <a:ext cx="11038115" cy="407737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Параграф § 19 пересказ, знать записи в тетради</a:t>
            </a:r>
          </a:p>
        </p:txBody>
      </p:sp>
    </p:spTree>
    <p:extLst>
      <p:ext uri="{BB962C8B-B14F-4D97-AF65-F5344CB8AC3E}">
        <p14:creationId xmlns:p14="http://schemas.microsoft.com/office/powerpoint/2010/main" val="4215730533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5725DF-3EE9-46EA-A9B7-CE8394E99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19B4E8-C823-4812-A2FD-3A70C8489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A840DF4-BCFB-4D4B-8722-266723745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75385994-E5B9-4A01-B40C-8653972E6F22}"/>
              </a:ext>
            </a:extLst>
          </p:cNvPr>
          <p:cNvSpPr txBox="1">
            <a:spLocks/>
          </p:cNvSpPr>
          <p:nvPr/>
        </p:nvSpPr>
        <p:spPr>
          <a:xfrm>
            <a:off x="814062" y="247445"/>
            <a:ext cx="10419995" cy="198257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Проверка домашнего задания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BBBCB554-3A71-4976-853C-898B78CA0CB9}"/>
              </a:ext>
            </a:extLst>
          </p:cNvPr>
          <p:cNvSpPr txBox="1">
            <a:spLocks/>
          </p:cNvSpPr>
          <p:nvPr/>
        </p:nvSpPr>
        <p:spPr>
          <a:xfrm>
            <a:off x="541176" y="2407404"/>
            <a:ext cx="10935477" cy="111023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 fontScale="85000" lnSpcReduction="200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96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Пересказ § 17-18</a:t>
            </a:r>
          </a:p>
        </p:txBody>
      </p:sp>
    </p:spTree>
    <p:extLst>
      <p:ext uri="{BB962C8B-B14F-4D97-AF65-F5344CB8AC3E}">
        <p14:creationId xmlns:p14="http://schemas.microsoft.com/office/powerpoint/2010/main" val="2412279251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5725DF-3EE9-46EA-A9B7-CE8394E99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19B4E8-C823-4812-A2FD-3A70C8489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A840DF4-BCFB-4D4B-8722-266723745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BA12EDE5-6757-4A29-B58B-AB6F63F4A43E}"/>
              </a:ext>
            </a:extLst>
          </p:cNvPr>
          <p:cNvSpPr txBox="1">
            <a:spLocks/>
          </p:cNvSpPr>
          <p:nvPr/>
        </p:nvSpPr>
        <p:spPr>
          <a:xfrm>
            <a:off x="550506" y="2359270"/>
            <a:ext cx="11143862" cy="197946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Цель:?</a:t>
            </a:r>
          </a:p>
          <a:p>
            <a:pPr algn="ctr"/>
            <a:r>
              <a:rPr lang="ru-RU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Методы достижения цели:?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4E88AF6F-4C6E-455D-B986-735BFEEF6699}"/>
              </a:ext>
            </a:extLst>
          </p:cNvPr>
          <p:cNvSpPr txBox="1">
            <a:spLocks/>
          </p:cNvSpPr>
          <p:nvPr/>
        </p:nvSpPr>
        <p:spPr>
          <a:xfrm>
            <a:off x="186612" y="200791"/>
            <a:ext cx="11840547" cy="205721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Революционная Франция против Европы</a:t>
            </a:r>
          </a:p>
        </p:txBody>
      </p:sp>
    </p:spTree>
    <p:extLst>
      <p:ext uri="{BB962C8B-B14F-4D97-AF65-F5344CB8AC3E}">
        <p14:creationId xmlns:p14="http://schemas.microsoft.com/office/powerpoint/2010/main" val="3620061733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5725DF-3EE9-46EA-A9B7-CE8394E99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19B4E8-C823-4812-A2FD-3A70C8489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A840DF4-BCFB-4D4B-8722-266723745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BA12EDE5-6757-4A29-B58B-AB6F63F4A43E}"/>
              </a:ext>
            </a:extLst>
          </p:cNvPr>
          <p:cNvSpPr txBox="1">
            <a:spLocks/>
          </p:cNvSpPr>
          <p:nvPr/>
        </p:nvSpPr>
        <p:spPr>
          <a:xfrm>
            <a:off x="513184" y="2584580"/>
            <a:ext cx="11143862" cy="387220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Цель: </a:t>
            </a:r>
            <a:r>
              <a:rPr lang="ru-RU" sz="3200" b="1" dirty="0">
                <a:solidFill>
                  <a:schemeClr val="tx1"/>
                </a:solidFill>
              </a:rPr>
              <a:t>выяснение причин и последствий конфликта между республиканской Францией и монархической Европой в конце XVIII века</a:t>
            </a:r>
            <a:endParaRPr lang="ru-RU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algn="ctr"/>
            <a:r>
              <a:rPr lang="ru-RU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Методы достижения цели: </a:t>
            </a:r>
            <a:r>
              <a:rPr lang="ru-RU" sz="3200" b="1" dirty="0">
                <a:solidFill>
                  <a:schemeClr val="tx1"/>
                </a:solidFill>
              </a:rPr>
              <a:t>работа с учебником, презентацией, тетрадью, беседа </a:t>
            </a:r>
            <a:endParaRPr lang="ru-RU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4E88AF6F-4C6E-455D-B986-735BFEEF6699}"/>
              </a:ext>
            </a:extLst>
          </p:cNvPr>
          <p:cNvSpPr txBox="1">
            <a:spLocks/>
          </p:cNvSpPr>
          <p:nvPr/>
        </p:nvSpPr>
        <p:spPr>
          <a:xfrm>
            <a:off x="186612" y="200791"/>
            <a:ext cx="11840547" cy="205721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Революционная Франция против Европы</a:t>
            </a:r>
          </a:p>
        </p:txBody>
      </p:sp>
    </p:spTree>
    <p:extLst>
      <p:ext uri="{BB962C8B-B14F-4D97-AF65-F5344CB8AC3E}">
        <p14:creationId xmlns:p14="http://schemas.microsoft.com/office/powerpoint/2010/main" val="1533314758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5725DF-3EE9-46EA-A9B7-CE8394E99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19B4E8-C823-4812-A2FD-3A70C8489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A840DF4-BCFB-4D4B-8722-266723745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30B871-8716-45B9-81DB-76AA88FBCC5F}"/>
              </a:ext>
            </a:extLst>
          </p:cNvPr>
          <p:cNvSpPr txBox="1"/>
          <p:nvPr/>
        </p:nvSpPr>
        <p:spPr>
          <a:xfrm>
            <a:off x="291582" y="354762"/>
            <a:ext cx="11558296" cy="563231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7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Почему на  смену системе европейского равновесия в  конце XVIII  в.  пришло «право сильного»?</a:t>
            </a:r>
          </a:p>
        </p:txBody>
      </p:sp>
    </p:spTree>
    <p:extLst>
      <p:ext uri="{BB962C8B-B14F-4D97-AF65-F5344CB8AC3E}">
        <p14:creationId xmlns:p14="http://schemas.microsoft.com/office/powerpoint/2010/main" val="3699115859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5725DF-3EE9-46EA-A9B7-CE8394E99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19B4E8-C823-4812-A2FD-3A70C8489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A840DF4-BCFB-4D4B-8722-266723745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57A9FDD-EE0A-45CC-ABF3-40A6693B5D2E}"/>
              </a:ext>
            </a:extLst>
          </p:cNvPr>
          <p:cNvSpPr txBox="1"/>
          <p:nvPr/>
        </p:nvSpPr>
        <p:spPr>
          <a:xfrm>
            <a:off x="92159" y="111968"/>
            <a:ext cx="11944331" cy="144655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Положение революционной Франции на международной арене </a:t>
            </a:r>
          </a:p>
        </p:txBody>
      </p:sp>
      <p:sp>
        <p:nvSpPr>
          <p:cNvPr id="6" name="Стрелка: вниз 5">
            <a:extLst>
              <a:ext uri="{FF2B5EF4-FFF2-40B4-BE49-F238E27FC236}">
                <a16:creationId xmlns:a16="http://schemas.microsoft.com/office/drawing/2014/main" id="{C74C1B75-AADC-4D9D-AC2F-7297153A6E10}"/>
              </a:ext>
            </a:extLst>
          </p:cNvPr>
          <p:cNvSpPr/>
          <p:nvPr/>
        </p:nvSpPr>
        <p:spPr>
          <a:xfrm>
            <a:off x="1194319" y="1586204"/>
            <a:ext cx="755779" cy="447870"/>
          </a:xfrm>
          <a:prstGeom prst="down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: вниз 6">
            <a:extLst>
              <a:ext uri="{FF2B5EF4-FFF2-40B4-BE49-F238E27FC236}">
                <a16:creationId xmlns:a16="http://schemas.microsoft.com/office/drawing/2014/main" id="{19581C1B-2B1C-461D-9916-0B257353955A}"/>
              </a:ext>
            </a:extLst>
          </p:cNvPr>
          <p:cNvSpPr/>
          <p:nvPr/>
        </p:nvSpPr>
        <p:spPr>
          <a:xfrm>
            <a:off x="5078963" y="1626637"/>
            <a:ext cx="755779" cy="447870"/>
          </a:xfrm>
          <a:prstGeom prst="down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: вниз 7">
            <a:extLst>
              <a:ext uri="{FF2B5EF4-FFF2-40B4-BE49-F238E27FC236}">
                <a16:creationId xmlns:a16="http://schemas.microsoft.com/office/drawing/2014/main" id="{229CDEF7-8828-4DD3-A7FB-50884D9642F9}"/>
              </a:ext>
            </a:extLst>
          </p:cNvPr>
          <p:cNvSpPr/>
          <p:nvPr/>
        </p:nvSpPr>
        <p:spPr>
          <a:xfrm>
            <a:off x="8951167" y="1607975"/>
            <a:ext cx="755779" cy="447870"/>
          </a:xfrm>
          <a:prstGeom prst="down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981059-D4F9-4436-A294-184546E977FB}"/>
              </a:ext>
            </a:extLst>
          </p:cNvPr>
          <p:cNvSpPr txBox="1"/>
          <p:nvPr/>
        </p:nvSpPr>
        <p:spPr>
          <a:xfrm>
            <a:off x="177282" y="2211354"/>
            <a:ext cx="3069771" cy="35394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dirty="0"/>
              <a:t>Франция выбыла из числа активных стран  европейской политики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6615D33-E881-4F22-A36F-3F633909006D}"/>
              </a:ext>
            </a:extLst>
          </p:cNvPr>
          <p:cNvSpPr txBox="1"/>
          <p:nvPr/>
        </p:nvSpPr>
        <p:spPr>
          <a:xfrm>
            <a:off x="3436775" y="2205134"/>
            <a:ext cx="3869094" cy="255454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dirty="0"/>
              <a:t>Разрыв международных договоров (Учредительное собрание 1790 г.)</a:t>
            </a:r>
          </a:p>
        </p:txBody>
      </p:sp>
      <p:sp>
        <p:nvSpPr>
          <p:cNvPr id="13" name="Стрелка: вниз 12">
            <a:extLst>
              <a:ext uri="{FF2B5EF4-FFF2-40B4-BE49-F238E27FC236}">
                <a16:creationId xmlns:a16="http://schemas.microsoft.com/office/drawing/2014/main" id="{01F08399-EDCF-43CA-8E2D-1921F39D53F0}"/>
              </a:ext>
            </a:extLst>
          </p:cNvPr>
          <p:cNvSpPr/>
          <p:nvPr/>
        </p:nvSpPr>
        <p:spPr>
          <a:xfrm rot="16200000">
            <a:off x="2964023" y="3215950"/>
            <a:ext cx="755779" cy="447870"/>
          </a:xfrm>
          <a:prstGeom prst="down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8FE651-2903-4CC6-B707-E557FBC8BC82}"/>
              </a:ext>
            </a:extLst>
          </p:cNvPr>
          <p:cNvSpPr txBox="1"/>
          <p:nvPr/>
        </p:nvSpPr>
        <p:spPr>
          <a:xfrm>
            <a:off x="7377404" y="2198913"/>
            <a:ext cx="3869094" cy="304698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dirty="0"/>
              <a:t>1791 г. – аннексия (насильственное присоединение) Авиньона (область папы римского) </a:t>
            </a:r>
          </a:p>
        </p:txBody>
      </p:sp>
      <p:sp>
        <p:nvSpPr>
          <p:cNvPr id="15" name="Стрелка: вниз 14">
            <a:extLst>
              <a:ext uri="{FF2B5EF4-FFF2-40B4-BE49-F238E27FC236}">
                <a16:creationId xmlns:a16="http://schemas.microsoft.com/office/drawing/2014/main" id="{9AB1747E-DD5C-4FAF-B557-815A3B2697B8}"/>
              </a:ext>
            </a:extLst>
          </p:cNvPr>
          <p:cNvSpPr/>
          <p:nvPr/>
        </p:nvSpPr>
        <p:spPr>
          <a:xfrm rot="16200000">
            <a:off x="6997958" y="3135086"/>
            <a:ext cx="755779" cy="447870"/>
          </a:xfrm>
          <a:prstGeom prst="down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B28198A-81D3-4C36-BEE3-359AD9B5DD4F}"/>
              </a:ext>
            </a:extLst>
          </p:cNvPr>
          <p:cNvSpPr txBox="1"/>
          <p:nvPr/>
        </p:nvSpPr>
        <p:spPr>
          <a:xfrm>
            <a:off x="7119256" y="5374432"/>
            <a:ext cx="4314001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«Право сильного»</a:t>
            </a:r>
          </a:p>
        </p:txBody>
      </p:sp>
    </p:spTree>
    <p:extLst>
      <p:ext uri="{BB962C8B-B14F-4D97-AF65-F5344CB8AC3E}">
        <p14:creationId xmlns:p14="http://schemas.microsoft.com/office/powerpoint/2010/main" val="13184872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5725DF-3EE9-46EA-A9B7-CE8394E99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19B4E8-C823-4812-A2FD-3A70C8489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A840DF4-BCFB-4D4B-8722-266723745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5C4776-BCD3-4F54-A6F4-27AE0638A1EE}"/>
              </a:ext>
            </a:extLst>
          </p:cNvPr>
          <p:cNvSpPr txBox="1"/>
          <p:nvPr/>
        </p:nvSpPr>
        <p:spPr>
          <a:xfrm>
            <a:off x="681135" y="447870"/>
            <a:ext cx="10646228" cy="563231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6000" b="1" dirty="0"/>
              <a:t>Как революционная Франция объясняла свой отказ от  ограничений, наложенных на европейские страны международным правом?</a:t>
            </a:r>
          </a:p>
        </p:txBody>
      </p:sp>
    </p:spTree>
    <p:extLst>
      <p:ext uri="{BB962C8B-B14F-4D97-AF65-F5344CB8AC3E}">
        <p14:creationId xmlns:p14="http://schemas.microsoft.com/office/powerpoint/2010/main" val="1579828144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5725DF-3EE9-46EA-A9B7-CE8394E99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A840DF4-BCFB-4D4B-8722-266723745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0848AD0-1A6C-4F53-A051-FB29B5CE241F}"/>
              </a:ext>
            </a:extLst>
          </p:cNvPr>
          <p:cNvSpPr txBox="1"/>
          <p:nvPr/>
        </p:nvSpPr>
        <p:spPr>
          <a:xfrm>
            <a:off x="83976" y="102637"/>
            <a:ext cx="4971233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b="1" dirty="0"/>
              <a:t>Заполните таблицу, опираясь на пункт 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4360BA-07CA-45B4-9AC6-BD6A66A95CD3}"/>
              </a:ext>
            </a:extLst>
          </p:cNvPr>
          <p:cNvSpPr txBox="1"/>
          <p:nvPr/>
        </p:nvSpPr>
        <p:spPr>
          <a:xfrm>
            <a:off x="1576874" y="550506"/>
            <a:ext cx="8680581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3200" b="1" dirty="0"/>
              <a:t>Революционная Франция против Европы</a:t>
            </a:r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A866639A-9828-4257-A56B-CDB40DC05C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8661622"/>
              </p:ext>
            </p:extLst>
          </p:nvPr>
        </p:nvGraphicFramePr>
        <p:xfrm>
          <a:off x="413625" y="1394927"/>
          <a:ext cx="11286963" cy="326233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762321">
                  <a:extLst>
                    <a:ext uri="{9D8B030D-6E8A-4147-A177-3AD203B41FA5}">
                      <a16:colId xmlns:a16="http://schemas.microsoft.com/office/drawing/2014/main" val="3830086969"/>
                    </a:ext>
                  </a:extLst>
                </a:gridCol>
                <a:gridCol w="3762321">
                  <a:extLst>
                    <a:ext uri="{9D8B030D-6E8A-4147-A177-3AD203B41FA5}">
                      <a16:colId xmlns:a16="http://schemas.microsoft.com/office/drawing/2014/main" val="1139602198"/>
                    </a:ext>
                  </a:extLst>
                </a:gridCol>
                <a:gridCol w="3762321">
                  <a:extLst>
                    <a:ext uri="{9D8B030D-6E8A-4147-A177-3AD203B41FA5}">
                      <a16:colId xmlns:a16="http://schemas.microsoft.com/office/drawing/2014/main" val="3826948523"/>
                    </a:ext>
                  </a:extLst>
                </a:gridCol>
              </a:tblGrid>
              <a:tr h="447203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Дата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Событие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Итог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827563"/>
                  </a:ext>
                </a:extLst>
              </a:tr>
              <a:tr h="44720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046321"/>
                  </a:ext>
                </a:extLst>
              </a:tr>
              <a:tr h="44720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327521"/>
                  </a:ext>
                </a:extLst>
              </a:tr>
              <a:tr h="44720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420526"/>
                  </a:ext>
                </a:extLst>
              </a:tr>
              <a:tr h="44720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712878"/>
                  </a:ext>
                </a:extLst>
              </a:tr>
              <a:tr h="44720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233601"/>
                  </a:ext>
                </a:extLst>
              </a:tr>
              <a:tr h="44720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0958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5086148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5725DF-3EE9-46EA-A9B7-CE8394E99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A840DF4-BCFB-4D4B-8722-266723745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4360BA-07CA-45B4-9AC6-BD6A66A95CD3}"/>
              </a:ext>
            </a:extLst>
          </p:cNvPr>
          <p:cNvSpPr txBox="1"/>
          <p:nvPr/>
        </p:nvSpPr>
        <p:spPr>
          <a:xfrm>
            <a:off x="1007707" y="83975"/>
            <a:ext cx="8680581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3200" b="1" dirty="0"/>
              <a:t>Революционная Франция против Европы</a:t>
            </a:r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A866639A-9828-4257-A56B-CDB40DC05C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1838151"/>
              </p:ext>
            </p:extLst>
          </p:nvPr>
        </p:nvGraphicFramePr>
        <p:xfrm>
          <a:off x="65315" y="719567"/>
          <a:ext cx="12017828" cy="57912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453950">
                  <a:extLst>
                    <a:ext uri="{9D8B030D-6E8A-4147-A177-3AD203B41FA5}">
                      <a16:colId xmlns:a16="http://schemas.microsoft.com/office/drawing/2014/main" val="3830086969"/>
                    </a:ext>
                  </a:extLst>
                </a:gridCol>
                <a:gridCol w="4870580">
                  <a:extLst>
                    <a:ext uri="{9D8B030D-6E8A-4147-A177-3AD203B41FA5}">
                      <a16:colId xmlns:a16="http://schemas.microsoft.com/office/drawing/2014/main" val="1139602198"/>
                    </a:ext>
                  </a:extLst>
                </a:gridCol>
                <a:gridCol w="4693298">
                  <a:extLst>
                    <a:ext uri="{9D8B030D-6E8A-4147-A177-3AD203B41FA5}">
                      <a16:colId xmlns:a16="http://schemas.microsoft.com/office/drawing/2014/main" val="3826948523"/>
                    </a:ext>
                  </a:extLst>
                </a:gridCol>
              </a:tblGrid>
              <a:tr h="447203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Дата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Событие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Итог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827563"/>
                  </a:ext>
                </a:extLst>
              </a:tr>
              <a:tr h="447203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 апреля 1792 г.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Законодательное собрание Франции объявило войну Австрии.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 помощь Австрии пришли Пруссия и Пьемонт.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046321"/>
                  </a:ext>
                </a:extLst>
              </a:tr>
              <a:tr h="447203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Осень 1792 г.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Конвент издал декрет о помощи всем народам, стремящимся к свободе.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Началась активная территориальная экспансия Франции и ограбление оккупированных стран.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327521"/>
                  </a:ext>
                </a:extLst>
              </a:tr>
              <a:tr h="447203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Декабрь 1792 г.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Принят декрет об учреждении «братских» властей на освобожденных территориях.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Главной задачей властей стал поиск и изъятие материальных ресурсов для Франции.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420526"/>
                  </a:ext>
                </a:extLst>
              </a:tr>
              <a:tr h="447203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Конец 1792 — начало 1793 гг.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Конвент объявил об аннексии Ниццы, Савойи и Австрийских Нидерландов (Бельгии).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Большинство населения этих земель отнеслось к этому отрицательно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712878"/>
                  </a:ext>
                </a:extLst>
              </a:tr>
              <a:tr h="447203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После казни Людовика XVI (начало 1793 г.)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Европейские страны отозвали послов, а Конвент объявил войну Великобритании, Голландии и Испании.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Создана Первая антифранцузская коалиция; Франция вела войну в одиночку без поддержки США.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233601"/>
                  </a:ext>
                </a:extLst>
              </a:tr>
              <a:tr h="447203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Конец 1794 г.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Наступление французской армии за пределами Франции.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Боевые действия были полностью перенесены на территорию противника.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095877"/>
                  </a:ext>
                </a:extLst>
              </a:tr>
            </a:tbl>
          </a:graphicData>
        </a:graphic>
      </p:graphicFrame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AEE7AAF5-88FA-4CAB-8323-9F4BA4F5B455}"/>
              </a:ext>
            </a:extLst>
          </p:cNvPr>
          <p:cNvSpPr/>
          <p:nvPr/>
        </p:nvSpPr>
        <p:spPr>
          <a:xfrm>
            <a:off x="2519265" y="1278294"/>
            <a:ext cx="9591870" cy="690465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F3FFD37A-6894-492B-A187-B0CE23176340}"/>
              </a:ext>
            </a:extLst>
          </p:cNvPr>
          <p:cNvSpPr/>
          <p:nvPr/>
        </p:nvSpPr>
        <p:spPr>
          <a:xfrm>
            <a:off x="2522375" y="2018522"/>
            <a:ext cx="9591870" cy="799323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1A592924-948F-4DEE-A1F5-B161EDF73A2D}"/>
              </a:ext>
            </a:extLst>
          </p:cNvPr>
          <p:cNvSpPr/>
          <p:nvPr/>
        </p:nvSpPr>
        <p:spPr>
          <a:xfrm>
            <a:off x="2534815" y="2880049"/>
            <a:ext cx="9591870" cy="799323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63D6B9A7-3803-4EF9-B606-07677BAC94F1}"/>
              </a:ext>
            </a:extLst>
          </p:cNvPr>
          <p:cNvSpPr/>
          <p:nvPr/>
        </p:nvSpPr>
        <p:spPr>
          <a:xfrm>
            <a:off x="2525485" y="3841102"/>
            <a:ext cx="9591870" cy="799323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8CEFFE66-640E-4CC6-BF03-C224E09C1FC7}"/>
              </a:ext>
            </a:extLst>
          </p:cNvPr>
          <p:cNvSpPr/>
          <p:nvPr/>
        </p:nvSpPr>
        <p:spPr>
          <a:xfrm>
            <a:off x="2506824" y="4727510"/>
            <a:ext cx="9591870" cy="799323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AC48DBB7-1B33-45CC-91C8-B71F20F69AB7}"/>
              </a:ext>
            </a:extLst>
          </p:cNvPr>
          <p:cNvSpPr/>
          <p:nvPr/>
        </p:nvSpPr>
        <p:spPr>
          <a:xfrm>
            <a:off x="2534816" y="5641909"/>
            <a:ext cx="9591870" cy="799323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594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5725DF-3EE9-46EA-A9B7-CE8394E99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A840DF4-BCFB-4D4B-8722-266723745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4360BA-07CA-45B4-9AC6-BD6A66A95CD3}"/>
              </a:ext>
            </a:extLst>
          </p:cNvPr>
          <p:cNvSpPr txBox="1"/>
          <p:nvPr/>
        </p:nvSpPr>
        <p:spPr>
          <a:xfrm>
            <a:off x="1007707" y="83975"/>
            <a:ext cx="8680581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3200" b="1" dirty="0"/>
              <a:t>Революционная Франция против Европы</a:t>
            </a:r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A866639A-9828-4257-A56B-CDB40DC05C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1320057"/>
              </p:ext>
            </p:extLst>
          </p:nvPr>
        </p:nvGraphicFramePr>
        <p:xfrm>
          <a:off x="65315" y="719567"/>
          <a:ext cx="12017828" cy="560832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453950">
                  <a:extLst>
                    <a:ext uri="{9D8B030D-6E8A-4147-A177-3AD203B41FA5}">
                      <a16:colId xmlns:a16="http://schemas.microsoft.com/office/drawing/2014/main" val="3830086969"/>
                    </a:ext>
                  </a:extLst>
                </a:gridCol>
                <a:gridCol w="4870580">
                  <a:extLst>
                    <a:ext uri="{9D8B030D-6E8A-4147-A177-3AD203B41FA5}">
                      <a16:colId xmlns:a16="http://schemas.microsoft.com/office/drawing/2014/main" val="1139602198"/>
                    </a:ext>
                  </a:extLst>
                </a:gridCol>
                <a:gridCol w="4693298">
                  <a:extLst>
                    <a:ext uri="{9D8B030D-6E8A-4147-A177-3AD203B41FA5}">
                      <a16:colId xmlns:a16="http://schemas.microsoft.com/office/drawing/2014/main" val="3826948523"/>
                    </a:ext>
                  </a:extLst>
                </a:gridCol>
              </a:tblGrid>
              <a:tr h="447203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Дата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Событие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Итог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827563"/>
                  </a:ext>
                </a:extLst>
              </a:tr>
              <a:tr h="447203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С 1795 г.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Участники Первой антифранцузской коалиции начали массово покидать её ряды.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Мир с Францией заключили Пруссия, Голландия и Испания.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046321"/>
                  </a:ext>
                </a:extLst>
              </a:tr>
              <a:tr h="447203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В 1796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Прибытие генерала Наполеона Бонапарта в армию на границах Пьемонта и вторжение на Апеннины.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Одержан ряд блестящих побед над Австрией и Пьемонтом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327521"/>
                  </a:ext>
                </a:extLst>
              </a:tr>
              <a:tr h="447203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Период оккупации Италии (после 1796 г.)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Создание французами марионеточных республик в Италии при поддержке местных якобинцев.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Городские восстания жестоко подавлены Бонапартом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420526"/>
                  </a:ext>
                </a:extLst>
              </a:tr>
            </a:tbl>
          </a:graphicData>
        </a:graphic>
      </p:graphicFrame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3ADD8892-48A1-4869-9C28-AFFB8F6D24CE}"/>
              </a:ext>
            </a:extLst>
          </p:cNvPr>
          <p:cNvSpPr/>
          <p:nvPr/>
        </p:nvSpPr>
        <p:spPr>
          <a:xfrm>
            <a:off x="2494383" y="1328057"/>
            <a:ext cx="9591870" cy="1480457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948FC630-248E-4CD1-AB40-DD17F4CAE820}"/>
              </a:ext>
            </a:extLst>
          </p:cNvPr>
          <p:cNvSpPr/>
          <p:nvPr/>
        </p:nvSpPr>
        <p:spPr>
          <a:xfrm>
            <a:off x="2516154" y="2926702"/>
            <a:ext cx="9591870" cy="183191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0965E82D-0216-425D-A20B-ED89039252E9}"/>
              </a:ext>
            </a:extLst>
          </p:cNvPr>
          <p:cNvSpPr/>
          <p:nvPr/>
        </p:nvSpPr>
        <p:spPr>
          <a:xfrm>
            <a:off x="2600130" y="4830146"/>
            <a:ext cx="9591870" cy="1480457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1956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5725DF-3EE9-46EA-A9B7-CE8394E99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19B4E8-C823-4812-A2FD-3A70C8489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A840DF4-BCFB-4D4B-8722-266723745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5C4776-BCD3-4F54-A6F4-27AE0638A1EE}"/>
              </a:ext>
            </a:extLst>
          </p:cNvPr>
          <p:cNvSpPr txBox="1"/>
          <p:nvPr/>
        </p:nvSpPr>
        <p:spPr>
          <a:xfrm>
            <a:off x="802433" y="531845"/>
            <a:ext cx="10646228" cy="563231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7200" b="1" dirty="0"/>
              <a:t>Как жители соседних с  Францией стран отнеслись к  своим «освободителям»  —</a:t>
            </a:r>
          </a:p>
          <a:p>
            <a:pPr algn="ctr"/>
            <a:r>
              <a:rPr lang="ru-RU" sz="7200" b="1" dirty="0"/>
              <a:t>французам?</a:t>
            </a:r>
          </a:p>
        </p:txBody>
      </p:sp>
    </p:spTree>
    <p:extLst>
      <p:ext uri="{BB962C8B-B14F-4D97-AF65-F5344CB8AC3E}">
        <p14:creationId xmlns:p14="http://schemas.microsoft.com/office/powerpoint/2010/main" val="3965547890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5725DF-3EE9-46EA-A9B7-CE8394E99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19B4E8-C823-4812-A2FD-3A70C8489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A840DF4-BCFB-4D4B-8722-266723745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FE06F2F-717D-40A5-93E8-AF9AA5534A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0942" y="0"/>
            <a:ext cx="92501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95202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5725DF-3EE9-46EA-A9B7-CE8394E99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19B4E8-C823-4812-A2FD-3A70C8489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A840DF4-BCFB-4D4B-8722-266723745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F22787D-A6FA-4082-B5C7-7F22A0AA0DA7}"/>
              </a:ext>
            </a:extLst>
          </p:cNvPr>
          <p:cNvSpPr txBox="1"/>
          <p:nvPr/>
        </p:nvSpPr>
        <p:spPr>
          <a:xfrm>
            <a:off x="534177" y="65515"/>
            <a:ext cx="11007789" cy="156966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</a:rPr>
              <a:t>1798 г. армия Бонапарта была отправлена на  завоевание Египта, откуда можно было угрожать английским владениям в Индии</a:t>
            </a:r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FD710731-A70A-4EE6-AAC7-A4A869567028}"/>
              </a:ext>
            </a:extLst>
          </p:cNvPr>
          <p:cNvSpPr/>
          <p:nvPr/>
        </p:nvSpPr>
        <p:spPr>
          <a:xfrm>
            <a:off x="5797420" y="1654629"/>
            <a:ext cx="650033" cy="342122"/>
          </a:xfrm>
          <a:prstGeom prst="down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FF7ABE-2CAF-411F-B4CD-4CB110806168}"/>
              </a:ext>
            </a:extLst>
          </p:cNvPr>
          <p:cNvSpPr txBox="1"/>
          <p:nvPr/>
        </p:nvSpPr>
        <p:spPr>
          <a:xfrm>
            <a:off x="494522" y="2009488"/>
            <a:ext cx="11084767" cy="107721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</a:rPr>
              <a:t>1798-1801 гг. - местное население развернуло против оккупантов народную войну.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1D9940-C06D-4F44-9A8C-BA39E05F9A36}"/>
              </a:ext>
            </a:extLst>
          </p:cNvPr>
          <p:cNvSpPr txBox="1"/>
          <p:nvPr/>
        </p:nvSpPr>
        <p:spPr>
          <a:xfrm>
            <a:off x="516294" y="3300222"/>
            <a:ext cx="11084767" cy="156966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</a:rPr>
              <a:t>1798-1802 гг. – Вторая антифранцузская коалиция (Османская империя, Россия, Австрия, Неаполитанское королевство  </a:t>
            </a:r>
          </a:p>
        </p:txBody>
      </p:sp>
      <p:sp>
        <p:nvSpPr>
          <p:cNvPr id="14" name="Стрелка: вниз 13">
            <a:extLst>
              <a:ext uri="{FF2B5EF4-FFF2-40B4-BE49-F238E27FC236}">
                <a16:creationId xmlns:a16="http://schemas.microsoft.com/office/drawing/2014/main" id="{491DF96B-40D6-4CD1-B570-3618F4139A6F}"/>
              </a:ext>
            </a:extLst>
          </p:cNvPr>
          <p:cNvSpPr/>
          <p:nvPr/>
        </p:nvSpPr>
        <p:spPr>
          <a:xfrm>
            <a:off x="5809861" y="3085323"/>
            <a:ext cx="650033" cy="342122"/>
          </a:xfrm>
          <a:prstGeom prst="down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7A42729-5A65-443D-9035-3A9AB905A45F}"/>
              </a:ext>
            </a:extLst>
          </p:cNvPr>
          <p:cNvSpPr txBox="1"/>
          <p:nvPr/>
        </p:nvSpPr>
        <p:spPr>
          <a:xfrm>
            <a:off x="603380" y="5057487"/>
            <a:ext cx="11084767" cy="156966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</a:rPr>
              <a:t>Вторая антифранцузская коалиция, так же как Первая, потерпела неудачу из-за разобщённости её участников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D881506-1C82-4765-88CB-CB7E444CEB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4183" y="4782607"/>
            <a:ext cx="731583" cy="37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0333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3" grpId="0" animBg="1"/>
      <p:bldP spid="14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5725DF-3EE9-46EA-A9B7-CE8394E99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19B4E8-C823-4812-A2FD-3A70C8489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A840DF4-BCFB-4D4B-8722-266723745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26" name="Picture 2" descr="Великий полководец Александр Суворов и святой праведный воин Федор Ушаков |  Отдел церковно-приходских школ Пермской епархии">
            <a:extLst>
              <a:ext uri="{FF2B5EF4-FFF2-40B4-BE49-F238E27FC236}">
                <a16:creationId xmlns:a16="http://schemas.microsoft.com/office/drawing/2014/main" id="{98AB2D8A-107B-4F47-9BEB-3CBE23D83D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967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D14B2B2-3F43-41ED-AE13-20477FDABCB7}"/>
              </a:ext>
            </a:extLst>
          </p:cNvPr>
          <p:cNvSpPr txBox="1"/>
          <p:nvPr/>
        </p:nvSpPr>
        <p:spPr>
          <a:xfrm>
            <a:off x="3890865" y="177281"/>
            <a:ext cx="4413380" cy="65556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А. В. Суворов </a:t>
            </a:r>
            <a:r>
              <a:rPr lang="ru-RU" sz="2800" dirty="0"/>
              <a:t>освободил северную Италию.</a:t>
            </a:r>
          </a:p>
          <a:p>
            <a:pPr algn="ctr"/>
            <a:r>
              <a:rPr lang="ru-RU" sz="2800" dirty="0"/>
              <a:t>1799 г. – переход А. В. Суворова через Альпы.</a:t>
            </a:r>
          </a:p>
          <a:p>
            <a:pPr algn="ctr"/>
            <a:endParaRPr lang="ru-RU" sz="2800" dirty="0"/>
          </a:p>
          <a:p>
            <a:pPr algn="ctr"/>
            <a:r>
              <a:rPr lang="ru-RU" sz="2800" dirty="0"/>
              <a:t>В 1799 г. русская эскадра адмирала </a:t>
            </a:r>
            <a:r>
              <a:rPr lang="ru-RU" sz="2800" b="1" dirty="0"/>
              <a:t>Ф.Ф. Ушакова</a:t>
            </a:r>
          </a:p>
          <a:p>
            <a:pPr algn="ctr"/>
            <a:r>
              <a:rPr lang="ru-RU" sz="2800" dirty="0"/>
              <a:t>вошла в Средиземное море и вместе с турецким</a:t>
            </a:r>
          </a:p>
          <a:p>
            <a:pPr algn="ctr"/>
            <a:r>
              <a:rPr lang="ru-RU" sz="2800" dirty="0"/>
              <a:t>флотом выбила французов с Ионических островов.</a:t>
            </a:r>
          </a:p>
        </p:txBody>
      </p:sp>
      <p:sp>
        <p:nvSpPr>
          <p:cNvPr id="7" name="Стрелка: вниз 6">
            <a:extLst>
              <a:ext uri="{FF2B5EF4-FFF2-40B4-BE49-F238E27FC236}">
                <a16:creationId xmlns:a16="http://schemas.microsoft.com/office/drawing/2014/main" id="{ED72C1AF-5F1A-4B3A-B20D-57677EDE37A2}"/>
              </a:ext>
            </a:extLst>
          </p:cNvPr>
          <p:cNvSpPr/>
          <p:nvPr/>
        </p:nvSpPr>
        <p:spPr>
          <a:xfrm rot="5400000">
            <a:off x="3455436" y="1234752"/>
            <a:ext cx="650033" cy="342122"/>
          </a:xfrm>
          <a:prstGeom prst="down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: вниз 7">
            <a:extLst>
              <a:ext uri="{FF2B5EF4-FFF2-40B4-BE49-F238E27FC236}">
                <a16:creationId xmlns:a16="http://schemas.microsoft.com/office/drawing/2014/main" id="{03DFB2B3-1B4C-4835-A48C-44DC9EA70A97}"/>
              </a:ext>
            </a:extLst>
          </p:cNvPr>
          <p:cNvSpPr/>
          <p:nvPr/>
        </p:nvSpPr>
        <p:spPr>
          <a:xfrm rot="16200000">
            <a:off x="8055427" y="3763349"/>
            <a:ext cx="650033" cy="342122"/>
          </a:xfrm>
          <a:prstGeom prst="down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8B9352-46AC-4414-950E-ECB7868431F9}"/>
              </a:ext>
            </a:extLst>
          </p:cNvPr>
          <p:cNvSpPr txBox="1"/>
          <p:nvPr/>
        </p:nvSpPr>
        <p:spPr>
          <a:xfrm>
            <a:off x="179615" y="5499050"/>
            <a:ext cx="3655267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dirty="0"/>
              <a:t>Павел I вывел Россию из коалиции из-за отсутствия обещанной помощи со стороны Австрии и Англии.</a:t>
            </a:r>
          </a:p>
        </p:txBody>
      </p:sp>
    </p:spTree>
    <p:extLst>
      <p:ext uri="{BB962C8B-B14F-4D97-AF65-F5344CB8AC3E}">
        <p14:creationId xmlns:p14="http://schemas.microsoft.com/office/powerpoint/2010/main" val="14341451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5725DF-3EE9-46EA-A9B7-CE8394E99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19B4E8-C823-4812-A2FD-3A70C8489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A840DF4-BCFB-4D4B-8722-266723745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8FD669-2388-47E6-A9F7-CDC60AEBCFA2}"/>
              </a:ext>
            </a:extLst>
          </p:cNvPr>
          <p:cNvSpPr txBox="1"/>
          <p:nvPr/>
        </p:nvSpPr>
        <p:spPr>
          <a:xfrm>
            <a:off x="223935" y="149290"/>
            <a:ext cx="11653933" cy="175432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Последствия конфликта между республиканской Францией и монархической Европой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7F1EE6-41F2-4EE5-9986-2CA6FC1B2C64}"/>
              </a:ext>
            </a:extLst>
          </p:cNvPr>
          <p:cNvSpPr txBox="1"/>
          <p:nvPr/>
        </p:nvSpPr>
        <p:spPr>
          <a:xfrm>
            <a:off x="254259" y="2059347"/>
            <a:ext cx="4299080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Аннексия территорий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5C3493-95C1-412B-8150-2F49E5514919}"/>
              </a:ext>
            </a:extLst>
          </p:cNvPr>
          <p:cNvSpPr txBox="1"/>
          <p:nvPr/>
        </p:nvSpPr>
        <p:spPr>
          <a:xfrm>
            <a:off x="229377" y="2696939"/>
            <a:ext cx="6637954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Создание зависимых государств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088203-778A-400F-ABDC-5F8BA4D5AA58}"/>
              </a:ext>
            </a:extLst>
          </p:cNvPr>
          <p:cNvSpPr txBox="1"/>
          <p:nvPr/>
        </p:nvSpPr>
        <p:spPr>
          <a:xfrm>
            <a:off x="210716" y="3424727"/>
            <a:ext cx="3474876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Распад коалиций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05A244-5C6E-4980-887E-3096D68317E5}"/>
              </a:ext>
            </a:extLst>
          </p:cNvPr>
          <p:cNvSpPr txBox="1"/>
          <p:nvPr/>
        </p:nvSpPr>
        <p:spPr>
          <a:xfrm>
            <a:off x="210715" y="4115192"/>
            <a:ext cx="9642411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Масштабное экономическое ограбление Европы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0C5E9F-B40D-4D05-858F-A2E5BB2A9847}"/>
              </a:ext>
            </a:extLst>
          </p:cNvPr>
          <p:cNvSpPr txBox="1"/>
          <p:nvPr/>
        </p:nvSpPr>
        <p:spPr>
          <a:xfrm>
            <a:off x="216936" y="4858530"/>
            <a:ext cx="7760737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/>
              <a:t>Раскол в обществах европейских стран</a:t>
            </a:r>
          </a:p>
        </p:txBody>
      </p:sp>
    </p:spTree>
    <p:extLst>
      <p:ext uri="{BB962C8B-B14F-4D97-AF65-F5344CB8AC3E}">
        <p14:creationId xmlns:p14="http://schemas.microsoft.com/office/powerpoint/2010/main" val="6339930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5725DF-3EE9-46EA-A9B7-CE8394E99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19B4E8-C823-4812-A2FD-3A70C8489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A840DF4-BCFB-4D4B-8722-266723745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30B871-8716-45B9-81DB-76AA88FBCC5F}"/>
              </a:ext>
            </a:extLst>
          </p:cNvPr>
          <p:cNvSpPr txBox="1"/>
          <p:nvPr/>
        </p:nvSpPr>
        <p:spPr>
          <a:xfrm>
            <a:off x="291582" y="354762"/>
            <a:ext cx="11558296" cy="563231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7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Почему на  смену системе европейского равновесия в  конце XVIII  в.  пришло «право сильного»?</a:t>
            </a:r>
          </a:p>
        </p:txBody>
      </p:sp>
    </p:spTree>
    <p:extLst>
      <p:ext uri="{BB962C8B-B14F-4D97-AF65-F5344CB8AC3E}">
        <p14:creationId xmlns:p14="http://schemas.microsoft.com/office/powerpoint/2010/main" val="4253899600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5725DF-3EE9-46EA-A9B7-CE8394E99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19B4E8-C823-4812-A2FD-3A70C8489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A840DF4-BCFB-4D4B-8722-266723745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4629211-3C1B-40E0-A72A-06E4702167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591" y="273567"/>
            <a:ext cx="11181749" cy="9819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4DF6CBB-64A0-4EAD-876A-6B693D59ACF3}"/>
              </a:ext>
            </a:extLst>
          </p:cNvPr>
          <p:cNvSpPr txBox="1"/>
          <p:nvPr/>
        </p:nvSpPr>
        <p:spPr>
          <a:xfrm>
            <a:off x="233265" y="1444986"/>
            <a:ext cx="11178073" cy="12003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3600" b="1" dirty="0"/>
              <a:t>Что обеспечило победу Франции над Первой и Второй коалициями?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C756DC-DE1D-493F-ADBA-F6676EAC6B42}"/>
              </a:ext>
            </a:extLst>
          </p:cNvPr>
          <p:cNvSpPr txBox="1"/>
          <p:nvPr/>
        </p:nvSpPr>
        <p:spPr>
          <a:xfrm>
            <a:off x="205273" y="2848957"/>
            <a:ext cx="11243388" cy="286232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3600" b="1" dirty="0">
                <a:solidFill>
                  <a:schemeClr val="bg1"/>
                </a:solidFill>
              </a:rPr>
              <a:t>Почему основная масса населения оккупированных французами стран не поверила лозунгам «свободы» и «равенства», под которыми пришли войска Французской республики, и оказала им сопротивление?</a:t>
            </a:r>
          </a:p>
        </p:txBody>
      </p:sp>
    </p:spTree>
    <p:extLst>
      <p:ext uri="{BB962C8B-B14F-4D97-AF65-F5344CB8AC3E}">
        <p14:creationId xmlns:p14="http://schemas.microsoft.com/office/powerpoint/2010/main" val="36007776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5725DF-3EE9-46EA-A9B7-CE8394E99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19B4E8-C823-4812-A2FD-3A70C8489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A840DF4-BCFB-4D4B-8722-266723745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BA12EDE5-6757-4A29-B58B-AB6F63F4A43E}"/>
              </a:ext>
            </a:extLst>
          </p:cNvPr>
          <p:cNvSpPr txBox="1">
            <a:spLocks/>
          </p:cNvSpPr>
          <p:nvPr/>
        </p:nvSpPr>
        <p:spPr>
          <a:xfrm>
            <a:off x="513184" y="2584580"/>
            <a:ext cx="11143862" cy="387220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Цель: </a:t>
            </a:r>
            <a:r>
              <a:rPr lang="ru-RU" sz="3200" b="1" dirty="0">
                <a:solidFill>
                  <a:schemeClr val="tx1"/>
                </a:solidFill>
              </a:rPr>
              <a:t>выяснение причин и последствий конфликта между республиканской Францией и монархической Европой в конце XVIII века</a:t>
            </a:r>
            <a:endParaRPr lang="ru-RU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algn="ctr"/>
            <a:r>
              <a:rPr lang="ru-RU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Методы достижения цели: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4E88AF6F-4C6E-455D-B986-735BFEEF6699}"/>
              </a:ext>
            </a:extLst>
          </p:cNvPr>
          <p:cNvSpPr txBox="1">
            <a:spLocks/>
          </p:cNvSpPr>
          <p:nvPr/>
        </p:nvSpPr>
        <p:spPr>
          <a:xfrm>
            <a:off x="186612" y="200791"/>
            <a:ext cx="11840547" cy="205721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Революционная Франция против Европы</a:t>
            </a:r>
          </a:p>
        </p:txBody>
      </p:sp>
    </p:spTree>
    <p:extLst>
      <p:ext uri="{BB962C8B-B14F-4D97-AF65-F5344CB8AC3E}">
        <p14:creationId xmlns:p14="http://schemas.microsoft.com/office/powerpoint/2010/main" val="496131315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5725DF-3EE9-46EA-A9B7-CE8394E99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19B4E8-C823-4812-A2FD-3A70C8489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A840DF4-BCFB-4D4B-8722-266723745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BA12EDE5-6757-4A29-B58B-AB6F63F4A43E}"/>
              </a:ext>
            </a:extLst>
          </p:cNvPr>
          <p:cNvSpPr txBox="1">
            <a:spLocks/>
          </p:cNvSpPr>
          <p:nvPr/>
        </p:nvSpPr>
        <p:spPr>
          <a:xfrm>
            <a:off x="2621903" y="1642190"/>
            <a:ext cx="9060024" cy="85841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Оцени  свою работу на уроке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4E88AF6F-4C6E-455D-B986-735BFEEF6699}"/>
              </a:ext>
            </a:extLst>
          </p:cNvPr>
          <p:cNvSpPr txBox="1">
            <a:spLocks/>
          </p:cNvSpPr>
          <p:nvPr/>
        </p:nvSpPr>
        <p:spPr>
          <a:xfrm>
            <a:off x="186612" y="200791"/>
            <a:ext cx="6167535" cy="126411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Рефлексия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5359BA4-4C9C-4035-8420-6F6998DCC5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340" b="91748" l="2443" r="95928">
                        <a14:foregroundMark x1="13192" y1="25243" x2="14495" y2="66505"/>
                        <a14:foregroundMark x1="14495" y1="66505" x2="19218" y2="83010"/>
                        <a14:foregroundMark x1="6026" y1="48544" x2="12052" y2="21359"/>
                        <a14:foregroundMark x1="12052" y1="21359" x2="22801" y2="15534"/>
                        <a14:foregroundMark x1="22801" y1="15534" x2="29316" y2="42718"/>
                        <a14:foregroundMark x1="29316" y1="42718" x2="30456" y2="52427"/>
                        <a14:foregroundMark x1="2443" y1="47087" x2="2443" y2="47087"/>
                        <a14:foregroundMark x1="15798" y1="6311" x2="15798" y2="6311"/>
                        <a14:foregroundMark x1="19218" y1="92718" x2="19218" y2="92718"/>
                        <a14:foregroundMark x1="54072" y1="85922" x2="45928" y2="36893"/>
                        <a14:foregroundMark x1="45928" y1="36893" x2="52606" y2="22330"/>
                        <a14:foregroundMark x1="52606" y1="22330" x2="57980" y2="66505"/>
                        <a14:foregroundMark x1="57980" y1="66505" x2="45277" y2="74757"/>
                        <a14:foregroundMark x1="45277" y1="74757" x2="45603" y2="36893"/>
                        <a14:foregroundMark x1="45603" y1="36893" x2="53909" y2="73301"/>
                        <a14:foregroundMark x1="53909" y1="73301" x2="53909" y2="80583"/>
                        <a14:foregroundMark x1="60261" y1="30583" x2="53909" y2="15049"/>
                        <a14:foregroundMark x1="53909" y1="15049" x2="47557" y2="7767"/>
                        <a14:foregroundMark x1="70033" y1="25243" x2="78827" y2="15534"/>
                        <a14:foregroundMark x1="78827" y1="15534" x2="89577" y2="47087"/>
                        <a14:foregroundMark x1="89577" y1="47087" x2="80945" y2="74757"/>
                        <a14:foregroundMark x1="80945" y1="74757" x2="73616" y2="46602"/>
                        <a14:foregroundMark x1="73616" y1="46602" x2="75407" y2="29126"/>
                        <a14:foregroundMark x1="69381" y1="41748" x2="69381" y2="41748"/>
                        <a14:foregroundMark x1="82899" y1="8738" x2="90879" y2="54369"/>
                        <a14:foregroundMark x1="90879" y1="54369" x2="90065" y2="66019"/>
                        <a14:foregroundMark x1="68404" y1="35922" x2="69870" y2="59709"/>
                        <a14:foregroundMark x1="95928" y1="33981" x2="96091" y2="65049"/>
                        <a14:foregroundMark x1="82085" y1="5340" x2="82085" y2="5340"/>
                        <a14:foregroundMark x1="31596" y1="59709" x2="16938" y2="77184"/>
                        <a14:foregroundMark x1="16938" y1="77184" x2="6678" y2="4902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01008" y="2960971"/>
            <a:ext cx="9918963" cy="3327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133786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85</TotalTime>
  <Words>650</Words>
  <Application>Microsoft Office PowerPoint</Application>
  <PresentationFormat>Широкоэкранный</PresentationFormat>
  <Paragraphs>84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Century Gothic</vt:lpstr>
      <vt:lpstr>Wingdings 3</vt:lpstr>
      <vt:lpstr>Сектор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17</cp:revision>
  <dcterms:created xsi:type="dcterms:W3CDTF">2026-07-18T07:54:02Z</dcterms:created>
  <dcterms:modified xsi:type="dcterms:W3CDTF">2026-07-18T09:19:30Z</dcterms:modified>
</cp:coreProperties>
</file>