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E5B06-9BE8-4BB8-A756-D069D7A144A2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1BAE6-5D18-4312-87FF-0E623432F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856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7764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6537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9670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9354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8354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42444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0523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5853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1301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0719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53384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4879071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152027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633168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817713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925589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59947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1234AAF-447A-4080-A7CD-7693A757D7DC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7EC71-EEAC-4FC7-B743-39AFF2CF8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0232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Индия">
            <a:extLst>
              <a:ext uri="{FF2B5EF4-FFF2-40B4-BE49-F238E27FC236}">
                <a16:creationId xmlns:a16="http://schemas.microsoft.com/office/drawing/2014/main" id="{0A6CD8EB-F737-44E3-88C8-18E02958D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DA609-6DFC-4BE4-A8E9-9391CCB4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7457"/>
            <a:ext cx="12260424" cy="1220755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8800" b="1" dirty="0"/>
              <a:t>Домашнее задание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72CB1-321E-42C6-863E-BBBB82481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551" y="1791477"/>
            <a:ext cx="10636897" cy="461865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+mn-lt"/>
              </a:rPr>
              <a:t>§ 21 пересказ, знать записи в тетради, ответить на вопросы после </a:t>
            </a:r>
            <a:r>
              <a:rPr kumimoji="0" lang="ru-RU" sz="72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§ (устно)</a:t>
            </a:r>
            <a:endParaRPr lang="ru-RU" sz="72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636086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Индия">
            <a:extLst>
              <a:ext uri="{FF2B5EF4-FFF2-40B4-BE49-F238E27FC236}">
                <a16:creationId xmlns:a16="http://schemas.microsoft.com/office/drawing/2014/main" id="{EBD5DEAF-A3CF-4B59-A76C-82DA6E0CA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DA609-6DFC-4BE4-A8E9-9391CCB4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8424" y="0"/>
            <a:ext cx="12260424" cy="202318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b="1" dirty="0"/>
              <a:t>Индия в эпоху Великих Моголов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72CB1-321E-42C6-863E-BBBB82481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55" y="2127380"/>
            <a:ext cx="10574693" cy="4282750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+mn-lt"/>
              </a:rPr>
              <a:t>Цель:</a:t>
            </a:r>
          </a:p>
          <a:p>
            <a:pPr algn="ctr"/>
            <a:r>
              <a:rPr lang="ru-RU" sz="7200" b="1" dirty="0">
                <a:solidFill>
                  <a:schemeClr val="tx1"/>
                </a:solidFill>
              </a:rPr>
              <a:t>Методы достижения цель:</a:t>
            </a:r>
            <a:endParaRPr lang="ru-RU" sz="72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237112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Индия">
            <a:extLst>
              <a:ext uri="{FF2B5EF4-FFF2-40B4-BE49-F238E27FC236}">
                <a16:creationId xmlns:a16="http://schemas.microsoft.com/office/drawing/2014/main" id="{C1F59AFA-D42E-4E6F-B3BE-668287B7A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DA609-6DFC-4BE4-A8E9-9391CCB4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8424" y="0"/>
            <a:ext cx="12260424" cy="202318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b="1" dirty="0"/>
              <a:t>Индия в эпоху Великих Моголов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72CB1-321E-42C6-863E-BBBB82481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55" y="2127380"/>
            <a:ext cx="10574693" cy="4282750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47500" lnSpcReduction="20000"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+mn-lt"/>
              </a:rPr>
              <a:t>Цель: </a:t>
            </a:r>
            <a:r>
              <a:rPr lang="ru-RU" sz="7200" dirty="0">
                <a:solidFill>
                  <a:schemeClr val="tx1"/>
                </a:solidFill>
                <a:latin typeface="+mn-lt"/>
              </a:rPr>
              <a:t>Сформировать у учащихся представление об Индии в эпоху Великих Моголов как о периоде расцвета культуры, укрепления государственности и взаимодействия различных религий.</a:t>
            </a:r>
          </a:p>
          <a:p>
            <a:pPr algn="ctr"/>
            <a:r>
              <a:rPr lang="ru-RU" sz="7200" b="1" dirty="0">
                <a:solidFill>
                  <a:schemeClr val="tx1"/>
                </a:solidFill>
              </a:rPr>
              <a:t>Методы достижения цель: </a:t>
            </a:r>
            <a:r>
              <a:rPr lang="ru-RU" sz="7200" dirty="0">
                <a:solidFill>
                  <a:schemeClr val="tx1"/>
                </a:solidFill>
              </a:rPr>
              <a:t>работа с учебником, картой, в парах, обсуждение</a:t>
            </a:r>
            <a:endParaRPr lang="ru-RU" sz="7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295429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Индия">
            <a:extLst>
              <a:ext uri="{FF2B5EF4-FFF2-40B4-BE49-F238E27FC236}">
                <a16:creationId xmlns:a16="http://schemas.microsoft.com/office/drawing/2014/main" id="{236341A1-FD1C-4C39-92D9-E3EB56199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72CB1-321E-42C6-863E-BBBB82481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9621" y="142926"/>
            <a:ext cx="5864725" cy="6516260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+mn-lt"/>
              </a:rPr>
              <a:t>1. Назовите основные реки Индии.</a:t>
            </a:r>
          </a:p>
          <a:p>
            <a:pPr algn="ctr"/>
            <a:r>
              <a:rPr lang="ru-RU" sz="4000" b="1" dirty="0">
                <a:solidFill>
                  <a:schemeClr val="tx1"/>
                </a:solidFill>
              </a:rPr>
              <a:t>2.  какие моря омывают полуостров Индостан?</a:t>
            </a:r>
          </a:p>
          <a:p>
            <a:pPr algn="ctr"/>
            <a:r>
              <a:rPr lang="ru-RU" sz="4000" b="1" dirty="0">
                <a:solidFill>
                  <a:schemeClr val="tx1"/>
                </a:solidFill>
              </a:rPr>
              <a:t>3</a:t>
            </a:r>
            <a:r>
              <a:rPr lang="ru-RU" sz="4000" b="1" dirty="0">
                <a:solidFill>
                  <a:schemeClr val="tx1"/>
                </a:solidFill>
                <a:latin typeface="+mn-lt"/>
              </a:rPr>
              <a:t>. С какими соседями граничила Индия?</a:t>
            </a:r>
          </a:p>
        </p:txBody>
      </p:sp>
      <p:pic>
        <p:nvPicPr>
          <p:cNvPr id="2052" name="Picture 4" descr="9.5.Южная Азия. Индия">
            <a:extLst>
              <a:ext uri="{FF2B5EF4-FFF2-40B4-BE49-F238E27FC236}">
                <a16:creationId xmlns:a16="http://schemas.microsoft.com/office/drawing/2014/main" id="{557E5EC6-35C4-43F2-BA26-F8BEA3C1B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47" y="16916"/>
            <a:ext cx="5475727" cy="676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45446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-94674" y="0"/>
            <a:ext cx="790152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Опираясь на пункт 1, заполните пропуски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B97C96-F177-4BC7-B3EB-47C6AE1FFE49}"/>
              </a:ext>
            </a:extLst>
          </p:cNvPr>
          <p:cNvSpPr txBox="1"/>
          <p:nvPr/>
        </p:nvSpPr>
        <p:spPr>
          <a:xfrm>
            <a:off x="0" y="523220"/>
            <a:ext cx="11653934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7675" algn="just"/>
            <a:r>
              <a:rPr lang="ru-RU" sz="2200" dirty="0">
                <a:latin typeface="Arial Black" panose="020B0A04020102020204" pitchFamily="34" charset="0"/>
              </a:rPr>
              <a:t>Во главе их стояли ______________________,  постоянно соперничавшие с соседями. Делийский султанат, столь могущественный в XIII—XIV вв., к началу  XVI в. _________________________________________________________________и сильно  ослабел. В ______________ из Афганистана в Индию вторгся с войском полководец ___________________. </a:t>
            </a:r>
          </a:p>
          <a:p>
            <a:pPr indent="447675" algn="just"/>
            <a:r>
              <a:rPr lang="ru-RU" sz="2200" dirty="0">
                <a:latin typeface="Arial Black" panose="020B0A04020102020204" pitchFamily="34" charset="0"/>
              </a:rPr>
              <a:t>__________________разгромил войско делийского султана в битве при ___________________ и захватил  его владения. Так возникло государство, которое позже стали называть </a:t>
            </a:r>
          </a:p>
          <a:p>
            <a:pPr indent="447675" algn="just"/>
            <a:r>
              <a:rPr lang="ru-RU" sz="2200" dirty="0">
                <a:latin typeface="Arial Black" panose="020B0A04020102020204" pitchFamily="34" charset="0"/>
              </a:rPr>
              <a:t>______________________________________________________________. Его правители носили титул ____________________________, соответствовавший императорскому или царскому. При преемниках Акбара — ___________________________________________________________— империя </a:t>
            </a:r>
          </a:p>
          <a:p>
            <a:pPr indent="447675" algn="just"/>
            <a:r>
              <a:rPr lang="ru-RU" sz="2200" dirty="0">
                <a:latin typeface="Arial Black" panose="020B0A04020102020204" pitchFamily="34" charset="0"/>
              </a:rPr>
              <a:t>продолжала расти и достигла вершины могущества. </a:t>
            </a:r>
          </a:p>
          <a:p>
            <a:pPr indent="447675" algn="just"/>
            <a:r>
              <a:rPr lang="ru-RU" sz="2200" dirty="0">
                <a:latin typeface="Arial Black" panose="020B0A04020102020204" pitchFamily="34" charset="0"/>
              </a:rPr>
              <a:t>Положение индусов в империи стало ___________________________. Шах ________________ прекратил строительство индуистских храмов, облагал __________________________________дополнительными  налогами и поощрял обращение в _______________________________. </a:t>
            </a:r>
          </a:p>
        </p:txBody>
      </p:sp>
    </p:spTree>
    <p:extLst>
      <p:ext uri="{BB962C8B-B14F-4D97-AF65-F5344CB8AC3E}">
        <p14:creationId xmlns:p14="http://schemas.microsoft.com/office/powerpoint/2010/main" val="284604597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-94674" y="0"/>
            <a:ext cx="2056973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Вспомним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B226F0-F4FA-4C12-A0A6-247B91AC4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993" y="742538"/>
            <a:ext cx="8162014" cy="53729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B9B884-1297-4646-81E9-0B70B1ECC784}"/>
              </a:ext>
            </a:extLst>
          </p:cNvPr>
          <p:cNvSpPr txBox="1"/>
          <p:nvPr/>
        </p:nvSpPr>
        <p:spPr>
          <a:xfrm>
            <a:off x="2313992" y="48110"/>
            <a:ext cx="773481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Структура индийского общества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F1A7C-2132-40CC-8B2D-3DEBAD5206F4}"/>
              </a:ext>
            </a:extLst>
          </p:cNvPr>
          <p:cNvSpPr txBox="1"/>
          <p:nvPr/>
        </p:nvSpPr>
        <p:spPr>
          <a:xfrm>
            <a:off x="139181" y="6239887"/>
            <a:ext cx="1162369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!!!Варны – это деление индийского общества на сословия (касты)</a:t>
            </a:r>
          </a:p>
        </p:txBody>
      </p:sp>
    </p:spTree>
    <p:extLst>
      <p:ext uri="{BB962C8B-B14F-4D97-AF65-F5344CB8AC3E}">
        <p14:creationId xmlns:p14="http://schemas.microsoft.com/office/powerpoint/2010/main" val="95335516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9181" y="0"/>
            <a:ext cx="7468711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Заполните схему, опираясь на пункт 2.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9B884-1297-4646-81E9-0B70B1ECC784}"/>
              </a:ext>
            </a:extLst>
          </p:cNvPr>
          <p:cNvSpPr txBox="1"/>
          <p:nvPr/>
        </p:nvSpPr>
        <p:spPr>
          <a:xfrm>
            <a:off x="3291386" y="710583"/>
            <a:ext cx="56092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Правление Аурангзеба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F1A7C-2132-40CC-8B2D-3DEBAD5206F4}"/>
              </a:ext>
            </a:extLst>
          </p:cNvPr>
          <p:cNvSpPr txBox="1"/>
          <p:nvPr/>
        </p:nvSpPr>
        <p:spPr>
          <a:xfrm>
            <a:off x="139181" y="6239887"/>
            <a:ext cx="1162369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!!!Варны – это деление индийского общества на сословия (касты)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6FB02-8015-41A7-8C13-39EB023F2095}"/>
              </a:ext>
            </a:extLst>
          </p:cNvPr>
          <p:cNvSpPr txBox="1"/>
          <p:nvPr/>
        </p:nvSpPr>
        <p:spPr>
          <a:xfrm>
            <a:off x="4399160" y="1295358"/>
            <a:ext cx="310373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(______-______)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055CAA-C302-429C-B455-E43CDBFF108F}"/>
              </a:ext>
            </a:extLst>
          </p:cNvPr>
          <p:cNvSpPr txBox="1"/>
          <p:nvPr/>
        </p:nvSpPr>
        <p:spPr>
          <a:xfrm>
            <a:off x="1066700" y="1880133"/>
            <a:ext cx="923429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Пришел к власти, свергнув________.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69AC0D60-9E97-4DC9-974A-E1F6B9BDCCB3}"/>
              </a:ext>
            </a:extLst>
          </p:cNvPr>
          <p:cNvCxnSpPr/>
          <p:nvPr/>
        </p:nvCxnSpPr>
        <p:spPr>
          <a:xfrm flipH="1">
            <a:off x="2832285" y="2464908"/>
            <a:ext cx="694686" cy="5488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1FDF5CA-4492-4369-9AA4-8C4E6EE11393}"/>
              </a:ext>
            </a:extLst>
          </p:cNvPr>
          <p:cNvCxnSpPr/>
          <p:nvPr/>
        </p:nvCxnSpPr>
        <p:spPr>
          <a:xfrm>
            <a:off x="8357121" y="2515940"/>
            <a:ext cx="802432" cy="3744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BC87FB-183F-4DE0-9894-B13F95D88261}"/>
              </a:ext>
            </a:extLst>
          </p:cNvPr>
          <p:cNvSpPr txBox="1"/>
          <p:nvPr/>
        </p:nvSpPr>
        <p:spPr>
          <a:xfrm>
            <a:off x="626382" y="3046906"/>
            <a:ext cx="3772778" cy="29238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latin typeface="Arial Black" panose="020B0A04020102020204" pitchFamily="34" charset="0"/>
              </a:rPr>
              <a:t>Внутренняя политика</a:t>
            </a:r>
          </a:p>
          <a:p>
            <a:endParaRPr lang="ru-RU" sz="3200" dirty="0">
              <a:latin typeface="Arial Black" panose="020B0A04020102020204" pitchFamily="34" charset="0"/>
            </a:endParaRPr>
          </a:p>
          <a:p>
            <a:endParaRPr lang="ru-RU" sz="3200" dirty="0">
              <a:latin typeface="Arial Black" panose="020B0A04020102020204" pitchFamily="34" charset="0"/>
            </a:endParaRPr>
          </a:p>
          <a:p>
            <a:endParaRPr lang="ru-RU" sz="3200" dirty="0">
              <a:latin typeface="Arial Black" panose="020B0A04020102020204" pitchFamily="34" charset="0"/>
            </a:endParaRPr>
          </a:p>
          <a:p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D7BA22-156D-407D-BB63-D1C46C867FD5}"/>
              </a:ext>
            </a:extLst>
          </p:cNvPr>
          <p:cNvSpPr txBox="1"/>
          <p:nvPr/>
        </p:nvSpPr>
        <p:spPr>
          <a:xfrm>
            <a:off x="7114267" y="2941422"/>
            <a:ext cx="3772778" cy="29238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latin typeface="Arial Black" panose="020B0A04020102020204" pitchFamily="34" charset="0"/>
              </a:rPr>
              <a:t>Внешняя политика</a:t>
            </a:r>
          </a:p>
          <a:p>
            <a:endParaRPr lang="ru-RU" sz="3200" dirty="0">
              <a:latin typeface="Arial Black" panose="020B0A04020102020204" pitchFamily="34" charset="0"/>
            </a:endParaRPr>
          </a:p>
          <a:p>
            <a:endParaRPr lang="ru-RU" sz="3200" dirty="0">
              <a:latin typeface="Arial Black" panose="020B0A04020102020204" pitchFamily="34" charset="0"/>
            </a:endParaRPr>
          </a:p>
          <a:p>
            <a:endParaRPr lang="ru-RU" sz="3200" dirty="0">
              <a:latin typeface="Arial Black" panose="020B0A04020102020204" pitchFamily="34" charset="0"/>
            </a:endParaRPr>
          </a:p>
          <a:p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5360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2056973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Вспомним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9B884-1297-4646-81E9-0B70B1ECC784}"/>
              </a:ext>
            </a:extLst>
          </p:cNvPr>
          <p:cNvSpPr txBox="1"/>
          <p:nvPr/>
        </p:nvSpPr>
        <p:spPr>
          <a:xfrm>
            <a:off x="2796073" y="269085"/>
            <a:ext cx="536236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Сунниты и шииты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7771E780-BCAA-47BC-9C4A-3A11D1991523}"/>
              </a:ext>
            </a:extLst>
          </p:cNvPr>
          <p:cNvCxnSpPr/>
          <p:nvPr/>
        </p:nvCxnSpPr>
        <p:spPr>
          <a:xfrm flipH="1">
            <a:off x="2780522" y="1138335"/>
            <a:ext cx="895739" cy="7371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C55030E-C492-46FC-9D78-FEEE4FDE04D1}"/>
              </a:ext>
            </a:extLst>
          </p:cNvPr>
          <p:cNvCxnSpPr>
            <a:cxnSpLocks/>
          </p:cNvCxnSpPr>
          <p:nvPr/>
        </p:nvCxnSpPr>
        <p:spPr>
          <a:xfrm>
            <a:off x="7520473" y="1107995"/>
            <a:ext cx="821094" cy="7674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57674" y="1953942"/>
            <a:ext cx="4876799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признают право на управление за избранным халифом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EDAACF-F9FC-4A7D-AA26-AB44EEF7B102}"/>
              </a:ext>
            </a:extLst>
          </p:cNvPr>
          <p:cNvSpPr txBox="1"/>
          <p:nvPr/>
        </p:nvSpPr>
        <p:spPr>
          <a:xfrm>
            <a:off x="6456783" y="1953942"/>
            <a:ext cx="4737229" cy="3539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власть должна принадлежать только потомкам пророка по линии его зятя и двоюродного брата Али</a:t>
            </a:r>
          </a:p>
        </p:txBody>
      </p:sp>
    </p:spTree>
    <p:extLst>
      <p:ext uri="{BB962C8B-B14F-4D97-AF65-F5344CB8AC3E}">
        <p14:creationId xmlns:p14="http://schemas.microsoft.com/office/powerpoint/2010/main" val="289507606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2056973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Вспомним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666852"/>
            <a:ext cx="11510865" cy="57246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 Black" panose="020B0A04020102020204" pitchFamily="34" charset="0"/>
              </a:rPr>
              <a:t>Религия: ИНДУИЗМ</a:t>
            </a:r>
          </a:p>
          <a:p>
            <a:pPr algn="ctr"/>
            <a:r>
              <a:rPr lang="ru-RU" sz="2800" u="sng" dirty="0">
                <a:latin typeface="Arial Black" panose="020B0A04020102020204" pitchFamily="34" charset="0"/>
              </a:rPr>
              <a:t>БОГИ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Индуизм признает множество богов, но часто выделяется </a:t>
            </a:r>
            <a:r>
              <a:rPr lang="ru-RU" u="sng" dirty="0">
                <a:latin typeface="Arial Black" panose="020B0A04020102020204" pitchFamily="34" charset="0"/>
              </a:rPr>
              <a:t>Тримурти</a:t>
            </a:r>
            <a:r>
              <a:rPr lang="ru-RU" dirty="0">
                <a:latin typeface="Arial Black" panose="020B0A04020102020204" pitchFamily="34" charset="0"/>
              </a:rPr>
              <a:t> — троица верховных божеств: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Брахма:</a:t>
            </a:r>
            <a:r>
              <a:rPr lang="ru-RU" dirty="0">
                <a:latin typeface="Arial Black" panose="020B0A04020102020204" pitchFamily="34" charset="0"/>
              </a:rPr>
              <a:t> творец вселенной.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Вишну:</a:t>
            </a:r>
            <a:r>
              <a:rPr lang="ru-RU" dirty="0">
                <a:latin typeface="Arial Black" panose="020B0A04020102020204" pitchFamily="34" charset="0"/>
              </a:rPr>
              <a:t> хранитель мира, который принимает различные инкарнации (например, Рама и Кришна).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Шива:</a:t>
            </a:r>
            <a:r>
              <a:rPr lang="ru-RU" dirty="0">
                <a:latin typeface="Arial Black" panose="020B0A04020102020204" pitchFamily="34" charset="0"/>
              </a:rPr>
              <a:t> разрушитель, который также способствует обновлению мира. </a:t>
            </a:r>
          </a:p>
          <a:p>
            <a:pPr algn="ctr"/>
            <a:r>
              <a:rPr lang="ru-RU" sz="2400" b="1" u="sng" dirty="0">
                <a:latin typeface="Arial Black" panose="020B0A04020102020204" pitchFamily="34" charset="0"/>
              </a:rPr>
              <a:t>Принципы и понятия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Дхарма: </a:t>
            </a:r>
            <a:r>
              <a:rPr lang="ru-RU" dirty="0">
                <a:latin typeface="Arial Black" panose="020B0A04020102020204" pitchFamily="34" charset="0"/>
              </a:rPr>
              <a:t>долг, праведное поведение и моральные обязательства, которые зависят от социального статуса и жизненного этапа.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Карма: </a:t>
            </a:r>
            <a:r>
              <a:rPr lang="ru-RU" dirty="0">
                <a:latin typeface="Arial Black" panose="020B0A04020102020204" pitchFamily="34" charset="0"/>
              </a:rPr>
              <a:t>закон воздаяния, согласно которому действия в одной жизни определяют судьбу в последующих.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Сансара: </a:t>
            </a:r>
            <a:r>
              <a:rPr lang="ru-RU" dirty="0">
                <a:latin typeface="Arial Black" panose="020B0A04020102020204" pitchFamily="34" charset="0"/>
              </a:rPr>
              <a:t>бесконечный цикл перерождений (рождение, смерть, новое рождение), из которого душа стремится вырваться.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Мокша:</a:t>
            </a:r>
            <a:r>
              <a:rPr lang="ru-RU" dirty="0">
                <a:latin typeface="Arial Black" panose="020B0A04020102020204" pitchFamily="34" charset="0"/>
              </a:rPr>
              <a:t> освобождение от цикла сансары, конечная цель духовной жизни.</a:t>
            </a:r>
          </a:p>
          <a:p>
            <a:pPr algn="ctr"/>
            <a:r>
              <a:rPr lang="ru-RU" u="sng" dirty="0">
                <a:latin typeface="Arial Black" panose="020B0A04020102020204" pitchFamily="34" charset="0"/>
              </a:rPr>
              <a:t>Ахимса:</a:t>
            </a:r>
            <a:r>
              <a:rPr lang="ru-RU" dirty="0">
                <a:latin typeface="Arial Black" panose="020B0A04020102020204" pitchFamily="34" charset="0"/>
              </a:rPr>
              <a:t> принцип ненасилия, который является одной из основополагающих ценностей. </a:t>
            </a:r>
          </a:p>
        </p:txBody>
      </p:sp>
    </p:spTree>
    <p:extLst>
      <p:ext uri="{BB962C8B-B14F-4D97-AF65-F5344CB8AC3E}">
        <p14:creationId xmlns:p14="http://schemas.microsoft.com/office/powerpoint/2010/main" val="318397423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2004075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Запишите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903388"/>
            <a:ext cx="11510865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Arial Black" panose="020B0A04020102020204" pitchFamily="34" charset="0"/>
              </a:rPr>
              <a:t>1655-1674 – восстание </a:t>
            </a:r>
            <a:r>
              <a:rPr lang="ru-RU" sz="5400" dirty="0" err="1">
                <a:latin typeface="Arial Black" panose="020B0A04020102020204" pitchFamily="34" charset="0"/>
              </a:rPr>
              <a:t>Шиваджи</a:t>
            </a:r>
            <a:r>
              <a:rPr lang="ru-RU" sz="5400" dirty="0">
                <a:latin typeface="Arial Black" panose="020B0A04020102020204" pitchFamily="34" charset="0"/>
              </a:rPr>
              <a:t>, военачальник маратхов, приведшее к созданию независимого государства – империя маратхов.</a:t>
            </a:r>
          </a:p>
        </p:txBody>
      </p:sp>
    </p:spTree>
    <p:extLst>
      <p:ext uri="{BB962C8B-B14F-4D97-AF65-F5344CB8AC3E}">
        <p14:creationId xmlns:p14="http://schemas.microsoft.com/office/powerpoint/2010/main" val="89487387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138278"/>
            <a:ext cx="1151086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Arial Black" panose="020B0A04020102020204" pitchFamily="34" charset="0"/>
              </a:rPr>
              <a:t>Культура империи Великих Моголов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D7A24-1A92-45FE-A909-A050B4A6DBBA}"/>
              </a:ext>
            </a:extLst>
          </p:cNvPr>
          <p:cNvSpPr txBox="1"/>
          <p:nvPr/>
        </p:nvSpPr>
        <p:spPr>
          <a:xfrm>
            <a:off x="340567" y="984442"/>
            <a:ext cx="4463081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Город Фатехпур-Сикри</a:t>
            </a:r>
          </a:p>
        </p:txBody>
      </p:sp>
      <p:pic>
        <p:nvPicPr>
          <p:cNvPr id="7170" name="Picture 2" descr="Город Фатехпур-Сикри в Индии: туры, достопримечательности, история, фото,  развлечения, климат - Гоу Чайна">
            <a:extLst>
              <a:ext uri="{FF2B5EF4-FFF2-40B4-BE49-F238E27FC236}">
                <a16:creationId xmlns:a16="http://schemas.microsoft.com/office/drawing/2014/main" id="{182825AE-C0A8-461D-8C34-A2E96797A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55" y="1708033"/>
            <a:ext cx="5486616" cy="431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Город Фатехпур-Сикри Индия">
            <a:extLst>
              <a:ext uri="{FF2B5EF4-FFF2-40B4-BE49-F238E27FC236}">
                <a16:creationId xmlns:a16="http://schemas.microsoft.com/office/drawing/2014/main" id="{972FD6B8-48A2-4B79-9081-3068AE401C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4"/>
          <a:stretch/>
        </p:blipFill>
        <p:spPr bwMode="auto">
          <a:xfrm>
            <a:off x="6095999" y="1708033"/>
            <a:ext cx="5589600" cy="431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61B9E5-8854-401E-B852-BEADF13E73BA}"/>
              </a:ext>
            </a:extLst>
          </p:cNvPr>
          <p:cNvSpPr txBox="1"/>
          <p:nvPr/>
        </p:nvSpPr>
        <p:spPr>
          <a:xfrm>
            <a:off x="447655" y="6176348"/>
            <a:ext cx="9587881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Инициатор: Акбар; заброшен из-за нехватки воды.</a:t>
            </a:r>
          </a:p>
        </p:txBody>
      </p:sp>
    </p:spTree>
    <p:extLst>
      <p:ext uri="{BB962C8B-B14F-4D97-AF65-F5344CB8AC3E}">
        <p14:creationId xmlns:p14="http://schemas.microsoft.com/office/powerpoint/2010/main" val="176902549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138278"/>
            <a:ext cx="1151086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Arial Black" panose="020B0A04020102020204" pitchFamily="34" charset="0"/>
              </a:rPr>
              <a:t>Культура империи Великих Моголов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D7A24-1A92-45FE-A909-A050B4A6DBBA}"/>
              </a:ext>
            </a:extLst>
          </p:cNvPr>
          <p:cNvSpPr txBox="1"/>
          <p:nvPr/>
        </p:nvSpPr>
        <p:spPr>
          <a:xfrm>
            <a:off x="340567" y="984442"/>
            <a:ext cx="2441694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Тадж-Махал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61B9E5-8854-401E-B852-BEADF13E73BA}"/>
              </a:ext>
            </a:extLst>
          </p:cNvPr>
          <p:cNvSpPr txBox="1"/>
          <p:nvPr/>
        </p:nvSpPr>
        <p:spPr>
          <a:xfrm>
            <a:off x="447655" y="6176348"/>
            <a:ext cx="7662675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Страница 196 прочитать о Тадж-Махале</a:t>
            </a:r>
          </a:p>
        </p:txBody>
      </p:sp>
      <p:sp>
        <p:nvSpPr>
          <p:cNvPr id="2" name="AutoShape 2" descr="Тадж-Махал 💥: где находится мавзолей и как выглядит, история создания,  фото, правила посещения, интересные факты, цена билета — Tripster.ru">
            <a:extLst>
              <a:ext uri="{FF2B5EF4-FFF2-40B4-BE49-F238E27FC236}">
                <a16:creationId xmlns:a16="http://schemas.microsoft.com/office/drawing/2014/main" id="{94536C9B-1790-4CE0-A753-694508D57B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A3126F-3BAE-4852-A3A2-56251E7C5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33" y="1630791"/>
            <a:ext cx="6031736" cy="4242765"/>
          </a:xfrm>
          <a:prstGeom prst="rect">
            <a:avLst/>
          </a:prstGeom>
        </p:spPr>
      </p:pic>
      <p:pic>
        <p:nvPicPr>
          <p:cNvPr id="8196" name="Picture 4" descr="Тадж-Махал: описание, легенда, архитектура, фото">
            <a:extLst>
              <a:ext uri="{FF2B5EF4-FFF2-40B4-BE49-F238E27FC236}">
                <a16:creationId xmlns:a16="http://schemas.microsoft.com/office/drawing/2014/main" id="{D8F46B5B-C896-4549-ABF0-18C8C5712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176" y="1630790"/>
            <a:ext cx="5825412" cy="424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99232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138278"/>
            <a:ext cx="1151086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Arial Black" panose="020B0A04020102020204" pitchFamily="34" charset="0"/>
              </a:rPr>
              <a:t>Культура империи Великих Моголов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D7A24-1A92-45FE-A909-A050B4A6DBBA}"/>
              </a:ext>
            </a:extLst>
          </p:cNvPr>
          <p:cNvSpPr txBox="1"/>
          <p:nvPr/>
        </p:nvSpPr>
        <p:spPr>
          <a:xfrm>
            <a:off x="340567" y="984442"/>
            <a:ext cx="463460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err="1"/>
              <a:t>Могольские</a:t>
            </a:r>
            <a:r>
              <a:rPr lang="ru-RU" sz="2800" b="1" dirty="0"/>
              <a:t> миниатюры</a:t>
            </a:r>
          </a:p>
        </p:txBody>
      </p:sp>
      <p:sp>
        <p:nvSpPr>
          <p:cNvPr id="2" name="AutoShape 2" descr="Тадж-Махал 💥: где находится мавзолей и как выглядит, история создания,  фото, правила посещения, интересные факты, цена билета — Tripster.ru">
            <a:extLst>
              <a:ext uri="{FF2B5EF4-FFF2-40B4-BE49-F238E27FC236}">
                <a16:creationId xmlns:a16="http://schemas.microsoft.com/office/drawing/2014/main" id="{94536C9B-1790-4CE0-A753-694508D57B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0" name="Picture 4" descr="Бичитр — биография, творчество, жанры и стили, известные работы — РУВИКИ">
            <a:extLst>
              <a:ext uri="{FF2B5EF4-FFF2-40B4-BE49-F238E27FC236}">
                <a16:creationId xmlns:a16="http://schemas.microsoft.com/office/drawing/2014/main" id="{3A657029-09E6-4E78-8DFB-9C6684C67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94" y="910487"/>
            <a:ext cx="3978928" cy="580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C2B9A9-F9D6-47D4-AEA6-D0929590737F}"/>
              </a:ext>
            </a:extLst>
          </p:cNvPr>
          <p:cNvSpPr txBox="1"/>
          <p:nvPr/>
        </p:nvSpPr>
        <p:spPr>
          <a:xfrm>
            <a:off x="7849940" y="6182944"/>
            <a:ext cx="1447832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err="1"/>
              <a:t>Бичитр</a:t>
            </a:r>
            <a:endParaRPr lang="ru-RU" sz="2800" b="1" dirty="0"/>
          </a:p>
        </p:txBody>
      </p:sp>
      <p:pic>
        <p:nvPicPr>
          <p:cNvPr id="9218" name="Picture 2" descr="Абу-ль-Хасан (художник) — биография, творчество, жанры и стили, известные  работы — РУВИКИ">
            <a:extLst>
              <a:ext uri="{FF2B5EF4-FFF2-40B4-BE49-F238E27FC236}">
                <a16:creationId xmlns:a16="http://schemas.microsoft.com/office/drawing/2014/main" id="{69A01EA4-9870-499E-B407-5D3A2601E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3" y="1507662"/>
            <a:ext cx="3374587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61B9E5-8854-401E-B852-BEADF13E73BA}"/>
              </a:ext>
            </a:extLst>
          </p:cNvPr>
          <p:cNvSpPr txBox="1"/>
          <p:nvPr/>
        </p:nvSpPr>
        <p:spPr>
          <a:xfrm>
            <a:off x="1247754" y="6218102"/>
            <a:ext cx="2735044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Абу-ль-Хасан</a:t>
            </a:r>
          </a:p>
        </p:txBody>
      </p:sp>
    </p:spTree>
    <p:extLst>
      <p:ext uri="{BB962C8B-B14F-4D97-AF65-F5344CB8AC3E}">
        <p14:creationId xmlns:p14="http://schemas.microsoft.com/office/powerpoint/2010/main" val="340321293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2004075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Запишите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903388"/>
            <a:ext cx="11510865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Arial Black" panose="020B0A04020102020204" pitchFamily="34" charset="0"/>
              </a:rPr>
              <a:t>Ост-индская компания –торговая компания голландских, английских, французских купцов</a:t>
            </a:r>
          </a:p>
        </p:txBody>
      </p:sp>
    </p:spTree>
    <p:extLst>
      <p:ext uri="{BB962C8B-B14F-4D97-AF65-F5344CB8AC3E}">
        <p14:creationId xmlns:p14="http://schemas.microsoft.com/office/powerpoint/2010/main" val="213539865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3882794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Ответьте на вопрос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903388"/>
            <a:ext cx="11510865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u="sng" dirty="0">
                <a:latin typeface="Arial Black" panose="020B0A04020102020204" pitchFamily="34" charset="0"/>
              </a:rPr>
              <a:t>Какое знаменитое архитектурное сооружение было построено по приказу падишаха Шах-Джахана?</a:t>
            </a: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А) Храм Солнца в </a:t>
            </a:r>
            <a:r>
              <a:rPr lang="ru-RU" sz="4400" dirty="0" err="1">
                <a:latin typeface="Arial Black" panose="020B0A04020102020204" pitchFamily="34" charset="0"/>
              </a:rPr>
              <a:t>Конараке</a:t>
            </a:r>
            <a:endParaRPr lang="ru-RU" sz="4400" dirty="0">
              <a:latin typeface="Arial Black" panose="020B0A04020102020204" pitchFamily="34" charset="0"/>
            </a:endParaRP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Б) Пещерные храмы </a:t>
            </a:r>
            <a:r>
              <a:rPr lang="ru-RU" sz="4400" dirty="0" err="1">
                <a:latin typeface="Arial Black" panose="020B0A04020102020204" pitchFamily="34" charset="0"/>
              </a:rPr>
              <a:t>Аджанты</a:t>
            </a:r>
            <a:endParaRPr lang="ru-RU" sz="4400" dirty="0">
              <a:latin typeface="Arial Black" panose="020B0A04020102020204" pitchFamily="34" charset="0"/>
            </a:endParaRP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В) Мавзолей-мечеть Тадж-Махал</a:t>
            </a: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Г) Золотой храм </a:t>
            </a:r>
            <a:r>
              <a:rPr lang="ru-RU" sz="4400" dirty="0" err="1">
                <a:latin typeface="Arial Black" panose="020B0A04020102020204" pitchFamily="34" charset="0"/>
              </a:rPr>
              <a:t>Хармандир</a:t>
            </a:r>
            <a:r>
              <a:rPr lang="ru-RU" sz="4400" dirty="0">
                <a:latin typeface="Arial Black" panose="020B0A04020102020204" pitchFamily="34" charset="0"/>
              </a:rPr>
              <a:t>-Сахиб</a:t>
            </a:r>
          </a:p>
        </p:txBody>
      </p:sp>
    </p:spTree>
    <p:extLst>
      <p:ext uri="{BB962C8B-B14F-4D97-AF65-F5344CB8AC3E}">
        <p14:creationId xmlns:p14="http://schemas.microsoft.com/office/powerpoint/2010/main" val="414901441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3882794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Ответьте на вопрос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903388"/>
            <a:ext cx="11510865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u="sng" dirty="0">
                <a:latin typeface="Arial Black" panose="020B0A04020102020204" pitchFamily="34" charset="0"/>
              </a:rPr>
              <a:t>Кто считается основателем империи Великих Моголов в Индии?</a:t>
            </a: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А) </a:t>
            </a:r>
            <a:r>
              <a:rPr lang="ru-RU" sz="4400" dirty="0" err="1">
                <a:latin typeface="Arial Black" panose="020B0A04020102020204" pitchFamily="34" charset="0"/>
              </a:rPr>
              <a:t>Аурангзеб</a:t>
            </a:r>
            <a:endParaRPr lang="ru-RU" sz="4400" dirty="0">
              <a:latin typeface="Arial Black" panose="020B0A04020102020204" pitchFamily="34" charset="0"/>
            </a:endParaRP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Б) Хумаюн</a:t>
            </a: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В) Бабур</a:t>
            </a:r>
          </a:p>
          <a:p>
            <a:pPr algn="ctr"/>
            <a:r>
              <a:rPr lang="ru-RU" sz="4400" dirty="0">
                <a:latin typeface="Arial Black" panose="020B0A04020102020204" pitchFamily="34" charset="0"/>
              </a:rPr>
              <a:t>Г) Джахангир</a:t>
            </a:r>
          </a:p>
        </p:txBody>
      </p:sp>
    </p:spTree>
    <p:extLst>
      <p:ext uri="{BB962C8B-B14F-4D97-AF65-F5344CB8AC3E}">
        <p14:creationId xmlns:p14="http://schemas.microsoft.com/office/powerpoint/2010/main" val="190477769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3882794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Ответьте на вопрос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903388"/>
            <a:ext cx="11510865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u="sng" dirty="0">
                <a:latin typeface="Arial Black" panose="020B0A04020102020204" pitchFamily="34" charset="0"/>
              </a:rPr>
              <a:t>Что было главной особенностью религиозной политики падишаха Акбара?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А) Насильственное насаждение ислама среди всех жителей империи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Б) Превращение индуизма в единственную государственную религию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В) Проведение политики религиозной терпимости 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Г) Отказ от любых религиозных церемоний при дворе</a:t>
            </a:r>
          </a:p>
        </p:txBody>
      </p:sp>
    </p:spTree>
    <p:extLst>
      <p:ext uri="{BB962C8B-B14F-4D97-AF65-F5344CB8AC3E}">
        <p14:creationId xmlns:p14="http://schemas.microsoft.com/office/powerpoint/2010/main" val="199433584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Индия">
            <a:extLst>
              <a:ext uri="{FF2B5EF4-FFF2-40B4-BE49-F238E27FC236}">
                <a16:creationId xmlns:a16="http://schemas.microsoft.com/office/drawing/2014/main" id="{001660A8-C183-47BB-BE39-3B794C0CE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323BD7-7260-4BEB-B49C-E12FA159CF66}"/>
              </a:ext>
            </a:extLst>
          </p:cNvPr>
          <p:cNvSpPr txBox="1"/>
          <p:nvPr/>
        </p:nvSpPr>
        <p:spPr>
          <a:xfrm>
            <a:off x="138592" y="71816"/>
            <a:ext cx="4144083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/>
              <a:t>Работа с источником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0B38C-1895-405C-A287-76FA63E4BA89}"/>
              </a:ext>
            </a:extLst>
          </p:cNvPr>
          <p:cNvSpPr txBox="1"/>
          <p:nvPr/>
        </p:nvSpPr>
        <p:spPr>
          <a:xfrm>
            <a:off x="340567" y="903388"/>
            <a:ext cx="11510865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7200" u="sng" dirty="0">
                <a:latin typeface="Arial Black" panose="020B0A04020102020204" pitchFamily="34" charset="0"/>
              </a:rPr>
              <a:t>Страница 198 ответьте на вопросы источника</a:t>
            </a:r>
            <a:endParaRPr lang="ru-RU" sz="7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60382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Индия">
            <a:extLst>
              <a:ext uri="{FF2B5EF4-FFF2-40B4-BE49-F238E27FC236}">
                <a16:creationId xmlns:a16="http://schemas.microsoft.com/office/drawing/2014/main" id="{C1F59AFA-D42E-4E6F-B3BE-668287B7A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DA609-6DFC-4BE4-A8E9-9391CCB4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8424" y="0"/>
            <a:ext cx="12260424" cy="202318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b="1" dirty="0"/>
              <a:t>Индия в эпоху Великих Моголов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72CB1-321E-42C6-863E-BBBB82481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55" y="2127380"/>
            <a:ext cx="10574693" cy="4282750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+mn-lt"/>
              </a:rPr>
              <a:t>Цель: </a:t>
            </a:r>
            <a:r>
              <a:rPr lang="ru-RU" sz="7200" dirty="0">
                <a:solidFill>
                  <a:schemeClr val="tx1"/>
                </a:solidFill>
                <a:latin typeface="+mn-lt"/>
              </a:rPr>
              <a:t>Сформировать у учащихся представление об Индии в эпоху Великих Моголов как о периоде расцвета культуры, укрепления государственности и взаимодействия различных религий.</a:t>
            </a:r>
          </a:p>
          <a:p>
            <a:pPr algn="ctr"/>
            <a:r>
              <a:rPr lang="ru-RU" sz="7200" b="1" dirty="0">
                <a:solidFill>
                  <a:schemeClr val="tx1"/>
                </a:solidFill>
              </a:rPr>
              <a:t>Методы достижения цель:</a:t>
            </a:r>
            <a:endParaRPr lang="ru-RU" sz="7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086891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Индия">
            <a:extLst>
              <a:ext uri="{FF2B5EF4-FFF2-40B4-BE49-F238E27FC236}">
                <a16:creationId xmlns:a16="http://schemas.microsoft.com/office/drawing/2014/main" id="{C1F59AFA-D42E-4E6F-B3BE-668287B7A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DA609-6DFC-4BE4-A8E9-9391CCB4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702" y="0"/>
            <a:ext cx="7800392" cy="119431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b="1" dirty="0"/>
              <a:t>Рефлексия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D72CB1-321E-42C6-863E-BBBB82481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739" y="2239347"/>
            <a:ext cx="10574693" cy="1931436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+mn-lt"/>
              </a:rPr>
              <a:t>Кубик Блума</a:t>
            </a:r>
            <a:endParaRPr lang="ru-RU" sz="7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9130899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160</TotalTime>
  <Words>630</Words>
  <Application>Microsoft Office PowerPoint</Application>
  <PresentationFormat>Широкоэкранный</PresentationFormat>
  <Paragraphs>87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Century Gothic</vt:lpstr>
      <vt:lpstr>Wingdings 3</vt:lpstr>
      <vt:lpstr>Ион</vt:lpstr>
      <vt:lpstr>Домашнее задание</vt:lpstr>
      <vt:lpstr>Индия в эпоху Великих Моголов</vt:lpstr>
      <vt:lpstr>Индия в эпоху Великих Моголов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Индия в эпоху Великих Моголов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User</dc:creator>
  <cp:lastModifiedBy>User</cp:lastModifiedBy>
  <cp:revision>26</cp:revision>
  <dcterms:created xsi:type="dcterms:W3CDTF">2025-08-22T06:35:50Z</dcterms:created>
  <dcterms:modified xsi:type="dcterms:W3CDTF">2025-10-26T16:37:32Z</dcterms:modified>
</cp:coreProperties>
</file>