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3fb70fa92c4c8a" /><Relationship Type="http://schemas.openxmlformats.org/officeDocument/2006/relationships/extended-properties" Target="/docProps/app.xml" Id="R8da8e42199234fbc" /><Relationship Type="http://schemas.openxmlformats.org/officeDocument/2006/relationships/officeDocument" Target="/ppt/presentation.xml" Id="R78b38fa9925646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6bea1675f04cb1"/>
  </p:sldMasterIdLst>
  <p:notesMasterIdLst>
    <p:notesMasterId xmlns:r="http://schemas.openxmlformats.org/officeDocument/2006/relationships" r:id="R6e05e53ca24743fb"/>
  </p:notesMasterIdLst>
  <p:sldIdLst>
    <p:sldId xmlns:r="http://schemas.openxmlformats.org/officeDocument/2006/relationships" id="256" r:id="R678d81df09194999"/>
    <p:sldId xmlns:r="http://schemas.openxmlformats.org/officeDocument/2006/relationships" id="257" r:id="R96c4859375ef41d4"/>
    <p:sldId xmlns:r="http://schemas.openxmlformats.org/officeDocument/2006/relationships" id="258" r:id="R9f90e56f5d7d42ea"/>
    <p:sldId xmlns:r="http://schemas.openxmlformats.org/officeDocument/2006/relationships" id="259" r:id="R024ab7f9b4ad4a38"/>
    <p:sldId xmlns:r="http://schemas.openxmlformats.org/officeDocument/2006/relationships" id="260" r:id="R8ff98d29b9f44743"/>
    <p:sldId xmlns:r="http://schemas.openxmlformats.org/officeDocument/2006/relationships" id="261" r:id="Rf1e1efbb9b7b48ec"/>
    <p:sldId xmlns:r="http://schemas.openxmlformats.org/officeDocument/2006/relationships" id="262" r:id="R04fe8d3c8ddd4c9b"/>
    <p:sldId xmlns:r="http://schemas.openxmlformats.org/officeDocument/2006/relationships" id="263" r:id="R59a5750a752a4c79"/>
    <p:sldId xmlns:r="http://schemas.openxmlformats.org/officeDocument/2006/relationships" id="264" r:id="Rb8769357ea054e5d"/>
    <p:sldId xmlns:r="http://schemas.openxmlformats.org/officeDocument/2006/relationships" id="265" r:id="R4456143278f143a0"/>
    <p:sldId xmlns:r="http://schemas.openxmlformats.org/officeDocument/2006/relationships" id="266" r:id="R3a87d83087634841"/>
    <p:sldId xmlns:r="http://schemas.openxmlformats.org/officeDocument/2006/relationships" id="267" r:id="R67eb462a71f0411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09fe70dac64d87" /><Relationship Type="http://schemas.openxmlformats.org/officeDocument/2006/relationships/slideMaster" Target="/ppt/slideMasters/slideMaster1.xml" Id="R8b6bea1675f04cb1" /><Relationship Type="http://schemas.openxmlformats.org/officeDocument/2006/relationships/notesMaster" Target="/ppt/notesMasters/notesMaster1.xml" Id="R6e05e53ca24743fb" /><Relationship Type="http://schemas.openxmlformats.org/officeDocument/2006/relationships/presProps" Target="/ppt/presProps.xml" Id="R1315be5dfa2b464a" /><Relationship Type="http://schemas.openxmlformats.org/officeDocument/2006/relationships/tableStyles" Target="/ppt/tableStyles.xml" Id="R102cfcc37b734d69" /><Relationship Type="http://schemas.openxmlformats.org/officeDocument/2006/relationships/slide" Target="/ppt/slides/slide1.xml" Id="R678d81df09194999" /><Relationship Type="http://schemas.openxmlformats.org/officeDocument/2006/relationships/slide" Target="/ppt/slides/slide2.xml" Id="R96c4859375ef41d4" /><Relationship Type="http://schemas.openxmlformats.org/officeDocument/2006/relationships/slide" Target="/ppt/slides/slide3.xml" Id="R9f90e56f5d7d42ea" /><Relationship Type="http://schemas.openxmlformats.org/officeDocument/2006/relationships/slide" Target="/ppt/slides/slide4.xml" Id="R024ab7f9b4ad4a38" /><Relationship Type="http://schemas.openxmlformats.org/officeDocument/2006/relationships/slide" Target="/ppt/slides/slide5.xml" Id="R8ff98d29b9f44743" /><Relationship Type="http://schemas.openxmlformats.org/officeDocument/2006/relationships/slide" Target="/ppt/slides/slide6.xml" Id="Rf1e1efbb9b7b48ec" /><Relationship Type="http://schemas.openxmlformats.org/officeDocument/2006/relationships/slide" Target="/ppt/slides/slide7.xml" Id="R04fe8d3c8ddd4c9b" /><Relationship Type="http://schemas.openxmlformats.org/officeDocument/2006/relationships/slide" Target="/ppt/slides/slide8.xml" Id="R59a5750a752a4c79" /><Relationship Type="http://schemas.openxmlformats.org/officeDocument/2006/relationships/slide" Target="/ppt/slides/slide9.xml" Id="Rb8769357ea054e5d" /><Relationship Type="http://schemas.openxmlformats.org/officeDocument/2006/relationships/slide" Target="/ppt/slides/slide10.xml" Id="R4456143278f143a0" /><Relationship Type="http://schemas.openxmlformats.org/officeDocument/2006/relationships/slide" Target="/ppt/slides/slide11.xml" Id="R3a87d83087634841" /><Relationship Type="http://schemas.openxmlformats.org/officeDocument/2006/relationships/slide" Target="/ppt/slides/slide12.xml" Id="R67eb462a71f041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cc7bc534bf46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48fe40fb7147b2" /><Relationship Type="http://schemas.openxmlformats.org/officeDocument/2006/relationships/notesMaster" Target="/ppt/notesMasters/notesMaster1.xml" Id="R21275147ccfc4e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96951d9b1044e9" /><Relationship Type="http://schemas.openxmlformats.org/officeDocument/2006/relationships/notesMaster" Target="/ppt/notesMasters/notesMaster1.xml" Id="R10d6d7a68d7644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541dd8536a43f6" /><Relationship Type="http://schemas.openxmlformats.org/officeDocument/2006/relationships/notesMaster" Target="/ppt/notesMasters/notesMaster1.xml" Id="R89127213363043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83f2802fe914a4b" /><Relationship Type="http://schemas.openxmlformats.org/officeDocument/2006/relationships/notesMaster" Target="/ppt/notesMasters/notesMaster1.xml" Id="R1cde9048d71f4f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d0e3f633334148" /><Relationship Type="http://schemas.openxmlformats.org/officeDocument/2006/relationships/notesMaster" Target="/ppt/notesMasters/notesMaster1.xml" Id="R0e1e8c63d5d24c7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a265d055104192" /><Relationship Type="http://schemas.openxmlformats.org/officeDocument/2006/relationships/notesMaster" Target="/ppt/notesMasters/notesMaster1.xml" Id="R3d033cd82fbd4b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11a7edf849409c" /><Relationship Type="http://schemas.openxmlformats.org/officeDocument/2006/relationships/notesMaster" Target="/ppt/notesMasters/notesMaster1.xml" Id="R029f3759f27f44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735383291f4cf9" /><Relationship Type="http://schemas.openxmlformats.org/officeDocument/2006/relationships/notesMaster" Target="/ppt/notesMasters/notesMaster1.xml" Id="R771cded955de42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6e26ac122c4f06" /><Relationship Type="http://schemas.openxmlformats.org/officeDocument/2006/relationships/notesMaster" Target="/ppt/notesMasters/notesMaster1.xml" Id="R72f081376b15432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948d0f634e4d54" /><Relationship Type="http://schemas.openxmlformats.org/officeDocument/2006/relationships/notesMaster" Target="/ppt/notesMasters/notesMaster1.xml" Id="R393e32465b13484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f4ca0b92fc34984" /><Relationship Type="http://schemas.openxmlformats.org/officeDocument/2006/relationships/notesMaster" Target="/ppt/notesMasters/notesMaster1.xml" Id="R0df28d15d09042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227b162927e46e0" /><Relationship Type="http://schemas.openxmlformats.org/officeDocument/2006/relationships/notesMaster" Target="/ppt/notesMasters/notesMaster1.xml" Id="Re8f795baa93b49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170–181.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171–172.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172–173.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174–175.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175–176.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177.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177–178.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178–179.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179–180.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180.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180.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содержания и иллюстраций: В. Р. Мединский, А. О. Чубарьян. История. Всеобщая история. История Нового времени, XIX — начало XX в. 9 класс. 2-е изд., обновл. Москва: Просвещение, 2026. § 15, с. 170–181. Предоставленный пользователем PDF «ВС 9 (2-е изд).pdf». Иллюстрации аккуратно вырезаны из оригинала, без перерисовки.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92b394eaa64f2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69fd89800d48a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b8cc4e15cc467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ed4f7dcbdf46d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ab3e09287e485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1164d556d440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75C93639-8D12-461C-B477-F4F51890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6225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30D329C-F630-4FC5-80DC-CEF9180FBF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1424F428-5700-4BF2-BBB5-3269F9CCB54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9B9C9E39-9DF2-4C03-8F8F-0D12D872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95625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2EA0B02-8AA2-4687-8E86-31D6969737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CE0200D9-59A1-4F73-B34D-F8B2BAA9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1D95D25-9E0A-486A-B00D-32B0BBA2D3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0B1F1E3-A761-438C-8340-91CFC2BBF0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586590B-BB42-4B73-A1E5-2595D434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F13936B-A057-42BF-BCCD-B212EE0EC2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3F90A56-72DD-4D26-827E-76D618FFDA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A204339-B8EF-40E1-A9EC-A165A6B8A0D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257A3D1-4D72-430A-87BF-DE8140422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05000"/>
            <a:ext cx="76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E31B480-D649-4113-856A-F41C0BDFEA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185796-C44F-4FD9-BFF0-7F774A6758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d60d9adfbb4944" /><Relationship Type="http://schemas.openxmlformats.org/officeDocument/2006/relationships/slideLayout" Target="/ppt/slideLayouts/slideLayout1.xml" Id="R294d7d212e1c4231" /><Relationship Type="http://schemas.openxmlformats.org/officeDocument/2006/relationships/slideLayout" Target="/ppt/slideLayouts/slideLayout2.xml" Id="R9d9d90790cea4df0" /><Relationship Type="http://schemas.openxmlformats.org/officeDocument/2006/relationships/slideLayout" Target="/ppt/slideLayouts/slideLayout3.xml" Id="R6cd12721cbcf463b" /><Relationship Type="http://schemas.openxmlformats.org/officeDocument/2006/relationships/slideLayout" Target="/ppt/slideLayouts/slideLayout4.xml" Id="R0a00880d77d444ee" /><Relationship Type="http://schemas.openxmlformats.org/officeDocument/2006/relationships/slideLayout" Target="/ppt/slideLayouts/slideLayout5.xml" Id="R79f7187704bb4d1c" /><Relationship Type="http://schemas.openxmlformats.org/officeDocument/2006/relationships/slideLayout" Target="/ppt/slideLayouts/slideLayout6.xml" Id="R987f0217e6a142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4d7d212e1c4231"/>
    <p:sldLayoutId xmlns:r="http://schemas.openxmlformats.org/officeDocument/2006/relationships" id="2147483650" r:id="R9d9d90790cea4df0"/>
    <p:sldLayoutId xmlns:r="http://schemas.openxmlformats.org/officeDocument/2006/relationships" id="2147483651" r:id="R6cd12721cbcf463b"/>
    <p:sldLayoutId xmlns:r="http://schemas.openxmlformats.org/officeDocument/2006/relationships" id="2147483652" r:id="R0a00880d77d444ee"/>
    <p:sldLayoutId xmlns:r="http://schemas.openxmlformats.org/officeDocument/2006/relationships" id="2147483653" r:id="R79f7187704bb4d1c"/>
    <p:sldLayoutId xmlns:r="http://schemas.openxmlformats.org/officeDocument/2006/relationships" id="2147483654" r:id="R987f0217e6a142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62b5c60917401d" /><Relationship Type="http://schemas.openxmlformats.org/officeDocument/2006/relationships/image" Target="/ppt/media/image.png" Id="R6678ae2546ed4bec" /><Relationship Type="http://schemas.openxmlformats.org/officeDocument/2006/relationships/notesSlide" Target="/ppt/notesSlides/notesSlide1.xml" Id="R426cf64314c94d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e5c23a891d453f" /><Relationship Type="http://schemas.openxmlformats.org/officeDocument/2006/relationships/image" Target="/ppt/media/image2.png" Id="R14b1b4e1c1974229" /><Relationship Type="http://schemas.openxmlformats.org/officeDocument/2006/relationships/notesSlide" Target="/ppt/notesSlides/notesSlide2.xml" Id="R6b4e384e481f40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11ec0a18cb44e0" /><Relationship Type="http://schemas.openxmlformats.org/officeDocument/2006/relationships/image" Target="/ppt/media/image3.png" Id="R9640d42291004d33" /><Relationship Type="http://schemas.openxmlformats.org/officeDocument/2006/relationships/notesSlide" Target="/ppt/notesSlides/notesSlide3.xml" Id="R51658ead254840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b14c8986be4f2b" /><Relationship Type="http://schemas.openxmlformats.org/officeDocument/2006/relationships/image" Target="/ppt/media/image4.png" Id="R13b136d915194f3d" /><Relationship Type="http://schemas.openxmlformats.org/officeDocument/2006/relationships/notesSlide" Target="/ppt/notesSlides/notesSlide4.xml" Id="R39cb2e4c20a749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24e1de59604636" /><Relationship Type="http://schemas.openxmlformats.org/officeDocument/2006/relationships/image" Target="/ppt/media/image5.png" Id="Rd98c2f845b40491a" /><Relationship Type="http://schemas.openxmlformats.org/officeDocument/2006/relationships/notesSlide" Target="/ppt/notesSlides/notesSlide5.xml" Id="R74f79d25f92344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afce51d4a24592" /><Relationship Type="http://schemas.openxmlformats.org/officeDocument/2006/relationships/image" Target="/ppt/media/image6.png" Id="R65580873ffe9413c" /><Relationship Type="http://schemas.openxmlformats.org/officeDocument/2006/relationships/notesSlide" Target="/ppt/notesSlides/notesSlide6.xml" Id="Rcac79601636e42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7c02fa97194ed1" /><Relationship Type="http://schemas.openxmlformats.org/officeDocument/2006/relationships/image" Target="/ppt/media/image7.png" Id="Raff2d5485b0c4191" /><Relationship Type="http://schemas.openxmlformats.org/officeDocument/2006/relationships/notesSlide" Target="/ppt/notesSlides/notesSlide7.xml" Id="Re46e3e43b35146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f256c650564ff1" /><Relationship Type="http://schemas.openxmlformats.org/officeDocument/2006/relationships/image" Target="/ppt/media/image8.png" Id="R73c09379f5c94aab" /><Relationship Type="http://schemas.openxmlformats.org/officeDocument/2006/relationships/notesSlide" Target="/ppt/notesSlides/notesSlide8.xml" Id="R8c5c3b0cc32849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38e15ce94445dd" /><Relationship Type="http://schemas.openxmlformats.org/officeDocument/2006/relationships/image" Target="/ppt/media/image9.png" Id="R6c41a1de1c5547bd" /><Relationship Type="http://schemas.openxmlformats.org/officeDocument/2006/relationships/notesSlide" Target="/ppt/notesSlides/notesSlide9.xml" Id="R26f16be7237348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8688d9c4f34cbd" /><Relationship Type="http://schemas.openxmlformats.org/officeDocument/2006/relationships/image" Target="/ppt/media/image10.png" Id="R5b69b1bd2e3d48db" /><Relationship Type="http://schemas.openxmlformats.org/officeDocument/2006/relationships/notesSlide" Target="/ppt/notesSlides/notesSlide10.xml" Id="R8ecc5d60560240e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3beb339e514b0e" /><Relationship Type="http://schemas.openxmlformats.org/officeDocument/2006/relationships/image" Target="/ppt/media/image11.png" Id="R29a69b51cc004727" /><Relationship Type="http://schemas.openxmlformats.org/officeDocument/2006/relationships/notesSlide" Target="/ppt/notesSlides/notesSlide11.xml" Id="Rbec49a3c354045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1f9d52ae244fe6" /><Relationship Type="http://schemas.openxmlformats.org/officeDocument/2006/relationships/image" Target="/ppt/media/image12.png" Id="R6249adfc995643e8" /><Relationship Type="http://schemas.openxmlformats.org/officeDocument/2006/relationships/notesSlide" Target="/ppt/notesSlides/notesSlide12.xml" Id="R4b5159b56412448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3669F16F-01CE-4CCC-A322-8186573C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09871-B42A-482F-B887-279B4903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17B01-84D6-4432-A804-1C41633F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CBAFC-6FAD-445E-B72D-82053E0D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BA1521-BDAD-4547-8B3F-54E62EFB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FC5985-C133-4C42-AA9F-B3B6FE79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A9144B-A7F7-4464-AAEE-E460A2DD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C303D1-A0B7-4374-9EFA-D2FA266D8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1FF8BD-EE8F-4A7C-8311-D66079C64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313EEE-5B0B-4675-8E2F-D9FACC14D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1D5127-2CB9-4680-AE46-C916F516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D762B-7CF8-451C-9B00-5C14A938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28CAB-2F28-4465-8CCE-71DB039DB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A8F5AD-71C7-4BEC-BCB7-38CA4740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B39DEF-61A2-46B6-AE0F-807187E0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20294C-E327-4110-8581-13C47EAB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7290F-03CB-43A1-AF6E-69F315B7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1C1107-006D-4848-817C-DAE17085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1B2BCD-12D8-4393-B536-9C0B4EF6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B5D26-BE0A-405D-BBC4-C21D9235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AC5BE9-C94F-4F9B-A0B2-BC7DBB996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1331DD-0BAB-4F65-8B3C-0AB45098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041F2C-1F57-40BC-B6A1-0130BF81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D2F234-F832-4B4D-9A57-7F5A068EF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DE2753-2789-4D5E-AF16-9883745D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7BAF88-84B0-4E93-A21C-44871399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534733-F25C-4EEC-98D9-A4F3B0EAC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44B847-7DCA-4A25-B99E-129080DF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506B2AA-CE82-4A46-AF37-E69FF884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125E78-12FF-4BB8-B286-2ECFFB04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C5470B7-B66C-46A1-BD06-02F1E76F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33A8EB7-2F04-4CF3-AD42-7A64B41A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79C2FB-3D7A-4925-BCF9-AE8D2818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215C56D-801F-4AEE-857B-1018CAFD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6AD51E7-F58E-4EBE-B6CA-F0449EBBB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DF4C95F-B028-4970-9F4F-08516EF6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FA35997-2514-4029-B10E-C30D3EAF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96EBE34-986A-4858-9CDA-8BE40FAE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CD22298-7D05-4D10-859F-DD912A11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E230327-7F1C-4CA7-A75C-4BDA6D69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434CA57-A6FD-4A73-8FF0-DAB5E22A8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5940BC1-EA2C-44E1-8F85-44A436BF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3EDAD5A-A5A3-45A8-9C8A-3E6DCAC1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D56D769-431C-44CE-B9C9-6D9ABE81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F171416-AACD-4F4E-9AB9-ABDFCB74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381A206-2DD1-43B7-A779-75B4AD79A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C01601C-C2E1-468A-81E0-A7C0D690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A693E88-F369-40E6-A0FC-03071001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1DE3954-EAFD-4CBE-BF81-494F21C3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86C77C0-C591-441F-AC3D-1BBC8EB0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7C7440E-CF2E-4DDD-AF53-5812393E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4C48A5D-9445-4BA5-818D-B4FF75B5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164C403-5E8E-47DB-B9DD-F847FE87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E348661-8235-48B8-85AD-BFCB3305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EAC5BA0-219C-47FE-973A-AA494572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FFF7CFA-8A83-4D11-B7E3-2C6AA5D3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BD2B4EA6-AD56-4149-9964-23562C93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00B9703-E07F-409D-ABC4-19BE53BB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C4C302D-F4CC-4E69-A511-08F9E46C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5679C704-2019-4A97-95DB-6CFA6F15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FB78010-AE05-4A7A-8460-E6B03F1C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CFCCC6A-ADFD-4DF3-A19E-5E47958B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DCD5B7ED-9485-46C7-9405-540645DC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2FDECE8-649A-408D-9937-A0F70DD9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8A786206-5C2F-48B0-ADF1-EB336BE1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6764B5B-8961-4B4B-9FA7-7E4046DD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CA546642-C9A8-404C-BBA4-D36C8FAF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6CAF5904-DD0B-4BC4-BD54-278F7D6C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ADF848C-5E4A-47D3-9E49-C8EA7EC4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EB53E380-3173-4846-8EE1-2309AE71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D55E8A50-4C7B-4DE1-A59C-5178C3EB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2E317516-B8D7-4275-B58F-0BD33A76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9F00D59-C6EF-4FC4-8AAF-56507C79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36174382-B4CC-4921-B540-03DC2BB1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2F198C24-C8EF-457F-A3D0-A6FDF6BA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B4047F9E-F49F-4D5B-B657-0A714C16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8E69FD2C-4953-4C66-B429-3C1002B3F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BBA2690C-6DA3-459D-BF48-93CC8290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AB36267B-14D6-4B80-B9C1-862E9F8B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9F9DEC57-5F37-4B49-8D45-A90CADFC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5D2BC1A6-F877-4334-A2E4-07EFEE64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9B92614-AC96-4466-B877-10A69B3B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57CC141E-7933-4C58-A78A-9D1390FA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F103F7CB-AF5A-4D46-B44D-F9845FB5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A03ED953-5D8E-44C8-8950-15930435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1F1DC38D-132C-4D5B-A9DF-C01F4999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70669F2F-5765-4DF6-85ED-A44996D7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Германия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2E981C43-01B0-4C70-8F58-1D08C483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16764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26880BD3-3256-4204-A888-033AD21C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04DA4CBB-C5EF-4BA0-B0AE-4F207D63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01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1849D0AD-4E87-4BEF-9F19-F03A79B0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1828800"/>
            <a:ext cx="8953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4875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От «железа и крови»</a:t>
            </a:r>
          </a:p>
          <a:p xmlns:a="http://schemas.openxmlformats.org/drawingml/2006/main">
            <a:pPr>
              <a:defRPr sz="4875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4875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к «месту под солнцем»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C8BDD10B-09D6-4166-8466-7A9636F7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38250" y="4010025"/>
            <a:ext cx="7239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8B189FE4-A102-4253-BD31-C55F092F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" y="4076700"/>
            <a:ext cx="693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Вторая половина XIX — начало XX века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5202DE2-99FD-4756-BA61-5B8326E9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38250" y="4991100"/>
            <a:ext cx="704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Вопрос урока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7C0926C2-559D-4407-9008-44538195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38250" y="5610225"/>
            <a:ext cx="84296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0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Почему объединённая Германия</a:t>
            </a:r>
          </a:p>
          <a:p xmlns:a="http://schemas.openxmlformats.org/drawingml/2006/main">
            <a:pPr>
              <a:defRPr sz="270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0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стала стремиться к мировой экспансии?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D8904E08-B869-493B-9054-57B4BB37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48850" y="2457450"/>
            <a:ext cx="4400550" cy="267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1840A077-CB2B-4308-B8C0-C71AE2E1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10750" y="2419350"/>
            <a:ext cx="4400550" cy="2676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0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8ae2546ed4bec"/>
          <a:stretch xmlns:a="http://schemas.openxmlformats.org/drawingml/2006/main"/>
        </p:blipFill>
        <p:spPr>
          <a:xfrm xmlns:a="http://schemas.openxmlformats.org/drawingml/2006/main">
            <a:off x="9915525" y="2516152"/>
            <a:ext cx="4191000" cy="2035246"/>
          </a:xfrm>
          <a:prstGeom xmlns:a="http://schemas.openxmlformats.org/drawingml/2006/main" prst="rect">
            <a:avLst/>
          </a:prstGeom>
        </p:spPr>
      </p:pic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480C694B-7A6C-4F7C-BB05-CB5B20CD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53625" y="4648200"/>
            <a:ext cx="4191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Гогенцоллерны. Открытка 1899 г.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73DF04B5-5BCF-41A9-94A8-763A4FAA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1294745" y="231457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C12710B7-58A7-471B-B055-B7D5EA3B6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39325" y="6496050"/>
            <a:ext cx="4419600" cy="1076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4AC282CC-5328-46A2-9E6F-B87F5DD9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10750" y="6448425"/>
            <a:ext cx="4419600" cy="1076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5A305421-86FD-42E5-BD5C-C951C7C8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01250" y="6581775"/>
            <a:ext cx="40386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1871 г. — создание империи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Бисмарк → Вильгельм II</a:t>
            </a:r>
          </a:p>
        </p:txBody>
      </p:sp>
    </p:spTree>
    <p:extLst>
      <p:ext uri="{BB962C8B-B14F-4D97-AF65-F5344CB8AC3E}">
        <p14:creationId xmlns:p14="http://schemas.microsoft.com/office/powerpoint/2010/main" val="50517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04AF9723-6FB6-4AAE-82EB-721D8CB7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70810-095F-433E-99E5-20043115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363C13-34DF-4D4A-924D-8439439A9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027AF1-0872-49CF-B5D8-A7CCADBB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27A18-8060-456E-B9F4-7748C6FB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0B3F90-ECC1-4D53-B140-B9A2EF93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7EB60-AEA6-43CD-9D31-1D27C929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B8C839-A757-4123-A52C-1951D98DA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784CB3-E8E4-4A10-8BE2-6E21079D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99789-682D-44C1-8828-699FAAF7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B67A04-8DF6-47D3-A492-C52CCB2B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15FBC9-6A55-4313-905E-5FEB8DAD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4B9C10-536A-4D70-B75E-6AFD3C7B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6704A-0AB4-4789-AA1A-BA7E46E4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B982F-5EC4-451A-A8A6-A1A975DF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D68984-B9C7-41D8-BBF6-84675029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B3ABCD-B325-42D5-9627-C882C9FF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CC45B-0409-438A-8A95-E43D3A2E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D4A6E3-A12C-4AD9-9AB9-FDF21889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24953C-7CC0-4D11-B490-5803E75F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847A18-E95C-4AAA-831D-F96ACB743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963DC6-8F6D-4587-A627-06CAF352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F7DF0C-B099-44EB-BD02-3874F979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1D9E0E-95D8-4EF0-9551-213C6CB6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85C53E-E2ED-445D-942E-F68EB203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804D4B-82E1-4C96-8C40-5C8DFF1A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7C809D-B736-4BC2-AFEA-513DFC99D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1810FF-8780-4935-8061-C90B1BCF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342E8B-EB2F-4F53-9153-53D002E6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5DC6AF6-5AC1-4CAE-A525-277B4598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81D2AF-7E7B-4BC2-A51A-284D2AC9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BEC75B6-8135-4BF9-B685-9F4A348C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18D0836-29C3-473F-B841-19BEE4D8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A13C0EF-A755-481C-AA86-A7A7AEE9C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D6C81A8-9A10-422A-8C81-13EA2877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A7CCF8C-476D-4DFE-9DBA-E35E6F7B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0CC06CB-4015-4ED0-95A8-70DCDED4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EFF548A-13A4-473D-897A-4EAB218E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55A73DE-B47A-4DB9-A89D-28723EC08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568F50B-334E-482E-9290-80474F7E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7EA9CB6-78B4-4525-A14E-F8B989F62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355C718-F712-43BE-A642-26C8B43D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E974601-F413-44E3-B09D-099259A9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E19494-DBF2-48BA-BB7D-7FCAEEBD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05B6654-A8C9-4460-996A-9ACAFBB4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C6D87A6-4D33-48A6-9802-7D645411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F4638E8-6F6F-4206-B7D1-46F814AC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851F155-E7A9-4CD0-8448-E45BE07A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FF012A6-16A5-4BE3-9566-BAB7CD6A6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E260A77-E876-4702-A96E-867A25E20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9FD3B75-BED7-4371-9268-051E52BC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8421189-CBBE-40BF-A06B-6CBDC156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479233C-816A-49E3-9306-66AED2D4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2E732DC-D0E9-4D9D-B434-D5E48314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56D396AE-BA69-46A9-89D4-21872599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C0EAC26-6B92-4B0C-8B2B-5B35A8FF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68850F55-7549-4DA4-BA8D-E7D094DE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6638D96D-C5DE-47DD-9910-2B042854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484FEEF-DAA7-46D0-9AAD-FE3DD4F9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B518F1D-154E-425B-99CD-5DC2120E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EE73EE7-60F3-4737-8A16-9A45825A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346F98B-41D7-42D3-9385-3AF23FCB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AE1F50C-310D-45A0-BD09-978F1F80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A7AD84B-78EB-458A-8D04-AC92D506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84D5645-ACE9-4BB1-A2F6-549ADB52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FA40AB4-C694-4334-8866-C9051F0C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243FF6E7-0B03-4BFC-A5F2-9FF70B116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B73D114-5D34-4AE2-8967-134C4E53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EBC3235-73F8-4E5E-A5E5-ACA5D9B0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8238C86D-C193-48BC-B410-448AC59E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980C2AA-4CBE-49F4-BB72-D97787CE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1D1D01DD-E988-4FE8-BD02-93100C806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F511829A-2E83-4310-AD42-5B70B819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F51BD19-145B-4AAC-A5ED-57E9ABE2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50112993-FB22-47AF-9025-6BE968169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FD3B91CC-6043-4791-882B-120D0565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EEF0A55A-449D-4BE8-9319-D9F34120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05995967-811A-49CE-A96A-8E1F31F8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3B897B6E-A9D4-4CF7-AB3F-C55ADA9F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9DA76DA9-41CA-4FAB-B32D-DCD950E4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1BB3D77A-289E-47B3-8F24-E097499B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B854705-4C6A-4990-9AF2-D4F692A3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6A0AB846-08DD-4B70-8B65-5803F4AE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4BF34F25-9AF4-40D7-BB4C-F8EE6C32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109493FC-39FA-4BCA-A7E0-F607AD70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3ACEE0AC-AA05-4C9A-BABE-4299A8FF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58446618-B2A5-47FA-82E5-3E42101F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Объединение «железом и кровью»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7FF16FFD-C37F-4A34-A3F6-7FBD2A42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62865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66F7B48E-4589-4B7A-AEE5-A10BF60F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EB25358F-FC43-4822-B974-C3649C9A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02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94C91B17-D483-4B7C-8140-AAE2A088B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866900"/>
            <a:ext cx="822007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B223270A-941D-4AF6-AB50-414DC061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2075" y="1933575"/>
            <a:ext cx="79152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Главенство Пруссии — цель Бисмарка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477F5478-3160-4A9A-B657-6B58C878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27146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901DECBA-2688-4F95-B436-F219CB37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714625"/>
            <a:ext cx="8686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1862 г. Бисмарк возглавил правительство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Пруссии и сделал ставку на военную силу.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CE11CC3C-F0C8-477F-A965-56EDC0F1C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3867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B62C2768-816B-4570-93A6-853B13A1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3867150"/>
            <a:ext cx="8686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1864 г. Пруссия и Австрия победили Данию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 войне за Шлезвиг и Гольштейн.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348F49C3-100F-4757-942B-D81212BC5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501967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4FA7FB5F-039E-41C6-82B9-7BD518A9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5019675"/>
            <a:ext cx="86868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1866 г. Пруссия разгромила Австрию.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Решающей стала битва при Садове.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04D81037-EC52-4FC5-BC70-826634C98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62865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F30075F8-5259-4115-8C6E-CEBADFFFE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6286500"/>
            <a:ext cx="8743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Австрия утратила влияние на объединение.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Пруссия возглавила Северогерманский союз.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94C8881-47E3-4A24-B40C-7BC49DF4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72800" y="1971675"/>
            <a:ext cx="2771775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64ADF86E-71DA-4058-8F32-7567253D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1933575"/>
            <a:ext cx="2771775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1b4e1c1974229"/>
          <a:stretch xmlns:a="http://schemas.openxmlformats.org/drawingml/2006/main"/>
        </p:blipFill>
        <p:spPr>
          <a:xfrm xmlns:a="http://schemas.openxmlformats.org/drawingml/2006/main">
            <a:off x="11040290" y="2028825"/>
            <a:ext cx="2560595" cy="3552825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C5EED458-B1EB-42E1-80C8-B0BF4984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77575" y="5676900"/>
            <a:ext cx="25622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Бисмарк-кузнец. Открытка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D67B1599-19CA-4BAB-A6AC-C8C3E4B4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1897487" y="1828800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2926ED21-1050-4704-A8E4-BD100CFB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58475" y="6276975"/>
            <a:ext cx="3486150" cy="1400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2264524F-D0D8-4D52-B7B1-ACC93C50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29900" y="6229350"/>
            <a:ext cx="3486150" cy="1400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098C0E29-1A75-4F75-92B4-0E0156BD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20400" y="63627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Объединение сверху: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через войны и решения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правителей.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4D08F4D1-4398-4341-BA0E-B4302330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">
            <a:off x="13868400" y="6105525"/>
            <a:ext cx="180975" cy="581025"/>
          </a:xfrm>
          <a:prstGeom xmlns:a="http://schemas.openxmlformats.org/drawingml/2006/main" prst="roundRect">
            <a:avLst>
              <a:gd name="adj" fmla="val 42105"/>
            </a:avLst>
          </a:prstGeom>
          <a:noFill xmlns:a="http://schemas.openxmlformats.org/drawingml/2006/main"/>
          <a:ln xmlns:a="http://schemas.openxmlformats.org/drawingml/2006/main" w="22860">
            <a:solidFill>
              <a:srgbClr val="77736C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0F3B9206-2620-4945-9EB8-5AB315FA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">
            <a:off x="13916025" y="6162675"/>
            <a:ext cx="114300" cy="409575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15240">
            <a:solidFill>
              <a:srgbClr val="77736C"/>
            </a:solidFill>
          </a:ln>
        </p:spPr>
      </p:sp>
    </p:spTree>
    <p:extLst>
      <p:ext uri="{BB962C8B-B14F-4D97-AF65-F5344CB8AC3E}">
        <p14:creationId xmlns:p14="http://schemas.microsoft.com/office/powerpoint/2010/main" val="4228285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99A184F-36E3-4779-8967-0871329E2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719421-0E83-4676-8FE6-D33D992E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91E7A-5E65-45E9-8E4F-B1381512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FCCF1-7716-4BB2-A3C8-039D92BF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4EE88F-3FD4-4D21-94AD-3739D0C5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286CA7-1016-454A-9182-A93C0CDA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95FCF-8710-439C-B025-44E606F2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E051B-11D9-42DC-AFD5-DBA105768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285909-5895-4A71-903E-C192AE25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C47813-DB85-4192-ACDD-3446A8797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9DD4C-95A7-43F9-9E27-F281E7A85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8DE438-579A-4A63-B02C-62CC90F4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B34993-B8AC-4000-9E99-A25741CA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E24E44-CF89-4DDD-9412-F1AA39E8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CB4E9E-BD86-4AF9-81FD-4E21818C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3E373C-FF8A-4E85-AAB7-92F79C104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99C702-84DC-4223-8248-DCF35886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228332-B85A-4F6D-A763-8DFCFE2D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263133-6DD0-4E3E-A3D2-5668152B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BBEEE-33E0-4805-A9F3-A17A00B03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657F43-B5A6-4B53-A4F8-74AA2B3A5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7EBF62-AFAA-4D9B-9BC2-90AA2F2F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F8A096-DD04-4765-88A2-93C27FDD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2AA4E8-681A-4C69-BDD3-AEBDBEE7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F26B8E-3815-48D6-A1CB-702A769D8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79A5A7-C5A1-4AAB-B43A-6ED27F64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57C646F-EC42-43E2-930F-58EACBC1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4F12EC-C836-4E58-B816-E7AE15E5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910CE2-B57F-4BFC-B3A6-E9EA450A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045674-67A3-4D5B-A572-DFDF19B6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3210CD-399F-4058-9BE6-8B947F57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B39340-9B5E-4FA5-BA9D-E1CE7F07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F005A79-A920-4189-9440-547A06AC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007B53F-CC0B-4894-9D87-ECA71A63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8128555-CABC-4B48-8268-688EE6D8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EC3ECF-84BD-4BC7-9CA1-90D3A486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A6CA7D2-37C4-4D7A-9986-34513025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EBEC93A-9DCB-4E15-9C2B-C2F46BBA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5A926C4-C119-4919-AF25-4323FCDA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B35061E-4853-404A-A770-939AEC6D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863A652-341C-4BBE-A4DD-9B2A9809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21EBD65-DAF5-4609-B4CC-B13A3126F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0070423-6CD1-4470-9DAF-986D5C95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2D3FE87-2FEE-478A-890A-4F40D29C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8397B76-EF73-4664-BFE8-7DC0278B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E5AFB2C-B8EF-4DCC-B3CE-A01343FD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C8895BF-634B-44CA-92DA-D88956BE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698EB63-F4E3-428B-B8D3-59B94CF12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C0D9CC3-AB66-45D3-B8F3-94B49AA0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51F5A5F-5141-4203-B351-42DA6BD6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699116E-BB61-4336-84EA-1FFAFDAD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DE7ACE7-A8A3-420A-9F9B-E6ED67DB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35D17FD-3FFB-4309-AF7B-5922E983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362163A-6168-421D-ACB9-83249834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E175B94-CE09-4F2C-A335-E84029BC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AB69524-2B7B-40C9-98C5-EC50AB28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7C8E732-5DBC-4691-886A-B4FD1767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DC2927A0-38FE-43D2-B10E-FE372EF6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C8A7BA7-A867-4F60-97F0-2F7D8434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3BFA84B-382E-44E0-8B9E-FFB2B0FB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DDFDF16-4DE6-4DDA-9911-24C9BABB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81D1D65-CC2C-4401-BEBD-184F325D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C447E27-EC3A-49A7-A243-33E0FC1E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BDDDBE8-AD5F-4BBA-9DCD-3502EC3DE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E28D202-04DC-4CD7-91CF-C8D5C1AE3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9F3482F4-05DC-48A3-B4EF-ED1716F4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9694A22-7B92-4847-93DF-2F9335546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D242E884-A10E-483E-B390-EECEC0B75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64C4B738-5DDA-4A72-8645-15FB7DA7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954ECCC-DE70-4F2A-8F57-79C604D6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955A2E4-B77A-4F73-A846-97BE465A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1E224786-6BA2-4BA6-B918-8E20CAF1B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09ABA5DF-468D-41C9-B2C3-2289428F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158797CA-5966-4EA8-B9C9-B81363C1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64A9C246-F988-420E-A782-4038E913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E3017B29-0A61-47EB-989B-7A7C6B68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ECD491FE-32B3-409A-8F60-67999198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BF4FBA7F-5C0C-4A8A-BE8E-251FC8C5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AD3FA245-240B-46F6-B087-42A2430F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1729F816-749F-4521-8ACB-7C13BCB0C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4996745D-E376-492E-8482-BEDD12FB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A10AB63-DB66-480F-8649-15FE952A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F3D90E6D-FF2C-4DF1-A7BD-7D8EADB9E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4877B230-E501-4519-85C9-C572B624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3CDD3D27-D3C9-4E43-9E83-56AE7C5F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7E9DC0D4-8D4C-442E-A8D0-F2BD67BF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4F629037-A142-4277-B3CF-B6EF707AD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Рождение Германской империи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3CC9D1B6-BA35-49DF-A8CE-10A215E7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56578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DC47D516-9FFB-4C66-AF75-323CDA9D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27060228-EA10-4607-9A82-7459FC72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03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B2C716BE-5B01-4886-8EB0-181C1DC2C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1125" y="1924050"/>
            <a:ext cx="5248275" cy="594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8E27FE50-97FC-4AC4-9201-6B818009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43025" y="1885950"/>
            <a:ext cx="5248275" cy="594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19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40d42291004d33"/>
          <a:stretch xmlns:a="http://schemas.openxmlformats.org/drawingml/2006/main"/>
        </p:blipFill>
        <p:spPr>
          <a:xfrm xmlns:a="http://schemas.openxmlformats.org/drawingml/2006/main">
            <a:off x="1447800" y="1982300"/>
            <a:ext cx="5038725" cy="5303225"/>
          </a:xfrm>
          <a:prstGeom xmlns:a="http://schemas.openxmlformats.org/drawingml/2006/main" prst="rect">
            <a:avLst/>
          </a:prstGeom>
        </p:spPr>
      </p:pic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4C27D77E-DB63-408E-96AF-7DF00D2F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85900" y="7381875"/>
            <a:ext cx="50387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Объединение Германии. Карта из учебника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AD7998F1-4ED9-4F8A-A278-E5F519293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3098292" y="178117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654FC2B0-A898-4CAF-BF54-5DAC8EDE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77075" y="1847850"/>
            <a:ext cx="7143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60E2389C-C853-4982-84C8-7F61608F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29475" y="1914525"/>
            <a:ext cx="683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 января 1871 г. — провозглашение империи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6ED0E2E2-1F0B-4C63-9EE9-3154C48B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67550" y="2743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9CC4AE9B-1227-4F1B-8E77-61F3C7C1A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743200"/>
            <a:ext cx="67532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1870 г. Война с Францией сплотила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германские государства вокруг Пруссии.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1EF4B9D8-2063-4DEF-B850-239A806E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67550" y="3886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C88E7827-DE44-486F-8F3B-11BE3A9D8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3886200"/>
            <a:ext cx="67532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Победы под Седаном и Мецем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открыли путь к поражению Франции.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D0F34FEE-241E-48B1-9592-3471ED83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67550" y="5029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138BDF1B-2AB5-435E-94EB-124F1EE2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5029200"/>
            <a:ext cx="67532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 Версале Вильгельма I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провозгласили германским императором.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AA75394E-B134-426A-A504-81E93899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67550" y="62674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CA30F8E0-121D-4EC2-8EE4-8DD9D306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6267450"/>
            <a:ext cx="67532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По миру 1871 г. Германия получила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Эльзас, часть Лотарингии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5 млрд франков контрибуции.</a:t>
            </a:r>
          </a:p>
        </p:txBody>
      </p:sp>
    </p:spTree>
    <p:extLst>
      <p:ext uri="{BB962C8B-B14F-4D97-AF65-F5344CB8AC3E}">
        <p14:creationId xmlns:p14="http://schemas.microsoft.com/office/powerpoint/2010/main" val="17852205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E9DDF916-EAB6-4F69-9AB4-5650E2D0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DE9161-E894-4564-BBEE-FCD2B596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28ED43-C154-46D7-BB9B-8D304483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F7BEB-1630-4842-AD20-C8F98390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B862F-BC16-495D-BF53-799C5869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6D387-DDA1-4535-B15D-04A929DA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D0F3D-C621-44DF-A859-D3705F5A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3F39B-3EC4-412F-927C-4B31B35A6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43896-82FF-4393-9A63-C0209C80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2B4173-36AB-46D6-AA4B-1A1ACC9E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B7E894-EA8B-4A02-BD5E-F494EBC7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576388-548C-45DB-9A48-6F42EEDA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A0A7E-2616-424D-A0AF-49F5D6D4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18BCF3-9AFD-45FB-BF70-0B8D54F6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9EB135-C6BD-481D-A935-B8EC1096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25D297-F26C-4D4C-9608-5F7AF9E8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5E9702-7318-4AC8-8628-B538B525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99F104-F070-434C-BD2C-4BA861BF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051A0C-8B1C-4112-A28E-C246A9CE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FA955C-0937-484B-92CD-64D9C480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20577E-35BC-4B3F-B67C-884AC7F2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D7D552-E15B-4872-947B-196AD164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9EFBC4-7B9B-4E90-AB35-C2B3F4F8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853C94-2E63-4DB9-918A-0B10D9043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511FF8-F1D7-4B76-A794-9E7F33FD3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9EEF3D-A008-4413-B52A-8A9C1C58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BB3BEA-1D85-4150-A0AB-8FE79229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086BE26-35FC-4FFE-8400-37BA726F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CF9C8C-5804-49AA-AC5D-4A583A13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702F1C-D9A5-48D6-A1E2-9A7D8AD8F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86480D-31D2-41D8-B534-094A6C639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8ABAC0D-C18E-47D1-93C3-53B2BA85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6ABF263-4693-4BAD-8BB2-5B529DED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E75F37-20AF-466A-818D-AE95D540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C311FF1-B41F-4139-A739-EC092F0F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E8FBAEA-3935-40EB-AAF6-979A535A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AD61DCF-AA71-4C95-A0B6-85BED07DA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D490EBC-84CF-4C63-AD00-861731BE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F16909E-7D9D-4FE7-ADB7-7A79F293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A9B5E71-CE21-4BCB-B2C6-D6C07CF9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BC341B8-66F4-4CB0-B796-744BF332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F6230C5-E4EC-4772-860C-78C299B74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069C4EC-4BAD-44B0-99CA-ADD2D285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6638445-A667-4B71-A813-BD6C3B0C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290EB7F-42F0-4E36-B9C1-E5EBDABC7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A6A8D8F-8B72-4577-945A-864FC177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0FAF4DC-4E38-427C-AF3B-4D04E498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5A77E28-CB75-4F5B-961E-B33C438B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26F495F-D443-4C39-AE23-E2FC23B4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CD13FC6-2B95-4FC2-B16D-D7A354615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4B5598C-5DBA-4750-9A6D-2D2B7619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864E440-5714-4451-AE51-5FCF70FE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6293F33-C61F-4AB7-A96F-D13CA493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202CF49-DE02-4ADD-A0B7-D6530797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B6451BC-2357-4F3F-AEFF-B464C42BD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6CF8DF5-18D9-46D8-96B3-225255A5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FEA99AA-BD4A-430A-A376-68E7FF119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57BE4C8-17B1-48D5-8BDD-86763931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67BBEC2-478B-41BB-A946-813420B9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337FCF03-6204-44D5-BCE0-44F00B39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2F9B8686-A913-49AC-876F-691E8E8D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BA35FF35-6390-4A3C-9D65-AA51CDDA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21A23AD-AEA4-42F0-A9E1-522EDD0E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B85065FD-A089-46E6-93A1-4C53F9B6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0764F43-CE06-4056-9B4A-45D48C10D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94EDA895-CACB-4225-A6F5-D93483F0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FA3BA5D-1ADF-4702-97CA-AEEA9472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90A4ED39-7271-4925-871D-89C0A261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62B8C60-5CCB-4205-A8B5-D9AC1144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6201E3E0-F8D3-4B5B-B5A4-8E08F655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C2C0979-4F55-4D5C-91D1-FC1B96A9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7706E6B4-D4EC-4C24-A01B-732B21B3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0DF40587-7360-4521-8A67-E16AACC8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F0EA07B7-EFCB-4112-BC07-A4AF2888B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B710723-1311-4B38-9D80-58AB1260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C13A65AB-7641-425B-B66B-6D40763F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C8D640F2-401A-4CE5-8E98-C168C71F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A434BBBC-0E9D-4AA7-9A60-0714696D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239CFA1D-1F40-4814-B81E-C2AE089C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D3C74F16-48E2-45BC-8BB9-E0C0A8C0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D90AE82E-0802-40CC-A4F8-34661798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4AEF91C-90B4-4F74-A06A-86EC2812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49D9BC7F-5879-4B9E-8DD2-88EE0FF9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98E03BC5-8A47-4457-9044-F8BF472A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FDD7DC9C-1786-45F9-ACAA-1CA7013B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3C5B7ED1-5C88-4B1E-86B3-3712A91A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858EBA60-656F-409A-8F56-84A7E8EB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Как управлялась империя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8FC765DC-EC2E-4F87-B3E1-3A0C92FD2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48196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6E72F7A9-AE21-41DB-8C55-811C868F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930FC335-D781-456B-B33F-CEE9CA54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04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C2E9C85E-9A8C-4FED-A0B8-1A7DCAF74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7775" y="1838325"/>
            <a:ext cx="104965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21480E6C-528A-4354-99B6-08AF2277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00175" y="1905000"/>
            <a:ext cx="1019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Конституция 1871 г. закрепила ведущую роль Пруссии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CCBACDD6-F3F0-46C5-86EA-9246204D6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27527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D35636E1-CC61-438D-863C-4E2FFD2C8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752725"/>
            <a:ext cx="836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Германия — союзное государство: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22 монархии и три вольных города.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6CD682CF-B885-4C1C-BED9-9DC99CD9C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3867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3FD9C241-397F-452D-9AFE-64E02D51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3867150"/>
            <a:ext cx="836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Кайзер — германский император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одновременно прусский король.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9AAC3346-F44D-4205-8DD0-D251EDAF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498157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1B0AB62A-0F3E-4936-ADFC-494EE815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4981575"/>
            <a:ext cx="8362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Канцлер возглавлял правительство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отвечал только перед кайзером.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90C22B01-9B7F-46A3-A49D-F377855E8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61341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26EFD805-75AD-4E37-82ED-17A05607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6134100"/>
            <a:ext cx="8743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Бундесрат представлял государства союза.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Рейхстаг избирали на основе мужского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всеобщего избирательного права.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CF92AEBC-3CAB-4E30-B6A5-B4EAD910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20350" y="2667000"/>
            <a:ext cx="363855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26568469-05D8-4250-A604-54B4361C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82250" y="2628900"/>
            <a:ext cx="3638550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136d915194f3d"/>
          <a:stretch xmlns:a="http://schemas.openxmlformats.org/drawingml/2006/main"/>
        </p:blipFill>
        <p:spPr>
          <a:xfrm xmlns:a="http://schemas.openxmlformats.org/drawingml/2006/main">
            <a:off x="10489354" y="2724150"/>
            <a:ext cx="3424341" cy="2143125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2192124F-44D1-441D-ADDC-31C881BCB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25125" y="4962525"/>
            <a:ext cx="3429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Здание Рейхстага. 1907 г.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A49FBFBE-9B47-4230-9E7E-2B587A40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1622405" y="252412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0FDF0EA1-A31B-4653-A05E-E57B6E94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44150" y="6124575"/>
            <a:ext cx="394335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ABE8AA56-75F0-4D1A-A209-AFF244B2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15575" y="6076950"/>
            <a:ext cx="3943350" cy="143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77D02724-3BAC-4430-8120-079EC1665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06075" y="6210300"/>
            <a:ext cx="35623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Сильная власть кайзера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сочеталась с наличием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выборного парламента.</a:t>
            </a:r>
          </a:p>
        </p:txBody>
      </p:sp>
    </p:spTree>
    <p:extLst>
      <p:ext uri="{BB962C8B-B14F-4D97-AF65-F5344CB8AC3E}">
        <p14:creationId xmlns:p14="http://schemas.microsoft.com/office/powerpoint/2010/main" val="11449237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9394581C-8DA9-4B4C-AFEA-C0A0F1F2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0883A-2C34-4E1D-BF76-CFD74000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4C7CD1-E7D6-43E6-8B6D-6CA6E9C8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F9B66-C879-4D0A-9F23-41D7BC1E2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1E961-20B2-479E-9349-27E98205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01753-1899-4D11-9D07-75E9B517F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B46406-0CA4-4432-9EE4-F4342590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DF1176-6B5E-4D97-95AD-8E2E8D31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50E8C7-348C-4361-A15B-EA13C66C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914932-E1E2-4C47-A8FF-30FDF556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37289-DAFB-4487-88F4-35F6C134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6915B5-3FDD-4BC6-9745-439413C1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B80A11-E921-4AF5-9B2D-CA3C239B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CCDF8E-D54D-4709-BADF-46F34A0D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1E0B0-AE56-431A-9E30-451E61A9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DE8DAB-61A5-4F4B-8245-0089BF07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11F4E2-D623-4507-85FE-4441DE1E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98F9DD-B6AE-425E-A81F-B92E978E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08E9E9-AB91-42BC-BBF9-E003E26C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1C9580-3DF0-43E3-84F4-61C59EF4B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1C4651-8500-423B-898D-E549175A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B9BEDA-FF25-4F5D-8611-05F024CF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64BEAC-9157-4554-A415-94E6F23A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85AE03-A9E1-4A78-BBDD-BAC747C7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32BEF9-2484-48D4-B01F-0C474495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C536BF-DF36-4A5E-B291-CE334B8F7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47452D-0850-4852-9595-9766E1E9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E08E3C-D722-457E-8FAC-31B0FD6B6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BE5B245-1099-40EF-9D2C-2445691D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E35F55-DB6D-43B5-94A2-1B5EC6C44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F24087C-ADF4-4B44-A92B-94AEC1EF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950D667-9313-4155-84BA-BC93DB567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CBEA872-B494-4056-A54B-864BCE74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9135E6F-B6F3-4F21-B60F-002FA53A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9B8DAF0-EF0D-48E8-968C-F3E7B5F6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75298A4-5DCA-4179-B294-AB2183D4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5D76E14-6011-4351-8BE7-DA8342A3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590528C-CD67-42F5-8EA5-AA8D264C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4FB8B44-4CD4-45EB-856E-9A3768A9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2AD35D-1BEA-4540-8A93-57065782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27AA4F1-C7C2-4679-B113-A5181249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73C89A2-EE10-4521-A275-E0B7B25D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D49FEE0-FB5D-4B28-A7F2-882A1AA14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F59E064-4BCD-46DF-8B0A-473492FF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2234F62-14D4-46C6-BD37-F53752B6F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51B90B2-22CA-400E-AA6A-FE34AE51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A1940DA-2BB4-4E22-BD0F-A015C5D9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29D2E65-CCDE-49D5-8871-6676B261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3074425-EB77-4178-BC05-9368CA1E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E1F7FEC-10F0-4885-8DEF-03685B77A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F224A0C-B700-44E2-A8A9-976E7222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1887A2A-51A2-4180-909C-BC5F6D8F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948E19E-8222-4763-B17F-2E87F1746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0B80293-9978-43DF-AFBF-A052DEEE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012F2AD-8519-4A40-B1AE-6609F977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70D8962-C21A-4178-900E-3FABCE4E9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4F8E400-E248-486E-98A6-29F14BA5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0577D0F-3B2B-400F-83B8-13842533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2DC238B-FD2C-4412-B744-C05D5A93D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7A576A3-14D3-4A17-9FEC-01B7BA62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D2EBA6C0-80E0-405B-9F37-04C085FD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CF76506D-E956-4253-AB88-0AC3BA1E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7E28C4E-53CA-4E85-9364-8D4B52F5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C8C8137D-8E20-4369-8E3F-FEE16ED1D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7AA26B7-1ECF-48CF-BCD9-EA19BA38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66F6605-E5F4-4FC4-9B97-6F74A094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1E65D07F-80F1-43A3-A17B-50F5112F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6F5ECB1-6A12-4DB2-A222-1172B0A8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0421E1B-1EF3-4D61-8B95-ED109CEDF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472F666-6E13-4164-997C-ED42AF87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74F230A5-AAE8-46A0-8FD7-0A7582EB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98AE03F1-C287-4BAD-A2B4-806D5903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BAD458F4-4FB2-485F-8328-8394335D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807C012-C94C-4E64-9088-417CF791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B8BFA6F6-36B1-491F-975F-2C141DD2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92EA0A38-B645-44E5-A7AA-734C8021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4B67842E-6371-4980-A4E0-6E4D77016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4F787608-D743-4579-B5AB-A6D95690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C1DA77D2-B2F6-480D-885D-BA12E22B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87C8E8C5-B1F5-4B59-8C3D-D238EE1F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10DA1425-C76B-4C22-962F-CECCBFD37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D6821B78-64D2-44FE-8315-D2010C34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CFD0D32C-7B9D-4C39-B3A2-27E4B6875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2F6784B6-FE90-4330-87B5-2281FABD4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1B3DA771-C395-4196-AED8-10B85BBB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5C643DA6-FD2D-47A3-AAE8-5D703CC6C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38F1CACB-1771-46B2-BCF3-B9847587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Промышленный рывок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BBED4AF6-C767-45F3-846B-C264B2D4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37719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94529DC9-F83E-46E9-A159-4CBBB3247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0933C405-0EFB-4E2D-8AF7-C2BF4460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05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D6C9B85B-9AB0-4F66-935B-DA8563D2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866900"/>
            <a:ext cx="9620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D3792FD0-A499-4B47-9C17-CC121D88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2075" y="1933575"/>
            <a:ext cx="93154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 концу XIX в. — второе место в мире после США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8A9E309F-F2A6-479C-8043-92AFA43C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2743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342617BF-50FD-4647-96F9-38EAD2DB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743200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Единый рынок, банки и французская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контрибуция ускорили развитие экономики.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6158EC89-C5F5-4387-AD1C-DDEB764E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39052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C6458987-CE95-4777-98DC-E359C59C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3905250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Быстро росли металлургия, химическая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электротехническая промышленность.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6C99179B-2D9D-4752-B50A-D69A0AB2B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50673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DBF9AF69-F1BA-401D-815C-6DD4E955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5067300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Крупные предприятия внедряли технологии.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Государство и банки финансировали науку.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219C9CD3-04A4-41D5-8D0B-59586FA5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62674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812D5457-A87B-42AD-93EA-90751903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6267450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Урбанизация меняла общество: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доля сельских жителей снижалась.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FB9395B3-19E7-407E-A8A4-E7F44472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39500" y="2105025"/>
            <a:ext cx="257175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83C2B284-EEB0-4970-B520-69CA6A244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066925"/>
            <a:ext cx="2571750" cy="2800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c2f845b40491a"/>
          <a:stretch xmlns:a="http://schemas.openxmlformats.org/drawingml/2006/main"/>
        </p:blipFill>
        <p:spPr>
          <a:xfrm xmlns:a="http://schemas.openxmlformats.org/drawingml/2006/main">
            <a:off x="11306175" y="2163607"/>
            <a:ext cx="2362200" cy="2159312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153090D5-4970-46D5-B8BC-C493EADD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44275" y="4419600"/>
            <a:ext cx="23622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Верфь Круппа в Киле. 1908 г.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3D1289F2-EC60-4F81-96A2-D03EDBD9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2100179" y="1962150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3DCB81B0-3D68-41F3-9ED8-C5ADF9DE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63275" y="5962650"/>
            <a:ext cx="315277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60114938-309E-4BB6-A035-2601E7F0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5915025"/>
            <a:ext cx="315277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1D8F1C3F-7673-4CAC-8A35-37DD72355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25200" y="6048375"/>
            <a:ext cx="27717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Население: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41 млн → 65 млн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за 1871–1910 гг.</a:t>
            </a:r>
          </a:p>
        </p:txBody>
      </p:sp>
    </p:spTree>
    <p:extLst>
      <p:ext uri="{BB962C8B-B14F-4D97-AF65-F5344CB8AC3E}">
        <p14:creationId xmlns:p14="http://schemas.microsoft.com/office/powerpoint/2010/main" val="15550348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F1667042-31BE-41E9-BCAE-C85C0637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DB128-FB99-4E33-93EA-A2625928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770D62-C0A3-494E-8AF8-4E4BA0B4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D3DCF-203C-4D76-90B8-CFC78117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319131-5EA5-4632-9108-EBC58A88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17C9B-253E-4822-ACBD-AB02AD7A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9CE277-F7B7-4A3E-A2DA-10FDDBBB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39745C-C7BD-4FCF-B611-9049B9A8E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643FA8-F3F9-4C1F-89CF-21E6E859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F9A2B0-2EDD-4AA6-804C-E9C67786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5FC6B2-287B-4CE5-B4B8-174A30A7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73F8B-625A-40F0-AE4F-DD460B99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F20661-FFC5-4F71-BD8E-BFF28FF7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A5F89C-B10E-4C65-8237-3067BF09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DAC8B-B8A8-438B-8B7C-E8530972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36FF02-E9CE-48B5-A103-D8704B75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5ABA30-68F1-469E-A77B-B2C1E11B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6DF77D-4DEB-4551-B231-CA26AF62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02D54-3383-447C-BAFB-A37FA961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ADAC60-F27B-4A95-B945-E59E0302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8F69BF-1D00-4D9E-AE9B-5500EA17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0A378C-DE85-4538-95B0-949AE1E0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EA6E8F-05B8-4537-8EDF-6A0C6796E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D505F1-B77D-4BEE-B589-638E07A7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B2A43A-077E-4879-BFE9-DC312464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CBEC3B-D82F-412F-B446-7079CBBEA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126864-0569-457D-9354-844307C39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1C8B15-6347-4969-94B1-9FC6C332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069131-CF90-42AD-B02E-2E433E18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B06229-01A7-46C2-8CE1-5BED12D6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B4A87E7-8D10-4074-81D6-12704979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A143783-FA7C-4BB8-9596-ABABBFDB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F6EFFE2-9CDD-42AD-8697-55FDAF78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33B3787-AC84-4BE2-AD8E-0E5A06449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DC26616-6F92-4C34-BA05-1AC96230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3B6504E-7697-41B1-AC7D-FAB12BBE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39490FB-01E0-480D-86FD-68F3B2D9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7FCEFC5-2F8A-46A4-B933-896ED5E3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EE70BD7-A26F-426F-BF0D-BD26E40F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B4BAB7A-6200-4EA0-9789-E9DD6181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B3E3A7D-D679-4FC6-BAE0-2FD64E36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E29C23B-6101-4156-A116-2B44BEC3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8D4C924-C9D6-4CE6-ACBD-5E02CF3E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97EE27B-6B60-452A-9B59-B0C8E0C9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DD46507-598D-46A6-90A0-9F798C95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B0BEEE2-8B80-4742-962D-2FE7239C7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0992B0E-F9AE-4521-9716-E1E9FE27E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E1DF18B-F446-423A-9AF2-3DB2127A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DF2F640-4B41-42CB-B42B-A4199AD36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B3DDB1B-5CF3-4E88-9409-02103DC0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153B2C2-C35B-4987-9FE2-35AF31B3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EBF10B5-2FF0-47F3-9F8E-3D31307A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BF780DA-4E36-4119-ACDE-50DB7B7A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C91E4E5-96F7-4A7E-B137-7A37EA1F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A623663-8E63-4CC5-AB20-F25EAEC9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8B522583-6AD4-4184-B7AB-439BE3A3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C0362BC-206A-48E8-9534-2323AFCC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618DE145-3B71-4EEA-AE48-99401215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19FA421-BD67-4808-88A8-D8A5A4F5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E37C3E3F-4C78-43DA-9F04-58126761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97AAD08-DE22-443D-B2DE-B21765F2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F8FC24B-EB54-4D1F-9453-37B37375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54A5273D-4E91-4350-8432-FA297CB2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4589AC2-B88E-4158-B399-FCFF5D04C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BA8FDE2-39F9-4A3B-B9E5-DB3027D3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9C45BDA-0D22-4B52-89D6-50685FBF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AE32E26-70A2-4EF9-B722-D1935F69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6F9C2AF-41DA-43A3-AA49-533F0B21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CF0F6D0-C1AB-4DEB-83F7-91EB6A32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E5974C6E-C1DE-48EB-94E8-43C20222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D43DF26-F302-45AF-9D66-B192687E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081A596B-3E09-4CDE-9D97-B03F561FC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E84A161-1DAC-44EA-8F3A-F515EE0E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8CB3A86-B485-417B-9E25-0718139A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C89C4695-499C-4D99-933F-0FA4965F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07676685-DB6E-4925-9060-605668A0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4A04D98F-4DC3-496C-BFDF-87D8A3714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B02468F5-B6CD-40CA-B7AA-BCB3D497F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AA4E158-7867-4482-9A9A-CD6F4DFBF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770FC674-A5C0-4A5C-ABE3-2C5C4B53C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D085B7B6-287A-4FA0-9244-CC1B5C8E3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FDEC0C29-40EA-425A-9EED-5812F3280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1F2FEA32-AF08-404A-B700-4D05DAE9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73196128-81BC-430A-A985-13DA6600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97CA3696-66C7-4A35-8D9A-1999B885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8A9EA24C-4733-4E0B-9C50-DDB9DFB8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35B121FE-352F-464C-AC44-61E453EA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Бисмарк укрепляет единство страны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AA552A15-B0D5-4861-9F58-630D9E794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69151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D97F318D-BCF1-459D-97B7-EAEB5DCC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33F4323B-3A77-4709-88BF-B34824BA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06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4CB499A9-9F95-4F91-B964-58837A4FA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2075" y="2571750"/>
            <a:ext cx="5572125" cy="451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402AD060-D3AA-40AB-AC3C-7B9A31C51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23975" y="2533650"/>
            <a:ext cx="5572125" cy="451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0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80873ffe9413c"/>
          <a:stretch xmlns:a="http://schemas.openxmlformats.org/drawingml/2006/main"/>
        </p:blipFill>
        <p:spPr>
          <a:xfrm xmlns:a="http://schemas.openxmlformats.org/drawingml/2006/main">
            <a:off x="1428750" y="2628957"/>
            <a:ext cx="5362575" cy="3876560"/>
          </a:xfrm>
          <a:prstGeom xmlns:a="http://schemas.openxmlformats.org/drawingml/2006/main" prst="rect">
            <a:avLst/>
          </a:prstGeom>
        </p:spPr>
      </p:pic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AAE827F3-5D46-490B-8C1B-C939602A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6600825"/>
            <a:ext cx="53625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«Между Берлином и Римом». Карикатура 1875 г.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30D21880-0AE4-4A81-AD29-B8844882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3182874" y="242887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C46261E8-1C65-49AB-9DDE-6CE7B2CC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81875" y="1847850"/>
            <a:ext cx="68389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9FACE3CE-47FB-4A0C-AB55-B4DF4D46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34275" y="1914525"/>
            <a:ext cx="65341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Единое государство — главный приоритет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E2F273F0-DA36-4D3A-872C-7DB483E8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72350" y="2743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49D91968-07BE-49C0-9D18-31F1741B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72400" y="2743200"/>
            <a:ext cx="64484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Общие деньги, банк, имперские службы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суд связывали части страны.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FF69CC31-02D9-43BF-ACD3-9C492607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72350" y="38957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78415FB8-7DED-48CA-ADCA-FE0BEA2F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72400" y="3895725"/>
            <a:ext cx="64484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Власть опиралась на прусских юнкеров —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крупных землевладельцев.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06DC5F98-427F-44CF-B2A5-B7638745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72350" y="50482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C137271E-45F8-4A85-AEC9-BBDF78E53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72400" y="5048250"/>
            <a:ext cx="64484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Культуркампф — борьба государства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 политическим влиянием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католической церкви.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81F7C783-2F89-4982-8DB7-99DE5D45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72350" y="6534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5529AF6F-0AA1-4E42-8EDB-DEF331A3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72400" y="6534150"/>
            <a:ext cx="64484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Сопротивление католиков заставило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Бисмарка смягчить курс.</a:t>
            </a:r>
          </a:p>
        </p:txBody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33A103D-A33A-409B-914A-3ACCE3818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95425" y="7134225"/>
            <a:ext cx="5362575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496F5578-34AF-4AB9-BCF6-0FE1CBAB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7086600"/>
            <a:ext cx="5362575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1C731A71-108E-45F4-B438-B3E67566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7219950"/>
            <a:ext cx="49815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Единство через конфликты</a:t>
            </a:r>
          </a:p>
        </p:txBody>
      </p:sp>
    </p:spTree>
    <p:extLst>
      <p:ext uri="{BB962C8B-B14F-4D97-AF65-F5344CB8AC3E}">
        <p14:creationId xmlns:p14="http://schemas.microsoft.com/office/powerpoint/2010/main" val="4679408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E051EB82-F3F2-415A-8A97-9755A66B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23BC2-8535-442E-A40E-049B8349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42B9FD-8041-471F-B349-9BE55153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93DFBD-A0E5-43FC-8970-ED6E7883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83824-CC2E-4B07-829A-4D2227BC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61356-EE79-4769-A1F9-AD93B04C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5FBFF5-1250-4571-AC1E-453217AB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8855D4-6675-40A6-8FD7-965F98CD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1CD81-0167-401A-A6F9-7186AE96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A5462D-C31D-4F9B-9161-FFBB180C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E6163-7769-4D3E-920E-EF5C71BC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747B1E-831B-4DCA-985F-65C6B6656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C3318-1B7F-47F7-9334-C35D3736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0687AF-E2B6-4418-89F6-2FE54125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271E53-5401-4D13-BCFF-48998F22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B2740-EC27-4762-BE09-ED18F8BE8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793025-E959-4536-BFF2-B9D87923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4061D-C114-488F-B57B-C1E4B8A18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ABE1C-9D84-486A-85C1-51C025C0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B14C6E-AB1D-4C61-9DC5-E8B82D05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8B78C8-9544-40EF-803F-ED9EB3FC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64D1EB-A5E1-490F-8CF4-B7A686AF6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0DA779-A957-41A0-9F3C-2394B302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216D09-7745-4835-AF2F-7D5B89B2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C9F9FF-E03D-4AE8-B329-DE9F3153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3FB500-E84F-480A-8B8F-53CA3542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D0F647-1201-4069-A11C-0F87CC43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9C0D7F-6E4B-4EC5-8CC9-21B133EF6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30E979-8AAE-4964-82C2-9610635D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AC3D4F5-CB0D-49F4-A99C-A99227AF4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336AA95-FD92-44A6-9522-C4AFABB0D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EAEF19E-184F-4EE7-8ECD-7EC6D4D8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A58EB04-76ED-494E-9DDC-EC7062748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F2AEB31-2366-4209-8005-4A13FE8B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B6B1306-1A12-4FF8-98BB-367EF926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9D8AF7D-B2C6-405B-9F10-11EA3AE0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9FEFAE4-C50A-417E-9742-98105734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D6180DA-30AC-4A90-A153-5EA6085D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D906893-3F58-42F0-A189-9B1FD027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632C10D-D864-43B3-A8BE-4DD5C7DFB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501B787-D9F1-49D0-A739-094033FF8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83CA7B3-F48B-4A97-A6D7-935ED35A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63BBAAE-794E-4FF0-AB33-E9913BBA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5232503-9CBD-42F6-8EB0-EF0537AB7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7A3D120-E33C-498C-B042-69C90EF0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1226DCB-017E-45B2-B835-F36412E8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ECAA993-4B9B-4086-94CB-A476A99C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B809FE9-2CA5-4803-8F12-3B67DE2A8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FBA3D9D-F7FC-42A6-A586-5A05A587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D33AAF5-2B10-4CA2-8404-F4A928F7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3AAF93F-84D4-4C26-B4E3-14D6AEE4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7321D31-00FF-4BFA-80DF-9F594274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972D1D1-CAC9-4206-8D1A-C0305D85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7BEFEC7-71D4-4579-AF2B-977B7E84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E074C4C-14B1-4216-A508-A0779F3A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A64BF22-7B55-48F5-9807-D45D11CA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E9279768-01F6-4FB8-864C-BF4DE1D0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3473C44-05EF-4DCA-B58B-7FE5413C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0ECE7F1-8EA8-4D27-BF8C-43AB1F4E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BBD3BE7-3B8E-4901-8871-A89D0C1E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3E71352-B5F0-4BBC-BAF1-9625D940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6D0906BB-FAEC-4873-98FC-4BC5D443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6E8386A-7CA5-47D0-BB2D-64297991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6249F81-5F26-4576-9661-65516B05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D31D8CE-F37E-4958-8CE4-5925D591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F64E17B-5A14-4966-9981-B9D76ACA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535F4E4-B269-402E-B9AF-9965007A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A551B8D-A9B9-4886-9D3D-B7EB2D72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CA3E626-A271-443D-877A-4096F145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2B115BBE-CBAB-41C9-9BE2-0E63B87B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05192C4E-277C-467B-8C69-3F4EA0E4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800ED557-2461-4169-B009-C17D98D1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7C25BF74-A558-4D40-B2BD-0131AA20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B396FD0-E71B-4079-AFB2-C180D936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AD2EC765-0510-44CC-8E2A-07A3726EB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0C7438A5-2FCF-4D75-9072-0BE54D73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9B55EE2E-96AF-4F78-93B6-D3CE6A65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89045412-962B-4F2E-8EF3-B7176B30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EDC5D8E0-E4D2-4A68-94DC-59245F8F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B0D5551A-AF2B-44E7-82DA-6B307A8A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468DC7CE-331E-45CA-82D9-349CA9E6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2AD5513-93F6-4A61-BACA-F0D391EE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E840EF28-3FF0-4042-AE3A-CFDA47B1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26B8E7C9-7ADB-47FB-9490-E6573E50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EA72F35A-573A-4F87-BB67-B7F23E44F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AEAB5C56-3CF6-4A6B-A41E-1B9F6566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22BF0FA5-B78B-4302-A195-615AE3F4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Рабочий вопрос: запреты и страхование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AA25B4C5-5876-43D3-8EF9-6FAE78F7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77533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13583440-EBEA-45B9-95F9-51F4BE8A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5FC55B32-A5B9-4C98-AE9D-9A5ACFEA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07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B98CDACB-2CDD-4257-924E-8FDA987A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7775" y="1847850"/>
            <a:ext cx="9525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66E57E69-BDC0-4258-A913-091511EC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00175" y="1914525"/>
            <a:ext cx="9220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Бисмарк сочетал давление с социальными мерами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7A5401FE-5F0F-45A9-B8B6-A70741D4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2743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0E90625A-B27D-44C3-BFB1-8C0D0CCC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2743200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1878 г. Исключительный закон запретил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социалистические объединения и печать.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AAA495D9-B5A0-4F43-B156-1AC416B8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38957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909BFCCF-8390-451F-86DA-EE473019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3895725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1883 г. Введено обязательное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страхование рабочих по болезни.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4AE773B2-B473-41FB-ABC3-14AD99F7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50482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8AF957F4-6E30-4A8C-944F-D27B39CC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5048250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1884 г. Страхование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от несчастных случаев на производстве.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7322EEB9-825A-4EE7-8369-F0CF5C22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300" y="62579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4CEF452D-1B84-4910-872E-DDBD18FB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6257925"/>
            <a:ext cx="89725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1889 г. Страхование по старости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инвалидности.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3587869-569A-425C-8E54-168B8BFE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87150" y="2362200"/>
            <a:ext cx="2238375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6D514F56-A796-4876-BB3E-3C7F3D21C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49050" y="2324100"/>
            <a:ext cx="2238375" cy="3276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2d5485b0c4191"/>
          <a:stretch xmlns:a="http://schemas.openxmlformats.org/drawingml/2006/main"/>
        </p:blipFill>
        <p:spPr>
          <a:xfrm xmlns:a="http://schemas.openxmlformats.org/drawingml/2006/main">
            <a:off x="11554216" y="2419350"/>
            <a:ext cx="2028043" cy="2638425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BBED046A-5756-4F5C-83E7-6D07E01DB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591925" y="5153025"/>
            <a:ext cx="20288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Отто фон Бисмарк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3DA60227-18E7-4020-BD52-C134704C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2241149" y="221932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A58FBE03-F058-46BB-A619-A0F898C12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44225" y="6076950"/>
            <a:ext cx="3295650" cy="1504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088D53C2-A8B8-478C-95CA-B4E63EA6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15650" y="6029325"/>
            <a:ext cx="3295650" cy="1504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C74AFD07-C528-40EA-A976-E1F8FFE3A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06150" y="6162675"/>
            <a:ext cx="29146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Цель — ослабить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социалистов и снизить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социальное напряжение.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9487DC14-F467-41DF-B249-60051201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">
            <a:off x="13906500" y="5905500"/>
            <a:ext cx="180975" cy="581025"/>
          </a:xfrm>
          <a:prstGeom xmlns:a="http://schemas.openxmlformats.org/drawingml/2006/main" prst="roundRect">
            <a:avLst>
              <a:gd name="adj" fmla="val 42105"/>
            </a:avLst>
          </a:prstGeom>
          <a:noFill xmlns:a="http://schemas.openxmlformats.org/drawingml/2006/main"/>
          <a:ln xmlns:a="http://schemas.openxmlformats.org/drawingml/2006/main" w="22860">
            <a:solidFill>
              <a:srgbClr val="77736C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F7276DF2-EFD6-48F4-B7E0-EFD19F56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">
            <a:off x="13954125" y="5962650"/>
            <a:ext cx="114300" cy="409575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15240">
            <a:solidFill>
              <a:srgbClr val="77736C"/>
            </a:solidFill>
          </a:ln>
        </p:spPr>
      </p:sp>
    </p:spTree>
    <p:extLst>
      <p:ext uri="{BB962C8B-B14F-4D97-AF65-F5344CB8AC3E}">
        <p14:creationId xmlns:p14="http://schemas.microsoft.com/office/powerpoint/2010/main" val="12075461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D3E31D6B-BDB7-40A0-BA67-3CF076747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22FF3-7C94-4D03-BC60-907C6791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48226-6977-4F2E-BAB2-9967BA6A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5D94F6-F7D0-4158-8840-832191EE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F143D-A816-4C8E-B3C0-A24DC6C8A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632C0B-5B4A-46DF-8D1E-C626B1C1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E38A4D-925D-4CDE-888C-E9F5B8CB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F9FE5F-A2ED-454A-9481-50E542DD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CB7200-EED8-4BB1-B25B-100D63C6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DA9A9E-5997-4D75-B1DD-9EDF54329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98056-4ABE-4BF0-8EB3-CF7FF2EA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67AA7-312C-4556-BA98-4ACA60F5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6E61C-D4C7-439B-9547-4404A2C9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9A0AB4-AACE-47BD-AD9B-9A1889DE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819E52-7846-4570-9DA4-5CF3860E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50A2E4-55CC-48BF-8524-5F9413EE2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3D90F4-CC41-4188-95B2-98D7D087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60E7DF-9A77-457C-8C2D-B07BEAB7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13D574-012F-4C1A-BDD1-A1223A78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813BA5-D22B-4F99-9082-1FBE3823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038353-4278-426B-93A0-49617323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48F9BF-B20C-41B9-A97F-5192F368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01D97C-971F-47EF-AE86-464FBD11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2850D5-DFF0-4134-A366-11FD0987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B70A10-8692-461B-8274-9D82A8468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8B8218-73AF-453A-A126-615279FB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2D2308-3D29-41D7-AA70-6A24DEE1D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1CD0F6-C90A-4CBB-B7B3-BECE96BC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7516F2-AADA-4532-9F14-337160F80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26735B-F1B3-4E49-9041-9029E8DC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9CAFD23-B08F-4A76-841C-0E8A1252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FE2C12-0BE5-4815-A569-DAC63AE5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E1D3AD-F2D5-4F64-A975-9AD2034D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4E11CD-0C2A-4F3B-BA6A-CC5D1D82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278AF04-C910-4816-AE84-4C525598A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67FD313-A431-4481-B762-0933766F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B98D3B-083F-4B23-AD4B-297FAFBD8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154FBE0-EAD7-485E-B071-4058530A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6C5D7F0-5BDA-463B-A1E8-4A2D79EA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C2D68EC-B9A6-4211-BFC6-36766BB6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F93235D-4E38-470A-924C-93835AB6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2E509D1-7050-408D-B0E7-59C8C0A7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71AC93C-2A1D-43F9-992D-A466EB7C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04EC3F6-1230-4771-8258-A992FE32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45B8901-E05E-4491-B183-43A50469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B7BE016-9D6E-4699-9C84-D8B73C80D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0F12E56-CC00-42F1-89E8-CAF68175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29FCFD9-B132-4753-8B9E-5DFAFFCF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4144F78-B40D-4CD4-97C0-A669259F8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42B0C81-DED1-458E-8FBD-F060E3E3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A007324-D1DA-46C2-BBAA-B4B53F402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E646890-6904-42BE-A23B-D714A5B2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0F428E8-6052-49C7-A034-896B7A72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A945CBB-CA22-4DFA-B847-69FB2F85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3878E8B-6CCA-4AF0-825E-C93E63F2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835C4248-923F-4EB5-9ED6-534A079E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1EF9B73-3F79-4727-B8BF-2605B82D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F8041827-1354-49DA-9ED9-703D8EE97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5A25F45-E9B7-42A4-BBE5-FDDCF94E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23EE957-6E60-472C-A8CF-1BC64A32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23DB8FC-5F6C-448C-A39A-62F5F7FF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E276B8C-DB27-4D12-9144-1EAAB4F4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D948E51-CDB4-4183-B1DA-CF69B504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537C5BE-4056-4209-9304-4A084DD6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708405F-F431-4A31-873B-5784CE76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37A83BD-B332-473C-B79D-E14DA57F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C279083-79F5-4B7E-952D-E886E514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D06FBB9-43CB-4DC5-899F-056AFDC2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1EA40F6-A428-4830-B2E9-E55490AD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439C8E0-3455-40BD-9855-B56589CD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367B038B-D252-4002-AE55-756A250A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96657180-C2D4-496B-8081-A6DACF3D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EC07C36-15A6-4F1A-BAA7-B11EB431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8F40271-D33A-42B9-9A4D-FC6BC65A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CDE69C07-2220-44DF-A37D-F3AA46FB1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9A88A5B9-1A8B-48A1-AC60-44436DD6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9AC059F1-DCC8-45F8-96D5-043A587C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0B2D4B64-ABC2-466F-872D-B36E6782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D9C07A95-BA0E-466B-9D55-DA013D99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528CD31A-CE90-41CA-84B2-2C56C512F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8AB520D5-CAD1-4A14-A3B6-A71BBDB7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B545DC54-45B8-4E36-A357-09DB10DF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6EA06C12-26BB-4866-A411-77702038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6BFCEEBC-9561-45CE-829E-8E73BDF4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F5D73D98-8789-42C8-BC27-8B60DB4C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243225FA-864B-43E6-849C-A80154AD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0980695D-B64A-4CA9-A182-DF9D5862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Вильгельм II и «новый курс»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59CBBDCE-BDA8-49C5-9CFA-DA0BC58C3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56578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7A0A44AA-1201-49FF-B2B2-816ABE23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684C8BFE-33FA-4A97-AE5D-45EF8F07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08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341C8007-3914-47D1-9812-C0B8898F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8725" y="1847850"/>
            <a:ext cx="86582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CE1F5599-FF9B-4BD3-A020-DFF4AFC5E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1125" y="1914525"/>
            <a:ext cx="83534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1890 г. — отставка Бисмарка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89A021B1-0801-4DDA-8BCE-85E499F7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27527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B28F6D5-E324-4177-9B04-74312A3E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2752725"/>
            <a:ext cx="87820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Вильгельм II занял престол в 1888 г.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стремился править самостоятельно.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4C46B06E-F5D6-47CD-B3B7-3F009D0E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391477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EA0B73AC-853D-4006-86DF-3371E2F4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3914775"/>
            <a:ext cx="87820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Сильный и независимый канцлер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не устраивал молодого императора.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E1B16CB5-B6E6-45E7-AA65-A1DBE92F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50768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0627B99A-7ABE-4791-AF42-EF47BBA0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5076825"/>
            <a:ext cx="898207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 1890 г. отменили Исключительный закон.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Влияние социал-демократов продолжало расти.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7CD4609A-47E3-4A5E-A157-10BABF3B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631507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46F52853-6F34-4A40-805E-9377A022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6315075"/>
            <a:ext cx="87820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Внешняя политика стала средством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сплочения общества вокруг власти.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D344C83B-0FD4-431D-92AA-715EB3BB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53775" y="1990725"/>
            <a:ext cx="2676525" cy="414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78FFA3E5-D6CD-4285-AE5E-D28D553B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1952625"/>
            <a:ext cx="2676525" cy="414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09379f5c94aab"/>
          <a:stretch xmlns:a="http://schemas.openxmlformats.org/drawingml/2006/main"/>
        </p:blipFill>
        <p:spPr>
          <a:xfrm xmlns:a="http://schemas.openxmlformats.org/drawingml/2006/main">
            <a:off x="11220450" y="2049719"/>
            <a:ext cx="2466975" cy="3501513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A51ABAAE-FDB2-4099-B00E-C3BFC7E7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58550" y="5648325"/>
            <a:ext cx="24669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Вильгельм II. Худ. Л. Ностер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A35DDCB8-C769-481E-BE4C-8BECE516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2047982" y="1847850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11080DC3-3F46-4059-94CC-6E3D42C6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44200" y="6381750"/>
            <a:ext cx="34956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551855D2-4261-49F9-8CF1-C9BE21A4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15625" y="6334125"/>
            <a:ext cx="349567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218FE557-8BA0-410A-9111-5F89D00F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06125" y="6467475"/>
            <a:ext cx="31146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«Новый курс»: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претензии на мировое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влияние.</a:t>
            </a:r>
          </a:p>
        </p:txBody>
      </p:sp>
    </p:spTree>
    <p:extLst>
      <p:ext uri="{BB962C8B-B14F-4D97-AF65-F5344CB8AC3E}">
        <p14:creationId xmlns:p14="http://schemas.microsoft.com/office/powerpoint/2010/main" val="4924542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E571CEFC-4575-4839-9E29-3C84B3E9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D70CD-68D7-4878-A684-D60E6B1BB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FE7629-604E-4CDE-BF6A-E1ADEC75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D550F-C9CE-480E-B920-FD565585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A90A1-CED7-4775-8418-2EE4149C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B3060-02E7-4D0D-84BF-37D02A113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AC5E4-E01F-4197-8E45-428E741C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DF4AD-5FE5-44F1-8D40-CA1E6C3D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1F5EF8-8888-4E14-9C13-008076C6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4A22F2-4B2D-473B-B57E-E45FBF68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80EC8C-6807-410A-98E7-90CB3C74C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09378-FF5D-4739-80EC-DF0B4C71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542F7F-CD0C-433A-AB75-96C789C7B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1BBB62-63A0-40AC-8353-E05422E2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7897E0-E3D0-457D-9BDC-43632485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5B38D0-1097-4653-9EF8-5A096BFC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7CE7C1-A6BC-40AA-94C9-96FA1D80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2C81F1-ABB0-4380-9775-830F82B38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0E3C05-DF65-4D5F-9838-4E3DEE19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72E4D2-25C6-493D-B5F3-53E8BE343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7725F3-FEBF-42AF-B09B-9AB404FF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8B943C-0D41-4FF1-9D5A-FD6A83FE4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2E98DB-1EA8-4D3A-ABE9-EAF7546F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50FD86-B93E-4ABF-BE65-9DB845C8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DA6368-A54F-4738-9EE5-6E7B52C7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BFCFF0-F79E-4518-80DA-DAECAC57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9C0044-A6C8-4A4A-901D-16A6284C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521BE4-3655-482B-9F5B-2E5415D0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F7575B9-898A-45EE-BB92-280F211E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2C80E3-D8C5-4D0D-883F-2D868B36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6E967C-BF72-467B-B602-09F8A10D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1A119AE-0F30-4C99-9A39-FFBB21A9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8FFCD9F-E9F4-441B-ADE9-60882603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36DC7A5-FC4B-426F-8B16-4103EC1F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94D8001-3938-4428-B907-2532CF77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3E018DE-3AAB-4367-B467-C2784AE6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62EF35C-55DB-4F3D-88C0-CB8A39AD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311C457-D08D-41B2-B1AE-AACC9D0E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E0D12E1-AF1B-4D76-8B85-74D1CD61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730CC7E-BBAD-4DEC-8A78-01AF8FDF3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991C7F7-732B-4D38-B905-CE2F3909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A31DD40-0143-45A1-9EB6-8BDB46A96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9751BC6-1048-4CF4-9A42-FD185C00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02FAC33-6322-460B-8530-DA7D942E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A5FBA0E-3D4C-4532-9C60-722A65E2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BF3C4F6-D08F-48C6-A8D3-AEEBFA7A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085EBB8-F47C-48FB-981D-9EAE38CA9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6DCEED4-0786-4F34-AFBD-F50CF6C50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FFD339A-0C5A-4BC8-9F16-D006531C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DB659FD-34DD-4366-8CD8-EA4402F10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91DDDE5-6A79-4C84-BA5E-55FE8B1FC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E776FE3-52FB-4B27-BA9F-1B308EF0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A8C8501-C562-4890-B819-63DB5FA3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0ECA4B5-4F54-488C-8FF6-E45E8F2C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B057A08-9ECC-44EE-B9CC-38F80D6E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FD713CE-21A4-41A6-882F-C575DC08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83B780B-9F4F-44C0-82FE-285E734B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F2CE261-1906-49CE-A427-DB6FBFDF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FBA14E4-50FF-4502-889C-AFC05943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BAAAF0F9-7A5E-4130-BB36-251CA6C0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2D3C6A9-71E2-4012-9841-9AC10088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532ECF6-5686-46A5-B557-CB550D1E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87034A4-82FB-4AA3-8837-079E7371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76F8A48-E891-4949-B4E6-D7B9FBB1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899946E-62D8-43A7-9D6D-572C446C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60B7BAD-43AD-4568-B144-A5113372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4B6277C-FB24-47AC-B77E-1A293824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502FA42-3AFC-48E0-A092-A3127750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D05F77E2-2596-43CC-99B2-2F59AE10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365C89C3-4F42-4712-86EF-C99A3719C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089F416-076E-4822-A41E-CD2B55E6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DF3DF98-6350-4BCF-AFE3-304490EA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279031FE-E631-4ED2-8991-1352A12CA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16BA212-3087-495F-A1B4-A1CF3AC4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94EBC52-8EC0-4670-94CE-F6EEEA8F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2E850955-C84B-415F-8AED-F352F4AF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DBFBB8F5-B7CD-4D3E-AE5D-E7C47810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5597D71F-CD75-41AE-9B0B-2C793E17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98BCC64-5B8A-4C32-ADC3-2F4D7134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3E682BE5-43BB-4D58-8759-6C90AB74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13334FFF-D041-46C2-B161-057EE7AE0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EE77F7A1-B400-429B-AB3E-3DD68340A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D83F476F-A891-498F-A87C-639CA633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237BEEF4-4E9B-4C75-85F9-5F2D09428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C7B4D398-B0AB-43DB-AB3B-6A7C2216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70BDE312-07B5-4C8A-8D3E-F09AF4C15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B06654E8-1784-4123-A993-72F38137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Борьба за «место под солнцем»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3E2D5540-ABE7-4B9D-84C9-F811F83D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607695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9B9055C7-89EE-439A-8C93-8F88F51D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9C0286F7-B889-4805-A74E-787A69E6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09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D03C7D3D-EF06-48CC-BCEC-85024DF56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7775" y="1866900"/>
            <a:ext cx="94678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18890D96-EAB7-4C0E-BCA1-6AA9D2F8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00175" y="1933575"/>
            <a:ext cx="9163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Германия претендовала на передел мира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B04B8653-EEFA-4B9A-9829-4237BAF4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2724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B3B9252F-77C7-40DC-A64F-39CE39FA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2724150"/>
            <a:ext cx="9144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Колонии и внешние рынки рассматривались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как условие дальнейшего усиления страны.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3B8FF0FE-131F-4803-80A2-1B70D31E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3867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4F52062F-091E-4D8D-80FE-1E90D56A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3867150"/>
            <a:ext cx="9144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 1898–1912 гг. приняли военно-морские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законы для создания мощного флота.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DB3084CE-297E-4B7A-A1AF-C865322D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5010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C8650731-C645-453A-9F94-E00B5D6F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5010150"/>
            <a:ext cx="9144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План Тирпица сделал Германию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морским соперником Великобритании.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7E74C090-5C10-4EFD-B4C6-1E9DAEAF1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6153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BCF6D612-89AB-4338-816C-AC61F1EF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6153150"/>
            <a:ext cx="9144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Багдадская железная дорога должна была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открыть путь к Персидскому заливу.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0C75F22E-5F12-4A8F-89E3-8397B16A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25225" y="2638425"/>
            <a:ext cx="2533650" cy="2809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8A70B482-4B09-471D-881C-72DB34A5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87125" y="2600325"/>
            <a:ext cx="2533650" cy="2809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41a1de1c5547bd"/>
          <a:stretch xmlns:a="http://schemas.openxmlformats.org/drawingml/2006/main"/>
        </p:blipFill>
        <p:spPr>
          <a:xfrm xmlns:a="http://schemas.openxmlformats.org/drawingml/2006/main">
            <a:off x="11391900" y="2719183"/>
            <a:ext cx="2324100" cy="2124484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1A3BF71D-89B6-42D6-B9C8-F9FE998C1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30000" y="4962525"/>
            <a:ext cx="23241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Киль. Германская верфь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5AE517CD-0756-4C31-A487-C93C02B0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2173712" y="2495550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4CC9F124-896D-4170-AED5-E6E4B9E9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87075" y="6248400"/>
            <a:ext cx="3429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13CE8006-6ABD-4391-A0B2-C0DE4F84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58500" y="6200775"/>
            <a:ext cx="3429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6D9A3DC6-2CED-453F-8809-ECA976A6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49000" y="6334125"/>
            <a:ext cx="3048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Гонка вооружений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обостряла отношения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между державами.</a:t>
            </a:r>
          </a:p>
        </p:txBody>
      </p:sp>
    </p:spTree>
    <p:extLst>
      <p:ext uri="{BB962C8B-B14F-4D97-AF65-F5344CB8AC3E}">
        <p14:creationId xmlns:p14="http://schemas.microsoft.com/office/powerpoint/2010/main" val="18777452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BDEF4234-DF86-41FF-A21A-AB126383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47366-F07D-44C0-B9D1-678C3A9A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AEA6E8-2D93-4BB8-85AC-3CC4C907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0E683-FFD0-48A0-9E50-C1EFD4B3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861B8-A773-4465-B156-24844B8C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B712C-B15F-45F1-A591-48BEA4FD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F46681-CA7F-472D-8610-3393036C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E015F4-3E11-4FF7-B39F-789FD11A0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C112AC-B725-4E1A-9CC6-7083069F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8CD6C-6E12-45EC-83D3-275CAA8A4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186E83-816A-44FE-960B-25A6A481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A35EA7-7FF1-420E-AC0E-5FA61EE1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01AA18-43F2-4E6E-ACC5-D9B6F5B4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33EFB-3D6D-4D0D-A5FF-DCFE70B1F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730D11-4DFC-4BBD-804C-2C7F87AB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0D7E4-86E3-408F-8900-D649965A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26BA06-1014-4213-A7BC-B2F0ACC0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CBCE79-A200-4192-A1B6-DB3CD7F2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9312FB-7C84-48CB-A21A-55673A145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24C1D9-BD3A-4E41-9905-FB711223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501B5-976E-4D9D-8092-61C7212D1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5A922F-6785-40B2-A125-E3E9FF2CE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E3DC7A-6A28-4D19-94F0-E22FF42D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3B032D-471A-41CF-9989-C4AF69B3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02ED9F-E2D4-495F-A5D4-FC5DB83E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2BC010-199B-4631-9B67-CDF2C9A2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054547B-C4F7-47B8-9D60-980D3C29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033816-F7B2-43F1-97AF-6035102D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CBD51E-58FC-4206-BE69-DD437C66C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AE4FDB-1424-4D58-BE74-F482F5B76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06A0D73-4AF6-40B2-AEF5-D878A381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88B5746-884A-434D-A21E-D452C1E4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4AEE38-9B2B-47AC-A8E5-4230DEF9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51BB40B-2BAE-4C94-8359-4D1A05D6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37BEB3C-0613-4964-95BB-645EC5F6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2AAFD3A-9628-437E-8107-87CFDD4E6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A5BD904-6112-4522-AD6C-4ACECE67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A28B959-A7F8-4C39-A2CD-0A80D5CF3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A65BA66-FF18-45D9-9A85-97308FB2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22DE524-6B79-4F21-93A3-1A24307D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83F404B-4361-47E5-9F1E-55366E7F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699C651-AD08-4D0D-ABDD-336A89D6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4B6BAD3-3B6B-462F-9C95-0C281BA2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D848D7B-484F-482A-8509-22F9C563D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FF5CD77-A45D-48A8-81CF-491E3EC9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B81086E-7CB7-4BEF-A285-B8E78D8CD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819B5CE-7642-4E8B-933C-41207DB0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DE170EA-7633-4583-90CE-1A128E9F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D203C2D-71AC-482E-801F-4108F57D2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1138B40-BF23-4F0D-88AE-B3B64585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6622221-65D7-49A6-B485-6B1C2810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FE298B2-BFFB-482D-A786-AEDCFCAA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C38BA16-3D1B-4B50-B4DF-F7FDB06C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385018F-D4CA-403E-B75A-36222A2D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618CAC6-0E29-4DC1-83D8-029A0D70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070264B-C2BB-46B6-84E9-5E5EB91B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99478B8-55EC-458B-9EC6-D55E38A6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DC58268-E435-41E2-AAF2-C84625C2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30727CB-5CC9-4326-B40C-83ECA05F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238F23B-C05E-4229-8ED8-69210CBE3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016283E-579E-4B29-B463-5B56A4C07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F569C94-A54B-4879-88F0-74071AF1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0E44CE54-A8FE-47D7-B8DC-A01E1A1A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19F63BA-4E15-42D5-8849-8841DB26D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68248B6-6DFE-46CD-B6F6-C1C527997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63241CA-8724-4FFC-A7B8-37952031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91E4A928-292B-4012-828B-C23F414A0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C32DF9A7-2471-4580-8C82-84CA3855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F8D8A25-42D9-41AF-A47F-77A0E774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67DCD84-3C67-4F4C-B2B4-60D75B934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9E5502BF-0FB1-4860-9ED0-4C17748F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F158EE8F-9791-459D-977F-286B035E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7F2C501-E5E4-48DF-89B1-D16AC334B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F28D5DA-8897-4411-A63A-C1EAC4FC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ACAD3FF2-060B-41EF-BC66-9F0C6A352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76D654B8-2EFF-49E8-A451-F1C40B3A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071AA819-2939-4D36-822C-EA943C4FB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463D63E2-F54F-4F2D-9D81-B7D961FD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93A7D734-93EC-4E6D-A9C7-DF6F5762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C4276641-8E96-447A-9EA8-FA22967A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3EFA6107-9A61-4391-91DF-FFE66B4B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84C48966-671D-4587-B886-2B804DEE1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DA6DFD46-0772-4DCD-B86A-4F54480B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5D9E5C03-B0EB-4AA1-A2A2-061E3E81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4A91B865-8C68-41F6-89F7-0698E58C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4D9F8048-612F-4163-802A-44ED244D6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9F731EBE-509D-4A7B-995A-17A7E40A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Милитаризм и национализм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4FE1015B-F4EB-4F96-8E51-E1CDB3ED2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50292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A86EEB52-1443-4C24-8991-30EBF92C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7BE10125-EF54-4E88-B362-C10C2643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10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5E5FD504-DC73-416F-B79C-90B0204E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7775" y="1866900"/>
            <a:ext cx="97631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D646FD22-83E1-4C39-8AE9-225D6439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00175" y="1933575"/>
            <a:ext cx="94583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Власть поощряла воинственные настроения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2F31F463-6F23-4D0D-BEED-063E0F8A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27432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CEC2A695-A3CD-4470-AA22-585FFCA05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2743200"/>
            <a:ext cx="9124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Военная мощь стала предметом гордости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 опорой внешнеполитических планов.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A89C80F9-686E-44F3-952F-DCB5D7FE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387667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4BD85D0E-4506-4F28-BAEC-F6B5ACDA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3876675"/>
            <a:ext cx="9124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1891 г. Создан Пангерманский союз,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выступавший за расширение влияния Германии.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87F3363E-2281-407F-8C5E-5632C06D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50101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E8936B93-AB0C-497A-8467-3B651FCD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5010150"/>
            <a:ext cx="9124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Националистическая пропаганда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сопровождала борьбу за колонии.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5A9C05DD-0715-43CF-9037-8A85D16C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6350" y="63436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85096F83-C82E-4D26-9C76-BB966F147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76400" y="6343650"/>
            <a:ext cx="9124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Расистские и антисемитские идеи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использовали для оправдания агрессии.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F089B9E8-4EFE-40E0-822D-7C01CF24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01350" y="2590800"/>
            <a:ext cx="3343275" cy="2162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AF4F02C1-99A5-4E22-9D75-8671AF29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63250" y="2552700"/>
            <a:ext cx="3343275" cy="2162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69b1bd2e3d48db"/>
          <a:stretch xmlns:a="http://schemas.openxmlformats.org/drawingml/2006/main"/>
        </p:blipFill>
        <p:spPr>
          <a:xfrm xmlns:a="http://schemas.openxmlformats.org/drawingml/2006/main">
            <a:off x="10868025" y="2649046"/>
            <a:ext cx="3133725" cy="1521809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096A5183-ADC7-4E45-93A7-9BFBB5C1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06125" y="4267200"/>
            <a:ext cx="31337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Императорская династия. 1899 г.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6FB14CC4-A92C-4C38-9443-91CB109BA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1908917" y="244792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2D501CB7-C22B-4F04-9655-817B2C28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44175" y="5143500"/>
            <a:ext cx="3705225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0B167F89-C9DA-4424-94C6-722A89196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15600" y="5095875"/>
            <a:ext cx="3705225" cy="2362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C23047E2-4A7E-48B0-9C6E-97DD3E13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06100" y="5229225"/>
            <a:ext cx="3324225" cy="2171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Милитаризм —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наращивание военной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мощи и влияния армии.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Экспансия — расширение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территорий и влияния.</a:t>
            </a:r>
          </a:p>
        </p:txBody>
      </p:sp>
    </p:spTree>
    <p:extLst>
      <p:ext uri="{BB962C8B-B14F-4D97-AF65-F5344CB8AC3E}">
        <p14:creationId xmlns:p14="http://schemas.microsoft.com/office/powerpoint/2010/main" val="12331429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792723A3-50A4-4F34-BA96-188F3899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48C07-1D6D-4E65-82C8-D772F006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8FEF35-2881-4F65-96A3-E3D5A568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A3A84B-7AE3-414F-9AFF-AB5645E5A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6DEB1-5CC3-4A13-9E90-22ABB8EE1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EFC759-9343-4AF3-9759-6AD17503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3DCE02-484D-4B0F-BEE1-02333996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CA43C-2982-45F5-8506-DB26ACAC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F91F8-D8C8-4C1C-ADAF-82A446E8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8243D8-4231-47A1-A88B-84D6A8EA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07F0FA-5017-42F3-9258-59BA5BE6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463FF8-D223-4AB1-82A6-72A85328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81B3DA-EA54-4F06-82E6-D0513122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BC6169-B106-4CC4-8E66-279AA3FC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C96485-9248-4DA7-9D9B-7205FA0FF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0DC026-56E3-4CBC-9330-3CD92055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59A33B-0042-4A5C-8A66-56EF63AC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8B3380-1095-4795-83FB-8AC4ABDA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B7E6D-77FE-4EBE-88D6-8CFBC4B5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C03BD6-D9ED-42C2-899E-A4470AE0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B2F736-D4C3-4632-9E17-3BC27EB9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5C7CDD-2CAA-4B99-8FAD-C2351398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EE2DFB-CC77-434E-AD03-6AD0678C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9B52E6-AE2C-44DD-9DC8-92ACD1E57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0E30B4-BC4A-4A3D-9D07-EDCC7D5E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DE135E-8789-4C46-A3F4-28CEFDADC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51D3E6-3947-4DD7-A7FE-2AB8C9E1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A6DD9F-BCE3-4F4B-955A-C688D9DB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73B69A-40A0-4EE9-9EFC-9E7FDA8A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C41B47-DC2D-40A7-AF40-48366C7D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61F0A6C-275A-49DF-9C3E-986CDA7A1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3D65FAE-7561-4A47-8362-1FAF2220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8E47F7C-BEE0-4C2D-82E9-F56984FA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6AF3AF8-C32A-481F-B6E1-7E057FD6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41BE71A-125B-40BF-8AD1-4626E37A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417E607-6F8A-4508-B390-FC209053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D1B44E5-CEE5-47E8-8131-8B3616CA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882E141-5CEE-4264-A125-B65174DF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BE9FBD0-DB90-46AB-89F1-E66B0FDD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369D0E4-A2C1-4016-9F92-CAE57A20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9684DA7-0585-4794-83B0-1DF8475C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59AB4A7-F2FB-432B-A212-A6358491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A882427-B64D-4821-BB02-F6ABB1F3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BD95189-73F9-473E-BB3F-68217029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C69F1AE-9FD1-447E-9D7B-ADADD3D4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B6E8B4B-C721-445E-B688-652442A1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2799311-1CC3-4EF1-839E-1CA1C498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E3DB284-C2AC-4034-9D38-93E36E5F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B762EFC-BBA0-42B2-A8D3-98AEE9DC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C4DCB00-C100-4AE9-B66D-758237CA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4DDCA47-A80E-418E-BF16-A1B81C0D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8560E83-8542-476A-AECC-C4002BBA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9B83FDA-D584-44B8-8FE0-B120A1BB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30FCA94-554A-41B9-AD4F-215B56C88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B40B54C-610C-428D-988D-68CA3036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646F5F9-9CA3-4DA5-BBEF-C059714D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1D90C3A-27D0-4499-AE0B-3FE5B76BB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621FE25D-AE22-48C8-85A8-6A89BC00E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FAAC473-B1FD-471F-9BFA-A3EAFC2E4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A701ABC-AA05-4A08-A3F6-DCC696A2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E50BA58-D026-4266-BB96-3F0BD6F4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936E651-285E-427A-B0C4-0F43D4A0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C30FAA9-6C02-426E-937D-0E6236F4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CA4D2DC-AD3C-4653-9B9C-744C67CA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7CC65F3-0CC5-4EAF-8B46-F5D25E7F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F1DC8131-BEA0-4AE1-8E05-8CB972B4B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5164B30-30CF-4DFF-97D3-CC4F0534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5F155CA-C270-4459-8B6A-BFBDDABE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303A86AE-FF51-49B9-A1AF-6CE28F68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105484E1-C54A-4466-ABB5-914A2767D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2272068D-72B1-46DB-AF6F-457EE0707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5C8475C-2EF7-4F83-A743-4BAA85688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A18F7D85-B874-4836-BAEA-52BCB33C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3AF3D7D-0352-4EA5-B41B-D5008B942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A9A01AAF-4F23-463E-9ECB-9A3F0F75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1FE37F58-57B1-49A4-BAF7-75C52F4E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635131F2-20BE-438F-B8D9-DFF32527E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7046F3AD-7D50-4879-ADD9-8E80E2E4F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3AF42DBB-ECCE-42FF-A4CE-CBFDE3BA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4374F24E-7F82-4F8B-8175-EADCE4AC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1B83D66D-959F-47DB-BD7C-6A87707A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BE89CE6-F3A1-41A0-A8B1-72AEFDC9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BDD1ABB4-AC4E-4FCF-959C-7C4EFD7E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E9FFBEE4-8514-411B-A562-71CBAAB2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F6A959FF-BBC1-49FC-A1C5-453C1E8E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969C1A48-4807-46F6-9688-F082192F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393CD772-437B-4FBF-A9FE-9CE611F5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Подведём итоги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2D9F0B44-0F1D-464A-87A3-CD26D9B3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29337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7B14F8AA-82B9-4983-82CF-DD9FE4E6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5B38DF2F-E3AA-4599-9A67-CD6C5468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11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E440D68E-57E4-4434-AB2E-540A6965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7775" y="1876425"/>
            <a:ext cx="104013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0575AF8A-2E7A-440B-86A8-A1D9A0FA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00175" y="1943100"/>
            <a:ext cx="1009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Объединение, рост, борьба за мировое влияние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0EBA25FE-94A6-4362-819F-A9BAC86C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4925" y="27813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CF0A7E84-0014-4F02-9B74-418AC742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04975" y="2781300"/>
            <a:ext cx="92678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Войны под руководством Пруссии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завершили объединение Германии в 1871 г.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109B98D3-61AB-4E44-8B0E-369EFD13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4925" y="394335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DD558ACD-C3D6-434C-902F-05DF5875A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04975" y="3943350"/>
            <a:ext cx="92678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Бисмарк укрепил единство страны,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сочетая принуждение и социальные реформы.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43AD3A8A-E3CC-46B3-A10F-7962021F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4925" y="51054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8B6AC2E7-E1D2-4D79-9DB0-E92D7041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04975" y="5105400"/>
            <a:ext cx="92678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Промышленный рост сделал Германию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одной из ведущих держав мира.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4928E06E-082E-433D-8A03-229580E7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4925" y="6324600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550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5EFB8819-F9FC-46ED-8BE3-579CA681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04975" y="6324600"/>
            <a:ext cx="96964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При Вильгельме II экспансия и гонка</a:t>
            </a:r>
          </a:p>
          <a:p xmlns:a="http://schemas.openxmlformats.org/drawingml/2006/main">
            <a:pPr>
              <a:defRPr sz="2550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550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вооружений усилили международную напряжённость.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8CE88224-C146-4841-906D-E59FC5BE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96725" y="2476500"/>
            <a:ext cx="17716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5C70A647-8B67-447B-96C6-7CDC3A20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58625" y="2438400"/>
            <a:ext cx="177165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a69b51cc004727"/>
          <a:stretch xmlns:a="http://schemas.openxmlformats.org/drawingml/2006/main"/>
        </p:blipFill>
        <p:spPr>
          <a:xfrm xmlns:a="http://schemas.openxmlformats.org/drawingml/2006/main">
            <a:off x="11964715" y="2533650"/>
            <a:ext cx="1559470" cy="2028825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7EADE06C-20E7-45ED-8390-881480BE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4657725"/>
            <a:ext cx="15621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«Железный канцлер»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6B1F6B37-9054-42A7-ADE3-8CD81E2F3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2501372" y="233362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4A3533B-414F-47B1-8C1D-17FC599B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82350" y="5924550"/>
            <a:ext cx="2962275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DD625DA5-7B5B-4887-936B-30079BB85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53775" y="5876925"/>
            <a:ext cx="2962275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7D0559C3-ED55-4F92-9C4D-047158A6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44275" y="6010275"/>
            <a:ext cx="25812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Рост возможностей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подталкивал власть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к борьбе за «место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под солнцем».</a:t>
            </a:r>
          </a:p>
        </p:txBody>
      </p:sp>
    </p:spTree>
    <p:extLst>
      <p:ext uri="{BB962C8B-B14F-4D97-AF65-F5344CB8AC3E}">
        <p14:creationId xmlns:p14="http://schemas.microsoft.com/office/powerpoint/2010/main" val="15270335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E4D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C51DF546-69E1-42EB-9B70-2E8631C30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7650" y="209550"/>
            <a:ext cx="14744700" cy="815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EFB"/>
          </a:solidFill>
          <a:ln xmlns:a="http://schemas.openxmlformats.org/drawingml/2006/main" w="9525">
            <a:solidFill>
              <a:srgbClr val="CFC6B9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ECCCFA-2DDB-495F-A9AC-0EC78B46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F61F10-5185-4C14-A28A-E78093BB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21DD84-ED17-4F05-965C-8F76E807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972AF7-99E9-489A-B6FA-1757F062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E822E1-AF15-4F11-AAAC-52264E34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00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49750-807C-4DE7-80FD-01616A72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7FD9D-6A88-4760-A24A-31707532A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33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D3BDC-BFF4-4305-9C94-D5667FB6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00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BDA9D5-E957-4D6F-A46A-9C90E35B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A2564-D023-499A-8ED2-315A1392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33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52F131-B840-4BC6-8DB1-2AB05CCE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00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985837-AB33-41AD-99B4-10083ECB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67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F5B928-BD82-4D7B-B494-9EEC51B11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733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EF7173-2F98-4967-B7F7-45D76BFB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BE229-CB85-45A2-B198-AAD68325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0FD2C4-8620-412C-9810-87124FB0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33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E9E290-E306-4ECC-BEB3-C655F31F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00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066E0F-9206-4DD9-86CC-2ED884EB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7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A9A2C1-E9A0-426D-9E78-F5CBD42C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7C7A84-6484-404D-B091-AA5B75AC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0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5D20E4-2D1A-43E1-915F-9AF65EC40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67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31C3C1-844B-4637-A60C-CCFC5A158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33B985-F66F-452C-856E-6FFEBA0E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0A2176-FC90-4EEC-9F72-A1ACA3511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E3CDE9-3782-449A-9787-27967854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34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FE88CA-35D2-4538-932B-A2D2FF92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21ED3E-FAFB-4D67-9044-E9F58033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7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18AAB99-B6C3-47A4-B927-E96138A1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34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700E86-A592-450B-8170-EE345A76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0B858C9-CE3E-4153-94ED-0D84A19E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67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8DFFD6F-B4B5-49E6-9B54-522DE61C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8D6498E-93F7-48FE-B011-97B4130D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01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78218A-42E8-4DA7-B945-B3B0F6E0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4F0D39F-51D7-44D7-B313-22322FBC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5228CB3-B06B-45D8-B2C4-70569505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01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9C765E0-F36F-4A5F-B07E-FEA72EDD5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67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C053715-5AFB-489C-9286-F0EB5E7C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34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7F6665-B1A6-4D25-80A6-C394A708B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01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3144A9A-5D2E-4B61-929F-0B2CBFCC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F5C74A4-D60D-4C40-8DAF-910A1614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34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0E6C53C-5EDA-4DF2-9CCD-E9A1588B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01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9229070-FD7B-45BB-BF84-7B23D6E81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F03872A-4183-483E-BA1F-7698044AB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734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751DB63-5E73-4BFE-9121-5D2EFDC9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DB318F4-D3A6-4FC8-A56F-A3A49091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682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9F8F848-5D4F-485F-962A-7C1D6BE7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49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7C657A6-748F-46F6-ABD4-C3E9E524D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8016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754FA53-C220-460C-981A-5434AE03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83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6C1E313-55AF-4BED-8CA5-37499D5F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3350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634C93F-CBFB-4E08-BE93-8FA118C6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17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34D3E9C-2E93-486C-9D72-627EA83C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684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E237BAC-9220-47E6-A51B-BA0153E7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351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2E56BF1-D4D5-4178-9E44-EAA59CE6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4018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FBDD5ABA-742C-48F6-BCE1-8ABD0DB1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0" y="228600"/>
            <a:ext cx="0" cy="811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CF80D6B-D27C-476C-868B-DDC270DD6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95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E65ED21-88BC-4CF4-AACE-EC7C4FEA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2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B32D091-479B-471D-AAEF-000B8961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028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25B97AC-2D6B-4A1D-ADE7-9FCE107AB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295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FCE6F54-208D-483D-BE78-50C2124F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562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F2FA44A-1B26-4C04-9645-1C323688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1828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B6110B16-A573-4103-9139-18713FAA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095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9E8BA471-986B-4214-8B8F-5FEF2F7A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362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0EFB758-22E2-40DC-A613-0E78BEC5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628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9B2AF52-7A72-4B8F-B763-060585D6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2895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2F621D3-2CFA-42B0-9DE4-02B1A00E8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162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DF05EE1A-3950-4E83-93A5-92C397107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429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8F9AC6A4-2E40-46F5-8A5D-2D1045F0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695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96569A72-16A2-4C8A-A507-8FC0A5E4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3962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92BF830D-0BCE-4B5F-8758-BBF14DD8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229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AD5AA737-C2AB-4C85-BB2B-1A0A8CF5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495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6009867D-8888-4F54-9365-EA6B3E04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4762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61B5237D-3117-4F06-A339-573C2C49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029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4CF8CEA-4CE7-4512-9F31-742E7800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295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4D8FF087-977A-4D58-9AD6-78CD6835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562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015949DF-07AA-4468-9BAC-ADC3D18F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58293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C58389C6-B0AB-4968-ADA0-AAF4808C9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0960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383AB0A6-8F01-4359-BE6C-DAD418DC4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3627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F5AB141E-0834-4FD1-AAB6-00D5B2759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6294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6695BCAC-C4E3-4F8B-B72D-6A20B83A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68961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E72EB8EE-F24F-4EFD-A3D6-17EA6C7A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1628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60994A5A-5846-46AE-B12F-56F6B43F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4295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2FD3E0AE-DFBF-4ABE-9689-3A9BC89E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6962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EB05D642-EC6C-4BB9-89D5-09E15498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79629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66ABE536-DEBF-4E4E-B1AF-CF2597C5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6700" y="8229600"/>
            <a:ext cx="1470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">
            <a:solidFill>
              <a:srgbClr val="DDE2E0"/>
            </a:solidFill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C5F6DF2A-96C6-4AC9-81AD-6590423B4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2975" y="238125"/>
            <a:ext cx="0" cy="81057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6A1A3"/>
            </a:solidFill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66228203-A04F-4548-B8E6-AE8A26F7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66725"/>
            <a:ext cx="12954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defRPr>
            </a:pPr>
            <a:r>
              <a:rPr sz="4200" b="0">
                <a:solidFill>
                  <a:srgbClr val="272421"/>
                </a:solidFill>
                <a:latin typeface="Bad Script"/>
                <a:ea typeface="Bad Script"/>
                <a:cs typeface="Bad Script"/>
              </a:rPr>
              <a:t>Домашнее задание</a:t>
            </a:r>
          </a:p>
        </p:txBody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5D05B7FC-B87D-4184-A2B6-AFA3A315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1438275"/>
            <a:ext cx="33528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9434C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56FAE0F8-7852-41A3-B71E-23825202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9675" y="7924800"/>
            <a:ext cx="8572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00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@Rogova_teacher</a:t>
            </a:r>
          </a:p>
        </p:txBody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9ABD2BFE-CD53-45DC-A7B4-4A4F95DA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06500" y="7820025"/>
            <a:ext cx="6000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25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12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F7BF7E43-D298-41E2-83E7-C1365A07E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66825" y="1905000"/>
            <a:ext cx="671512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4D3"/>
          </a:solidFill>
          <a:ln xmlns:a="http://schemas.openxmlformats.org/drawingml/2006/main" w="17145">
            <a:solidFill>
              <a:srgbClr val="79434C"/>
            </a:solidFill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876CD0D1-54C3-4445-94C6-7CD9AC55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9225" y="1971675"/>
            <a:ext cx="64103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250" b="1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§ 15. Германия</a:t>
            </a:r>
          </a:p>
        </p:txBody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A2EC7C7B-7B23-4A3B-AFEF-13CF494A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28670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B274B700-55EE-4DAE-A261-7526B52C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2867025"/>
            <a:ext cx="9886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Прочитать параграф, повторить конспект.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4F316B36-C696-432B-9E93-4E28688D4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387667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EA1056AB-A628-471D-9174-971ABB1F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3876675"/>
            <a:ext cx="9886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Устно ответить на вопросы 1–4 на с. 181.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B2881C4D-D8FA-4207-AA04-376BE435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48863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0E64E870-9E2F-410E-932D-62EAC9A8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4886325"/>
            <a:ext cx="9886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Объяснить понятия: кайзер, канцлер,</a:t>
            </a:r>
          </a:p>
          <a:p xmlns:a="http://schemas.openxmlformats.org/drawingml/2006/main"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рейхстаг, бундесрат, Культуркампф.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A4BBAA39-26F4-4D5F-9D87-625764D3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95400" y="6181725"/>
            <a:ext cx="304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79434C"/>
                </a:solidFill>
                <a:latin typeface="PT Sans"/>
                <a:ea typeface="PT Sans"/>
                <a:cs typeface="PT Sans"/>
              </a:defRPr>
            </a:pPr>
            <a:r>
              <a:rPr sz="2775" b="1">
                <a:solidFill>
                  <a:srgbClr val="79434C"/>
                </a:solidFill>
                <a:latin typeface="PT Sans"/>
                <a:ea typeface="PT Sans"/>
                <a:cs typeface="PT Sans"/>
              </a:rPr>
              <a:t>—</a:t>
            </a:r>
          </a:p>
        </p:txBody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0E4770A3-1AF5-4B33-AC61-810DBF21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95450" y="6181725"/>
            <a:ext cx="98869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Выполнить задание «Работаем</a:t>
            </a:r>
          </a:p>
          <a:p xmlns:a="http://schemas.openxmlformats.org/drawingml/2006/main">
            <a:pPr>
              <a:defRPr sz="2775" b="0">
                <a:solidFill>
                  <a:srgbClr val="272421"/>
                </a:solidFill>
                <a:latin typeface="PT Sans"/>
                <a:ea typeface="PT Sans"/>
                <a:cs typeface="PT Sans"/>
              </a:defRPr>
            </a:pPr>
            <a:r>
              <a:rPr sz="2775" b="0">
                <a:solidFill>
                  <a:srgbClr val="272421"/>
                </a:solidFill>
                <a:latin typeface="PT Sans"/>
                <a:ea typeface="PT Sans"/>
                <a:cs typeface="PT Sans"/>
              </a:rPr>
              <a:t>с ХРОНОЛОГИЕЙ» на с. 181.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F037B1AC-330A-43DE-AFE8-E99D533D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68100" y="2609850"/>
            <a:ext cx="2638425" cy="2162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AD4CC"/>
          </a:solidFill>
          <a:ln xmlns:a="http://schemas.openxmlformats.org/drawingml/2006/main" w="0">
            <a:noFill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785CBCB0-AE37-450E-A22C-D7D02AC6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30000" y="2571750"/>
            <a:ext cx="2638425" cy="2162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8C0B4"/>
            </a:solidFill>
          </a:ln>
        </p:spPr>
      </p:sp>
      <p:pic>
        <p:nvPicPr>
          <p:cNvPr id="2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9adfc995643e8"/>
          <a:stretch xmlns:a="http://schemas.openxmlformats.org/drawingml/2006/main"/>
        </p:blipFill>
        <p:spPr>
          <a:xfrm xmlns:a="http://schemas.openxmlformats.org/drawingml/2006/main">
            <a:off x="11534775" y="2668944"/>
            <a:ext cx="2428875" cy="1520112"/>
          </a:xfrm>
          <a:prstGeom xmlns:a="http://schemas.openxmlformats.org/drawingml/2006/main" prst="rect">
            <a:avLst/>
          </a:prstGeom>
        </p:spPr>
      </p:pic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843E99ED-DAC3-4A27-B2BD-0022E88B2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572875" y="4286250"/>
            <a:ext cx="2428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68635C"/>
                </a:solidFill>
                <a:latin typeface="PT Sans"/>
                <a:ea typeface="PT Sans"/>
                <a:cs typeface="PT Sans"/>
              </a:defRPr>
            </a:pPr>
            <a:r>
              <a:rPr sz="1575" b="0">
                <a:solidFill>
                  <a:srgbClr val="68635C"/>
                </a:solidFill>
                <a:latin typeface="PT Sans"/>
                <a:ea typeface="PT Sans"/>
                <a:cs typeface="PT Sans"/>
              </a:rPr>
              <a:t>Берлин. Рейхстаг</a:t>
            </a:r>
          </a:p>
        </p:txBody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EB99D8DA-01D9-4273-8AFC-500FE168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300000">
            <a:off x="12350115" y="2466975"/>
            <a:ext cx="10477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3BB">
              <a:alpha val="55000"/>
            </a:srgbClr>
          </a:solidFill>
          <a:ln xmlns:a="http://schemas.openxmlformats.org/drawingml/2006/main" w="6668">
            <a:solidFill>
              <a:srgbClr val="D1C3A9">
                <a:alpha val="45000"/>
              </a:srgbClr>
            </a:solidFill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0041872A-AD6D-4A3C-979E-C28E90CB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10925" y="5943600"/>
            <a:ext cx="2990850" cy="1609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D7CB"/>
          </a:solidFill>
          <a:ln xmlns:a="http://schemas.openxmlformats.org/drawingml/2006/main" w="0">
            <a:noFill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5583D57F-AC98-4DD1-86F6-1E05228F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82350" y="5895975"/>
            <a:ext cx="2990850" cy="1609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ADA"/>
          </a:solidFill>
          <a:ln xmlns:a="http://schemas.openxmlformats.org/drawingml/2006/main" w="0">
            <a:noFill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43C7506F-30A0-41B8-8117-863C6C36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72850" y="6029325"/>
            <a:ext cx="26098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Для ответа: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причина → событие</a:t>
            </a:r>
          </a:p>
          <a:p xmlns:a="http://schemas.openxmlformats.org/drawingml/2006/main">
            <a:pPr>
              <a:def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defRPr>
            </a:pPr>
            <a:r>
              <a:rPr sz="2400" b="0">
                <a:solidFill>
                  <a:srgbClr val="79434C"/>
                </a:solidFill>
                <a:latin typeface="Bad Script"/>
                <a:ea typeface="Bad Script"/>
                <a:cs typeface="Bad Script"/>
              </a:rPr>
              <a:t>→ результат</a:t>
            </a:r>
          </a:p>
        </p:txBody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E80AE2C5-614A-415A-8A77-22295E313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">
            <a:off x="13811250" y="5762625"/>
            <a:ext cx="180975" cy="581025"/>
          </a:xfrm>
          <a:prstGeom xmlns:a="http://schemas.openxmlformats.org/drawingml/2006/main" prst="roundRect">
            <a:avLst>
              <a:gd name="adj" fmla="val 42105"/>
            </a:avLst>
          </a:prstGeom>
          <a:noFill xmlns:a="http://schemas.openxmlformats.org/drawingml/2006/main"/>
          <a:ln xmlns:a="http://schemas.openxmlformats.org/drawingml/2006/main" w="22860">
            <a:solidFill>
              <a:srgbClr val="77736C"/>
            </a:solidFill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BA69F99A-3F46-4D05-8EA0-DCB2C6F2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540000">
            <a:off x="13858875" y="5819775"/>
            <a:ext cx="114300" cy="409575"/>
          </a:xfrm>
          <a:prstGeom xmlns:a="http://schemas.openxmlformats.org/drawingml/2006/main" prst="roundRect">
            <a:avLst>
              <a:gd name="adj" fmla="val 50000"/>
            </a:avLst>
          </a:prstGeom>
          <a:noFill xmlns:a="http://schemas.openxmlformats.org/drawingml/2006/main"/>
          <a:ln xmlns:a="http://schemas.openxmlformats.org/drawingml/2006/main" w="15240">
            <a:solidFill>
              <a:srgbClr val="77736C"/>
            </a:solidFill>
          </a:ln>
        </p:spPr>
      </p:sp>
    </p:spTree>
    <p:extLst>
      <p:ext uri="{BB962C8B-B14F-4D97-AF65-F5344CB8AC3E}">
        <p14:creationId xmlns:p14="http://schemas.microsoft.com/office/powerpoint/2010/main" val="5190136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2026-10-04T11:54:48.5570000Z</dcterms:created>
  <dcterms:modified xsi:type="dcterms:W3CDTF">2026-10-04T11:54:48.5570000Z</dcterms:modified>
</coreProperties>
</file>