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71" r:id="rId12"/>
    <p:sldId id="265" r:id="rId13"/>
    <p:sldId id="266" r:id="rId14"/>
    <p:sldId id="267" r:id="rId15"/>
    <p:sldId id="272" r:id="rId16"/>
    <p:sldId id="273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57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1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0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0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58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85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34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52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17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5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4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693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87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755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97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8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6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08A03F2-1BFD-4F37-80B3-9F046C926919}" type="datetimeFigureOut">
              <a:rPr lang="ru-RU" smtClean="0"/>
              <a:t>15.07.2026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816FEE-A7F2-4643-85AB-B312547F6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505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E7DD20-9505-4641-B76E-F1E65A2AC8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9AC783-274E-4E77-917A-ECCDDABBD6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9ED593-B2B7-4C7E-95EC-5436F689D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F66FB7A-C615-405D-BA52-06BF4C4016CE}"/>
              </a:ext>
            </a:extLst>
          </p:cNvPr>
          <p:cNvSpPr txBox="1">
            <a:spLocks/>
          </p:cNvSpPr>
          <p:nvPr/>
        </p:nvSpPr>
        <p:spPr>
          <a:xfrm>
            <a:off x="1052318" y="365449"/>
            <a:ext cx="10377682" cy="10528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Домашнее задание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E5CACD5E-AC57-446D-9901-9463C5962D27}"/>
              </a:ext>
            </a:extLst>
          </p:cNvPr>
          <p:cNvSpPr txBox="1">
            <a:spLocks/>
          </p:cNvSpPr>
          <p:nvPr/>
        </p:nvSpPr>
        <p:spPr>
          <a:xfrm>
            <a:off x="531844" y="2183467"/>
            <a:ext cx="11038115" cy="40773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chemeClr val="bg1"/>
                </a:solidFill>
              </a:rPr>
              <a:t>Параграф § 16 пересказ, знать записи в тетради</a:t>
            </a:r>
          </a:p>
        </p:txBody>
      </p:sp>
    </p:spTree>
    <p:extLst>
      <p:ext uri="{BB962C8B-B14F-4D97-AF65-F5344CB8AC3E}">
        <p14:creationId xmlns:p14="http://schemas.microsoft.com/office/powerpoint/2010/main" val="384940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4384025-DAE0-45C3-B1EC-66AF73BA31AD}"/>
              </a:ext>
            </a:extLst>
          </p:cNvPr>
          <p:cNvSpPr txBox="1">
            <a:spLocks/>
          </p:cNvSpPr>
          <p:nvPr/>
        </p:nvSpPr>
        <p:spPr>
          <a:xfrm>
            <a:off x="599458" y="200791"/>
            <a:ext cx="10419995" cy="19825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/>
              <a:t>Проверка домашнего задания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2690CF1-4348-42C7-BD37-327CA9831A9D}"/>
              </a:ext>
            </a:extLst>
          </p:cNvPr>
          <p:cNvSpPr txBox="1">
            <a:spLocks/>
          </p:cNvSpPr>
          <p:nvPr/>
        </p:nvSpPr>
        <p:spPr>
          <a:xfrm>
            <a:off x="475861" y="2528702"/>
            <a:ext cx="10935477" cy="16327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600" b="1" dirty="0">
                <a:solidFill>
                  <a:schemeClr val="bg1"/>
                </a:solidFill>
              </a:rPr>
              <a:t>Пересказ § 15  </a:t>
            </a:r>
          </a:p>
        </p:txBody>
      </p:sp>
    </p:spTree>
    <p:extLst>
      <p:ext uri="{BB962C8B-B14F-4D97-AF65-F5344CB8AC3E}">
        <p14:creationId xmlns:p14="http://schemas.microsoft.com/office/powerpoint/2010/main" val="120226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23C52F0-D42A-471D-9EF0-F7CAB9514B6D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11840547" cy="31582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/>
              <a:t>Французская революция: конец Старого порядка и установление республики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5A1D5F8-8E68-49BB-8E97-B8139ACA8599}"/>
              </a:ext>
            </a:extLst>
          </p:cNvPr>
          <p:cNvSpPr txBox="1">
            <a:spLocks/>
          </p:cNvSpPr>
          <p:nvPr/>
        </p:nvSpPr>
        <p:spPr>
          <a:xfrm>
            <a:off x="587828" y="4495980"/>
            <a:ext cx="11143862" cy="19794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/>
              <a:t>Цель:?</a:t>
            </a:r>
          </a:p>
          <a:p>
            <a:pPr algn="ctr"/>
            <a:r>
              <a:rPr lang="ru-RU" sz="6000" b="1" dirty="0"/>
              <a:t>Методы достижения цели:?</a:t>
            </a:r>
          </a:p>
        </p:txBody>
      </p:sp>
    </p:spTree>
    <p:extLst>
      <p:ext uri="{BB962C8B-B14F-4D97-AF65-F5344CB8AC3E}">
        <p14:creationId xmlns:p14="http://schemas.microsoft.com/office/powerpoint/2010/main" val="285574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DDFD2F2-87F8-4749-8659-11A2A16AA68F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11840547" cy="24304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dirty="0"/>
              <a:t>Французская революция: конец Старого порядка и установление республики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D3EDB0-5D49-423B-8FC2-D52FC9FCC7D8}"/>
              </a:ext>
            </a:extLst>
          </p:cNvPr>
          <p:cNvSpPr txBox="1">
            <a:spLocks/>
          </p:cNvSpPr>
          <p:nvPr/>
        </p:nvSpPr>
        <p:spPr>
          <a:xfrm>
            <a:off x="345231" y="2685842"/>
            <a:ext cx="11143862" cy="392956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dirty="0"/>
              <a:t>Цель: </a:t>
            </a:r>
            <a:r>
              <a:rPr lang="ru-RU" sz="4400" dirty="0"/>
              <a:t>выявление причин, участниках, основных этапах Французской революции</a:t>
            </a:r>
          </a:p>
          <a:p>
            <a:pPr algn="ctr"/>
            <a:r>
              <a:rPr lang="ru-RU" sz="4400" b="1" dirty="0"/>
              <a:t>Методы достижения цели: </a:t>
            </a:r>
            <a:r>
              <a:rPr lang="ru-RU" sz="4000" dirty="0"/>
              <a:t>работа с учебником, презентацией, тетрадью, просмотр видео, беседа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4054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587521-FE07-4764-995B-E6C3CBE9E0C2}"/>
              </a:ext>
            </a:extLst>
          </p:cNvPr>
          <p:cNvSpPr txBox="1"/>
          <p:nvPr/>
        </p:nvSpPr>
        <p:spPr>
          <a:xfrm>
            <a:off x="338234" y="445151"/>
            <a:ext cx="11558295" cy="550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Что привело к падению монархии во Франции?</a:t>
            </a:r>
          </a:p>
        </p:txBody>
      </p:sp>
    </p:spTree>
    <p:extLst>
      <p:ext uri="{BB962C8B-B14F-4D97-AF65-F5344CB8AC3E}">
        <p14:creationId xmlns:p14="http://schemas.microsoft.com/office/powerpoint/2010/main" val="305734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587521-FE07-4764-995B-E6C3CBE9E0C2}"/>
              </a:ext>
            </a:extLst>
          </p:cNvPr>
          <p:cNvSpPr txBox="1"/>
          <p:nvPr/>
        </p:nvSpPr>
        <p:spPr>
          <a:xfrm>
            <a:off x="254258" y="134542"/>
            <a:ext cx="11558295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Что такое революция и чем отличается от реформ и эволюции?</a:t>
            </a:r>
          </a:p>
        </p:txBody>
      </p:sp>
      <p:pic>
        <p:nvPicPr>
          <p:cNvPr id="1026" name="Picture 2" descr="человек думает на прозрачном фоне 26 фото">
            <a:extLst>
              <a:ext uri="{FF2B5EF4-FFF2-40B4-BE49-F238E27FC236}">
                <a16:creationId xmlns:a16="http://schemas.microsoft.com/office/drawing/2014/main" id="{18DC9F41-7FFA-4E0B-8365-1A636EA35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67" b="99722" l="10000" r="90000">
                        <a14:foregroundMark x1="27969" y1="4167" x2="27969" y2="4167"/>
                        <a14:foregroundMark x1="29375" y1="24167" x2="29375" y2="24167"/>
                        <a14:foregroundMark x1="22656" y1="27917" x2="22656" y2="27917"/>
                        <a14:foregroundMark x1="25313" y1="52222" x2="25313" y2="52222"/>
                        <a14:foregroundMark x1="23828" y1="45278" x2="23359" y2="25972"/>
                        <a14:foregroundMark x1="66953" y1="34444" x2="66953" y2="34444"/>
                        <a14:foregroundMark x1="67500" y1="27083" x2="71457" y2="17263"/>
                        <a14:foregroundMark x1="70448" y1="12372" x2="69922" y2="10417"/>
                        <a14:foregroundMark x1="69922" y1="10417" x2="64609" y2="14306"/>
                        <a14:foregroundMark x1="47500" y1="46389" x2="47500" y2="46389"/>
                        <a14:foregroundMark x1="56406" y1="43472" x2="57656" y2="40278"/>
                        <a14:foregroundMark x1="47891" y1="47778" x2="46875" y2="46667"/>
                        <a14:foregroundMark x1="56328" y1="45556" x2="52891" y2="46944"/>
                        <a14:foregroundMark x1="47031" y1="44306" x2="46719" y2="47222"/>
                        <a14:foregroundMark x1="46172" y1="45000" x2="46953" y2="48889"/>
                        <a14:foregroundMark x1="46094" y1="44167" x2="46406" y2="49167"/>
                        <a14:foregroundMark x1="29787" y1="13302" x2="30859" y2="8194"/>
                        <a14:foregroundMark x1="28906" y1="17500" x2="29155" y2="16311"/>
                        <a14:foregroundMark x1="30859" y1="8194" x2="29358" y2="8151"/>
                        <a14:foregroundMark x1="45781" y1="80000" x2="44297" y2="89583"/>
                        <a14:foregroundMark x1="44297" y1="89583" x2="50938" y2="95278"/>
                        <a14:foregroundMark x1="50938" y1="95278" x2="53594" y2="99722"/>
                        <a14:backgroundMark x1="71016" y1="12778" x2="71875" y2="14722"/>
                        <a14:backgroundMark x1="71641" y1="15139" x2="71094" y2="16944"/>
                        <a14:backgroundMark x1="70859" y1="13472" x2="70625" y2="12083"/>
                        <a14:backgroundMark x1="70391" y1="12500" x2="70859" y2="12778"/>
                        <a14:backgroundMark x1="26875" y1="8333" x2="27344" y2="10278"/>
                        <a14:backgroundMark x1="29297" y1="15278" x2="29297" y2="15278"/>
                        <a14:backgroundMark x1="29453" y1="14444" x2="29219" y2="15556"/>
                        <a14:backgroundMark x1="29844" y1="13333" x2="29297" y2="16389"/>
                        <a14:backgroundMark x1="28047" y1="8750" x2="27500" y2="8194"/>
                        <a14:backgroundMark x1="27187" y1="7500" x2="28203" y2="7500"/>
                        <a14:backgroundMark x1="26875" y1="8750" x2="29297" y2="8333"/>
                        <a14:backgroundMark x1="26953" y1="7500" x2="26875" y2="8750"/>
                        <a14:backgroundMark x1="29219" y1="7917" x2="29219" y2="7917"/>
                        <a14:backgroundMark x1="23359" y1="25694" x2="23359" y2="25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84" y="3679177"/>
            <a:ext cx="5651241" cy="317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9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BF2184-8D1D-4CE8-BCD3-3C3AA8B20FB1}"/>
              </a:ext>
            </a:extLst>
          </p:cNvPr>
          <p:cNvSpPr txBox="1"/>
          <p:nvPr/>
        </p:nvSpPr>
        <p:spPr>
          <a:xfrm>
            <a:off x="559837" y="158620"/>
            <a:ext cx="10905550" cy="7078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Предпосылки к Французской революции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6F7A0-A958-41FE-9305-2C2EA889AA0E}"/>
              </a:ext>
            </a:extLst>
          </p:cNvPr>
          <p:cNvSpPr txBox="1"/>
          <p:nvPr/>
        </p:nvSpPr>
        <p:spPr>
          <a:xfrm>
            <a:off x="541176" y="1231642"/>
            <a:ext cx="964558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Экономический и финансовый кризис;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FB7965-D845-4F06-8B41-4A67E03CAD98}"/>
              </a:ext>
            </a:extLst>
          </p:cNvPr>
          <p:cNvSpPr txBox="1"/>
          <p:nvPr/>
        </p:nvSpPr>
        <p:spPr>
          <a:xfrm>
            <a:off x="516294" y="2065176"/>
            <a:ext cx="7742825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Провал реформ Людовика </a:t>
            </a:r>
            <a:r>
              <a:rPr 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XVI</a:t>
            </a:r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32B07-6F3A-4969-ADE4-4DC04F1407BA}"/>
              </a:ext>
            </a:extLst>
          </p:cNvPr>
          <p:cNvSpPr txBox="1"/>
          <p:nvPr/>
        </p:nvSpPr>
        <p:spPr>
          <a:xfrm>
            <a:off x="500744" y="2898711"/>
            <a:ext cx="11405118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Падение авторитета монархии и непоследовательность политики властей;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D20F0B-5445-4AF8-9D94-70709F5BAFE9}"/>
              </a:ext>
            </a:extLst>
          </p:cNvPr>
          <p:cNvSpPr txBox="1"/>
          <p:nvPr/>
        </p:nvSpPr>
        <p:spPr>
          <a:xfrm>
            <a:off x="500743" y="4270311"/>
            <a:ext cx="11386457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Тяжелейшие три года (1787—1789) с неурожаями;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C2702F-A3D0-40CE-9371-E489C79501B8}"/>
              </a:ext>
            </a:extLst>
          </p:cNvPr>
          <p:cNvSpPr txBox="1"/>
          <p:nvPr/>
        </p:nvSpPr>
        <p:spPr>
          <a:xfrm>
            <a:off x="491413" y="5688564"/>
            <a:ext cx="10961655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Рост цен на хлеб, увеличение безработицы </a:t>
            </a:r>
          </a:p>
        </p:txBody>
      </p:sp>
    </p:spTree>
    <p:extLst>
      <p:ext uri="{BB962C8B-B14F-4D97-AF65-F5344CB8AC3E}">
        <p14:creationId xmlns:p14="http://schemas.microsoft.com/office/powerpoint/2010/main" val="232805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FA7A26-9AC5-47EA-84EB-ABC04B8155F0}"/>
              </a:ext>
            </a:extLst>
          </p:cNvPr>
          <p:cNvSpPr txBox="1"/>
          <p:nvPr/>
        </p:nvSpPr>
        <p:spPr>
          <a:xfrm>
            <a:off x="559837" y="158620"/>
            <a:ext cx="9624751" cy="7078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Причины к Французской революции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54CBE-4465-4F9D-AA58-B57C8FFE4E51}"/>
              </a:ext>
            </a:extLst>
          </p:cNvPr>
          <p:cNvSpPr txBox="1"/>
          <p:nvPr/>
        </p:nvSpPr>
        <p:spPr>
          <a:xfrm>
            <a:off x="541177" y="942394"/>
            <a:ext cx="10984074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Кризис абсолютизма (безграничная и неэффективная власть короля Людовика XVI);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48C4D-FD59-49C4-A1D6-DE85A65B32C5}"/>
              </a:ext>
            </a:extLst>
          </p:cNvPr>
          <p:cNvSpPr txBox="1"/>
          <p:nvPr/>
        </p:nvSpPr>
        <p:spPr>
          <a:xfrm>
            <a:off x="544286" y="2755642"/>
            <a:ext cx="10980769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Идеи Просвещения: популярность трудов Вольтера, Руссо и Монтескье о равенстве и свободе;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A8A56A-B0F5-44C4-A4AE-CD60E935038B}"/>
              </a:ext>
            </a:extLst>
          </p:cNvPr>
          <p:cNvSpPr txBox="1"/>
          <p:nvPr/>
        </p:nvSpPr>
        <p:spPr>
          <a:xfrm>
            <a:off x="528734" y="4568891"/>
            <a:ext cx="10980769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Финансовое банкротство государства из-за участия в войнах;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EE0C8D-5C8A-4AEB-9067-F1D0D90B5950}"/>
              </a:ext>
            </a:extLst>
          </p:cNvPr>
          <p:cNvSpPr txBox="1"/>
          <p:nvPr/>
        </p:nvSpPr>
        <p:spPr>
          <a:xfrm>
            <a:off x="494522" y="5906279"/>
            <a:ext cx="10980769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Жесткое социальное неравенство.</a:t>
            </a:r>
          </a:p>
        </p:txBody>
      </p:sp>
    </p:spTree>
    <p:extLst>
      <p:ext uri="{BB962C8B-B14F-4D97-AF65-F5344CB8AC3E}">
        <p14:creationId xmlns:p14="http://schemas.microsoft.com/office/powerpoint/2010/main" val="353739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D75A0C-EC1D-4E04-8966-A3599C116811}"/>
              </a:ext>
            </a:extLst>
          </p:cNvPr>
          <p:cNvSpPr txBox="1"/>
          <p:nvPr/>
        </p:nvSpPr>
        <p:spPr>
          <a:xfrm>
            <a:off x="2022577" y="158620"/>
            <a:ext cx="6699270" cy="7078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Французская революция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0036D3-3442-4362-8518-4F799CA549C3}"/>
              </a:ext>
            </a:extLst>
          </p:cNvPr>
          <p:cNvSpPr txBox="1"/>
          <p:nvPr/>
        </p:nvSpPr>
        <p:spPr>
          <a:xfrm>
            <a:off x="261257" y="1007706"/>
            <a:ext cx="2247731" cy="707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Начало: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7B6DD8-8949-4A7A-BB81-51135AAB2117}"/>
              </a:ext>
            </a:extLst>
          </p:cNvPr>
          <p:cNvSpPr txBox="1"/>
          <p:nvPr/>
        </p:nvSpPr>
        <p:spPr>
          <a:xfrm>
            <a:off x="2631232" y="998375"/>
            <a:ext cx="1826141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1789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216526-542C-497E-86EF-75362AFC281C}"/>
              </a:ext>
            </a:extLst>
          </p:cNvPr>
          <p:cNvSpPr txBox="1"/>
          <p:nvPr/>
        </p:nvSpPr>
        <p:spPr>
          <a:xfrm>
            <a:off x="264367" y="1813249"/>
            <a:ext cx="3914854" cy="707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Главный спор: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8A1598-C170-40CF-9C77-035B9A28106F}"/>
              </a:ext>
            </a:extLst>
          </p:cNvPr>
          <p:cNvSpPr txBox="1"/>
          <p:nvPr/>
        </p:nvSpPr>
        <p:spPr>
          <a:xfrm>
            <a:off x="9212424" y="77755"/>
            <a:ext cx="2890535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Стр. 118-119.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86C12C-2A72-4676-AE8B-0BB49A998E26}"/>
              </a:ext>
            </a:extLst>
          </p:cNvPr>
          <p:cNvSpPr txBox="1"/>
          <p:nvPr/>
        </p:nvSpPr>
        <p:spPr>
          <a:xfrm>
            <a:off x="4341844" y="1794587"/>
            <a:ext cx="7047122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 принципах голосования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88E6A2-DDC6-4BF6-97FA-5E4F0BDD9F16}"/>
              </a:ext>
            </a:extLst>
          </p:cNvPr>
          <p:cNvSpPr txBox="1"/>
          <p:nvPr/>
        </p:nvSpPr>
        <p:spPr>
          <a:xfrm>
            <a:off x="258146" y="2684106"/>
            <a:ext cx="4378122" cy="707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Открытый бунт: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CBB76-6718-4E55-B763-C7D122FEF19D}"/>
              </a:ext>
            </a:extLst>
          </p:cNvPr>
          <p:cNvSpPr txBox="1"/>
          <p:nvPr/>
        </p:nvSpPr>
        <p:spPr>
          <a:xfrm>
            <a:off x="4727509" y="2665445"/>
            <a:ext cx="6708888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 июня 1789 г. депутаты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219CA3-E149-4A21-AA85-060045C103C2}"/>
              </a:ext>
            </a:extLst>
          </p:cNvPr>
          <p:cNvSpPr txBox="1"/>
          <p:nvPr/>
        </p:nvSpPr>
        <p:spPr>
          <a:xfrm>
            <a:off x="248815" y="3365240"/>
            <a:ext cx="11563740" cy="193899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третьего сословия объявили себя представителями всей нации – Национальным собранием.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C85842-7CE3-4C73-BA2A-96B9C7CF7DAA}"/>
              </a:ext>
            </a:extLst>
          </p:cNvPr>
          <p:cNvSpPr txBox="1"/>
          <p:nvPr/>
        </p:nvSpPr>
        <p:spPr>
          <a:xfrm>
            <a:off x="251925" y="5290458"/>
            <a:ext cx="11625555" cy="13234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9 июля 1789 г. депутаты объявили себя Учредительным собранием</a:t>
            </a:r>
          </a:p>
        </p:txBody>
      </p:sp>
    </p:spTree>
    <p:extLst>
      <p:ext uri="{BB962C8B-B14F-4D97-AF65-F5344CB8AC3E}">
        <p14:creationId xmlns:p14="http://schemas.microsoft.com/office/powerpoint/2010/main" val="297660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4F1768-A7EB-4F31-B2D6-37CE2E57EBCA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Просмотрите видеозапись и заполните таблицу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A41BBE40-A761-4DBC-9608-900A5F3C17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890144"/>
              </p:ext>
            </p:extLst>
          </p:nvPr>
        </p:nvGraphicFramePr>
        <p:xfrm>
          <a:off x="0" y="648475"/>
          <a:ext cx="12192001" cy="65485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96751">
                  <a:extLst>
                    <a:ext uri="{9D8B030D-6E8A-4147-A177-3AD203B41FA5}">
                      <a16:colId xmlns:a16="http://schemas.microsoft.com/office/drawing/2014/main" val="822555647"/>
                    </a:ext>
                  </a:extLst>
                </a:gridCol>
                <a:gridCol w="6764694">
                  <a:extLst>
                    <a:ext uri="{9D8B030D-6E8A-4147-A177-3AD203B41FA5}">
                      <a16:colId xmlns:a16="http://schemas.microsoft.com/office/drawing/2014/main" val="717801380"/>
                    </a:ext>
                  </a:extLst>
                </a:gridCol>
                <a:gridCol w="3430556">
                  <a:extLst>
                    <a:ext uri="{9D8B030D-6E8A-4147-A177-3AD203B41FA5}">
                      <a16:colId xmlns:a16="http://schemas.microsoft.com/office/drawing/2014/main" val="916201320"/>
                    </a:ext>
                  </a:extLst>
                </a:gridCol>
              </a:tblGrid>
              <a:tr h="70377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Событие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Личность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24633"/>
                  </a:ext>
                </a:extLst>
              </a:tr>
              <a:tr h="60982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Падение Бастилии —</a:t>
                      </a:r>
                    </a:p>
                    <a:p>
                      <a:pPr algn="ctr"/>
                      <a:r>
                        <a:rPr lang="ru-RU" sz="1600" dirty="0"/>
                        <a:t>тюрьма, символ королевского произвола.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лидер Учредительного собрания  - граф де Мирабо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26986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Появление  Национальной гвардии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Командующий генерал- </a:t>
                      </a:r>
                      <a:r>
                        <a:rPr lang="ru-RU" sz="1600" dirty="0" err="1"/>
                        <a:t>Жильбер</a:t>
                      </a:r>
                      <a:r>
                        <a:rPr lang="ru-RU" sz="1600" dirty="0"/>
                        <a:t> де Лафайет.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632798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Крестьянские волнения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48561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Учредительное собрание одобрило «Декларацию прав человека и  гражданина».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Командующий генерал - </a:t>
                      </a:r>
                      <a:r>
                        <a:rPr lang="ru-RU" sz="1600" dirty="0" err="1"/>
                        <a:t>Жильбер</a:t>
                      </a:r>
                      <a:r>
                        <a:rPr lang="ru-RU" sz="1600" dirty="0"/>
                        <a:t> де Лафайет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1789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 Учредительном собрании депутаты постепенно разделились на «правых» и  «левых».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471048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Принятие Конституции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3221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Борьба между фейянами, якобинцами, монтаньярами и жирондистами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 лидеры жирондистов - Жак-Пьер Бриссо, якобинцев и монтаньяров – М. Робеспьер, Дантон, </a:t>
                      </a:r>
                      <a:r>
                        <a:rPr lang="ru-RU" sz="1600" dirty="0" err="1"/>
                        <a:t>фейянов</a:t>
                      </a:r>
                      <a:r>
                        <a:rPr lang="ru-RU" sz="1600" dirty="0"/>
                        <a:t> – Лафайет.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91706"/>
                  </a:ext>
                </a:extLst>
              </a:tr>
              <a:tr h="348468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Выступления санкюлотов (городские низы)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Жан-Поль Марат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31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Свержение монархии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56674"/>
                  </a:ext>
                </a:extLst>
              </a:tr>
              <a:tr h="703779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Провозглашение республики во Франции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265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44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4F1768-A7EB-4F31-B2D6-37CE2E57EBCA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Просмотрите видеозапись и заполните таблицу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A41BBE40-A761-4DBC-9608-900A5F3C17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648475"/>
          <a:ext cx="12192001" cy="65485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09540">
                  <a:extLst>
                    <a:ext uri="{9D8B030D-6E8A-4147-A177-3AD203B41FA5}">
                      <a16:colId xmlns:a16="http://schemas.microsoft.com/office/drawing/2014/main" val="822555647"/>
                    </a:ext>
                  </a:extLst>
                </a:gridCol>
                <a:gridCol w="6191905">
                  <a:extLst>
                    <a:ext uri="{9D8B030D-6E8A-4147-A177-3AD203B41FA5}">
                      <a16:colId xmlns:a16="http://schemas.microsoft.com/office/drawing/2014/main" val="717801380"/>
                    </a:ext>
                  </a:extLst>
                </a:gridCol>
                <a:gridCol w="3790556">
                  <a:extLst>
                    <a:ext uri="{9D8B030D-6E8A-4147-A177-3AD203B41FA5}">
                      <a16:colId xmlns:a16="http://schemas.microsoft.com/office/drawing/2014/main" val="916201320"/>
                    </a:ext>
                  </a:extLst>
                </a:gridCol>
              </a:tblGrid>
              <a:tr h="70377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Событие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Личность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24633"/>
                  </a:ext>
                </a:extLst>
              </a:tr>
              <a:tr h="6098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14 июля 1789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Падение Бастилии —</a:t>
                      </a:r>
                    </a:p>
                    <a:p>
                      <a:pPr algn="ctr"/>
                      <a:r>
                        <a:rPr lang="ru-RU" sz="1600" dirty="0"/>
                        <a:t>тюрьма, символ королевского произвола.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лидер Учредительного собрания  - граф де Мирабо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26986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Июль 1789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Появление  Национальной гвардии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Командующий генерал- </a:t>
                      </a:r>
                      <a:r>
                        <a:rPr lang="ru-RU" sz="1600" dirty="0" err="1"/>
                        <a:t>Жильбер</a:t>
                      </a:r>
                      <a:r>
                        <a:rPr lang="ru-RU" sz="1600" dirty="0"/>
                        <a:t> де Лафайет.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632798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летом 1789 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Крестьянские волнения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48561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26 августа 1789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Учредительное собрание одобрило «Декларацию прав человека и  гражданина».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Командующий генерал - </a:t>
                      </a:r>
                      <a:r>
                        <a:rPr lang="ru-RU" sz="1600" dirty="0" err="1"/>
                        <a:t>Жильбер</a:t>
                      </a:r>
                      <a:r>
                        <a:rPr lang="ru-RU" sz="1600" dirty="0"/>
                        <a:t> де Лафайет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1789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Август – сентябрь 1789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 Учредительном собрании депутаты постепенно разделились на «правых» и  «левых».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471048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1791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Принятие Конституции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3221"/>
                  </a:ext>
                </a:extLst>
              </a:tr>
              <a:tr h="6711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1791-1794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Борьба между фейянами, якобинцами, монтаньярами и жирондистами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 лидеры жирондистов - Жак-Пьер Бриссо, якобинцев и монтаньяров – М. Робеспьер, Дантон, </a:t>
                      </a:r>
                      <a:r>
                        <a:rPr lang="ru-RU" sz="1600" dirty="0" err="1"/>
                        <a:t>фейянов</a:t>
                      </a:r>
                      <a:r>
                        <a:rPr lang="ru-RU" sz="1600" dirty="0"/>
                        <a:t> – Лафайет.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91706"/>
                  </a:ext>
                </a:extLst>
              </a:tr>
              <a:tr h="34846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1792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Выступления санкюлотов (городские низы)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Жан-Поль Марат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31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 августа 1792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Свержение монархии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56674"/>
                  </a:ext>
                </a:extLst>
              </a:tr>
              <a:tr h="70377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22 сентября 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Провозглашение республики во Франции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265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31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98ED74-28C3-4FA9-957B-25C6C0410CB4}"/>
              </a:ext>
            </a:extLst>
          </p:cNvPr>
          <p:cNvSpPr txBox="1"/>
          <p:nvPr/>
        </p:nvSpPr>
        <p:spPr>
          <a:xfrm>
            <a:off x="216936" y="461114"/>
            <a:ext cx="11558295" cy="62478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Каковы различия между фейянами, якобинцами, монтаньярами и жирондистами?</a:t>
            </a:r>
          </a:p>
        </p:txBody>
      </p:sp>
    </p:spTree>
    <p:extLst>
      <p:ext uri="{BB962C8B-B14F-4D97-AF65-F5344CB8AC3E}">
        <p14:creationId xmlns:p14="http://schemas.microsoft.com/office/powerpoint/2010/main" val="39877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23CFC6-E403-44DA-9C70-08005CB6C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7" y="1054067"/>
            <a:ext cx="12057384" cy="326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7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F4C839-1372-4190-A009-A722DED9E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32" y="197024"/>
            <a:ext cx="8996943" cy="64952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FF0BA8-C8E6-4FEE-830B-074500A9EF80}"/>
              </a:ext>
            </a:extLst>
          </p:cNvPr>
          <p:cNvSpPr txBox="1"/>
          <p:nvPr/>
        </p:nvSpPr>
        <p:spPr>
          <a:xfrm>
            <a:off x="9417699" y="255037"/>
            <a:ext cx="1914307" cy="5847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Стр. 125</a:t>
            </a:r>
          </a:p>
        </p:txBody>
      </p:sp>
    </p:spTree>
    <p:extLst>
      <p:ext uri="{BB962C8B-B14F-4D97-AF65-F5344CB8AC3E}">
        <p14:creationId xmlns:p14="http://schemas.microsoft.com/office/powerpoint/2010/main" val="28218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587521-FE07-4764-995B-E6C3CBE9E0C2}"/>
              </a:ext>
            </a:extLst>
          </p:cNvPr>
          <p:cNvSpPr txBox="1"/>
          <p:nvPr/>
        </p:nvSpPr>
        <p:spPr>
          <a:xfrm>
            <a:off x="338234" y="445151"/>
            <a:ext cx="11558295" cy="550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Что привело к падению монархии во Франции?</a:t>
            </a:r>
          </a:p>
        </p:txBody>
      </p:sp>
    </p:spTree>
    <p:extLst>
      <p:ext uri="{BB962C8B-B14F-4D97-AF65-F5344CB8AC3E}">
        <p14:creationId xmlns:p14="http://schemas.microsoft.com/office/powerpoint/2010/main" val="19724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4FA86-A2BB-4F6C-AC8D-8482360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32BE2-58F4-4A29-BBCA-19A2C0C2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7B531E-6C74-4E7E-B078-93D9B8A1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DDFD2F2-87F8-4749-8659-11A2A16AA68F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11840547" cy="24304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dirty="0"/>
              <a:t>Французская революция: конец Старого порядка и установление республики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D3EDB0-5D49-423B-8FC2-D52FC9FCC7D8}"/>
              </a:ext>
            </a:extLst>
          </p:cNvPr>
          <p:cNvSpPr txBox="1">
            <a:spLocks/>
          </p:cNvSpPr>
          <p:nvPr/>
        </p:nvSpPr>
        <p:spPr>
          <a:xfrm>
            <a:off x="345231" y="2685842"/>
            <a:ext cx="11143862" cy="392956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dirty="0"/>
              <a:t>Цель: </a:t>
            </a:r>
            <a:r>
              <a:rPr lang="ru-RU" sz="4400" dirty="0"/>
              <a:t>выявление причин, участниках, основных этапах Французской революции</a:t>
            </a:r>
          </a:p>
          <a:p>
            <a:pPr algn="ctr"/>
            <a:r>
              <a:rPr lang="ru-RU" sz="4400" b="1" dirty="0"/>
              <a:t>Методы достижения цели: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4943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60E9D-7BE0-44B9-BABE-3D43DBD1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71672-A7B7-4602-8936-E42C21210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DDE79-56CE-4251-B87F-832D008B2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FF3D260-5DAD-4D57-94DE-52730CE42353}"/>
              </a:ext>
            </a:extLst>
          </p:cNvPr>
          <p:cNvSpPr txBox="1">
            <a:spLocks/>
          </p:cNvSpPr>
          <p:nvPr/>
        </p:nvSpPr>
        <p:spPr>
          <a:xfrm>
            <a:off x="149290" y="90197"/>
            <a:ext cx="7511143" cy="137471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Рефлексия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54A92C-CCD0-4EE6-8116-621A3E447ABB}"/>
              </a:ext>
            </a:extLst>
          </p:cNvPr>
          <p:cNvSpPr txBox="1">
            <a:spLocks/>
          </p:cNvSpPr>
          <p:nvPr/>
        </p:nvSpPr>
        <p:spPr>
          <a:xfrm>
            <a:off x="6132512" y="1889632"/>
            <a:ext cx="3851244" cy="82557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Оцени себя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DA3BAC-D6D9-43E2-9D35-52C5FE48C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40" b="91748" l="2443" r="95928">
                        <a14:foregroundMark x1="13192" y1="25243" x2="14495" y2="66505"/>
                        <a14:foregroundMark x1="14495" y1="66505" x2="19218" y2="83010"/>
                        <a14:foregroundMark x1="6026" y1="48544" x2="12052" y2="21359"/>
                        <a14:foregroundMark x1="12052" y1="21359" x2="22801" y2="15534"/>
                        <a14:foregroundMark x1="22801" y1="15534" x2="29316" y2="42718"/>
                        <a14:foregroundMark x1="29316" y1="42718" x2="30456" y2="52427"/>
                        <a14:foregroundMark x1="2443" y1="47087" x2="2443" y2="47087"/>
                        <a14:foregroundMark x1="15798" y1="6311" x2="15798" y2="6311"/>
                        <a14:foregroundMark x1="19218" y1="92718" x2="19218" y2="92718"/>
                        <a14:foregroundMark x1="54072" y1="85922" x2="45928" y2="36893"/>
                        <a14:foregroundMark x1="45928" y1="36893" x2="52606" y2="22330"/>
                        <a14:foregroundMark x1="52606" y1="22330" x2="57980" y2="66505"/>
                        <a14:foregroundMark x1="57980" y1="66505" x2="45277" y2="74757"/>
                        <a14:foregroundMark x1="45277" y1="74757" x2="45603" y2="36893"/>
                        <a14:foregroundMark x1="45603" y1="36893" x2="53909" y2="73301"/>
                        <a14:foregroundMark x1="53909" y1="73301" x2="53909" y2="80583"/>
                        <a14:foregroundMark x1="60261" y1="30583" x2="53909" y2="15049"/>
                        <a14:foregroundMark x1="53909" y1="15049" x2="47557" y2="7767"/>
                        <a14:foregroundMark x1="70033" y1="25243" x2="78827" y2="15534"/>
                        <a14:foregroundMark x1="78827" y1="15534" x2="89577" y2="47087"/>
                        <a14:foregroundMark x1="89577" y1="47087" x2="80945" y2="74757"/>
                        <a14:foregroundMark x1="80945" y1="74757" x2="73616" y2="46602"/>
                        <a14:foregroundMark x1="73616" y1="46602" x2="75407" y2="29126"/>
                        <a14:foregroundMark x1="69381" y1="41748" x2="69381" y2="41748"/>
                        <a14:foregroundMark x1="82899" y1="8738" x2="90879" y2="54369"/>
                        <a14:foregroundMark x1="90879" y1="54369" x2="90065" y2="66019"/>
                        <a14:foregroundMark x1="68404" y1="35922" x2="69870" y2="59709"/>
                        <a14:foregroundMark x1="95928" y1="33981" x2="96091" y2="65049"/>
                        <a14:foregroundMark x1="82085" y1="5340" x2="82085" y2="5340"/>
                        <a14:foregroundMark x1="31596" y1="59709" x2="16938" y2="77184"/>
                        <a14:foregroundMark x1="16938" y1="77184" x2="6678" y2="490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1008" y="2960971"/>
            <a:ext cx="9918963" cy="332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90</TotalTime>
  <Words>524</Words>
  <Application>Microsoft Office PowerPoint</Application>
  <PresentationFormat>Широкоэкранный</PresentationFormat>
  <Paragraphs>91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2026-07-14T15:30:27Z</dcterms:created>
  <dcterms:modified xsi:type="dcterms:W3CDTF">2026-07-15T08:14:05Z</dcterms:modified>
</cp:coreProperties>
</file>