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274" r:id="rId3"/>
    <p:sldId id="306" r:id="rId4"/>
    <p:sldId id="258" r:id="rId5"/>
    <p:sldId id="297" r:id="rId6"/>
    <p:sldId id="262" r:id="rId7"/>
    <p:sldId id="308" r:id="rId8"/>
    <p:sldId id="259" r:id="rId9"/>
    <p:sldId id="275" r:id="rId10"/>
    <p:sldId id="292" r:id="rId11"/>
    <p:sldId id="276" r:id="rId12"/>
    <p:sldId id="266" r:id="rId13"/>
    <p:sldId id="301" r:id="rId14"/>
    <p:sldId id="304" r:id="rId15"/>
    <p:sldId id="302" r:id="rId16"/>
    <p:sldId id="294" r:id="rId17"/>
    <p:sldId id="28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6E592-1DE0-4FC1-8D46-F3289FFB351D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1650C-3F6D-4967-83FD-2626835FE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408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AD9A9-337F-4E50-9235-EC717B80BFC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87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7DA96-8CF6-CCB0-1B0E-799E3F4670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98706F-0B73-9D88-D9CD-550B40C07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3600C6-572B-D5BC-2F83-62C0BC4E5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FDA2AD-2F19-75B9-E12F-F31BCB0F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74E9F1-5A78-7603-88F4-7F1365FD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4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D08F05-4FA4-DF07-F4DB-D64094C3E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1DFE4E-5AE6-3632-A51A-4E1376891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528094-0895-4F8C-A4B5-403FC2A31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5113D8-FB8E-45BF-E0C9-CA2A1DE9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07BC86-8C7D-247A-92D9-32D87C7E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88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54F68-25E2-4FEE-61B1-360B98D69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E7AA7C-94C3-C372-487F-85A324D38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6D9CC3-FC78-9874-4337-2836BB14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C105AB-4049-6FC4-40BC-53FF7CA0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666C1-F7C3-42D8-8051-FDE6306B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85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3A661-9B96-7247-96AC-63163EA7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A68017-6EB9-F270-3BCA-B7672FD87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4B29D6-0570-5D47-5887-50A5661A1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3EE4E1-02A6-8B94-3CB9-963F5B46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F6F0E6-D10B-05FF-C2B8-CCBBFCAE3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4BF4E3-44FD-7B88-0A5C-4798C571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07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E3227-5259-D0E8-303E-E44E37DB0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D00224-46CA-5F4B-27EC-9AB48C511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CE4A27-4FC2-7FE0-6610-7D94FE7F6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027CA0-9177-6071-9DAB-2DD7BEE77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06B067-4EA2-44BD-9FD4-06F377F4D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C6C1AC4-0249-4817-636C-95D76B5C9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25B1012-FE66-93D0-B9F4-F9492766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1AF440-4B84-2185-8843-A76537CD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65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29CCE-9F52-DECF-38D4-4D5A0C5D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E17F94-2D8F-E234-2D4C-2B254F6B9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02F90F-09E7-6639-3393-D65FD98E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C37D9F-51CA-A40C-59BF-8D42AD12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3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217017-93BB-9CBA-C483-AEE67E7B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416ECD-4F40-5015-549E-305723BA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2BD404-04F1-1A28-802C-59F93D427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37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DDC2E-D2A3-8929-C083-A3DC2ECB4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87E0E1-6996-09DD-0C34-A35BA77B8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45C75A-C142-74DD-FB85-8E13FF2D9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9B7B84-5A8C-752B-74F1-19CC9C79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80DA77-DCCE-566C-365D-58BB5902B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0B22BF-ECEC-167F-51D8-ADA8E479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72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5CDD0-4182-1C99-44EA-F5B6D9EF7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6B3E21-EAA5-7B00-949E-2B25D8737F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FD8CC3-A296-46E3-B914-A4493D87A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94645D-D43D-CECF-0EA1-33EF21C00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EF73A9-0F83-899C-5919-87827FE8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8A1554-1B5D-CFB8-7EDD-8FDF88FB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62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C504D-CE2C-0127-FB92-DF223495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4D76D4-8E6E-F5E0-5F4F-E4C417DCF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D6623-D3AE-1A3C-C0A3-6BB38B32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25F924-1C1E-A10B-F142-25F6CF05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B23015-B3DC-6236-4275-15C72F8B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5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F4F5489-0938-1716-74DA-2EA5D767D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FBDD16-96B1-5092-124C-79993E501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C2A4C6-EEE5-B318-54E4-C05077EE3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0459F8-F0B2-3491-E439-46BE2BBF7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C37552-D21B-BAA0-42E0-B9CC1710F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1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62C11-B9CD-627B-777F-616DE8B7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36DE98-5F4C-3581-AB89-A3ECDCFB6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F503E9-91CB-67D8-7712-64DF2F0F6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84E01-9A10-45A1-9362-7BEA16215A6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403744-4BE1-006D-6498-0B3D46D65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AAD7F-B108-6796-1C7A-CA0CCBD3B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45C37-D305-4E75-A07D-2F7F6DC8A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29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0"/>
            <a:ext cx="9143999" cy="764704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  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1524001" y="878381"/>
            <a:ext cx="9152406" cy="25506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Пар.13 читать. 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записи в тетради.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задания по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к.к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вклеить в тетрадь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14412" y="8980"/>
            <a:ext cx="6516709" cy="956935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«Финикия»</a:t>
            </a:r>
          </a:p>
        </p:txBody>
      </p:sp>
      <p:pic>
        <p:nvPicPr>
          <p:cNvPr id="6" name="Рисунок 5" descr="finiqt.jpg">
            <a:extLst>
              <a:ext uri="{FF2B5EF4-FFF2-40B4-BE49-F238E27FC236}">
                <a16:creationId xmlns:a16="http://schemas.microsoft.com/office/drawing/2014/main" id="{E209E83E-209C-45F3-9B33-58A883D922E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1971" y="585564"/>
            <a:ext cx="8439764" cy="4456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90CEF6BE-4C0E-406C-A4E7-38A5F8F426C3}"/>
              </a:ext>
            </a:extLst>
          </p:cNvPr>
          <p:cNvSpPr txBox="1">
            <a:spLocks/>
          </p:cNvSpPr>
          <p:nvPr/>
        </p:nvSpPr>
        <p:spPr>
          <a:xfrm>
            <a:off x="0" y="4972087"/>
            <a:ext cx="12192000" cy="18769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4000" b="1" dirty="0">
                <a:solidFill>
                  <a:schemeClr val="tx1"/>
                </a:solidFill>
              </a:rPr>
              <a:t>Проблемный вопрос: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 утверждение о том, что финикийцы были лучшими мореплавателями?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0E9C83-57D5-C94C-652A-584D653E53BB}"/>
              </a:ext>
            </a:extLst>
          </p:cNvPr>
          <p:cNvSpPr txBox="1"/>
          <p:nvPr/>
        </p:nvSpPr>
        <p:spPr>
          <a:xfrm>
            <a:off x="0" y="8980"/>
            <a:ext cx="31603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D6BD20B-278B-486F-99F2-EE48CE97B7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92007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6730" y="35720"/>
            <a:ext cx="8845270" cy="1998822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Финикия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 на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восточном побережье Средиземного моря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вдоль Ливанских гор.</a:t>
            </a: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Содержимое 7" descr="500px-Brockhaus_and_Efron_Encyclopedic_Dictionary_b70_892-0.jpg"/>
          <p:cNvPicPr>
            <a:picLocks noGrp="1" noChangeAspect="1"/>
          </p:cNvPicPr>
          <p:nvPr>
            <p:ph idx="1"/>
          </p:nvPr>
        </p:nvPicPr>
        <p:blipFill>
          <a:blip r:embed="rId2"/>
          <a:srcRect l="2049" t="1239" r="1639" b="886"/>
          <a:stretch>
            <a:fillRect/>
          </a:stretch>
        </p:blipFill>
        <p:spPr>
          <a:xfrm>
            <a:off x="34585" y="35720"/>
            <a:ext cx="3312145" cy="6822281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олилиния 11"/>
          <p:cNvSpPr/>
          <p:nvPr/>
        </p:nvSpPr>
        <p:spPr>
          <a:xfrm>
            <a:off x="975116" y="764705"/>
            <a:ext cx="1585913" cy="5399088"/>
          </a:xfrm>
          <a:custGeom>
            <a:avLst/>
            <a:gdLst>
              <a:gd name="connsiteX0" fmla="*/ 0 w 2677886"/>
              <a:gd name="connsiteY0" fmla="*/ 5399314 h 5399314"/>
              <a:gd name="connsiteX1" fmla="*/ 108857 w 2677886"/>
              <a:gd name="connsiteY1" fmla="*/ 5388428 h 5399314"/>
              <a:gd name="connsiteX2" fmla="*/ 250371 w 2677886"/>
              <a:gd name="connsiteY2" fmla="*/ 5344885 h 5399314"/>
              <a:gd name="connsiteX3" fmla="*/ 402771 w 2677886"/>
              <a:gd name="connsiteY3" fmla="*/ 5334000 h 5399314"/>
              <a:gd name="connsiteX4" fmla="*/ 457200 w 2677886"/>
              <a:gd name="connsiteY4" fmla="*/ 5323114 h 5399314"/>
              <a:gd name="connsiteX5" fmla="*/ 555171 w 2677886"/>
              <a:gd name="connsiteY5" fmla="*/ 5301342 h 5399314"/>
              <a:gd name="connsiteX6" fmla="*/ 587829 w 2677886"/>
              <a:gd name="connsiteY6" fmla="*/ 5279571 h 5399314"/>
              <a:gd name="connsiteX7" fmla="*/ 653143 w 2677886"/>
              <a:gd name="connsiteY7" fmla="*/ 5257800 h 5399314"/>
              <a:gd name="connsiteX8" fmla="*/ 674914 w 2677886"/>
              <a:gd name="connsiteY8" fmla="*/ 5236028 h 5399314"/>
              <a:gd name="connsiteX9" fmla="*/ 718457 w 2677886"/>
              <a:gd name="connsiteY9" fmla="*/ 5214257 h 5399314"/>
              <a:gd name="connsiteX10" fmla="*/ 751114 w 2677886"/>
              <a:gd name="connsiteY10" fmla="*/ 5192485 h 5399314"/>
              <a:gd name="connsiteX11" fmla="*/ 794657 w 2677886"/>
              <a:gd name="connsiteY11" fmla="*/ 5159828 h 5399314"/>
              <a:gd name="connsiteX12" fmla="*/ 838200 w 2677886"/>
              <a:gd name="connsiteY12" fmla="*/ 5116285 h 5399314"/>
              <a:gd name="connsiteX13" fmla="*/ 903514 w 2677886"/>
              <a:gd name="connsiteY13" fmla="*/ 5072742 h 5399314"/>
              <a:gd name="connsiteX14" fmla="*/ 936171 w 2677886"/>
              <a:gd name="connsiteY14" fmla="*/ 5050971 h 5399314"/>
              <a:gd name="connsiteX15" fmla="*/ 957943 w 2677886"/>
              <a:gd name="connsiteY15" fmla="*/ 5018314 h 5399314"/>
              <a:gd name="connsiteX16" fmla="*/ 1001486 w 2677886"/>
              <a:gd name="connsiteY16" fmla="*/ 4985657 h 5399314"/>
              <a:gd name="connsiteX17" fmla="*/ 1066800 w 2677886"/>
              <a:gd name="connsiteY17" fmla="*/ 4942114 h 5399314"/>
              <a:gd name="connsiteX18" fmla="*/ 1121229 w 2677886"/>
              <a:gd name="connsiteY18" fmla="*/ 4909457 h 5399314"/>
              <a:gd name="connsiteX19" fmla="*/ 1153886 w 2677886"/>
              <a:gd name="connsiteY19" fmla="*/ 4876800 h 5399314"/>
              <a:gd name="connsiteX20" fmla="*/ 1186543 w 2677886"/>
              <a:gd name="connsiteY20" fmla="*/ 4855028 h 5399314"/>
              <a:gd name="connsiteX21" fmla="*/ 1208314 w 2677886"/>
              <a:gd name="connsiteY21" fmla="*/ 4822371 h 5399314"/>
              <a:gd name="connsiteX22" fmla="*/ 1251857 w 2677886"/>
              <a:gd name="connsiteY22" fmla="*/ 4800600 h 5399314"/>
              <a:gd name="connsiteX23" fmla="*/ 1306286 w 2677886"/>
              <a:gd name="connsiteY23" fmla="*/ 4757057 h 5399314"/>
              <a:gd name="connsiteX24" fmla="*/ 1349829 w 2677886"/>
              <a:gd name="connsiteY24" fmla="*/ 4713514 h 5399314"/>
              <a:gd name="connsiteX25" fmla="*/ 1415143 w 2677886"/>
              <a:gd name="connsiteY25" fmla="*/ 4669971 h 5399314"/>
              <a:gd name="connsiteX26" fmla="*/ 1491343 w 2677886"/>
              <a:gd name="connsiteY26" fmla="*/ 4593771 h 5399314"/>
              <a:gd name="connsiteX27" fmla="*/ 1524000 w 2677886"/>
              <a:gd name="connsiteY27" fmla="*/ 4572000 h 5399314"/>
              <a:gd name="connsiteX28" fmla="*/ 1567543 w 2677886"/>
              <a:gd name="connsiteY28" fmla="*/ 4550228 h 5399314"/>
              <a:gd name="connsiteX29" fmla="*/ 1600200 w 2677886"/>
              <a:gd name="connsiteY29" fmla="*/ 4517571 h 5399314"/>
              <a:gd name="connsiteX30" fmla="*/ 1632857 w 2677886"/>
              <a:gd name="connsiteY30" fmla="*/ 4495800 h 5399314"/>
              <a:gd name="connsiteX31" fmla="*/ 1654629 w 2677886"/>
              <a:gd name="connsiteY31" fmla="*/ 4474028 h 5399314"/>
              <a:gd name="connsiteX32" fmla="*/ 1698171 w 2677886"/>
              <a:gd name="connsiteY32" fmla="*/ 4441371 h 5399314"/>
              <a:gd name="connsiteX33" fmla="*/ 1763486 w 2677886"/>
              <a:gd name="connsiteY33" fmla="*/ 4386942 h 5399314"/>
              <a:gd name="connsiteX34" fmla="*/ 1807029 w 2677886"/>
              <a:gd name="connsiteY34" fmla="*/ 4321628 h 5399314"/>
              <a:gd name="connsiteX35" fmla="*/ 1850571 w 2677886"/>
              <a:gd name="connsiteY35" fmla="*/ 4256314 h 5399314"/>
              <a:gd name="connsiteX36" fmla="*/ 1905000 w 2677886"/>
              <a:gd name="connsiteY36" fmla="*/ 4191000 h 5399314"/>
              <a:gd name="connsiteX37" fmla="*/ 1937657 w 2677886"/>
              <a:gd name="connsiteY37" fmla="*/ 4114800 h 5399314"/>
              <a:gd name="connsiteX38" fmla="*/ 1981200 w 2677886"/>
              <a:gd name="connsiteY38" fmla="*/ 4049485 h 5399314"/>
              <a:gd name="connsiteX39" fmla="*/ 2024743 w 2677886"/>
              <a:gd name="connsiteY39" fmla="*/ 3984171 h 5399314"/>
              <a:gd name="connsiteX40" fmla="*/ 2035629 w 2677886"/>
              <a:gd name="connsiteY40" fmla="*/ 3951514 h 5399314"/>
              <a:gd name="connsiteX41" fmla="*/ 2079171 w 2677886"/>
              <a:gd name="connsiteY41" fmla="*/ 3875314 h 5399314"/>
              <a:gd name="connsiteX42" fmla="*/ 2100943 w 2677886"/>
              <a:gd name="connsiteY42" fmla="*/ 3853542 h 5399314"/>
              <a:gd name="connsiteX43" fmla="*/ 2111829 w 2677886"/>
              <a:gd name="connsiteY43" fmla="*/ 3820885 h 5399314"/>
              <a:gd name="connsiteX44" fmla="*/ 2155371 w 2677886"/>
              <a:gd name="connsiteY44" fmla="*/ 3744685 h 5399314"/>
              <a:gd name="connsiteX45" fmla="*/ 2188029 w 2677886"/>
              <a:gd name="connsiteY45" fmla="*/ 3690257 h 5399314"/>
              <a:gd name="connsiteX46" fmla="*/ 2209800 w 2677886"/>
              <a:gd name="connsiteY46" fmla="*/ 3614057 h 5399314"/>
              <a:gd name="connsiteX47" fmla="*/ 2253343 w 2677886"/>
              <a:gd name="connsiteY47" fmla="*/ 3548742 h 5399314"/>
              <a:gd name="connsiteX48" fmla="*/ 2275114 w 2677886"/>
              <a:gd name="connsiteY48" fmla="*/ 3472542 h 5399314"/>
              <a:gd name="connsiteX49" fmla="*/ 2296886 w 2677886"/>
              <a:gd name="connsiteY49" fmla="*/ 3385457 h 5399314"/>
              <a:gd name="connsiteX50" fmla="*/ 2318657 w 2677886"/>
              <a:gd name="connsiteY50" fmla="*/ 3276600 h 5399314"/>
              <a:gd name="connsiteX51" fmla="*/ 2340429 w 2677886"/>
              <a:gd name="connsiteY51" fmla="*/ 3254828 h 5399314"/>
              <a:gd name="connsiteX52" fmla="*/ 2362200 w 2677886"/>
              <a:gd name="connsiteY52" fmla="*/ 3156857 h 5399314"/>
              <a:gd name="connsiteX53" fmla="*/ 2383971 w 2677886"/>
              <a:gd name="connsiteY53" fmla="*/ 3091542 h 5399314"/>
              <a:gd name="connsiteX54" fmla="*/ 2405743 w 2677886"/>
              <a:gd name="connsiteY54" fmla="*/ 2764971 h 5399314"/>
              <a:gd name="connsiteX55" fmla="*/ 2416629 w 2677886"/>
              <a:gd name="connsiteY55" fmla="*/ 2732314 h 5399314"/>
              <a:gd name="connsiteX56" fmla="*/ 2438400 w 2677886"/>
              <a:gd name="connsiteY56" fmla="*/ 2699657 h 5399314"/>
              <a:gd name="connsiteX57" fmla="*/ 2492829 w 2677886"/>
              <a:gd name="connsiteY57" fmla="*/ 2623457 h 5399314"/>
              <a:gd name="connsiteX58" fmla="*/ 2536371 w 2677886"/>
              <a:gd name="connsiteY58" fmla="*/ 2514600 h 5399314"/>
              <a:gd name="connsiteX59" fmla="*/ 2547257 w 2677886"/>
              <a:gd name="connsiteY59" fmla="*/ 2460171 h 5399314"/>
              <a:gd name="connsiteX60" fmla="*/ 2569029 w 2677886"/>
              <a:gd name="connsiteY60" fmla="*/ 2394857 h 5399314"/>
              <a:gd name="connsiteX61" fmla="*/ 2601686 w 2677886"/>
              <a:gd name="connsiteY61" fmla="*/ 2046514 h 5399314"/>
              <a:gd name="connsiteX62" fmla="*/ 2623457 w 2677886"/>
              <a:gd name="connsiteY62" fmla="*/ 1948542 h 5399314"/>
              <a:gd name="connsiteX63" fmla="*/ 2645229 w 2677886"/>
              <a:gd name="connsiteY63" fmla="*/ 1883228 h 5399314"/>
              <a:gd name="connsiteX64" fmla="*/ 2677886 w 2677886"/>
              <a:gd name="connsiteY64" fmla="*/ 1774371 h 5399314"/>
              <a:gd name="connsiteX65" fmla="*/ 2667000 w 2677886"/>
              <a:gd name="connsiteY65" fmla="*/ 968828 h 5399314"/>
              <a:gd name="connsiteX66" fmla="*/ 2645229 w 2677886"/>
              <a:gd name="connsiteY66" fmla="*/ 936171 h 5399314"/>
              <a:gd name="connsiteX67" fmla="*/ 2623457 w 2677886"/>
              <a:gd name="connsiteY67" fmla="*/ 914400 h 5399314"/>
              <a:gd name="connsiteX68" fmla="*/ 2601686 w 2677886"/>
              <a:gd name="connsiteY68" fmla="*/ 881742 h 5399314"/>
              <a:gd name="connsiteX69" fmla="*/ 2569029 w 2677886"/>
              <a:gd name="connsiteY69" fmla="*/ 849085 h 5399314"/>
              <a:gd name="connsiteX70" fmla="*/ 2503714 w 2677886"/>
              <a:gd name="connsiteY70" fmla="*/ 762000 h 5399314"/>
              <a:gd name="connsiteX71" fmla="*/ 2460171 w 2677886"/>
              <a:gd name="connsiteY71" fmla="*/ 729342 h 5399314"/>
              <a:gd name="connsiteX72" fmla="*/ 2362200 w 2677886"/>
              <a:gd name="connsiteY72" fmla="*/ 642257 h 5399314"/>
              <a:gd name="connsiteX73" fmla="*/ 2307771 w 2677886"/>
              <a:gd name="connsiteY73" fmla="*/ 587828 h 5399314"/>
              <a:gd name="connsiteX74" fmla="*/ 2209800 w 2677886"/>
              <a:gd name="connsiteY74" fmla="*/ 500742 h 5399314"/>
              <a:gd name="connsiteX75" fmla="*/ 2188029 w 2677886"/>
              <a:gd name="connsiteY75" fmla="*/ 457200 h 5399314"/>
              <a:gd name="connsiteX76" fmla="*/ 2166257 w 2677886"/>
              <a:gd name="connsiteY76" fmla="*/ 435428 h 5399314"/>
              <a:gd name="connsiteX77" fmla="*/ 2155371 w 2677886"/>
              <a:gd name="connsiteY77" fmla="*/ 402771 h 5399314"/>
              <a:gd name="connsiteX78" fmla="*/ 2079171 w 2677886"/>
              <a:gd name="connsiteY78" fmla="*/ 326571 h 5399314"/>
              <a:gd name="connsiteX79" fmla="*/ 2046514 w 2677886"/>
              <a:gd name="connsiteY79" fmla="*/ 293914 h 5399314"/>
              <a:gd name="connsiteX80" fmla="*/ 1992086 w 2677886"/>
              <a:gd name="connsiteY80" fmla="*/ 250371 h 5399314"/>
              <a:gd name="connsiteX81" fmla="*/ 1839686 w 2677886"/>
              <a:gd name="connsiteY81" fmla="*/ 195942 h 5399314"/>
              <a:gd name="connsiteX82" fmla="*/ 1807029 w 2677886"/>
              <a:gd name="connsiteY82" fmla="*/ 163285 h 5399314"/>
              <a:gd name="connsiteX83" fmla="*/ 1774371 w 2677886"/>
              <a:gd name="connsiteY83" fmla="*/ 152400 h 5399314"/>
              <a:gd name="connsiteX84" fmla="*/ 1741714 w 2677886"/>
              <a:gd name="connsiteY84" fmla="*/ 130628 h 5399314"/>
              <a:gd name="connsiteX85" fmla="*/ 1643743 w 2677886"/>
              <a:gd name="connsiteY85" fmla="*/ 65314 h 5399314"/>
              <a:gd name="connsiteX86" fmla="*/ 1632857 w 2677886"/>
              <a:gd name="connsiteY86" fmla="*/ 32657 h 5399314"/>
              <a:gd name="connsiteX87" fmla="*/ 1578429 w 2677886"/>
              <a:gd name="connsiteY87" fmla="*/ 0 h 5399314"/>
              <a:gd name="connsiteX88" fmla="*/ 1567543 w 2677886"/>
              <a:gd name="connsiteY88" fmla="*/ 10885 h 539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677886" h="5399314">
                <a:moveTo>
                  <a:pt x="0" y="5399314"/>
                </a:moveTo>
                <a:cubicBezTo>
                  <a:pt x="36286" y="5395685"/>
                  <a:pt x="73173" y="5395941"/>
                  <a:pt x="108857" y="5388428"/>
                </a:cubicBezTo>
                <a:cubicBezTo>
                  <a:pt x="112232" y="5387717"/>
                  <a:pt x="220714" y="5348180"/>
                  <a:pt x="250371" y="5344885"/>
                </a:cubicBezTo>
                <a:cubicBezTo>
                  <a:pt x="300989" y="5339261"/>
                  <a:pt x="351971" y="5337628"/>
                  <a:pt x="402771" y="5334000"/>
                </a:cubicBezTo>
                <a:lnTo>
                  <a:pt x="457200" y="5323114"/>
                </a:lnTo>
                <a:cubicBezTo>
                  <a:pt x="483484" y="5318335"/>
                  <a:pt x="527750" y="5315052"/>
                  <a:pt x="555171" y="5301342"/>
                </a:cubicBezTo>
                <a:cubicBezTo>
                  <a:pt x="566873" y="5295491"/>
                  <a:pt x="575873" y="5284884"/>
                  <a:pt x="587829" y="5279571"/>
                </a:cubicBezTo>
                <a:cubicBezTo>
                  <a:pt x="608800" y="5270251"/>
                  <a:pt x="653143" y="5257800"/>
                  <a:pt x="653143" y="5257800"/>
                </a:cubicBezTo>
                <a:cubicBezTo>
                  <a:pt x="660400" y="5250543"/>
                  <a:pt x="666375" y="5241721"/>
                  <a:pt x="674914" y="5236028"/>
                </a:cubicBezTo>
                <a:cubicBezTo>
                  <a:pt x="688416" y="5227027"/>
                  <a:pt x="704368" y="5222308"/>
                  <a:pt x="718457" y="5214257"/>
                </a:cubicBezTo>
                <a:cubicBezTo>
                  <a:pt x="729816" y="5207766"/>
                  <a:pt x="740468" y="5200089"/>
                  <a:pt x="751114" y="5192485"/>
                </a:cubicBezTo>
                <a:cubicBezTo>
                  <a:pt x="765877" y="5181940"/>
                  <a:pt x="781003" y="5171775"/>
                  <a:pt x="794657" y="5159828"/>
                </a:cubicBezTo>
                <a:cubicBezTo>
                  <a:pt x="810105" y="5146311"/>
                  <a:pt x="821121" y="5127671"/>
                  <a:pt x="838200" y="5116285"/>
                </a:cubicBezTo>
                <a:lnTo>
                  <a:pt x="903514" y="5072742"/>
                </a:lnTo>
                <a:lnTo>
                  <a:pt x="936171" y="5050971"/>
                </a:lnTo>
                <a:cubicBezTo>
                  <a:pt x="943428" y="5040085"/>
                  <a:pt x="948692" y="5027565"/>
                  <a:pt x="957943" y="5018314"/>
                </a:cubicBezTo>
                <a:cubicBezTo>
                  <a:pt x="970772" y="5005485"/>
                  <a:pt x="986623" y="4996061"/>
                  <a:pt x="1001486" y="4985657"/>
                </a:cubicBezTo>
                <a:cubicBezTo>
                  <a:pt x="1022922" y="4970652"/>
                  <a:pt x="1048298" y="4960617"/>
                  <a:pt x="1066800" y="4942114"/>
                </a:cubicBezTo>
                <a:cubicBezTo>
                  <a:pt x="1096685" y="4912228"/>
                  <a:pt x="1078834" y="4923587"/>
                  <a:pt x="1121229" y="4909457"/>
                </a:cubicBezTo>
                <a:cubicBezTo>
                  <a:pt x="1132115" y="4898571"/>
                  <a:pt x="1142060" y="4886655"/>
                  <a:pt x="1153886" y="4876800"/>
                </a:cubicBezTo>
                <a:cubicBezTo>
                  <a:pt x="1163937" y="4868424"/>
                  <a:pt x="1177292" y="4864279"/>
                  <a:pt x="1186543" y="4855028"/>
                </a:cubicBezTo>
                <a:cubicBezTo>
                  <a:pt x="1195794" y="4845777"/>
                  <a:pt x="1198263" y="4830746"/>
                  <a:pt x="1208314" y="4822371"/>
                </a:cubicBezTo>
                <a:cubicBezTo>
                  <a:pt x="1220780" y="4811982"/>
                  <a:pt x="1238355" y="4809601"/>
                  <a:pt x="1251857" y="4800600"/>
                </a:cubicBezTo>
                <a:cubicBezTo>
                  <a:pt x="1271189" y="4787712"/>
                  <a:pt x="1288920" y="4772493"/>
                  <a:pt x="1306286" y="4757057"/>
                </a:cubicBezTo>
                <a:cubicBezTo>
                  <a:pt x="1321628" y="4743420"/>
                  <a:pt x="1332750" y="4724900"/>
                  <a:pt x="1349829" y="4713514"/>
                </a:cubicBezTo>
                <a:cubicBezTo>
                  <a:pt x="1371600" y="4699000"/>
                  <a:pt x="1396641" y="4688473"/>
                  <a:pt x="1415143" y="4669971"/>
                </a:cubicBezTo>
                <a:cubicBezTo>
                  <a:pt x="1440543" y="4644571"/>
                  <a:pt x="1461455" y="4613696"/>
                  <a:pt x="1491343" y="4593771"/>
                </a:cubicBezTo>
                <a:cubicBezTo>
                  <a:pt x="1502229" y="4586514"/>
                  <a:pt x="1512641" y="4578491"/>
                  <a:pt x="1524000" y="4572000"/>
                </a:cubicBezTo>
                <a:cubicBezTo>
                  <a:pt x="1538089" y="4563949"/>
                  <a:pt x="1554338" y="4559660"/>
                  <a:pt x="1567543" y="4550228"/>
                </a:cubicBezTo>
                <a:cubicBezTo>
                  <a:pt x="1580070" y="4541280"/>
                  <a:pt x="1588373" y="4527426"/>
                  <a:pt x="1600200" y="4517571"/>
                </a:cubicBezTo>
                <a:cubicBezTo>
                  <a:pt x="1610251" y="4509196"/>
                  <a:pt x="1622641" y="4503973"/>
                  <a:pt x="1632857" y="4495800"/>
                </a:cubicBezTo>
                <a:cubicBezTo>
                  <a:pt x="1640871" y="4489389"/>
                  <a:pt x="1646744" y="4480599"/>
                  <a:pt x="1654629" y="4474028"/>
                </a:cubicBezTo>
                <a:cubicBezTo>
                  <a:pt x="1668566" y="4462413"/>
                  <a:pt x="1684396" y="4453178"/>
                  <a:pt x="1698171" y="4441371"/>
                </a:cubicBezTo>
                <a:cubicBezTo>
                  <a:pt x="1771510" y="4378509"/>
                  <a:pt x="1691310" y="4435061"/>
                  <a:pt x="1763486" y="4386942"/>
                </a:cubicBezTo>
                <a:cubicBezTo>
                  <a:pt x="1816130" y="4281653"/>
                  <a:pt x="1757159" y="4388122"/>
                  <a:pt x="1807029" y="4321628"/>
                </a:cubicBezTo>
                <a:cubicBezTo>
                  <a:pt x="1822728" y="4300695"/>
                  <a:pt x="1832069" y="4274816"/>
                  <a:pt x="1850571" y="4256314"/>
                </a:cubicBezTo>
                <a:cubicBezTo>
                  <a:pt x="1875412" y="4231473"/>
                  <a:pt x="1883438" y="4225500"/>
                  <a:pt x="1905000" y="4191000"/>
                </a:cubicBezTo>
                <a:cubicBezTo>
                  <a:pt x="1937820" y="4138489"/>
                  <a:pt x="1917455" y="4161936"/>
                  <a:pt x="1937657" y="4114800"/>
                </a:cubicBezTo>
                <a:cubicBezTo>
                  <a:pt x="1985017" y="4004297"/>
                  <a:pt x="1934674" y="4119275"/>
                  <a:pt x="1981200" y="4049485"/>
                </a:cubicBezTo>
                <a:cubicBezTo>
                  <a:pt x="2033917" y="3970408"/>
                  <a:pt x="1974827" y="4034085"/>
                  <a:pt x="2024743" y="3984171"/>
                </a:cubicBezTo>
                <a:cubicBezTo>
                  <a:pt x="2028372" y="3973285"/>
                  <a:pt x="2031109" y="3962061"/>
                  <a:pt x="2035629" y="3951514"/>
                </a:cubicBezTo>
                <a:cubicBezTo>
                  <a:pt x="2045944" y="3927446"/>
                  <a:pt x="2062352" y="3896338"/>
                  <a:pt x="2079171" y="3875314"/>
                </a:cubicBezTo>
                <a:cubicBezTo>
                  <a:pt x="2085582" y="3867300"/>
                  <a:pt x="2093686" y="3860799"/>
                  <a:pt x="2100943" y="3853542"/>
                </a:cubicBezTo>
                <a:cubicBezTo>
                  <a:pt x="2104572" y="3842656"/>
                  <a:pt x="2107309" y="3831432"/>
                  <a:pt x="2111829" y="3820885"/>
                </a:cubicBezTo>
                <a:cubicBezTo>
                  <a:pt x="2132099" y="3773587"/>
                  <a:pt x="2130526" y="3784437"/>
                  <a:pt x="2155371" y="3744685"/>
                </a:cubicBezTo>
                <a:cubicBezTo>
                  <a:pt x="2166585" y="3726743"/>
                  <a:pt x="2177143" y="3708400"/>
                  <a:pt x="2188029" y="3690257"/>
                </a:cubicBezTo>
                <a:cubicBezTo>
                  <a:pt x="2190592" y="3680003"/>
                  <a:pt x="2202700" y="3626838"/>
                  <a:pt x="2209800" y="3614057"/>
                </a:cubicBezTo>
                <a:cubicBezTo>
                  <a:pt x="2222507" y="3591184"/>
                  <a:pt x="2245068" y="3573565"/>
                  <a:pt x="2253343" y="3548742"/>
                </a:cubicBezTo>
                <a:cubicBezTo>
                  <a:pt x="2265468" y="3512369"/>
                  <a:pt x="2266000" y="3513557"/>
                  <a:pt x="2275114" y="3472542"/>
                </a:cubicBezTo>
                <a:cubicBezTo>
                  <a:pt x="2292627" y="3393734"/>
                  <a:pt x="2277435" y="3443808"/>
                  <a:pt x="2296886" y="3385457"/>
                </a:cubicBezTo>
                <a:cubicBezTo>
                  <a:pt x="2298253" y="3377252"/>
                  <a:pt x="2310536" y="3292842"/>
                  <a:pt x="2318657" y="3276600"/>
                </a:cubicBezTo>
                <a:cubicBezTo>
                  <a:pt x="2323247" y="3267420"/>
                  <a:pt x="2333172" y="3262085"/>
                  <a:pt x="2340429" y="3254828"/>
                </a:cubicBezTo>
                <a:cubicBezTo>
                  <a:pt x="2346646" y="3223743"/>
                  <a:pt x="2352974" y="3187611"/>
                  <a:pt x="2362200" y="3156857"/>
                </a:cubicBezTo>
                <a:cubicBezTo>
                  <a:pt x="2368794" y="3134876"/>
                  <a:pt x="2383971" y="3091542"/>
                  <a:pt x="2383971" y="3091542"/>
                </a:cubicBezTo>
                <a:cubicBezTo>
                  <a:pt x="2387760" y="3004404"/>
                  <a:pt x="2385565" y="2865857"/>
                  <a:pt x="2405743" y="2764971"/>
                </a:cubicBezTo>
                <a:cubicBezTo>
                  <a:pt x="2407993" y="2753719"/>
                  <a:pt x="2411497" y="2742577"/>
                  <a:pt x="2416629" y="2732314"/>
                </a:cubicBezTo>
                <a:cubicBezTo>
                  <a:pt x="2422480" y="2720612"/>
                  <a:pt x="2430796" y="2710303"/>
                  <a:pt x="2438400" y="2699657"/>
                </a:cubicBezTo>
                <a:cubicBezTo>
                  <a:pt x="2455082" y="2676302"/>
                  <a:pt x="2478173" y="2649104"/>
                  <a:pt x="2492829" y="2623457"/>
                </a:cubicBezTo>
                <a:cubicBezTo>
                  <a:pt x="2510692" y="2592197"/>
                  <a:pt x="2529509" y="2548910"/>
                  <a:pt x="2536371" y="2514600"/>
                </a:cubicBezTo>
                <a:cubicBezTo>
                  <a:pt x="2540000" y="2496457"/>
                  <a:pt x="2542389" y="2478021"/>
                  <a:pt x="2547257" y="2460171"/>
                </a:cubicBezTo>
                <a:cubicBezTo>
                  <a:pt x="2553295" y="2438031"/>
                  <a:pt x="2569029" y="2394857"/>
                  <a:pt x="2569029" y="2394857"/>
                </a:cubicBezTo>
                <a:cubicBezTo>
                  <a:pt x="2611920" y="2137503"/>
                  <a:pt x="2573493" y="2398934"/>
                  <a:pt x="2601686" y="2046514"/>
                </a:cubicBezTo>
                <a:cubicBezTo>
                  <a:pt x="2602816" y="2032383"/>
                  <a:pt x="2618343" y="1965587"/>
                  <a:pt x="2623457" y="1948542"/>
                </a:cubicBezTo>
                <a:cubicBezTo>
                  <a:pt x="2630052" y="1926561"/>
                  <a:pt x="2639663" y="1905492"/>
                  <a:pt x="2645229" y="1883228"/>
                </a:cubicBezTo>
                <a:cubicBezTo>
                  <a:pt x="2661680" y="1817421"/>
                  <a:pt x="2651383" y="1853878"/>
                  <a:pt x="2677886" y="1774371"/>
                </a:cubicBezTo>
                <a:cubicBezTo>
                  <a:pt x="2674257" y="1505857"/>
                  <a:pt x="2677455" y="1237163"/>
                  <a:pt x="2667000" y="968828"/>
                </a:cubicBezTo>
                <a:cubicBezTo>
                  <a:pt x="2666491" y="955755"/>
                  <a:pt x="2653402" y="946387"/>
                  <a:pt x="2645229" y="936171"/>
                </a:cubicBezTo>
                <a:cubicBezTo>
                  <a:pt x="2638818" y="928157"/>
                  <a:pt x="2629868" y="922414"/>
                  <a:pt x="2623457" y="914400"/>
                </a:cubicBezTo>
                <a:cubicBezTo>
                  <a:pt x="2615284" y="904184"/>
                  <a:pt x="2610062" y="891793"/>
                  <a:pt x="2601686" y="881742"/>
                </a:cubicBezTo>
                <a:cubicBezTo>
                  <a:pt x="2591831" y="869915"/>
                  <a:pt x="2578778" y="861000"/>
                  <a:pt x="2569029" y="849085"/>
                </a:cubicBezTo>
                <a:cubicBezTo>
                  <a:pt x="2546051" y="821002"/>
                  <a:pt x="2532742" y="783772"/>
                  <a:pt x="2503714" y="762000"/>
                </a:cubicBezTo>
                <a:cubicBezTo>
                  <a:pt x="2489200" y="751114"/>
                  <a:pt x="2473657" y="741479"/>
                  <a:pt x="2460171" y="729342"/>
                </a:cubicBezTo>
                <a:cubicBezTo>
                  <a:pt x="2353654" y="633476"/>
                  <a:pt x="2434052" y="690158"/>
                  <a:pt x="2362200" y="642257"/>
                </a:cubicBezTo>
                <a:cubicBezTo>
                  <a:pt x="2317339" y="574965"/>
                  <a:pt x="2367148" y="640607"/>
                  <a:pt x="2307771" y="587828"/>
                </a:cubicBezTo>
                <a:cubicBezTo>
                  <a:pt x="2195919" y="488404"/>
                  <a:pt x="2283919" y="550156"/>
                  <a:pt x="2209800" y="500742"/>
                </a:cubicBezTo>
                <a:cubicBezTo>
                  <a:pt x="2202543" y="486228"/>
                  <a:pt x="2197030" y="470702"/>
                  <a:pt x="2188029" y="457200"/>
                </a:cubicBezTo>
                <a:cubicBezTo>
                  <a:pt x="2182336" y="448660"/>
                  <a:pt x="2171538" y="444229"/>
                  <a:pt x="2166257" y="435428"/>
                </a:cubicBezTo>
                <a:cubicBezTo>
                  <a:pt x="2160353" y="425589"/>
                  <a:pt x="2162256" y="411951"/>
                  <a:pt x="2155371" y="402771"/>
                </a:cubicBezTo>
                <a:cubicBezTo>
                  <a:pt x="2155356" y="402751"/>
                  <a:pt x="2094418" y="341818"/>
                  <a:pt x="2079171" y="326571"/>
                </a:cubicBezTo>
                <a:lnTo>
                  <a:pt x="2046514" y="293914"/>
                </a:lnTo>
                <a:cubicBezTo>
                  <a:pt x="2027801" y="275201"/>
                  <a:pt x="2017592" y="262143"/>
                  <a:pt x="1992086" y="250371"/>
                </a:cubicBezTo>
                <a:cubicBezTo>
                  <a:pt x="1905046" y="210199"/>
                  <a:pt x="1907473" y="212889"/>
                  <a:pt x="1839686" y="195942"/>
                </a:cubicBezTo>
                <a:cubicBezTo>
                  <a:pt x="1828800" y="185056"/>
                  <a:pt x="1819838" y="171824"/>
                  <a:pt x="1807029" y="163285"/>
                </a:cubicBezTo>
                <a:cubicBezTo>
                  <a:pt x="1797481" y="156920"/>
                  <a:pt x="1784634" y="157532"/>
                  <a:pt x="1774371" y="152400"/>
                </a:cubicBezTo>
                <a:cubicBezTo>
                  <a:pt x="1762669" y="146549"/>
                  <a:pt x="1753151" y="136982"/>
                  <a:pt x="1741714" y="130628"/>
                </a:cubicBezTo>
                <a:cubicBezTo>
                  <a:pt x="1652744" y="81200"/>
                  <a:pt x="1699865" y="121436"/>
                  <a:pt x="1643743" y="65314"/>
                </a:cubicBezTo>
                <a:cubicBezTo>
                  <a:pt x="1640114" y="54428"/>
                  <a:pt x="1638761" y="42496"/>
                  <a:pt x="1632857" y="32657"/>
                </a:cubicBezTo>
                <a:cubicBezTo>
                  <a:pt x="1622509" y="15410"/>
                  <a:pt x="1598981" y="0"/>
                  <a:pt x="1578429" y="0"/>
                </a:cubicBezTo>
                <a:cubicBezTo>
                  <a:pt x="1573298" y="0"/>
                  <a:pt x="1571172" y="7257"/>
                  <a:pt x="1567543" y="10885"/>
                </a:cubicBezTo>
              </a:path>
            </a:pathLst>
          </a:cu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1070429" y="5143502"/>
            <a:ext cx="214312" cy="214313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1427617" y="4429127"/>
            <a:ext cx="214313" cy="214313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1906570" y="3214689"/>
            <a:ext cx="214312" cy="21431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6C74C03-CA6D-4406-BF74-69284DFD3F2F}"/>
              </a:ext>
            </a:extLst>
          </p:cNvPr>
          <p:cNvSpPr txBox="1">
            <a:spLocks/>
          </p:cNvSpPr>
          <p:nvPr/>
        </p:nvSpPr>
        <p:spPr>
          <a:xfrm>
            <a:off x="3346730" y="4298417"/>
            <a:ext cx="8845270" cy="1311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крупных рек и долин с плодородными почвами.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556F134C-4AA6-4CF6-BA89-AE68A01DDE98}"/>
              </a:ext>
            </a:extLst>
          </p:cNvPr>
          <p:cNvSpPr txBox="1">
            <a:spLocks/>
          </p:cNvSpPr>
          <p:nvPr/>
        </p:nvSpPr>
        <p:spPr>
          <a:xfrm>
            <a:off x="3492483" y="2215276"/>
            <a:ext cx="8699517" cy="19988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крупные города (стр. 77):</a:t>
            </a:r>
          </a:p>
          <a:p>
            <a:pPr algn="l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переводе «гора»)</a:t>
            </a:r>
          </a:p>
          <a:p>
            <a:pPr algn="l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Сидон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(«место для рыбной ловли»)</a:t>
            </a:r>
          </a:p>
          <a:p>
            <a:pPr algn="l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(«скала»)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5817CE5-9673-4AEB-82A7-7A5C07369C93}"/>
              </a:ext>
            </a:extLst>
          </p:cNvPr>
          <p:cNvSpPr txBox="1">
            <a:spLocks/>
          </p:cNvSpPr>
          <p:nvPr/>
        </p:nvSpPr>
        <p:spPr>
          <a:xfrm>
            <a:off x="3346730" y="5663944"/>
            <a:ext cx="8810685" cy="119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строительного леса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1\Desktop\оливк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73510"/>
            <a:ext cx="5906984" cy="553226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170" y="1427149"/>
            <a:ext cx="4350643" cy="872487"/>
          </a:xfrm>
        </p:spPr>
        <p:txBody>
          <a:bodyPr>
            <a:normAutofit fontScale="90000"/>
          </a:bodyPr>
          <a:lstStyle/>
          <a:p>
            <a:pPr algn="l"/>
            <a:br>
              <a:rPr lang="ru-RU" sz="2400" b="1" dirty="0"/>
            </a:br>
            <a:br>
              <a:rPr lang="ru-RU" sz="2400" b="1" dirty="0"/>
            </a:br>
            <a:r>
              <a:rPr lang="ru-RU" sz="2400" b="1" dirty="0">
                <a:solidFill>
                  <a:srgbClr val="FFFF00"/>
                </a:solidFill>
              </a:rPr>
              <a:t>       </a:t>
            </a:r>
            <a:r>
              <a:rPr lang="ru-RU" sz="3600" b="1" dirty="0">
                <a:solidFill>
                  <a:srgbClr val="FF0000"/>
                </a:solidFill>
              </a:rPr>
              <a:t>Оливковое дерево</a:t>
            </a:r>
            <a:r>
              <a:rPr lang="ru-RU" sz="3600" b="1" dirty="0"/>
              <a:t>				</a:t>
            </a:r>
            <a:r>
              <a:rPr lang="ru-RU" sz="2400" b="1" dirty="0"/>
              <a:t>	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092D9CC7-4AF0-4C67-90AB-23FADF519688}"/>
              </a:ext>
            </a:extLst>
          </p:cNvPr>
          <p:cNvSpPr txBox="1">
            <a:spLocks/>
          </p:cNvSpPr>
          <p:nvPr/>
        </p:nvSpPr>
        <p:spPr>
          <a:xfrm>
            <a:off x="1518660" y="1"/>
            <a:ext cx="9129416" cy="1500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</a:pPr>
            <a:endParaRPr lang="ru-RU" sz="2800" b="1" dirty="0"/>
          </a:p>
        </p:txBody>
      </p:sp>
      <p:pic>
        <p:nvPicPr>
          <p:cNvPr id="6" name="Picture 4" descr="C:\Users\1\Desktop\виноградник.jpg">
            <a:extLst>
              <a:ext uri="{FF2B5EF4-FFF2-40B4-BE49-F238E27FC236}">
                <a16:creationId xmlns:a16="http://schemas.microsoft.com/office/drawing/2014/main" id="{A3B92913-93CD-49FA-8A8E-30E517899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5018" y="1373510"/>
            <a:ext cx="5789232" cy="5621994"/>
          </a:xfrm>
          <a:prstGeom prst="rect">
            <a:avLst/>
          </a:prstGeom>
          <a:noFill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0C4CF1C-8895-4558-8F99-4A86CA88DC04}"/>
              </a:ext>
            </a:extLst>
          </p:cNvPr>
          <p:cNvSpPr txBox="1">
            <a:spLocks/>
          </p:cNvSpPr>
          <p:nvPr/>
        </p:nvSpPr>
        <p:spPr>
          <a:xfrm>
            <a:off x="7736361" y="1429062"/>
            <a:ext cx="3143535" cy="727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700" b="1" dirty="0">
                <a:solidFill>
                  <a:srgbClr val="FF0000"/>
                </a:solidFill>
              </a:rPr>
              <a:t>Виноградники</a:t>
            </a:r>
            <a:r>
              <a:rPr lang="ru-RU" sz="3600" b="1" dirty="0"/>
              <a:t>	</a:t>
            </a:r>
            <a:endParaRPr lang="ru-RU" sz="2400" b="1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FAF377C-5E00-44BF-831C-C614AE54F972}"/>
              </a:ext>
            </a:extLst>
          </p:cNvPr>
          <p:cNvSpPr txBox="1">
            <a:spLocks/>
          </p:cNvSpPr>
          <p:nvPr/>
        </p:nvSpPr>
        <p:spPr>
          <a:xfrm>
            <a:off x="0" y="698539"/>
            <a:ext cx="12192000" cy="63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Выращивание оливок и винограда</a:t>
            </a:r>
            <a:r>
              <a:rPr lang="ru-RU" sz="3600" b="1" dirty="0"/>
              <a:t>	</a:t>
            </a:r>
            <a:endParaRPr lang="ru-RU" sz="24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362D521-AD5B-417D-A040-9D2361514034}"/>
              </a:ext>
            </a:extLst>
          </p:cNvPr>
          <p:cNvSpPr/>
          <p:nvPr/>
        </p:nvSpPr>
        <p:spPr>
          <a:xfrm>
            <a:off x="1750480" y="0"/>
            <a:ext cx="9129416" cy="630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занятия финикийцев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иникийцы.bmp">
            <a:extLst>
              <a:ext uri="{FF2B5EF4-FFF2-40B4-BE49-F238E27FC236}">
                <a16:creationId xmlns:a16="http://schemas.microsoft.com/office/drawing/2014/main" id="{FC436DBC-087A-4C19-A2C2-7B0E018F3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0196"/>
            <a:ext cx="12192000" cy="5887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12192000" cy="97019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побережье заканчивались караванные дороги и начинались морские торговые пути.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0A824A-EA4F-4BA4-8AC0-B44C08BB9647}"/>
              </a:ext>
            </a:extLst>
          </p:cNvPr>
          <p:cNvSpPr/>
          <p:nvPr/>
        </p:nvSpPr>
        <p:spPr>
          <a:xfrm>
            <a:off x="9527704" y="970196"/>
            <a:ext cx="26642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FF00"/>
                </a:solidFill>
              </a:rPr>
              <a:t>Торговля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C1B5D6-BD5A-449D-82FA-741575E31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0F82F2-0187-425C-B091-3CA1C35DB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676" y="6151910"/>
            <a:ext cx="2746648" cy="70609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Ремесло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979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пурпурный цвет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299" y="2840296"/>
            <a:ext cx="6692701" cy="3935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пурпурные раковины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1" y="0"/>
            <a:ext cx="5409048" cy="3203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Содержимое 9" descr="пурпурная раковина2.bmp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1034904"/>
            <a:ext cx="2571750" cy="2168525"/>
          </a:xfrm>
        </p:spPr>
      </p:pic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499299" y="285751"/>
            <a:ext cx="669270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Финики́я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греч.Φοίνικες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фойникес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буквально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«страна пурпура»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фенеху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кораблестроители</a:t>
            </a:r>
          </a:p>
        </p:txBody>
      </p:sp>
      <p:pic>
        <p:nvPicPr>
          <p:cNvPr id="6" name="Рисунок 5" descr="s320x240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AF5F1"/>
              </a:clrFrom>
              <a:clrTo>
                <a:srgbClr val="FAF5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275305"/>
            <a:ext cx="5499299" cy="3582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43644"/>
            <a:ext cx="12192000" cy="112135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Финикийцы считались лучшими мореплавателями и кораблестроителями своего времени.</a:t>
            </a:r>
          </a:p>
        </p:txBody>
      </p:sp>
      <p:pic>
        <p:nvPicPr>
          <p:cNvPr id="5" name="Содержимое 4" descr="5~21.jp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9031" y="2421319"/>
            <a:ext cx="588168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finiqt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283" y="2690514"/>
            <a:ext cx="5881686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542468" cy="685800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Финикийцы плавали вокруг Африки. Их корабли отплыли из порта в Красном море и лишь на третий год вошли в Средиземное море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финикийцы плавали три года?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не выходили в открытое море?</a:t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ru-RU" sz="3200" b="1" i="1" dirty="0">
              <a:solidFill>
                <a:srgbClr val="0070C0"/>
              </a:solidFill>
            </a:endParaRPr>
          </a:p>
        </p:txBody>
      </p:sp>
      <p:pic>
        <p:nvPicPr>
          <p:cNvPr id="5" name="Picture 4" descr="C:\Users\1\Desktop\финикия 1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62163" y="-1"/>
            <a:ext cx="5829837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59.jpg">
            <a:extLst>
              <a:ext uri="{FF2B5EF4-FFF2-40B4-BE49-F238E27FC236}">
                <a16:creationId xmlns:a16="http://schemas.microsoft.com/office/drawing/2014/main" id="{F31C3FFB-EE80-49AF-9EEA-D7312F9B3E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03031" y="2189408"/>
            <a:ext cx="11771289" cy="46171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392" y="0"/>
            <a:ext cx="9085216" cy="772732"/>
          </a:xfrm>
        </p:spPr>
        <p:txBody>
          <a:bodyPr>
            <a:noAutofit/>
          </a:bodyPr>
          <a:lstStyle/>
          <a:p>
            <a:pPr algn="ctr"/>
            <a:br>
              <a:rPr lang="ru-RU" sz="3600" b="1" dirty="0"/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стр. 78, п.2 + карта:    </a:t>
            </a:r>
            <a:br>
              <a:rPr lang="ru-RU" sz="3200" b="1" dirty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2890" y="772732"/>
            <a:ext cx="10479110" cy="141667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основывали финикийцы свои колонии?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Какой город /колония/ в Северной Африке  впоследствии  стал  главным  городом  крупного  государства?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znak10.jpg">
            <a:extLst>
              <a:ext uri="{FF2B5EF4-FFF2-40B4-BE49-F238E27FC236}">
                <a16:creationId xmlns:a16="http://schemas.microsoft.com/office/drawing/2014/main" id="{BDC29910-5F0C-4E69-B0B5-E55E333511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"/>
            <a:ext cx="1728167" cy="204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 rtlCol="0">
            <a:norm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Колония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поселение жителей какого-либо государства в другой стране</a:t>
            </a:r>
          </a:p>
        </p:txBody>
      </p:sp>
      <p:pic>
        <p:nvPicPr>
          <p:cNvPr id="4" name="Содержимое 3" descr="finik-cl.gif"/>
          <p:cNvPicPr>
            <a:picLocks noGrp="1" noChangeAspect="1"/>
          </p:cNvPicPr>
          <p:nvPr>
            <p:ph idx="1"/>
          </p:nvPr>
        </p:nvPicPr>
        <p:blipFill>
          <a:blip r:embed="rId2"/>
          <a:srcRect l="1176" t="5383" r="1963" b="2208"/>
          <a:stretch>
            <a:fillRect/>
          </a:stretch>
        </p:blipFill>
        <p:spPr>
          <a:xfrm>
            <a:off x="0" y="1143000"/>
            <a:ext cx="12192000" cy="5714999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Блок-схема: узел 6"/>
          <p:cNvSpPr/>
          <p:nvPr/>
        </p:nvSpPr>
        <p:spPr>
          <a:xfrm>
            <a:off x="4928078" y="4640257"/>
            <a:ext cx="285179" cy="216024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 descr="C:\Users\1\Desktop\кед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8410"/>
            <a:ext cx="12192001" cy="68495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18" y="8410"/>
            <a:ext cx="1196876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Ливанский кедр – символ страны.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/>
              <a:t>	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-242598"/>
            <a:ext cx="6761408" cy="510003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Финикии научились добывать пурпурную краску для окрашивания ткани. Краску добывали из особого виды моллюсков.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Царской роскошью считались ткани, окрашенные в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пурпурный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(лилово-красный цвет)</a:t>
            </a:r>
          </a:p>
        </p:txBody>
      </p:sp>
      <p:pic>
        <p:nvPicPr>
          <p:cNvPr id="4" name="Рисунок 3" descr="пурпурный цвет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29256" cy="6885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Содержимое 9" descr="пурпурная раковина2.bmp">
            <a:extLst>
              <a:ext uri="{FF2B5EF4-FFF2-40B4-BE49-F238E27FC236}">
                <a16:creationId xmlns:a16="http://schemas.microsoft.com/office/drawing/2014/main" id="{98A3BBD3-502F-B04E-AEB2-7642FB33CC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401577" y="4717470"/>
            <a:ext cx="2571750" cy="21685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794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Финикийцы открыли новый способ изготовления стекла. Оно получалось чистым и прозрачным.</a:t>
            </a:r>
          </a:p>
        </p:txBody>
      </p:sp>
      <p:pic>
        <p:nvPicPr>
          <p:cNvPr id="6" name="Рисунок 5" descr="изготовление стекла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0494" y="4338001"/>
            <a:ext cx="7375667" cy="2519999"/>
          </a:xfrm>
          <a:prstGeom prst="rect">
            <a:avLst/>
          </a:prstGeom>
        </p:spPr>
      </p:pic>
      <p:pic>
        <p:nvPicPr>
          <p:cNvPr id="14337" name="Picture 1" descr="C:\Users\1\Desktop\маска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80769"/>
            <a:ext cx="2327570" cy="3433204"/>
          </a:xfrm>
          <a:prstGeom prst="rect">
            <a:avLst/>
          </a:prstGeom>
          <a:noFill/>
        </p:spPr>
      </p:pic>
      <p:pic>
        <p:nvPicPr>
          <p:cNvPr id="14338" name="Picture 2" descr="C:\Users\1\Desktop\маска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1924" y="1108708"/>
            <a:ext cx="2199823" cy="3605265"/>
          </a:xfrm>
          <a:prstGeom prst="rect">
            <a:avLst/>
          </a:prstGeom>
          <a:noFill/>
        </p:spPr>
      </p:pic>
      <p:pic>
        <p:nvPicPr>
          <p:cNvPr id="11" name="Picture 2" descr="C:\Users\1\Desktop\с осуд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25190" y="879417"/>
            <a:ext cx="5798371" cy="3458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4398" y="740004"/>
            <a:ext cx="5587602" cy="4050937"/>
          </a:xfrm>
        </p:spPr>
        <p:txBody>
          <a:bodyPr>
            <a:normAutofit/>
          </a:bodyPr>
          <a:lstStyle/>
          <a:p>
            <a:pPr algn="ctr"/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значок соответствовал  отдельному звуку и был буквой. Поэтому запомнить их было легче. </a:t>
            </a:r>
            <a:b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 всего было 22. </a:t>
            </a:r>
            <a:br>
              <a:rPr lang="ru-RU" sz="31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1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недостаток древнейшего алфавита?</a:t>
            </a:r>
          </a:p>
        </p:txBody>
      </p:sp>
      <p:pic>
        <p:nvPicPr>
          <p:cNvPr id="45058" name="Picture 2" descr="C:\Users\1\Desktop\буквы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3032" y="836712"/>
            <a:ext cx="6493036" cy="6021288"/>
          </a:xfrm>
          <a:prstGeom prst="rect">
            <a:avLst/>
          </a:prstGeom>
          <a:noFill/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21B0EE-BB5E-4B5C-AE33-6262AD55BE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56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Финикия</a:t>
            </a:r>
            <a:r>
              <a:rPr lang="ru-RU" sz="3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алфавита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063" y="0"/>
            <a:ext cx="82296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FF0000"/>
                </a:solidFill>
              </a:rPr>
              <a:t>Синквейн   «Финикия»</a:t>
            </a:r>
            <a:endParaRPr lang="ru-RU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09721" y="1143001"/>
            <a:ext cx="8372505" cy="5357813"/>
          </a:xfrm>
        </p:spPr>
        <p:txBody>
          <a:bodyPr rtlCol="0">
            <a:normAutofit/>
          </a:bodyPr>
          <a:lstStyle/>
          <a:p>
            <a:r>
              <a:rPr lang="ru-RU" sz="3600" b="1" i="1" dirty="0"/>
              <a:t>существительное</a:t>
            </a:r>
            <a:endParaRPr lang="ru-RU" sz="3600" b="1" dirty="0"/>
          </a:p>
          <a:p>
            <a:r>
              <a:rPr lang="ru-RU" sz="3600" b="1" i="1" dirty="0"/>
              <a:t>прилагательное     </a:t>
            </a:r>
            <a:r>
              <a:rPr lang="ru-RU" sz="3600" b="1" i="1" dirty="0" err="1"/>
              <a:t>прилагательное</a:t>
            </a:r>
            <a:endParaRPr lang="ru-RU" sz="3600" b="1" i="1" dirty="0"/>
          </a:p>
          <a:p>
            <a:r>
              <a:rPr lang="ru-RU" sz="3600" b="1" i="1" dirty="0"/>
              <a:t>глагол 	  </a:t>
            </a:r>
            <a:r>
              <a:rPr lang="ru-RU" sz="3600" b="1" i="1" dirty="0" err="1"/>
              <a:t>глагол</a:t>
            </a:r>
            <a:r>
              <a:rPr lang="ru-RU" sz="3600" b="1" i="1" dirty="0"/>
              <a:t>	  </a:t>
            </a:r>
            <a:r>
              <a:rPr lang="ru-RU" sz="3600" b="1" i="1" dirty="0" err="1"/>
              <a:t>глагол</a:t>
            </a:r>
            <a:endParaRPr lang="ru-RU" sz="3600" b="1" i="1" dirty="0"/>
          </a:p>
          <a:p>
            <a:r>
              <a:rPr lang="ru-RU" sz="3600" b="1" i="1" dirty="0"/>
              <a:t>фраза из четырёх слов</a:t>
            </a:r>
          </a:p>
          <a:p>
            <a:r>
              <a:rPr lang="ru-RU" sz="3600" b="1" i="1" dirty="0"/>
              <a:t>существительное (вывод)</a:t>
            </a:r>
          </a:p>
          <a:p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endParaRPr lang="ru-RU" dirty="0"/>
          </a:p>
          <a:p>
            <a:pPr marL="514350" indent="-514350">
              <a:buFont typeface="+mj-lt"/>
              <a:buAutoNum type="arabicPeriod"/>
              <a:defRPr/>
            </a:pPr>
            <a:endParaRPr lang="ru-RU" dirty="0"/>
          </a:p>
          <a:p>
            <a:pPr marL="0" indent="0"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343</Words>
  <Application>Microsoft Office PowerPoint</Application>
  <PresentationFormat>Широкоэкранный</PresentationFormat>
  <Paragraphs>47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Домашнее задание  </vt:lpstr>
      <vt:lpstr>Презентация PowerPoint</vt:lpstr>
      <vt:lpstr>Презентация PowerPoint</vt:lpstr>
      <vt:lpstr>Финикия –  страна на восточном побережье Средиземного моря вдоль Ливанских гор.</vt:lpstr>
      <vt:lpstr>         Оливковое дерево     </vt:lpstr>
      <vt:lpstr>Презентация PowerPoint</vt:lpstr>
      <vt:lpstr>Ремесло </vt:lpstr>
      <vt:lpstr>Презентация PowerPoint</vt:lpstr>
      <vt:lpstr>Финикийцы считались лучшими мореплавателями и кораблестроителями своего времени.</vt:lpstr>
      <vt:lpstr>Финикийцы плавали вокруг Африки. Их корабли отплыли из порта в Красном море и лишь на третий год вошли в Средиземное море Почему финикийцы плавали три года? Почему не выходили в открытое море? </vt:lpstr>
      <vt:lpstr> стр. 78, п.2 + карта:     </vt:lpstr>
      <vt:lpstr>Колония - поселение жителей какого-либо государства в другой стране</vt:lpstr>
      <vt:lpstr>Ливанский кедр – символ страны.  </vt:lpstr>
      <vt:lpstr>Жители Финикии научились добывать пурпурную краску для окрашивания ткани. Краску добывали из особого виды моллюсков.  Царской роскошью считались ткани, окрашенные в пурпурный (лилово-красный цвет)</vt:lpstr>
      <vt:lpstr>Финикийцы открыли новый способ изготовления стекла. Оно получалось чистым и прозрачным.</vt:lpstr>
      <vt:lpstr>Каждый значок соответствовал  отдельному звуку и был буквой. Поэтому запомнить их было легче.  Букв всего было 22.   Назовите недостаток древнейшего алфавита?</vt:lpstr>
      <vt:lpstr>Синквейн   «Финикия»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Илья Ухабов</dc:creator>
  <cp:lastModifiedBy>Илья Ухабов</cp:lastModifiedBy>
  <cp:revision>1</cp:revision>
  <dcterms:created xsi:type="dcterms:W3CDTF">2025-07-03T16:56:39Z</dcterms:created>
  <dcterms:modified xsi:type="dcterms:W3CDTF">2025-07-03T17:27:46Z</dcterms:modified>
</cp:coreProperties>
</file>