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55" r:id="rId2"/>
    <p:sldId id="269" r:id="rId3"/>
    <p:sldId id="270" r:id="rId4"/>
    <p:sldId id="271" r:id="rId5"/>
    <p:sldId id="332" r:id="rId6"/>
    <p:sldId id="272" r:id="rId7"/>
    <p:sldId id="305" r:id="rId8"/>
    <p:sldId id="358" r:id="rId9"/>
    <p:sldId id="295" r:id="rId10"/>
    <p:sldId id="274" r:id="rId11"/>
    <p:sldId id="335" r:id="rId12"/>
    <p:sldId id="349" r:id="rId13"/>
    <p:sldId id="354" r:id="rId14"/>
    <p:sldId id="308" r:id="rId15"/>
    <p:sldId id="310" r:id="rId16"/>
    <p:sldId id="311" r:id="rId17"/>
    <p:sldId id="313" r:id="rId18"/>
    <p:sldId id="314" r:id="rId19"/>
    <p:sldId id="276" r:id="rId20"/>
    <p:sldId id="30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D6F07-8917-47DA-8331-9AE92888BB44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C51FC-757B-4D07-927A-BBD5261D1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30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EC51FC-757B-4D07-927A-BBD5261D1A3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414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132FE-61A3-B2FF-5672-35553234D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059CF8-97DD-D354-7FF1-B6D1FC35F5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A6E79D-7902-13B6-FA27-C67CC99E3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8C7A72-145B-40A8-21AF-A11B85CD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D8B3A0-7095-34C2-FC1C-71DA496E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082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DDD82-FB69-BCDF-7CB9-90328729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26D03-70C7-E8E6-99AA-415180116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683CD1-CE28-979A-0782-FC7265CC7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F29DA3-5ACE-4775-B838-C665D806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7A063C-8154-808B-229C-6EC5C651D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57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3ED46-3420-ABF1-7D39-6ADEC06B3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CD9125-CBDA-8F3D-62C6-D50165707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4919FA-AD45-E788-0CFE-179686DC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5A8EA7-8CD2-DFEB-8417-986A032F1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B86D20-FFDE-6DB8-8D82-DF5C5015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9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D7929-4080-E0D8-D6D9-25325FF57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0E7340-0BB8-08FD-FEB2-14D9597DE0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EC333C-19AD-49D7-7EED-D475E8AE9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372A65-E986-ACB1-C0EC-0EE528338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0DDCCE-2278-3933-1044-B1B790262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9E3B43-C9AC-9A77-182C-E6F20400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89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A8B90-82D1-B6C3-62BD-BF65B8923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4DF940-58C8-7CFC-6054-BF4E2451E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F7FCDD-C5A3-E215-EDB8-22D792127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AF1EDCF-33F6-806A-F9D0-977270E51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B71975-DDF4-D9E1-CF26-FC17C646D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4645AE-2CE7-0729-02F0-70ED9098F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E96090-500B-66B7-BE55-2721CFD51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6CF21B-42D5-9F27-7702-5EB54A87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03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CFBD0-F166-301D-4B3C-9F62520E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B18262-E4DE-0553-6913-0E41446EA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FE7BCB3-39BF-5EEB-D822-FD8DFAA6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C55983-7ED2-7713-AECC-B63BEF8B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2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45D2AEE-45CF-BB63-DFF4-E147F3BF2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24EB001-B54B-DA2A-02BD-2BE95D91B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2A6A33-A9D4-1178-09CD-D04E8288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170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A868D-9E2F-475F-3C57-360DED7D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C0FA1B-C475-D28C-3F38-3869E5D61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965536-196B-D570-7034-4D2BB78ED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622B4B-B4F7-45B1-EB82-8183D0124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4DED17-5A53-64B7-34CF-104EDDC6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8CBF128-9E80-4C0A-494F-58898A7FC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5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DEB9A8-3EAF-0FB6-320E-311673E3A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30A4085-8B86-EDD0-1D33-6F8A78C361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78F2EC-E267-BEC3-5208-57BCE6205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BE303D-4376-0E48-E560-BEC646809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5D8672-4F5E-3010-A29E-665813044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79DC4D-FB5D-F894-6991-29BB9E71C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1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2D5A5-F93E-EF1D-AB2A-48ED6E155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61ECDE-9FE2-5E43-A081-2886CFC2C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4F04A6-24DD-395A-F396-85560D096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7E72BA-6AD7-5CBB-0A3F-1D3AEC6B5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A4B269-5D8F-2FB3-7090-0C68298DD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37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826908A-F0A0-A182-7947-E435D20DEC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B1FC12-2902-FFF1-016B-AB73C4AEE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8FB36A-76EB-0F09-2204-A67DDE61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602C96-38F0-86A8-35E4-314EE897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F5BD26-9B9A-DCAA-D56A-533D3EC4F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97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4EEE04-BCFD-9B3A-AC53-53607526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CAEC80-2BF3-66BC-95BC-379ACDFDE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AECB64-D489-50A4-E6EE-D4BBC5ED2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8BB96-DC06-4A51-A598-8F12CD698BC1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C3664C-9361-15DD-E1A5-3907C44CD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B49434-02B1-3027-B038-2A8C09D04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3134B-CD48-4B52-8D09-CFB552B6D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32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estb.msn.com/i/4A/51C48667EC483FA82AAAFD966DB640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phoenician.org/solomons_temple-3-500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http://bible777.my1.ru/BabyBible/87.PNG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://war-strategy.narod.ru/img/bpc/maps/assiry_map.jpg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microsoft.com/office/2007/relationships/hdphoto" Target="../media/hdphoto2.wdp"/><Relationship Id="rId5" Type="http://schemas.openxmlformats.org/officeDocument/2006/relationships/image" Target="../media/image21.gif"/><Relationship Id="rId15" Type="http://schemas.microsoft.com/office/2007/relationships/hdphoto" Target="../media/hdphoto4.wdp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microsoft.com/office/2007/relationships/hdphoto" Target="../media/hdphoto1.wdp"/><Relationship Id="rId1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assyria-cmw.narod.ru/kult.files/0002842b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://www.present.ru/katalog/az_mini/0002933b.jpg" TargetMode="Externa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ancienthistory.spb.ru/images/war/vavilon05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C105F-D8E0-4F0E-9998-449FEA09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457201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36A12D-BE52-4662-A037-B256C744656A}"/>
              </a:ext>
            </a:extLst>
          </p:cNvPr>
          <p:cNvSpPr txBox="1"/>
          <p:nvPr/>
        </p:nvSpPr>
        <p:spPr>
          <a:xfrm>
            <a:off x="0" y="1298449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Обязательно: </a:t>
            </a: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Пар. 15 читать, учить записи в тетради, задание по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вклеить.</a:t>
            </a:r>
          </a:p>
        </p:txBody>
      </p:sp>
    </p:spTree>
    <p:extLst>
      <p:ext uri="{BB962C8B-B14F-4D97-AF65-F5344CB8AC3E}">
        <p14:creationId xmlns:p14="http://schemas.microsoft.com/office/powerpoint/2010/main" val="30708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88687" y="2409564"/>
            <a:ext cx="28742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0541" cmpd="sng">
                  <a:solidFill>
                    <a:srgbClr val="F0A22E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Палестиной</a:t>
            </a:r>
          </a:p>
        </p:txBody>
      </p:sp>
      <p:pic>
        <p:nvPicPr>
          <p:cNvPr id="1026" name="Picture 2" descr="Moses Anim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92" y="-1"/>
            <a:ext cx="7566495" cy="67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821250" y="-1"/>
            <a:ext cx="6370750" cy="230425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Евреи после странствий и скитаний</a:t>
            </a:r>
          </a:p>
          <a:p>
            <a:pPr marL="609600" indent="-6096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Искали плодородную долину,</a:t>
            </a:r>
          </a:p>
          <a:p>
            <a:pPr marL="609600" indent="-6096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Моисей, согласно всем преданьям,</a:t>
            </a:r>
          </a:p>
          <a:p>
            <a:pPr marL="609600" indent="-6096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 их в область, названную…</a:t>
            </a:r>
          </a:p>
        </p:txBody>
      </p:sp>
    </p:spTree>
    <p:extLst>
      <p:ext uri="{BB962C8B-B14F-4D97-AF65-F5344CB8AC3E}">
        <p14:creationId xmlns:p14="http://schemas.microsoft.com/office/powerpoint/2010/main" val="328138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103940" y="-174132"/>
            <a:ext cx="6088062" cy="305600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этой крепости решалась их судьба,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это было правда, а не сон,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едином крике завершилась  та борьба,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Названье этой крепости…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8087007" y="2721114"/>
            <a:ext cx="21219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Иерихон</a:t>
            </a:r>
          </a:p>
        </p:txBody>
      </p:sp>
      <p:pic>
        <p:nvPicPr>
          <p:cNvPr id="5" name="Picture 3" descr="http://estb.msn.com/i/4A/51C48667EC483FA82AAAFD966DB640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9051"/>
            <a:ext cx="6088063" cy="683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39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8229600" cy="17634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его правление на холме построен храм,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честь бога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Яхве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появился он,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 был благодарен мастерам,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Правителя же имя…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287103" y="1105904"/>
            <a:ext cx="19986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Соломон</a:t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3" descr="http://www.phoenician.org/solomons_temple-3-500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32484"/>
            <a:ext cx="8340593" cy="512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http://bible777.my1.ru/BabyBible/87.PN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044" y="1705670"/>
            <a:ext cx="3859956" cy="512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143222"/>
            <a:ext cx="12192000" cy="714777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выражение «Соломоново решение»?</a:t>
            </a:r>
          </a:p>
        </p:txBody>
      </p:sp>
      <p:pic>
        <p:nvPicPr>
          <p:cNvPr id="4" name="Picture 4" descr="Николай Ге. Суд царя Соломона. Nikolay Gay. The Judgment of 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14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973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5759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главный город в каждом государстве,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столицей называют.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таким для всех евреев Израильского Царства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 город, называемый </a:t>
            </a:r>
            <a:r>
              <a:rPr lang="ru-RU" sz="3200" dirty="0">
                <a:solidFill>
                  <a:srgbClr val="003366"/>
                </a:solidFill>
              </a:rPr>
              <a:t>…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96" y="1957590"/>
            <a:ext cx="12086003" cy="4963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951674" y="1299214"/>
            <a:ext cx="277070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Иерусалим</a:t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29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157" y="0"/>
            <a:ext cx="9144000" cy="46363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900" y="0"/>
            <a:ext cx="9667741" cy="618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 рассмотрите карты. Сделайте вывод. </a:t>
            </a:r>
          </a:p>
        </p:txBody>
      </p:sp>
      <p:pic>
        <p:nvPicPr>
          <p:cNvPr id="55300" name="Picture 4" descr="shum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2" y="631261"/>
            <a:ext cx="3902300" cy="323223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1" name="Picture 5" descr="babyl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519" y="631261"/>
            <a:ext cx="4357541" cy="321915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6" descr="assiry_map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060" y="631261"/>
            <a:ext cx="3844814" cy="319693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E018B0F3-B24F-482B-8101-09ADB1A55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711" y="3876566"/>
            <a:ext cx="12192000" cy="2981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Появилось новое государство.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II – I тыс. до н. э. в Верхней Месопотамии и Передней Азии сформировалось государство семитских народов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Ассирия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ставшее первой в мировой истории державой. </a:t>
            </a: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тема урока? </a:t>
            </a:r>
          </a:p>
          <a:p>
            <a:pPr marL="0" indent="0">
              <a:buNone/>
            </a:pPr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302645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538"/>
            <a:ext cx="122950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08349" y="0"/>
            <a:ext cx="9783651" cy="692696"/>
          </a:xfrm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АССИРИЙСКАЯ ДЕРЖАВА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4DE219-2DB0-BA95-D248-A4E9C09B5A2C}"/>
              </a:ext>
            </a:extLst>
          </p:cNvPr>
          <p:cNvSpPr txBox="1"/>
          <p:nvPr/>
        </p:nvSpPr>
        <p:spPr>
          <a:xfrm>
            <a:off x="0" y="-16742"/>
            <a:ext cx="25557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  <a:endParaRPr lang="ru-RU" sz="32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89427C-885F-2FCC-5651-FBC437DBC125}"/>
              </a:ext>
            </a:extLst>
          </p:cNvPr>
          <p:cNvSpPr txBox="1">
            <a:spLocks/>
          </p:cNvSpPr>
          <p:nvPr/>
        </p:nvSpPr>
        <p:spPr bwMode="auto">
          <a:xfrm>
            <a:off x="0" y="5568872"/>
            <a:ext cx="12295031" cy="6529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4000" b="1" kern="0" dirty="0">
                <a:solidFill>
                  <a:srgbClr val="FF0000"/>
                </a:solidFill>
              </a:rPr>
              <a:t>Проблемный вопрос:</a:t>
            </a:r>
            <a:endParaRPr lang="ru-RU" sz="4000" kern="0" dirty="0">
              <a:solidFill>
                <a:srgbClr val="FF0000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31F0B27-60BC-F73A-AD0F-D67A109929E1}"/>
              </a:ext>
            </a:extLst>
          </p:cNvPr>
          <p:cNvSpPr txBox="1">
            <a:spLocks/>
          </p:cNvSpPr>
          <p:nvPr/>
        </p:nvSpPr>
        <p:spPr bwMode="auto">
          <a:xfrm>
            <a:off x="-1" y="6221806"/>
            <a:ext cx="12295031" cy="6529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600" b="1" kern="0" dirty="0"/>
              <a:t>Почему Ассирийцы создали ненавистное всем государство?</a:t>
            </a:r>
            <a:endParaRPr lang="ru-RU" sz="3600" kern="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1553B85-309B-C1E7-564C-D6F7285CFF44}"/>
              </a:ext>
            </a:extLst>
          </p:cNvPr>
          <p:cNvSpPr txBox="1">
            <a:spLocks/>
          </p:cNvSpPr>
          <p:nvPr/>
        </p:nvSpPr>
        <p:spPr bwMode="auto">
          <a:xfrm>
            <a:off x="-1" y="1124406"/>
            <a:ext cx="12295032" cy="2661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84979"/>
              </a:buClr>
              <a:buSzPct val="60000"/>
              <a:buFont typeface="Wingdings" pitchFamily="2" charset="2"/>
              <a:buChar char="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3B3C4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0C0C3"/>
              </a:buClr>
              <a:buSzPct val="68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Ассирийцы вели войну ради войны. Вероятно, за всю мировую историю не было державы столь воинственно настроенной. </a:t>
            </a:r>
          </a:p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столицу г. Ниневия почему- то назвали «Городом крови».</a:t>
            </a:r>
          </a:p>
          <a:p>
            <a:pPr marL="0" indent="0" algn="ctr">
              <a:buNone/>
            </a:pPr>
            <a:endParaRPr lang="ru-RU" sz="14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Почему? Хотите узнать?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45025"/>
            <a:ext cx="12192000" cy="3517851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Держава – </a:t>
            </a:r>
          </a:p>
          <a:p>
            <a:pPr algn="ctr">
              <a:buFontTx/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и сильное государство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 descr="ag00029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5" y="22582"/>
            <a:ext cx="6367348" cy="376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04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C002E95B-5886-F8CC-DA54-8FCB51223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-1"/>
            <a:ext cx="12076090" cy="940527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3-м тысячелетии до н.э. в среднем течении реки Тигр был основан город Ашшур, давший название народу – ассирийцы и стране Ассирия.</a:t>
            </a:r>
            <a:endParaRPr lang="ru-RU" dirty="0"/>
          </a:p>
        </p:txBody>
      </p:sp>
      <p:pic>
        <p:nvPicPr>
          <p:cNvPr id="19459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3590"/>
            <a:ext cx="11960180" cy="598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68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1528697" y="35874"/>
            <a:ext cx="9144000" cy="123288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занимались ассирийцы? </a:t>
            </a:r>
          </a:p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Найдите ответ в п.1 § 15.</a:t>
            </a:r>
          </a:p>
        </p:txBody>
      </p:sp>
      <p:pic>
        <p:nvPicPr>
          <p:cNvPr id="12" name="Рисунок 7" descr="00bceaf78819.png">
            <a:extLst>
              <a:ext uri="{FF2B5EF4-FFF2-40B4-BE49-F238E27FC236}">
                <a16:creationId xmlns:a16="http://schemas.microsoft.com/office/drawing/2014/main" id="{0CA80A82-0F2A-44D3-9EF9-AFCBC93392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8" y="18787"/>
            <a:ext cx="1619672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9B19D458-A34C-B806-041F-B9D65539B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48" y="2550164"/>
            <a:ext cx="12134104" cy="279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</a:rPr>
              <a:t>Земледелие</a:t>
            </a:r>
          </a:p>
          <a:p>
            <a:pPr marL="514350" indent="-51435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</a:rPr>
              <a:t>Скотоводство, </a:t>
            </a:r>
          </a:p>
          <a:p>
            <a:pPr marL="514350" indent="-51435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</a:rPr>
              <a:t>Литейщики и кузнецы т.е. ремесло </a:t>
            </a:r>
          </a:p>
          <a:p>
            <a:pPr marL="514350" indent="-51435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</a:rPr>
              <a:t>Торговля</a:t>
            </a:r>
          </a:p>
        </p:txBody>
      </p:sp>
      <p:pic>
        <p:nvPicPr>
          <p:cNvPr id="3" name="Picture 4" descr="Земледелие возникло более 10 тысяч лет назад в Западной Азии…">
            <a:extLst>
              <a:ext uri="{FF2B5EF4-FFF2-40B4-BE49-F238E27FC236}">
                <a16:creationId xmlns:a16="http://schemas.microsoft.com/office/drawing/2014/main" id="{A3EDEF47-8529-8480-0154-2F048EA78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298" y="1074779"/>
            <a:ext cx="5222823" cy="271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29AD5C-7D10-23F6-AB90-3FDCE0AF4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785" y="4546917"/>
            <a:ext cx="6516214" cy="2275211"/>
          </a:xfrm>
          <a:prstGeom prst="rect">
            <a:avLst/>
          </a:prstGeom>
        </p:spPr>
      </p:pic>
      <p:pic>
        <p:nvPicPr>
          <p:cNvPr id="5" name="Объект 5" descr="асира.jpg">
            <a:extLst>
              <a:ext uri="{FF2B5EF4-FFF2-40B4-BE49-F238E27FC236}">
                <a16:creationId xmlns:a16="http://schemas.microsoft.com/office/drawing/2014/main" id="{47982CDE-00CE-152B-8672-3F3ED2734A4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121" y="0"/>
            <a:ext cx="3060879" cy="3785301"/>
          </a:xfrm>
          <a:noFill/>
        </p:spPr>
      </p:pic>
    </p:spTree>
    <p:extLst>
      <p:ext uri="{BB962C8B-B14F-4D97-AF65-F5344CB8AC3E}">
        <p14:creationId xmlns:p14="http://schemas.microsoft.com/office/powerpoint/2010/main" val="409301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www.q-files.com/images/pages/images/514/p18auiho1t1a8vs3a1ol9gjiqn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8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9B1743-1B05-B869-14D7-B11EA1AC6BFE}"/>
              </a:ext>
            </a:extLst>
          </p:cNvPr>
          <p:cNvSpPr txBox="1"/>
          <p:nvPr/>
        </p:nvSpPr>
        <p:spPr>
          <a:xfrm>
            <a:off x="6096000" y="2025908"/>
            <a:ext cx="6096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Долгое время железо не находило широкого применения.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температура его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плавления крайне высока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1530℃.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плавки железа нужны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печи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навыки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литейщиков и кузнецов.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железная руда встречается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чаще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чем медная и поэтому железо дешевле меди и бронзы.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831BD-C96E-4A1B-4483-C771236FBF0B}"/>
              </a:ext>
            </a:extLst>
          </p:cNvPr>
          <p:cNvSpPr txBox="1"/>
          <p:nvPr/>
        </p:nvSpPr>
        <p:spPr>
          <a:xfrm>
            <a:off x="6096000" y="320457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первый металл научились получать люди? В чем его недостаток?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сплав меди  и олова?</a:t>
            </a:r>
          </a:p>
        </p:txBody>
      </p:sp>
    </p:spTree>
    <p:extLst>
      <p:ext uri="{BB962C8B-B14F-4D97-AF65-F5344CB8AC3E}">
        <p14:creationId xmlns:p14="http://schemas.microsoft.com/office/powerpoint/2010/main" val="386105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8065340" y="4460266"/>
            <a:ext cx="2356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+mj-lt"/>
              </a:rPr>
              <a:t>Наконечники стрел</a:t>
            </a:r>
            <a:endParaRPr lang="ru-RU" sz="2000" b="1" dirty="0"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059868" y="1885201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+mj-lt"/>
              </a:rPr>
              <a:t>Топоры</a:t>
            </a:r>
            <a:endParaRPr lang="ru-RU" sz="1600" b="1" dirty="0">
              <a:latin typeface="+mj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71679" y="4595924"/>
            <a:ext cx="1217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+mj-lt"/>
              </a:rPr>
              <a:t>Мечи</a:t>
            </a:r>
            <a:endParaRPr lang="ru-RU" sz="2400" b="1" dirty="0"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92115" y="4568124"/>
            <a:ext cx="2356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+mj-lt"/>
              </a:rPr>
              <a:t>Наконечники копий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030878" y="1856650"/>
            <a:ext cx="1047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+mj-lt"/>
              </a:rPr>
              <a:t>Сошники</a:t>
            </a:r>
            <a:endParaRPr lang="ru-RU" sz="1600" b="1" dirty="0">
              <a:latin typeface="+mj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734684" y="1899037"/>
            <a:ext cx="79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+mj-lt"/>
              </a:rPr>
              <a:t>Серпы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24000" y="69800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железных орудий туда легче рубить лес, распахивать твёрдые почвы.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89364" y="1844985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+mj-lt"/>
              </a:rPr>
              <a:t>Лемеха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50008" y="1861242"/>
            <a:ext cx="1099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+mj-lt"/>
              </a:rPr>
              <a:t>Ножницы</a:t>
            </a:r>
          </a:p>
        </p:txBody>
      </p:sp>
      <p:pic>
        <p:nvPicPr>
          <p:cNvPr id="15" name="Picture 42" descr="http://www.ehiritrc.narod.ru/har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684" y="2347866"/>
            <a:ext cx="1194133" cy="7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4" descr="http://rusknife.com/uploads/post-632-0-77642500-13666600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23177">
            <a:off x="1950220" y="2171969"/>
            <a:ext cx="1570281" cy="1177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0" descr="http://i053.radikal.ru/1005/4a/1c7442a2faf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781" y="5275678"/>
            <a:ext cx="1947450" cy="1460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6" descr="http://www.russika.ru/images/re_moneta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141721" y="5729138"/>
            <a:ext cx="1259589" cy="553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8" descr="http://vesti-ukr.com/storage/asset/image/2013/06/26/f/45/a9d/22cd33aff10ef63391f129cac3_3178044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44665">
            <a:off x="1797653" y="5277947"/>
            <a:ext cx="2634147" cy="1784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vignette1.wikia.nocookie.net/tamriel/images/0/02/%D0%96%D0%B5%D0%BB%D0%B5%D0%B7%D0%BD%D1%8B%D0%B9_%D0%BC%D0%B5%D1%87.png/revision/latest?cb=20150102203058&amp;path-prefix=ru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7" r="31082"/>
          <a:stretch/>
        </p:blipFill>
        <p:spPr bwMode="auto">
          <a:xfrm rot="16200000">
            <a:off x="2489667" y="4408186"/>
            <a:ext cx="1013893" cy="2451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swordmaster.org/uploads/forum/images/13341651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33" b="89749" l="7760" r="969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59523">
            <a:off x="8925542" y="5790556"/>
            <a:ext cx="1251757" cy="485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upload.wikimedia.org/wikipedia/commons/thumb/8/8b/%D0%A1%D0%BE%D1%88%D0%BD%D0%B8%D0%BA.jpg/220px-%D0%A1%D0%BE%D1%88%D0%BD%D0%B8%D0%BA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333" b="96222" l="10000" r="8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59086">
            <a:off x="5461619" y="2056598"/>
            <a:ext cx="743403" cy="1243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s1.violity.com/auction/big/auctions/23/61/5/2361590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067" b="9599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40" t="38332" r="23571"/>
          <a:stretch/>
        </p:blipFill>
        <p:spPr bwMode="auto">
          <a:xfrm>
            <a:off x="3589364" y="2438858"/>
            <a:ext cx="1060623" cy="83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http://antiqbuy.ru/wp-content/uploads/2013/06/rim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496" b="89911" l="0" r="955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815" y="2130398"/>
            <a:ext cx="1453339" cy="1144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24001" y="12251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Железо твёрже бронзы.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90D90F-2582-416A-8562-82A0F99AFDA9}"/>
              </a:ext>
            </a:extLst>
          </p:cNvPr>
          <p:cNvSpPr txBox="1"/>
          <p:nvPr/>
        </p:nvSpPr>
        <p:spPr>
          <a:xfrm>
            <a:off x="1577752" y="3799864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 тыс. до н.э. железным оружием оснащают армии</a:t>
            </a:r>
          </a:p>
        </p:txBody>
      </p:sp>
    </p:spTree>
    <p:extLst>
      <p:ext uri="{BB962C8B-B14F-4D97-AF65-F5344CB8AC3E}">
        <p14:creationId xmlns:p14="http://schemas.microsoft.com/office/powerpoint/2010/main" val="112463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6" grpId="0"/>
      <p:bldP spid="28" grpId="0"/>
      <p:bldP spid="29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666937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Завоевательные походы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5740" y="1592911"/>
            <a:ext cx="10668000" cy="7534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родов войск состояла ассирийская армия? </a:t>
            </a:r>
          </a:p>
        </p:txBody>
      </p:sp>
      <p:pic>
        <p:nvPicPr>
          <p:cNvPr id="5125" name="Picture 5" descr="Картинка 35 из 14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673" y="2152849"/>
            <a:ext cx="5246326" cy="368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335" y="2143465"/>
            <a:ext cx="3208338" cy="3682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Картинка 40 из 149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79" y="2250062"/>
            <a:ext cx="2247900" cy="367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C25E189-114F-87D9-FA3E-814C7A2BD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25607"/>
            <a:ext cx="12191999" cy="10323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Ассирийская армия состояла из пехоты, конницы и воинов на колесницах.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40D3524-22DF-5634-380A-F0F1D9F1B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4182"/>
            <a:ext cx="12192000" cy="892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Ассирийцы были воинственным народом. Их цари постоянно воевали с соседями</a:t>
            </a:r>
          </a:p>
        </p:txBody>
      </p:sp>
    </p:spTree>
    <p:extLst>
      <p:ext uri="{BB962C8B-B14F-4D97-AF65-F5344CB8AC3E}">
        <p14:creationId xmlns:p14="http://schemas.microsoft.com/office/powerpoint/2010/main" val="22868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75276" y="2708276"/>
            <a:ext cx="2530475" cy="1833563"/>
          </a:xfrm>
        </p:spPr>
        <p:txBody>
          <a:bodyPr/>
          <a:lstStyle/>
          <a:p>
            <a:endParaRPr lang="ru-RU"/>
          </a:p>
        </p:txBody>
      </p:sp>
      <p:pic>
        <p:nvPicPr>
          <p:cNvPr id="65540" name="Picture 4" descr="Картинка 8 из 1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54"/>
            <a:ext cx="12192000" cy="625511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0" y="6264171"/>
            <a:ext cx="1219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Ассирийцы умели переплавляться через реку на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кожаных мешках. </a:t>
            </a:r>
          </a:p>
        </p:txBody>
      </p:sp>
    </p:spTree>
    <p:extLst>
      <p:ext uri="{BB962C8B-B14F-4D97-AF65-F5344CB8AC3E}">
        <p14:creationId xmlns:p14="http://schemas.microsoft.com/office/powerpoint/2010/main" val="504168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Ancient_Assyrians_11">
            <a:extLst>
              <a:ext uri="{FF2B5EF4-FFF2-40B4-BE49-F238E27FC236}">
                <a16:creationId xmlns:a16="http://schemas.microsoft.com/office/drawing/2014/main" id="{91E0B441-5391-4CE6-BEC8-BF1527CA7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9" t="10816" r="3543" b="10527"/>
          <a:stretch/>
        </p:blipFill>
        <p:spPr bwMode="auto">
          <a:xfrm>
            <a:off x="-1" y="0"/>
            <a:ext cx="53576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5357610" y="0"/>
            <a:ext cx="6834390" cy="20005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Рассмотрите рисунки, и назовите, что использовали ассирийцы для штурма крепостей. </a:t>
            </a:r>
          </a:p>
          <a:p>
            <a:endParaRPr lang="ru-RU" sz="2800" dirty="0">
              <a:solidFill>
                <a:srgbClr val="000000"/>
              </a:solidFill>
            </a:endParaRPr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193" y="1492820"/>
            <a:ext cx="3678568" cy="43134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5357610" y="5806248"/>
            <a:ext cx="6834390" cy="10517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штурма крепостей использовали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тараны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осадные башни. </a:t>
            </a:r>
          </a:p>
        </p:txBody>
      </p:sp>
    </p:spTree>
    <p:extLst>
      <p:ext uri="{BB962C8B-B14F-4D97-AF65-F5344CB8AC3E}">
        <p14:creationId xmlns:p14="http://schemas.microsoft.com/office/powerpoint/2010/main" val="273808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0"/>
            <a:ext cx="12192001" cy="764704"/>
          </a:xfrm>
          <a:solidFill>
            <a:srgbClr val="FFFFFF"/>
          </a:solidFill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 населением городов, оказывающих сопротивление поступали жестоко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836712"/>
            <a:ext cx="9144000" cy="2160240"/>
          </a:xfrm>
          <a:ln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Сажали, на кол, ослепляли, сдирали кожу.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Разрушали храмы и крепостные стены.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Уводили в плен целые народы.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Грабили.</a:t>
            </a:r>
          </a:p>
        </p:txBody>
      </p:sp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46231"/>
            <a:ext cx="12192001" cy="401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73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45224"/>
            <a:ext cx="12192000" cy="1412776"/>
          </a:xfrm>
          <a:ln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Ассирии царь не считался, как в Египте, богом. </a:t>
            </a:r>
          </a:p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он был военачальником, а затем уже жрецом и судьей. </a:t>
            </a:r>
          </a:p>
        </p:txBody>
      </p:sp>
      <p:pic>
        <p:nvPicPr>
          <p:cNvPr id="9221" name="Picture 5" descr="Senachr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5445224"/>
          </a:xfrm>
          <a:prstGeom prst="rect">
            <a:avLst/>
          </a:prstGeom>
          <a:solidFill>
            <a:srgbClr val="00CC99"/>
          </a:solidFill>
        </p:spPr>
      </p:pic>
    </p:spTree>
    <p:extLst>
      <p:ext uri="{BB962C8B-B14F-4D97-AF65-F5344CB8AC3E}">
        <p14:creationId xmlns:p14="http://schemas.microsoft.com/office/powerpoint/2010/main" val="3635084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3" b="4703"/>
          <a:stretch>
            <a:fillRect/>
          </a:stretch>
        </p:blipFill>
        <p:spPr bwMode="auto">
          <a:xfrm>
            <a:off x="1" y="0"/>
            <a:ext cx="3683357" cy="427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0B5E24-9C64-4E1D-A58A-DD8DD4E19537}"/>
              </a:ext>
            </a:extLst>
          </p:cNvPr>
          <p:cNvSpPr txBox="1">
            <a:spLocks noChangeArrowheads="1"/>
          </p:cNvSpPr>
          <p:nvPr/>
        </p:nvSpPr>
        <p:spPr>
          <a:xfrm>
            <a:off x="3683358" y="0"/>
            <a:ext cx="8508641" cy="1696791"/>
          </a:xfrm>
          <a:prstGeom prst="rect">
            <a:avLst/>
          </a:prstGeom>
          <a:ln w="6350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Ашшурбанапал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значительный царь Ассирии 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(669-630 гг. до н.э.). 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610BBEA-0E7D-0E6C-4BDC-717BFB8DBA5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273991"/>
            <a:ext cx="7710150" cy="1648664"/>
          </a:xfrm>
          <a:prstGeom prst="rect">
            <a:avLst/>
          </a:prstGeom>
          <a:ln>
            <a:noFill/>
            <a:miter lim="800000"/>
            <a:headEnd/>
            <a:tailEnd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Приказал собирать книги из разных стран.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были написаны на глиняных табличках.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 сгорела, а книги остались.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71444A-7304-523F-02EB-B7AF6B0434D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275786"/>
            <a:ext cx="8508641" cy="764704"/>
          </a:xfrm>
          <a:prstGeom prst="rect">
            <a:avLst/>
          </a:prstGeo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он отличался от других правителей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п.4 стр. 89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E74A82-5A65-42FD-769F-A23A58C04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44" y="1812701"/>
            <a:ext cx="3683356" cy="492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32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0" y="0"/>
            <a:ext cx="7162800" cy="901521"/>
          </a:xfrm>
        </p:spPr>
        <p:txBody>
          <a:bodyPr>
            <a:normAutofit fontScale="90000"/>
          </a:bodyPr>
          <a:lstStyle/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п.3 заполните пропуски в тексте:</a:t>
            </a:r>
          </a:p>
        </p:txBody>
      </p:sp>
      <p:pic>
        <p:nvPicPr>
          <p:cNvPr id="5" name="Рисунок 4" descr="ассираса.jpg765.jpg">
            <a:extLst>
              <a:ext uri="{FF2B5EF4-FFF2-40B4-BE49-F238E27FC236}">
                <a16:creationId xmlns:a16="http://schemas.microsoft.com/office/drawing/2014/main" id="{AE702D88-B198-47C5-8C3C-EDE8DB01E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63" b="6563"/>
          <a:stretch>
            <a:fillRect/>
          </a:stretch>
        </p:blipFill>
        <p:spPr bwMode="auto">
          <a:xfrm>
            <a:off x="1" y="-1"/>
            <a:ext cx="5029199" cy="672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11CF4A-2411-8727-0DAC-CD51075CE848}"/>
              </a:ext>
            </a:extLst>
          </p:cNvPr>
          <p:cNvSpPr txBox="1"/>
          <p:nvPr/>
        </p:nvSpPr>
        <p:spPr>
          <a:xfrm>
            <a:off x="5029201" y="1097280"/>
            <a:ext cx="71628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В VII веке до н.э. с востока на Ассирию напали __________________, сплотившийся в единое государство _____________.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_________________ восстал против Ассирии и заключил союз с _________________. Совместно они разгромили армию ассирийского царя и осадили его столицу.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Город окружала мощная стена, с которой не могли справиться даже мощные ________________. Тогда союзники __________________________________ и её ________________________.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В _________ г. до н.э. __________________ пала. _________________ держава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___________________ своё существование.</a:t>
            </a:r>
          </a:p>
        </p:txBody>
      </p:sp>
    </p:spTree>
    <p:extLst>
      <p:ext uri="{BB962C8B-B14F-4D97-AF65-F5344CB8AC3E}">
        <p14:creationId xmlns:p14="http://schemas.microsoft.com/office/powerpoint/2010/main" val="167383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663</Words>
  <Application>Microsoft Office PowerPoint</Application>
  <PresentationFormat>Широкоэкранный</PresentationFormat>
  <Paragraphs>84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Yu Gothic UI Semilight</vt:lpstr>
      <vt:lpstr>Arial</vt:lpstr>
      <vt:lpstr>Calibri</vt:lpstr>
      <vt:lpstr>Calibri Light</vt:lpstr>
      <vt:lpstr>Times New Roman</vt:lpstr>
      <vt:lpstr>Wingdings</vt:lpstr>
      <vt:lpstr>Wingdings 2</vt:lpstr>
      <vt:lpstr>Тема Office</vt:lpstr>
      <vt:lpstr>Домашнее задание</vt:lpstr>
      <vt:lpstr>Презентация PowerPoint</vt:lpstr>
      <vt:lpstr>У этой крепости решалась их судьба, Все это было правда, а не сон, В едином крике завершилась  та борьба, Названье этой крепости…</vt:lpstr>
      <vt:lpstr>В его правление на холме построен храм, В честь бога Яхве появился он, Народ был благодарен мастерам, Правителя же имя…</vt:lpstr>
      <vt:lpstr>Что означает выражение «Соломоново решение»?</vt:lpstr>
      <vt:lpstr>Есть главный город в каждом государстве, Его столицей называют. И таким для всех евреев Израильского Царства Стал город, называемый …</vt:lpstr>
      <vt:lpstr>   Задание:</vt:lpstr>
      <vt:lpstr>АССИРИЙСКАЯ ДЕРЖАВА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Завоевательные походы</vt:lpstr>
      <vt:lpstr>Презентация PowerPoint</vt:lpstr>
      <vt:lpstr>Презентация PowerPoint</vt:lpstr>
      <vt:lpstr>  С населением городов, оказывающих сопротивление поступали жестоко</vt:lpstr>
      <vt:lpstr>Презентация PowerPoint</vt:lpstr>
      <vt:lpstr>Презентация PowerPoint</vt:lpstr>
      <vt:lpstr>Используя п.3 заполните пропуски в тексте: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Илья Ухабов</dc:creator>
  <cp:lastModifiedBy>USER</cp:lastModifiedBy>
  <cp:revision>7</cp:revision>
  <dcterms:created xsi:type="dcterms:W3CDTF">2025-07-04T07:40:42Z</dcterms:created>
  <dcterms:modified xsi:type="dcterms:W3CDTF">2025-11-05T07:28:55Z</dcterms:modified>
</cp:coreProperties>
</file>