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306D3-F961-28EC-2E19-23DDFC3EC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4305AA-A034-B742-D04F-F093287BB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100461-0967-54BF-C122-0FB697716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B1CA51-83C7-4DFC-1299-8D3A82B6B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3D893C-00F5-EAE0-276E-91F02EE4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8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0C66E-F71E-B3F9-D864-7B5D192C7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D93F76-E154-F5B7-347A-5B549B7E1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C201C6-5CC4-6FCD-0FD2-AA26AD1B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BC7A75-FFB4-2E65-20CC-223A1765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E76FFA-9D94-546C-5858-612931A1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785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5E045-3915-7562-92A4-DAC4637BE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DA1F65-DC50-8E52-F769-339F1D07E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630BF-011D-345F-3FEE-AC8669ED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E05D5D-4B09-A15D-C7D3-421326580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15A182-C521-C6AC-C2A3-F866C53E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0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A5F0B-799B-DB2B-72D7-C5F926D4A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B42C32-7C64-7043-5C45-D62B55CEF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B4317E-7E7A-29ED-3823-CFE9FAE2E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38528B-B930-B320-B21E-D8A3FD55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310AFB-889D-F072-1763-2F651AA20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B05D33-A5A3-794B-2B8E-5EEB7A9D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04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5123C-FEB0-28DE-DD31-4BF6CAE9E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BF466B-663A-ADAF-3033-8BCDC74AD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6EC6B6-A4ED-49B3-3D43-182A63E58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986AC9-FCC1-FF35-B1D7-2BAA371C6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4C52B8-9E62-F22E-AE0B-9BEE1843BC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146F573-7ABE-78D2-4812-385772E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74F6EC-BD03-DCC2-81B4-80EA0ADA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CF0680-D41C-1BBE-4FA8-A2A66C9F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18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ADFEA-2468-3157-BBF7-60213A8E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BA2D94-553D-2163-6C06-11382EC6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5E3270-4B6B-CD3A-2648-4A4083CE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78DA05-069E-0322-2756-2C4E8E9FD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6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1694E6-E8FC-E799-3997-8190C6D1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74BD93-DCE9-1E59-CE7B-2EE30DEE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744773-B151-74A3-7063-AA37C7200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6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17AE2-3E3F-F5FC-91FD-3D90C95C8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B2B7F-30C4-5622-570A-E9175612E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E19360-7146-D0AD-9E02-6C0BADCD9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064FFC-BCB7-8B15-CDE5-4B4D87A78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784107-6322-6710-9CF4-370A745B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8740EC-D8D4-48B9-3592-C7E8B2C4B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98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B87EF7-576D-2006-65BC-E8A91925E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B93D6DB-A4AF-DA7B-0A47-6932638ED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84FF4B-F55D-B0E0-0B79-E52BA8ED3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68548F-AD06-ED6D-9005-D0802CE3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D3A869-6BFD-56D4-F9E7-C33A65029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61DCB5-8E58-2996-1349-DC570E80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0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18CD8-5236-E389-FCED-7F709892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96C426-5B8D-7651-7CA0-C863C3825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B72D8-C7F9-C48C-038C-A1E221D5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5B3433-F81E-F9EA-BEE5-3B6316A7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8025D1-79E8-4F09-B862-92D8D3602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9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0140E93-D3F6-3B86-A108-2870A079EE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5CD248-6B68-D9C5-353B-26E07FF7E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39B68-77BD-C7D2-FE45-1975F543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E11F3F-A90E-7CB4-81C0-FB5CFDB5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B977D2-E4BF-9471-61BD-A5D958B9D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2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3F418-F7B9-1C3E-D490-F08CD268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EA747D-5EB2-1EC0-D379-282474C83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3F1352-118A-C66D-0463-0BCE52FB7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366011-092F-45B8-8BBF-8674133D148D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9FD430-1857-CAAD-10DA-8357D2867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4F888B-C4AD-C0A4-DC8C-3C0A46C7E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3EE7E-3DCD-4969-89CF-984074DC6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80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0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slide" Target="slide17.xml"/><Relationship Id="rId5" Type="http://schemas.openxmlformats.org/officeDocument/2006/relationships/slide" Target="slide8.xml"/><Relationship Id="rId15" Type="http://schemas.openxmlformats.org/officeDocument/2006/relationships/slide" Target="slide22.xml"/><Relationship Id="rId10" Type="http://schemas.openxmlformats.org/officeDocument/2006/relationships/slide" Target="slide16.xml"/><Relationship Id="rId4" Type="http://schemas.openxmlformats.org/officeDocument/2006/relationships/slide" Target="slide6.xml"/><Relationship Id="rId9" Type="http://schemas.openxmlformats.org/officeDocument/2006/relationships/slide" Target="slide13.xml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scow 1941" descr="Войска после парада на Красной площади уходят на фронт, Москва, 7 ноября 1941 г. РИА Новости, архив 669663">
            <a:extLst>
              <a:ext uri="{FF2B5EF4-FFF2-40B4-BE49-F238E27FC236}">
                <a16:creationId xmlns:a16="http://schemas.microsoft.com/office/drawing/2014/main" id="{3685DD37-BEBC-AC25-B434-54A309F3149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508000"/>
            <a:ext cx="5207000" cy="2717800"/>
          </a:xfrm>
          <a:prstGeom prst="roundRect">
            <a:avLst>
              <a:gd name="adj" fmla="val 4000"/>
            </a:avLst>
          </a:prstGeom>
          <a:ln w="19050">
            <a:solidFill>
              <a:srgbClr val="A3241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Pearl Harbor 1941" descr="Горящий линкор «Аризона» после японской атаки на Пёрл-Харбор, 7 декабря 1941 г. Национальный архив США, 195617">
            <a:extLst>
              <a:ext uri="{FF2B5EF4-FFF2-40B4-BE49-F238E27FC236}">
                <a16:creationId xmlns:a16="http://schemas.microsoft.com/office/drawing/2014/main" id="{CF5A83E8-70A2-5915-2460-702489C308F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29000"/>
            <a:ext cx="5207000" cy="2717800"/>
          </a:xfrm>
          <a:prstGeom prst="roundRect">
            <a:avLst>
              <a:gd name="adj" fmla="val 4000"/>
            </a:avLst>
          </a:prstGeom>
          <a:ln w="19050">
            <a:solidFill>
              <a:srgbClr val="18707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Europe bar">
            <a:extLst>
              <a:ext uri="{FF2B5EF4-FFF2-40B4-BE49-F238E27FC236}">
                <a16:creationId xmlns:a16="http://schemas.microsoft.com/office/drawing/2014/main" id="{99B1B90F-BA75-17E7-D561-7244E6F1D1EA}"/>
              </a:ext>
            </a:extLst>
          </p:cNvPr>
          <p:cNvSpPr/>
          <p:nvPr/>
        </p:nvSpPr>
        <p:spPr>
          <a:xfrm>
            <a:off x="6172200" y="508000"/>
            <a:ext cx="50800" cy="271780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acific bar">
            <a:extLst>
              <a:ext uri="{FF2B5EF4-FFF2-40B4-BE49-F238E27FC236}">
                <a16:creationId xmlns:a16="http://schemas.microsoft.com/office/drawing/2014/main" id="{D7988B0C-6288-119A-E0C0-201F0908FA71}"/>
              </a:ext>
            </a:extLst>
          </p:cNvPr>
          <p:cNvSpPr/>
          <p:nvPr/>
        </p:nvSpPr>
        <p:spPr>
          <a:xfrm>
            <a:off x="6172200" y="3429000"/>
            <a:ext cx="50800" cy="2717800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ver title">
            <a:extLst>
              <a:ext uri="{FF2B5EF4-FFF2-40B4-BE49-F238E27FC236}">
                <a16:creationId xmlns:a16="http://schemas.microsoft.com/office/drawing/2014/main" id="{611C220D-9FE4-EDEB-58A2-F8FBA66749A9}"/>
              </a:ext>
            </a:extLst>
          </p:cNvPr>
          <p:cNvSpPr txBox="1"/>
          <p:nvPr/>
        </p:nvSpPr>
        <p:spPr>
          <a:xfrm>
            <a:off x="609600" y="558800"/>
            <a:ext cx="5207000" cy="291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i="1" dirty="0">
                <a:solidFill>
                  <a:srgbClr val="4E5665"/>
                </a:solidFill>
                <a:latin typeface="Cambria" panose="02040503050406030204" pitchFamily="18" charset="0"/>
              </a:rPr>
              <a:t>Всеобщая история 10 класс</a:t>
            </a:r>
          </a:p>
          <a:p>
            <a:pPr>
              <a:spcAft>
                <a:spcPts val="1400"/>
              </a:spcAft>
            </a:pPr>
            <a:r>
              <a:rPr lang="ru-RU" sz="1900" dirty="0">
                <a:solidFill>
                  <a:srgbClr val="A3241C"/>
                </a:solidFill>
                <a:latin typeface="Cambria" panose="02040503050406030204" pitchFamily="18" charset="0"/>
              </a:rPr>
              <a:t>Глава 3. Вторая мировая война. 1939–1945 гг.</a:t>
            </a:r>
          </a:p>
          <a:p>
            <a:pPr>
              <a:spcAft>
                <a:spcPts val="400"/>
              </a:spcAft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§ 16. 1941 год. Начало Великой Отечественной</a:t>
            </a:r>
          </a:p>
          <a:p>
            <a:pPr>
              <a:spcAft>
                <a:spcPts val="400"/>
              </a:spcAft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войны и войны на Тихом океане</a:t>
            </a:r>
          </a:p>
        </p:txBody>
      </p:sp>
      <p:sp>
        <p:nvSpPr>
          <p:cNvPr id="10" name="Main question card">
            <a:extLst>
              <a:ext uri="{FF2B5EF4-FFF2-40B4-BE49-F238E27FC236}">
                <a16:creationId xmlns:a16="http://schemas.microsoft.com/office/drawing/2014/main" id="{4246BCD1-1DE5-B743-AE09-71A314F08C0D}"/>
              </a:ext>
            </a:extLst>
          </p:cNvPr>
          <p:cNvSpPr/>
          <p:nvPr/>
        </p:nvSpPr>
        <p:spPr>
          <a:xfrm>
            <a:off x="609600" y="3779520"/>
            <a:ext cx="5207000" cy="2367280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in question bar">
            <a:extLst>
              <a:ext uri="{FF2B5EF4-FFF2-40B4-BE49-F238E27FC236}">
                <a16:creationId xmlns:a16="http://schemas.microsoft.com/office/drawing/2014/main" id="{09086AE0-6A45-A512-5A1D-BA88FE148102}"/>
              </a:ext>
            </a:extLst>
          </p:cNvPr>
          <p:cNvSpPr/>
          <p:nvPr/>
        </p:nvSpPr>
        <p:spPr>
          <a:xfrm>
            <a:off x="609600" y="3906520"/>
            <a:ext cx="63500" cy="211328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in question">
            <a:extLst>
              <a:ext uri="{FF2B5EF4-FFF2-40B4-BE49-F238E27FC236}">
                <a16:creationId xmlns:a16="http://schemas.microsoft.com/office/drawing/2014/main" id="{6802A5BC-CCE0-6981-D4E8-1002DE4D7EF2}"/>
              </a:ext>
            </a:extLst>
          </p:cNvPr>
          <p:cNvSpPr txBox="1"/>
          <p:nvPr/>
        </p:nvSpPr>
        <p:spPr>
          <a:xfrm>
            <a:off x="838200" y="3881120"/>
            <a:ext cx="4800600" cy="216408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B5862A"/>
                </a:solidFill>
                <a:latin typeface="Cambria" panose="02040503050406030204" pitchFamily="18" charset="0"/>
              </a:rPr>
              <a:t>Главный вопрос урока:</a:t>
            </a:r>
          </a:p>
          <a:p>
            <a:r>
              <a:rPr lang="ru-RU" sz="2000" dirty="0">
                <a:solidFill>
                  <a:srgbClr val="1C2330"/>
                </a:solidFill>
                <a:latin typeface="Calibri" panose="020F0502020204030204" pitchFamily="34" charset="0"/>
              </a:rPr>
              <a:t>Каковы были причины и последствия нападения Германии и её союзников на СССР?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94314515-BBB5-EE20-6223-248FC7BA7F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4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05B1330-5FB0-C45C-6EEB-CF33DC7A69D5}"/>
              </a:ext>
            </a:extLst>
          </p:cNvPr>
          <p:cNvSpPr txBox="1"/>
          <p:nvPr/>
        </p:nvSpPr>
        <p:spPr>
          <a:xfrm>
            <a:off x="609600" y="304800"/>
            <a:ext cx="10972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000" b="1" dirty="0">
                <a:solidFill>
                  <a:srgbClr val="1C2330"/>
                </a:solidFill>
                <a:latin typeface="Cambria" panose="02040503050406030204" pitchFamily="18" charset="0"/>
              </a:rPr>
              <a:t>Содержание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9156BE65-D976-457F-64DC-14D28025441E}"/>
              </a:ext>
            </a:extLst>
          </p:cNvPr>
          <p:cNvSpPr/>
          <p:nvPr/>
        </p:nvSpPr>
        <p:spPr>
          <a:xfrm>
            <a:off x="609600" y="985520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03C83640-13BB-A82E-414B-5068F07A5FF5}"/>
              </a:ext>
            </a:extLst>
          </p:cNvPr>
          <p:cNvCxnSpPr/>
          <p:nvPr/>
        </p:nvCxnSpPr>
        <p:spPr>
          <a:xfrm>
            <a:off x="1371600" y="1007745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s">
            <a:extLst>
              <a:ext uri="{FF2B5EF4-FFF2-40B4-BE49-F238E27FC236}">
                <a16:creationId xmlns:a16="http://schemas.microsoft.com/office/drawing/2014/main" id="{50D1EE51-1DCF-88E5-F225-84A1CCEAEDF2}"/>
              </a:ext>
            </a:extLst>
          </p:cNvPr>
          <p:cNvSpPr txBox="1"/>
          <p:nvPr/>
        </p:nvSpPr>
        <p:spPr>
          <a:xfrm>
            <a:off x="609600" y="1290320"/>
            <a:ext cx="10972800" cy="4932680"/>
          </a:xfrm>
          <a:prstGeom prst="rect">
            <a:avLst/>
          </a:prstGeom>
          <a:noFill/>
        </p:spPr>
        <p:txBody>
          <a:bodyPr vert="horz" wrap="square" lIns="0" tIns="0" rIns="0" bIns="0" numCol="2" spcCol="457200" rtlCol="0" anchor="t">
            <a:noAutofit/>
          </a:bodyPr>
          <a:lstStyle/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Синхронизация событий Всеобщей истории и истории России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Нападение Германии на СССР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Нападение Японии на США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Победы Японии в Тихом океане и Восточной Азии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Формирование антигитлеровской коалиции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Ленд-лиз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Положение в оккупированных странах: «новый порядок» в Европе, японский оккупационный режим в Китае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Холокост. Концентрационные лагеря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Коллаборационизм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Движение Сопротивления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Партизанская война в Югославии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Ответ на главный вопрос урока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Домашнее задание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  <a:p>
            <a:pPr marL="304800" indent="-304800">
              <a:spcAft>
                <a:spcPts val="700"/>
              </a:spcAft>
              <a:buClr>
                <a:srgbClr val="A3241C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Глоссарий урока</a:t>
            </a:r>
            <a:endParaRPr lang="ru-RU" sz="1900" dirty="0">
              <a:solidFill>
                <a:srgbClr val="1C233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2219D294-3170-7C5C-0E7F-D54D54A2516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1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04FED8F-5217-D5AE-D8A8-68D88B323C24}"/>
              </a:ext>
            </a:extLst>
          </p:cNvPr>
          <p:cNvSpPr txBox="1"/>
          <p:nvPr/>
        </p:nvSpPr>
        <p:spPr>
          <a:xfrm>
            <a:off x="609600" y="304800"/>
            <a:ext cx="109728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Синхронизация событий Всеобщей истории и истории России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BFE5C1D-C1CB-36C4-D386-3CEA3FCCC0CE}"/>
              </a:ext>
            </a:extLst>
          </p:cNvPr>
          <p:cNvSpPr/>
          <p:nvPr/>
        </p:nvSpPr>
        <p:spPr>
          <a:xfrm>
            <a:off x="609600" y="1390904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F921F47-628A-958D-034D-91108ACF646A}"/>
              </a:ext>
            </a:extLst>
          </p:cNvPr>
          <p:cNvCxnSpPr/>
          <p:nvPr/>
        </p:nvCxnSpPr>
        <p:spPr>
          <a:xfrm>
            <a:off x="1371600" y="1413129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Sync table">
            <a:extLst>
              <a:ext uri="{FF2B5EF4-FFF2-40B4-BE49-F238E27FC236}">
                <a16:creationId xmlns:a16="http://schemas.microsoft.com/office/drawing/2014/main" id="{19347AE0-2A5B-52E2-301E-CAF901459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29268"/>
              </p:ext>
            </p:extLst>
          </p:nvPr>
        </p:nvGraphicFramePr>
        <p:xfrm>
          <a:off x="1219200" y="1797304"/>
          <a:ext cx="9753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469269488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1064877357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</a:rPr>
                        <a:t>Мир 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1870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</a:rPr>
                        <a:t>Россия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A324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98014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100" b="1" dirty="0">
                          <a:solidFill>
                            <a:srgbClr val="18707F"/>
                          </a:solidFill>
                          <a:latin typeface="Cambria" panose="02040503050406030204" pitchFamily="18" charset="0"/>
                        </a:rPr>
                        <a:t>Август 1941 г.</a:t>
                      </a:r>
                      <a:r>
                        <a:rPr lang="ru-RU" sz="2100" b="0" dirty="0">
                          <a:solidFill>
                            <a:srgbClr val="1C2330"/>
                          </a:solidFill>
                          <a:latin typeface="Calibri" panose="020F0502020204030204" pitchFamily="34" charset="0"/>
                        </a:rPr>
                        <a:t> – подписание Атлантической хартии между США и Великобританией.</a:t>
                      </a: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1" dirty="0">
                          <a:solidFill>
                            <a:srgbClr val="A3241C"/>
                          </a:solidFill>
                          <a:latin typeface="Cambria" panose="02040503050406030204" pitchFamily="18" charset="0"/>
                        </a:rPr>
                        <a:t>22 июня 1941 г.</a:t>
                      </a:r>
                      <a:r>
                        <a:rPr lang="ru-RU" sz="2100" b="0" dirty="0">
                          <a:solidFill>
                            <a:srgbClr val="1C2330"/>
                          </a:solidFill>
                          <a:latin typeface="Calibri" panose="020F0502020204030204" pitchFamily="34" charset="0"/>
                        </a:rPr>
                        <a:t> – нападение Германии на СССР.</a:t>
                      </a: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405979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100" b="1" dirty="0">
                          <a:solidFill>
                            <a:srgbClr val="18707F"/>
                          </a:solidFill>
                          <a:latin typeface="Cambria" panose="02040503050406030204" pitchFamily="18" charset="0"/>
                        </a:rPr>
                        <a:t>7 декабря 1941 г.</a:t>
                      </a:r>
                      <a:r>
                        <a:rPr lang="ru-RU" sz="2100" b="0" dirty="0">
                          <a:solidFill>
                            <a:srgbClr val="1C2330"/>
                          </a:solidFill>
                          <a:latin typeface="Calibri" panose="020F0502020204030204" pitchFamily="34" charset="0"/>
                        </a:rPr>
                        <a:t> – нападение Японии на Пёрл-Харбор.</a:t>
                      </a: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4EB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1" dirty="0">
                          <a:solidFill>
                            <a:srgbClr val="A3241C"/>
                          </a:solidFill>
                          <a:latin typeface="Cambria" panose="02040503050406030204" pitchFamily="18" charset="0"/>
                        </a:rPr>
                        <a:t>5</a:t>
                      </a:r>
                      <a:r>
                        <a:rPr lang="ru-RU" sz="2100" b="0" dirty="0">
                          <a:solidFill>
                            <a:srgbClr val="1C2330"/>
                          </a:solidFill>
                          <a:latin typeface="Calibri" panose="020F0502020204030204" pitchFamily="34" charset="0"/>
                        </a:rPr>
                        <a:t> – 6 декабря 1941 г. – начало контрнаступления Красной Армии под Москвой.</a:t>
                      </a: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4E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26164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100" b="1" dirty="0">
                          <a:solidFill>
                            <a:srgbClr val="18707F"/>
                          </a:solidFill>
                          <a:latin typeface="Cambria" panose="02040503050406030204" pitchFamily="18" charset="0"/>
                        </a:rPr>
                        <a:t>Январь 1942 г.</a:t>
                      </a:r>
                      <a:r>
                        <a:rPr lang="ru-RU" sz="2100" b="0" dirty="0">
                          <a:solidFill>
                            <a:srgbClr val="1C2330"/>
                          </a:solidFill>
                          <a:latin typeface="Calibri" panose="020F0502020204030204" pitchFamily="34" charset="0"/>
                        </a:rPr>
                        <a:t> – подписание Декларации Объединённых Наций.</a:t>
                      </a: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100" b="0" dirty="0">
                        <a:solidFill>
                          <a:srgbClr val="1C233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4300" marR="1143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6D0C4"/>
                      </a:solidFill>
                    </a:lnT>
                    <a:lnB w="9525" cmpd="sng">
                      <a:solidFill>
                        <a:srgbClr val="D6D0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844595"/>
                  </a:ext>
                </a:extLst>
              </a:tr>
            </a:tbl>
          </a:graphicData>
        </a:graphic>
      </p:graphicFrame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B1A85990-83EA-931D-3C7C-8D35E7D7E17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23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92E6723-CBD8-07C6-2FE1-9DD54D4AEB4F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Нападение Германии на СССР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3834A9D-9D5C-D687-182D-1B89359AFCDA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BA291C44-EB56-AC5D-C573-D415B96D3816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Barbarossa card">
            <a:extLst>
              <a:ext uri="{FF2B5EF4-FFF2-40B4-BE49-F238E27FC236}">
                <a16:creationId xmlns:a16="http://schemas.microsoft.com/office/drawing/2014/main" id="{09B6CC42-5C1C-F351-46BF-AB8C482346BC}"/>
              </a:ext>
            </a:extLst>
          </p:cNvPr>
          <p:cNvSpPr/>
          <p:nvPr/>
        </p:nvSpPr>
        <p:spPr>
          <a:xfrm>
            <a:off x="609600" y="1152652"/>
            <a:ext cx="10972800" cy="1066800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arbarossa bar">
            <a:extLst>
              <a:ext uri="{FF2B5EF4-FFF2-40B4-BE49-F238E27FC236}">
                <a16:creationId xmlns:a16="http://schemas.microsoft.com/office/drawing/2014/main" id="{C60ADFA2-312F-34DB-C931-E5BD23A38E14}"/>
              </a:ext>
            </a:extLst>
          </p:cNvPr>
          <p:cNvSpPr/>
          <p:nvPr/>
        </p:nvSpPr>
        <p:spPr>
          <a:xfrm>
            <a:off x="609600" y="1279652"/>
            <a:ext cx="63500" cy="81280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arbarossa">
            <a:extLst>
              <a:ext uri="{FF2B5EF4-FFF2-40B4-BE49-F238E27FC236}">
                <a16:creationId xmlns:a16="http://schemas.microsoft.com/office/drawing/2014/main" id="{40F925A3-030B-FAF4-1425-0B2DF7D10D7A}"/>
              </a:ext>
            </a:extLst>
          </p:cNvPr>
          <p:cNvSpPr txBox="1"/>
          <p:nvPr/>
        </p:nvSpPr>
        <p:spPr>
          <a:xfrm>
            <a:off x="838200" y="1254252"/>
            <a:ext cx="105664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5B6570"/>
                </a:solidFill>
                <a:latin typeface="Calibri" panose="020F0502020204030204" pitchFamily="34" charset="0"/>
              </a:rPr>
              <a:t>План «Барбаросса»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— это стратегия нападения нацистской Германии на Советский Союз, разработанная в декабре 1940 года. </a:t>
            </a:r>
            <a:r>
              <a:rPr lang="ru-RU" b="1" dirty="0">
                <a:solidFill>
                  <a:srgbClr val="5B6570"/>
                </a:solidFill>
                <a:latin typeface="Calibri" panose="020F0502020204030204" pitchFamily="34" charset="0"/>
              </a:rPr>
              <a:t>Цель операции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— быстро захватить советские территории и нейтрализовать страну как военную и политическую угрозу.</a:t>
            </a:r>
          </a:p>
        </p:txBody>
      </p:sp>
      <p:sp>
        <p:nvSpPr>
          <p:cNvPr id="9" name="Barbarossa map mount">
            <a:extLst>
              <a:ext uri="{FF2B5EF4-FFF2-40B4-BE49-F238E27FC236}">
                <a16:creationId xmlns:a16="http://schemas.microsoft.com/office/drawing/2014/main" id="{70613396-95AB-E0D4-29C0-1D2DC636401C}"/>
              </a:ext>
            </a:extLst>
          </p:cNvPr>
          <p:cNvSpPr/>
          <p:nvPr/>
        </p:nvSpPr>
        <p:spPr>
          <a:xfrm>
            <a:off x="609600" y="2397252"/>
            <a:ext cx="4415508" cy="402894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Barbarossa map" descr="План «Барбаросса». Схема (из презентации к § 12)">
            <a:extLst>
              <a:ext uri="{FF2B5EF4-FFF2-40B4-BE49-F238E27FC236}">
                <a16:creationId xmlns:a16="http://schemas.microsoft.com/office/drawing/2014/main" id="{DFB4A7B8-F084-5478-EB97-DD51450678B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498852"/>
            <a:ext cx="4212308" cy="3825748"/>
          </a:xfrm>
          <a:prstGeom prst="rect">
            <a:avLst/>
          </a:prstGeom>
        </p:spPr>
      </p:pic>
      <p:cxnSp>
        <p:nvCxnSpPr>
          <p:cNvPr id="12" name="Corner">
            <a:extLst>
              <a:ext uri="{FF2B5EF4-FFF2-40B4-BE49-F238E27FC236}">
                <a16:creationId xmlns:a16="http://schemas.microsoft.com/office/drawing/2014/main" id="{98997A77-0F4C-76FE-1AB0-7F18DD6BF6C8}"/>
              </a:ext>
            </a:extLst>
          </p:cNvPr>
          <p:cNvCxnSpPr/>
          <p:nvPr/>
        </p:nvCxnSpPr>
        <p:spPr>
          <a:xfrm>
            <a:off x="609600" y="2397252"/>
            <a:ext cx="177800" cy="0"/>
          </a:xfrm>
          <a:prstGeom prst="line">
            <a:avLst/>
          </a:prstGeom>
          <a:ln w="28575">
            <a:solidFill>
              <a:srgbClr val="5B6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rner">
            <a:extLst>
              <a:ext uri="{FF2B5EF4-FFF2-40B4-BE49-F238E27FC236}">
                <a16:creationId xmlns:a16="http://schemas.microsoft.com/office/drawing/2014/main" id="{59E6066D-35F2-C99F-63E9-59CC1B5FAD82}"/>
              </a:ext>
            </a:extLst>
          </p:cNvPr>
          <p:cNvCxnSpPr/>
          <p:nvPr/>
        </p:nvCxnSpPr>
        <p:spPr>
          <a:xfrm>
            <a:off x="609600" y="2397252"/>
            <a:ext cx="0" cy="177800"/>
          </a:xfrm>
          <a:prstGeom prst="line">
            <a:avLst/>
          </a:prstGeom>
          <a:ln w="28575">
            <a:solidFill>
              <a:srgbClr val="5B6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rner">
            <a:extLst>
              <a:ext uri="{FF2B5EF4-FFF2-40B4-BE49-F238E27FC236}">
                <a16:creationId xmlns:a16="http://schemas.microsoft.com/office/drawing/2014/main" id="{E87B395D-6E39-0AB4-A779-659D5E22D279}"/>
              </a:ext>
            </a:extLst>
          </p:cNvPr>
          <p:cNvCxnSpPr/>
          <p:nvPr/>
        </p:nvCxnSpPr>
        <p:spPr>
          <a:xfrm flipH="1">
            <a:off x="4847308" y="6426200"/>
            <a:ext cx="177800" cy="0"/>
          </a:xfrm>
          <a:prstGeom prst="line">
            <a:avLst/>
          </a:prstGeom>
          <a:ln w="28575">
            <a:solidFill>
              <a:srgbClr val="5B6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rner">
            <a:extLst>
              <a:ext uri="{FF2B5EF4-FFF2-40B4-BE49-F238E27FC236}">
                <a16:creationId xmlns:a16="http://schemas.microsoft.com/office/drawing/2014/main" id="{6C16463E-77FF-DC12-BEF4-CEFE4C12FF41}"/>
              </a:ext>
            </a:extLst>
          </p:cNvPr>
          <p:cNvCxnSpPr/>
          <p:nvPr/>
        </p:nvCxnSpPr>
        <p:spPr>
          <a:xfrm flipV="1">
            <a:off x="5025108" y="6248400"/>
            <a:ext cx="0" cy="177800"/>
          </a:xfrm>
          <a:prstGeom prst="line">
            <a:avLst/>
          </a:prstGeom>
          <a:ln w="28575">
            <a:solidFill>
              <a:srgbClr val="5B6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n">
            <a:extLst>
              <a:ext uri="{FF2B5EF4-FFF2-40B4-BE49-F238E27FC236}">
                <a16:creationId xmlns:a16="http://schemas.microsoft.com/office/drawing/2014/main" id="{A5F0F880-1AB1-B799-58CC-291023E72666}"/>
              </a:ext>
            </a:extLst>
          </p:cNvPr>
          <p:cNvSpPr txBox="1"/>
          <p:nvPr/>
        </p:nvSpPr>
        <p:spPr>
          <a:xfrm>
            <a:off x="5279108" y="2422652"/>
            <a:ext cx="6303292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1C2330"/>
                </a:solidFill>
                <a:latin typeface="Cambria" panose="02040503050406030204" pitchFamily="18" charset="0"/>
              </a:rPr>
              <a:t>План предусматривал одновременное нанесение ударов по трём основным направлениям:</a:t>
            </a:r>
          </a:p>
        </p:txBody>
      </p:sp>
      <p:sp>
        <p:nvSpPr>
          <p:cNvPr id="17" name="Army group 1 card">
            <a:extLst>
              <a:ext uri="{FF2B5EF4-FFF2-40B4-BE49-F238E27FC236}">
                <a16:creationId xmlns:a16="http://schemas.microsoft.com/office/drawing/2014/main" id="{5679BF96-5B71-8544-13FC-4B16DC833F6F}"/>
              </a:ext>
            </a:extLst>
          </p:cNvPr>
          <p:cNvSpPr/>
          <p:nvPr/>
        </p:nvSpPr>
        <p:spPr>
          <a:xfrm>
            <a:off x="5279108" y="3184652"/>
            <a:ext cx="6303292" cy="99584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rmy group 1 bar">
            <a:extLst>
              <a:ext uri="{FF2B5EF4-FFF2-40B4-BE49-F238E27FC236}">
                <a16:creationId xmlns:a16="http://schemas.microsoft.com/office/drawing/2014/main" id="{BAEF8C9E-16B0-1619-B0EC-7A79A9F0DE81}"/>
              </a:ext>
            </a:extLst>
          </p:cNvPr>
          <p:cNvSpPr/>
          <p:nvPr/>
        </p:nvSpPr>
        <p:spPr>
          <a:xfrm>
            <a:off x="5279108" y="3311652"/>
            <a:ext cx="63500" cy="741849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rmy group 1">
            <a:extLst>
              <a:ext uri="{FF2B5EF4-FFF2-40B4-BE49-F238E27FC236}">
                <a16:creationId xmlns:a16="http://schemas.microsoft.com/office/drawing/2014/main" id="{82E5895C-1659-397F-7F65-FF4EAAED66F3}"/>
              </a:ext>
            </a:extLst>
          </p:cNvPr>
          <p:cNvSpPr txBox="1"/>
          <p:nvPr/>
        </p:nvSpPr>
        <p:spPr>
          <a:xfrm>
            <a:off x="5507708" y="3286252"/>
            <a:ext cx="5896892" cy="79264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2C4E9A"/>
                </a:solidFill>
                <a:latin typeface="Calibri" panose="020F0502020204030204" pitchFamily="34" charset="0"/>
              </a:rPr>
              <a:t>Группа армий «Север»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должна была захватить Прибалтику и Ленинград.</a:t>
            </a:r>
          </a:p>
        </p:txBody>
      </p:sp>
      <p:sp>
        <p:nvSpPr>
          <p:cNvPr id="20" name="Army group 2 card">
            <a:extLst>
              <a:ext uri="{FF2B5EF4-FFF2-40B4-BE49-F238E27FC236}">
                <a16:creationId xmlns:a16="http://schemas.microsoft.com/office/drawing/2014/main" id="{BD4261F1-CE10-F16F-B1B8-A74E8EC0049C}"/>
              </a:ext>
            </a:extLst>
          </p:cNvPr>
          <p:cNvSpPr/>
          <p:nvPr/>
        </p:nvSpPr>
        <p:spPr>
          <a:xfrm>
            <a:off x="5279108" y="4307501"/>
            <a:ext cx="6303292" cy="621567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Army group 2 bar">
            <a:extLst>
              <a:ext uri="{FF2B5EF4-FFF2-40B4-BE49-F238E27FC236}">
                <a16:creationId xmlns:a16="http://schemas.microsoft.com/office/drawing/2014/main" id="{09E09EC5-D0A6-7AD4-1047-6E42D227BC5F}"/>
              </a:ext>
            </a:extLst>
          </p:cNvPr>
          <p:cNvSpPr/>
          <p:nvPr/>
        </p:nvSpPr>
        <p:spPr>
          <a:xfrm>
            <a:off x="5279108" y="4434501"/>
            <a:ext cx="63500" cy="367567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rmy group 2">
            <a:extLst>
              <a:ext uri="{FF2B5EF4-FFF2-40B4-BE49-F238E27FC236}">
                <a16:creationId xmlns:a16="http://schemas.microsoft.com/office/drawing/2014/main" id="{6DB6862A-CA1B-65DC-A765-0D6C8040B5CB}"/>
              </a:ext>
            </a:extLst>
          </p:cNvPr>
          <p:cNvSpPr txBox="1"/>
          <p:nvPr/>
        </p:nvSpPr>
        <p:spPr>
          <a:xfrm>
            <a:off x="5507708" y="4409101"/>
            <a:ext cx="5896892" cy="41836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A3241C"/>
                </a:solidFill>
                <a:latin typeface="Calibri" panose="020F0502020204030204" pitchFamily="34" charset="0"/>
              </a:rPr>
              <a:t>Группа армий «Центр»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должна была продвигаться через Беларусь к Москве.</a:t>
            </a:r>
          </a:p>
        </p:txBody>
      </p:sp>
      <p:sp>
        <p:nvSpPr>
          <p:cNvPr id="23" name="Army group 3 card">
            <a:extLst>
              <a:ext uri="{FF2B5EF4-FFF2-40B4-BE49-F238E27FC236}">
                <a16:creationId xmlns:a16="http://schemas.microsoft.com/office/drawing/2014/main" id="{8FFD1F7D-151D-5FE4-B9CF-D7A045D693D1}"/>
              </a:ext>
            </a:extLst>
          </p:cNvPr>
          <p:cNvSpPr/>
          <p:nvPr/>
        </p:nvSpPr>
        <p:spPr>
          <a:xfrm>
            <a:off x="5279108" y="5056067"/>
            <a:ext cx="6303292" cy="37204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rmy group 3 bar">
            <a:extLst>
              <a:ext uri="{FF2B5EF4-FFF2-40B4-BE49-F238E27FC236}">
                <a16:creationId xmlns:a16="http://schemas.microsoft.com/office/drawing/2014/main" id="{6147F7D5-5184-EEF2-A527-35EA8AEB9DA0}"/>
              </a:ext>
            </a:extLst>
          </p:cNvPr>
          <p:cNvSpPr/>
          <p:nvPr/>
        </p:nvSpPr>
        <p:spPr>
          <a:xfrm>
            <a:off x="5279108" y="5183067"/>
            <a:ext cx="63500" cy="118045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Army group 3">
            <a:extLst>
              <a:ext uri="{FF2B5EF4-FFF2-40B4-BE49-F238E27FC236}">
                <a16:creationId xmlns:a16="http://schemas.microsoft.com/office/drawing/2014/main" id="{FEC593BF-A689-9F26-2885-3BBC8FC99C0C}"/>
              </a:ext>
            </a:extLst>
          </p:cNvPr>
          <p:cNvSpPr txBox="1"/>
          <p:nvPr/>
        </p:nvSpPr>
        <p:spPr>
          <a:xfrm>
            <a:off x="5507708" y="5157667"/>
            <a:ext cx="5896892" cy="168844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B5862A"/>
                </a:solidFill>
                <a:latin typeface="Calibri" panose="020F0502020204030204" pitchFamily="34" charset="0"/>
              </a:rPr>
              <a:t>Группа армий «Юг»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должна была наступать на Украину и захватить Киев, а затем двигаться в направлении Кавказа.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6016315A-A037-9068-1548-254C09672B4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692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89007AA-CAE6-D8DE-5380-AF051C5A723F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Нападение Германии на СССР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3EAFFA4A-3B60-1330-1734-A220031140C8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D82F55E5-C504-8A0C-EB75-A671536B9D08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Moscow air defence" descr="Зенитчики на крыше дома, Москва, 1941 г. РИА Новости, архив 887721">
            <a:extLst>
              <a:ext uri="{FF2B5EF4-FFF2-40B4-BE49-F238E27FC236}">
                <a16:creationId xmlns:a16="http://schemas.microsoft.com/office/drawing/2014/main" id="{25FD1704-AEEA-3BBB-528C-E0D20C7313E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1127252"/>
            <a:ext cx="2540000" cy="1778000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Task card">
            <a:extLst>
              <a:ext uri="{FF2B5EF4-FFF2-40B4-BE49-F238E27FC236}">
                <a16:creationId xmlns:a16="http://schemas.microsoft.com/office/drawing/2014/main" id="{EA87F13D-9B78-1E00-EC89-6C75142C898B}"/>
              </a:ext>
            </a:extLst>
          </p:cNvPr>
          <p:cNvSpPr/>
          <p:nvPr/>
        </p:nvSpPr>
        <p:spPr>
          <a:xfrm>
            <a:off x="609600" y="1127252"/>
            <a:ext cx="8204200" cy="1778000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ask bar">
            <a:extLst>
              <a:ext uri="{FF2B5EF4-FFF2-40B4-BE49-F238E27FC236}">
                <a16:creationId xmlns:a16="http://schemas.microsoft.com/office/drawing/2014/main" id="{10C77C7D-BE4F-FEC7-CDE3-DBDBDB0F2010}"/>
              </a:ext>
            </a:extLst>
          </p:cNvPr>
          <p:cNvSpPr/>
          <p:nvPr/>
        </p:nvSpPr>
        <p:spPr>
          <a:xfrm>
            <a:off x="609600" y="1254252"/>
            <a:ext cx="63500" cy="152400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sk">
            <a:extLst>
              <a:ext uri="{FF2B5EF4-FFF2-40B4-BE49-F238E27FC236}">
                <a16:creationId xmlns:a16="http://schemas.microsoft.com/office/drawing/2014/main" id="{07B35BD2-E6D3-B630-D1EA-A3A6F7C4A6E4}"/>
              </a:ext>
            </a:extLst>
          </p:cNvPr>
          <p:cNvSpPr txBox="1"/>
          <p:nvPr/>
        </p:nvSpPr>
        <p:spPr>
          <a:xfrm>
            <a:off x="838200" y="1228852"/>
            <a:ext cx="77978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b="1" dirty="0">
                <a:solidFill>
                  <a:srgbClr val="B5862A"/>
                </a:solidFill>
                <a:latin typeface="Calibri" panose="020F0502020204030204" pitchFamily="34" charset="0"/>
              </a:rPr>
              <a:t>Задание для работы в классе:</a:t>
            </a:r>
            <a:r>
              <a:rPr lang="ru-RU" sz="2100" dirty="0">
                <a:solidFill>
                  <a:srgbClr val="1C2330"/>
                </a:solidFill>
                <a:latin typeface="Calibri" panose="020F0502020204030204" pitchFamily="34" charset="0"/>
              </a:rPr>
              <a:t> прочитать пункт 1 § 16 и ответить на вопрос. </a:t>
            </a:r>
            <a:r>
              <a:rPr lang="ru-RU" sz="2100" b="1" dirty="0">
                <a:solidFill>
                  <a:srgbClr val="1C2330"/>
                </a:solidFill>
                <a:latin typeface="Calibri" panose="020F0502020204030204" pitchFamily="34" charset="0"/>
              </a:rPr>
              <a:t>Почему провалился план молниеносной войны под названием «Барбаросса»?</a:t>
            </a:r>
          </a:p>
        </p:txBody>
      </p:sp>
      <p:sp>
        <p:nvSpPr>
          <p:cNvPr id="11" name="Answers">
            <a:extLst>
              <a:ext uri="{FF2B5EF4-FFF2-40B4-BE49-F238E27FC236}">
                <a16:creationId xmlns:a16="http://schemas.microsoft.com/office/drawing/2014/main" id="{96C56A18-2286-4379-D67D-3774812D6E61}"/>
              </a:ext>
            </a:extLst>
          </p:cNvPr>
          <p:cNvSpPr txBox="1"/>
          <p:nvPr/>
        </p:nvSpPr>
        <p:spPr>
          <a:xfrm>
            <a:off x="609600" y="3108452"/>
            <a:ext cx="10972800" cy="284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500"/>
              </a:spcAft>
              <a:buClr>
                <a:srgbClr val="A3241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Несмотря на первоначальный успех немецких войск, советские солдаты и командиры проявили высокий уровень боеспособности и стойкости, оказывали ожесточённое сопротивление.</a:t>
            </a:r>
          </a:p>
          <a:p>
            <a:pPr marL="304800" indent="-304800">
              <a:spcAft>
                <a:spcPts val="500"/>
              </a:spcAft>
              <a:buClr>
                <a:srgbClr val="A3241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Немецкое командование недооценило силы и ресурсы СССР. Советское же командование быстро перегруппировало войска и организовало контрнаступление.</a:t>
            </a:r>
          </a:p>
          <a:p>
            <a:pPr marL="304800" indent="-304800">
              <a:spcAft>
                <a:spcPts val="500"/>
              </a:spcAft>
              <a:buClr>
                <a:srgbClr val="A3241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Эффективная работа советской системы ПВО и установка многоуровневых аэростатных заграждений защитили важные стратегические объекты и замедлили наступление немецких войск.</a:t>
            </a:r>
          </a:p>
          <a:p>
            <a:pPr marL="304800" indent="-304800">
              <a:spcAft>
                <a:spcPts val="500"/>
              </a:spcAft>
              <a:buClr>
                <a:srgbClr val="A3241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Великобритания и США поддержали СССР после вторжения Германии. Их заявления и соглашения о сотрудничестве ослабили позиции Германии.</a:t>
            </a:r>
          </a:p>
          <a:p>
            <a:pPr marL="304800" indent="-304800">
              <a:spcAft>
                <a:spcPts val="500"/>
              </a:spcAft>
              <a:buClr>
                <a:srgbClr val="A3241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Перестройка экономики и общества под военные нужды, мобилизация всех сил страны помогли СССР выстоять и перейти в контрнаступление.</a:t>
            </a:r>
          </a:p>
        </p:txBody>
      </p:sp>
      <p:sp>
        <p:nvSpPr>
          <p:cNvPr id="12" name="Note">
            <a:extLst>
              <a:ext uri="{FF2B5EF4-FFF2-40B4-BE49-F238E27FC236}">
                <a16:creationId xmlns:a16="http://schemas.microsoft.com/office/drawing/2014/main" id="{8A1EACDC-FF96-DC7D-BED1-3B8D51363ADC}"/>
              </a:ext>
            </a:extLst>
          </p:cNvPr>
          <p:cNvSpPr txBox="1"/>
          <p:nvPr/>
        </p:nvSpPr>
        <p:spPr>
          <a:xfrm>
            <a:off x="609600" y="6172200"/>
            <a:ext cx="8890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500" i="1" dirty="0">
                <a:solidFill>
                  <a:srgbClr val="4E5665"/>
                </a:solidFill>
                <a:latin typeface="Calibri" panose="020F0502020204030204" pitchFamily="34" charset="0"/>
              </a:rPr>
              <a:t>Подробнее данный материал будет рассмотрен в курсе изучения истории России в 10 классе.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8188F2F9-C52D-B394-A0BC-F51D7187FE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7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8CEEC1BA-A508-8B01-0F95-22770E3236B7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Нападение Японии на США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9F40FE66-AE1F-2DF6-648A-25B2A45B66F8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839C943-6153-6C87-9D6D-E5431788EBE3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USS Shaw" descr="Взрыв эсминца «Шоу» в плавучем доке, Пёрл-Харбор, 7 декабря 1941 г. ВМС США">
            <a:extLst>
              <a:ext uri="{FF2B5EF4-FFF2-40B4-BE49-F238E27FC236}">
                <a16:creationId xmlns:a16="http://schemas.microsoft.com/office/drawing/2014/main" id="{0175F62B-37BF-B432-4217-4823D3521E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127252"/>
            <a:ext cx="3810000" cy="5298948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tep 1 card">
            <a:extLst>
              <a:ext uri="{FF2B5EF4-FFF2-40B4-BE49-F238E27FC236}">
                <a16:creationId xmlns:a16="http://schemas.microsoft.com/office/drawing/2014/main" id="{4432631B-1200-649B-E95A-BD5FE005AC74}"/>
              </a:ext>
            </a:extLst>
          </p:cNvPr>
          <p:cNvSpPr/>
          <p:nvPr/>
        </p:nvSpPr>
        <p:spPr>
          <a:xfrm>
            <a:off x="1168400" y="1127252"/>
            <a:ext cx="6350000" cy="79849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ep 1">
            <a:extLst>
              <a:ext uri="{FF2B5EF4-FFF2-40B4-BE49-F238E27FC236}">
                <a16:creationId xmlns:a16="http://schemas.microsoft.com/office/drawing/2014/main" id="{34D0F1BE-EC38-1D3B-AD98-DE180A68CE05}"/>
              </a:ext>
            </a:extLst>
          </p:cNvPr>
          <p:cNvSpPr txBox="1"/>
          <p:nvPr/>
        </p:nvSpPr>
        <p:spPr>
          <a:xfrm>
            <a:off x="1397000" y="1228852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b="1" dirty="0">
                <a:solidFill>
                  <a:srgbClr val="18707F"/>
                </a:solidFill>
                <a:latin typeface="Calibri" panose="020F0502020204030204" pitchFamily="34" charset="0"/>
              </a:rPr>
              <a:t>В июле 1941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США разорвали торговые отношения с Японией.</a:t>
            </a:r>
          </a:p>
        </p:txBody>
      </p:sp>
      <p:sp>
        <p:nvSpPr>
          <p:cNvPr id="10" name="Step dot 1">
            <a:extLst>
              <a:ext uri="{FF2B5EF4-FFF2-40B4-BE49-F238E27FC236}">
                <a16:creationId xmlns:a16="http://schemas.microsoft.com/office/drawing/2014/main" id="{4881140D-345A-495F-2E9D-65D55CD7204F}"/>
              </a:ext>
            </a:extLst>
          </p:cNvPr>
          <p:cNvSpPr/>
          <p:nvPr/>
        </p:nvSpPr>
        <p:spPr>
          <a:xfrm>
            <a:off x="660400" y="1361398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Step line">
            <a:extLst>
              <a:ext uri="{FF2B5EF4-FFF2-40B4-BE49-F238E27FC236}">
                <a16:creationId xmlns:a16="http://schemas.microsoft.com/office/drawing/2014/main" id="{EEDA831B-EDA1-54F3-EC6D-A07771AD2471}"/>
              </a:ext>
            </a:extLst>
          </p:cNvPr>
          <p:cNvCxnSpPr/>
          <p:nvPr/>
        </p:nvCxnSpPr>
        <p:spPr>
          <a:xfrm>
            <a:off x="825500" y="1691598"/>
            <a:ext cx="0" cy="569891"/>
          </a:xfrm>
          <a:prstGeom prst="line">
            <a:avLst/>
          </a:prstGeom>
          <a:ln w="19050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tep 2 card">
            <a:extLst>
              <a:ext uri="{FF2B5EF4-FFF2-40B4-BE49-F238E27FC236}">
                <a16:creationId xmlns:a16="http://schemas.microsoft.com/office/drawing/2014/main" id="{C6E00230-871F-EF67-D52B-3959DED60418}"/>
              </a:ext>
            </a:extLst>
          </p:cNvPr>
          <p:cNvSpPr/>
          <p:nvPr/>
        </p:nvSpPr>
        <p:spPr>
          <a:xfrm>
            <a:off x="1168400" y="2027343"/>
            <a:ext cx="6350000" cy="7984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ep 2">
            <a:extLst>
              <a:ext uri="{FF2B5EF4-FFF2-40B4-BE49-F238E27FC236}">
                <a16:creationId xmlns:a16="http://schemas.microsoft.com/office/drawing/2014/main" id="{D0BEEC9C-DE57-F93A-2E42-88736DF5DF76}"/>
              </a:ext>
            </a:extLst>
          </p:cNvPr>
          <p:cNvSpPr txBox="1"/>
          <p:nvPr/>
        </p:nvSpPr>
        <p:spPr>
          <a:xfrm>
            <a:off x="1397000" y="2128943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Это побудило Японию принять решение о нападении на США.</a:t>
            </a:r>
          </a:p>
        </p:txBody>
      </p:sp>
      <p:sp>
        <p:nvSpPr>
          <p:cNvPr id="14" name="Step dot 2">
            <a:extLst>
              <a:ext uri="{FF2B5EF4-FFF2-40B4-BE49-F238E27FC236}">
                <a16:creationId xmlns:a16="http://schemas.microsoft.com/office/drawing/2014/main" id="{48B4FB70-D6AC-FE72-E4C4-BB8CDC492C59}"/>
              </a:ext>
            </a:extLst>
          </p:cNvPr>
          <p:cNvSpPr/>
          <p:nvPr/>
        </p:nvSpPr>
        <p:spPr>
          <a:xfrm>
            <a:off x="660400" y="2261489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Step line">
            <a:extLst>
              <a:ext uri="{FF2B5EF4-FFF2-40B4-BE49-F238E27FC236}">
                <a16:creationId xmlns:a16="http://schemas.microsoft.com/office/drawing/2014/main" id="{F6ECE600-E894-D6CB-9409-F51558B3D33B}"/>
              </a:ext>
            </a:extLst>
          </p:cNvPr>
          <p:cNvCxnSpPr/>
          <p:nvPr/>
        </p:nvCxnSpPr>
        <p:spPr>
          <a:xfrm>
            <a:off x="825500" y="2591689"/>
            <a:ext cx="0" cy="569891"/>
          </a:xfrm>
          <a:prstGeom prst="line">
            <a:avLst/>
          </a:prstGeom>
          <a:ln w="19050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tep 3 card">
            <a:extLst>
              <a:ext uri="{FF2B5EF4-FFF2-40B4-BE49-F238E27FC236}">
                <a16:creationId xmlns:a16="http://schemas.microsoft.com/office/drawing/2014/main" id="{7A3E9A27-A1F4-2A6C-21E8-AB21969124F2}"/>
              </a:ext>
            </a:extLst>
          </p:cNvPr>
          <p:cNvSpPr/>
          <p:nvPr/>
        </p:nvSpPr>
        <p:spPr>
          <a:xfrm>
            <a:off x="1168400" y="2927435"/>
            <a:ext cx="6350000" cy="798491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ep 3 bar">
            <a:extLst>
              <a:ext uri="{FF2B5EF4-FFF2-40B4-BE49-F238E27FC236}">
                <a16:creationId xmlns:a16="http://schemas.microsoft.com/office/drawing/2014/main" id="{9E8CE016-7001-B515-E912-DE17C8E549AB}"/>
              </a:ext>
            </a:extLst>
          </p:cNvPr>
          <p:cNvSpPr/>
          <p:nvPr/>
        </p:nvSpPr>
        <p:spPr>
          <a:xfrm>
            <a:off x="1168400" y="3054435"/>
            <a:ext cx="63500" cy="544491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ep 3">
            <a:extLst>
              <a:ext uri="{FF2B5EF4-FFF2-40B4-BE49-F238E27FC236}">
                <a16:creationId xmlns:a16="http://schemas.microsoft.com/office/drawing/2014/main" id="{EBD2B151-84A7-2D44-A253-C94712EA215C}"/>
              </a:ext>
            </a:extLst>
          </p:cNvPr>
          <p:cNvSpPr txBox="1"/>
          <p:nvPr/>
        </p:nvSpPr>
        <p:spPr>
          <a:xfrm>
            <a:off x="1397000" y="3029035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b="1" dirty="0">
                <a:solidFill>
                  <a:srgbClr val="18707F"/>
                </a:solidFill>
                <a:latin typeface="Calibri" panose="020F0502020204030204" pitchFamily="34" charset="0"/>
              </a:rPr>
              <a:t>7 декабря 1941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произошло нападение на базу американского флота в Пёрл-Харборе.</a:t>
            </a:r>
          </a:p>
        </p:txBody>
      </p:sp>
      <p:sp>
        <p:nvSpPr>
          <p:cNvPr id="19" name="Step dot 3">
            <a:extLst>
              <a:ext uri="{FF2B5EF4-FFF2-40B4-BE49-F238E27FC236}">
                <a16:creationId xmlns:a16="http://schemas.microsoft.com/office/drawing/2014/main" id="{6CE1DAD9-4E0D-9B85-B1FE-E638B6643B2C}"/>
              </a:ext>
            </a:extLst>
          </p:cNvPr>
          <p:cNvSpPr/>
          <p:nvPr/>
        </p:nvSpPr>
        <p:spPr>
          <a:xfrm>
            <a:off x="660400" y="3161580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Step line">
            <a:extLst>
              <a:ext uri="{FF2B5EF4-FFF2-40B4-BE49-F238E27FC236}">
                <a16:creationId xmlns:a16="http://schemas.microsoft.com/office/drawing/2014/main" id="{2BB2BFAF-4C16-B303-04A1-DD7DB8054E95}"/>
              </a:ext>
            </a:extLst>
          </p:cNvPr>
          <p:cNvCxnSpPr/>
          <p:nvPr/>
        </p:nvCxnSpPr>
        <p:spPr>
          <a:xfrm>
            <a:off x="825500" y="3491780"/>
            <a:ext cx="0" cy="569892"/>
          </a:xfrm>
          <a:prstGeom prst="line">
            <a:avLst/>
          </a:prstGeom>
          <a:ln w="19050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tep 4 card">
            <a:extLst>
              <a:ext uri="{FF2B5EF4-FFF2-40B4-BE49-F238E27FC236}">
                <a16:creationId xmlns:a16="http://schemas.microsoft.com/office/drawing/2014/main" id="{00E8CE9B-9DA6-6009-E747-6FC747C7FF86}"/>
              </a:ext>
            </a:extLst>
          </p:cNvPr>
          <p:cNvSpPr/>
          <p:nvPr/>
        </p:nvSpPr>
        <p:spPr>
          <a:xfrm>
            <a:off x="1168400" y="3827526"/>
            <a:ext cx="6350000" cy="79849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ep 4">
            <a:extLst>
              <a:ext uri="{FF2B5EF4-FFF2-40B4-BE49-F238E27FC236}">
                <a16:creationId xmlns:a16="http://schemas.microsoft.com/office/drawing/2014/main" id="{5E915A07-6FA9-21EB-3372-010B6F9E4445}"/>
              </a:ext>
            </a:extLst>
          </p:cNvPr>
          <p:cNvSpPr txBox="1"/>
          <p:nvPr/>
        </p:nvSpPr>
        <p:spPr>
          <a:xfrm>
            <a:off x="1397000" y="3929126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Большинство линкоров затонули, остальные получили серьёзные повреждения.</a:t>
            </a:r>
          </a:p>
        </p:txBody>
      </p:sp>
      <p:sp>
        <p:nvSpPr>
          <p:cNvPr id="23" name="Step dot 4">
            <a:extLst>
              <a:ext uri="{FF2B5EF4-FFF2-40B4-BE49-F238E27FC236}">
                <a16:creationId xmlns:a16="http://schemas.microsoft.com/office/drawing/2014/main" id="{7AB9D1E5-ABB3-9135-4EF0-D2C8D99B0030}"/>
              </a:ext>
            </a:extLst>
          </p:cNvPr>
          <p:cNvSpPr/>
          <p:nvPr/>
        </p:nvSpPr>
        <p:spPr>
          <a:xfrm>
            <a:off x="660400" y="4061672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Step line">
            <a:extLst>
              <a:ext uri="{FF2B5EF4-FFF2-40B4-BE49-F238E27FC236}">
                <a16:creationId xmlns:a16="http://schemas.microsoft.com/office/drawing/2014/main" id="{551DCF8F-B870-6D8E-74CB-B15A6F06B939}"/>
              </a:ext>
            </a:extLst>
          </p:cNvPr>
          <p:cNvCxnSpPr/>
          <p:nvPr/>
        </p:nvCxnSpPr>
        <p:spPr>
          <a:xfrm>
            <a:off x="825500" y="4391872"/>
            <a:ext cx="0" cy="569891"/>
          </a:xfrm>
          <a:prstGeom prst="line">
            <a:avLst/>
          </a:prstGeom>
          <a:ln w="19050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5 card">
            <a:extLst>
              <a:ext uri="{FF2B5EF4-FFF2-40B4-BE49-F238E27FC236}">
                <a16:creationId xmlns:a16="http://schemas.microsoft.com/office/drawing/2014/main" id="{9CB2B2EF-8FC8-FD85-CEB3-FBDA36CF0D35}"/>
              </a:ext>
            </a:extLst>
          </p:cNvPr>
          <p:cNvSpPr/>
          <p:nvPr/>
        </p:nvSpPr>
        <p:spPr>
          <a:xfrm>
            <a:off x="1168400" y="4727617"/>
            <a:ext cx="6350000" cy="79849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tep 5">
            <a:extLst>
              <a:ext uri="{FF2B5EF4-FFF2-40B4-BE49-F238E27FC236}">
                <a16:creationId xmlns:a16="http://schemas.microsoft.com/office/drawing/2014/main" id="{318350A3-1BDA-757E-830B-0D9F2BD96444}"/>
              </a:ext>
            </a:extLst>
          </p:cNvPr>
          <p:cNvSpPr txBox="1"/>
          <p:nvPr/>
        </p:nvSpPr>
        <p:spPr>
          <a:xfrm>
            <a:off x="1397000" y="4829217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Вступление США в войну ускорило формирование антигитлеровской коалиции.</a:t>
            </a:r>
          </a:p>
        </p:txBody>
      </p:sp>
      <p:sp>
        <p:nvSpPr>
          <p:cNvPr id="27" name="Step dot 5">
            <a:extLst>
              <a:ext uri="{FF2B5EF4-FFF2-40B4-BE49-F238E27FC236}">
                <a16:creationId xmlns:a16="http://schemas.microsoft.com/office/drawing/2014/main" id="{1A161284-6725-5E85-3EC6-7410FDA0DBCA}"/>
              </a:ext>
            </a:extLst>
          </p:cNvPr>
          <p:cNvSpPr/>
          <p:nvPr/>
        </p:nvSpPr>
        <p:spPr>
          <a:xfrm>
            <a:off x="660400" y="4961763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Step line">
            <a:extLst>
              <a:ext uri="{FF2B5EF4-FFF2-40B4-BE49-F238E27FC236}">
                <a16:creationId xmlns:a16="http://schemas.microsoft.com/office/drawing/2014/main" id="{2368E5AF-7C59-8E92-B0CB-886B6D770520}"/>
              </a:ext>
            </a:extLst>
          </p:cNvPr>
          <p:cNvCxnSpPr/>
          <p:nvPr/>
        </p:nvCxnSpPr>
        <p:spPr>
          <a:xfrm>
            <a:off x="825500" y="5291963"/>
            <a:ext cx="0" cy="569891"/>
          </a:xfrm>
          <a:prstGeom prst="line">
            <a:avLst/>
          </a:prstGeom>
          <a:ln w="19050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Step 6 card">
            <a:extLst>
              <a:ext uri="{FF2B5EF4-FFF2-40B4-BE49-F238E27FC236}">
                <a16:creationId xmlns:a16="http://schemas.microsoft.com/office/drawing/2014/main" id="{0C1B345C-41EC-1309-9882-D2366A499FF7}"/>
              </a:ext>
            </a:extLst>
          </p:cNvPr>
          <p:cNvSpPr/>
          <p:nvPr/>
        </p:nvSpPr>
        <p:spPr>
          <a:xfrm>
            <a:off x="1168400" y="5627709"/>
            <a:ext cx="6350000" cy="79849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tep 6">
            <a:extLst>
              <a:ext uri="{FF2B5EF4-FFF2-40B4-BE49-F238E27FC236}">
                <a16:creationId xmlns:a16="http://schemas.microsoft.com/office/drawing/2014/main" id="{06BAF4AA-8676-4E14-47F5-364745114383}"/>
              </a:ext>
            </a:extLst>
          </p:cNvPr>
          <p:cNvSpPr txBox="1"/>
          <p:nvPr/>
        </p:nvSpPr>
        <p:spPr>
          <a:xfrm>
            <a:off x="1397000" y="5729309"/>
            <a:ext cx="5943600" cy="59529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В ответ на вооружённое нападение США объявило войну Японии.</a:t>
            </a:r>
          </a:p>
        </p:txBody>
      </p:sp>
      <p:sp>
        <p:nvSpPr>
          <p:cNvPr id="31" name="Step dot 6">
            <a:extLst>
              <a:ext uri="{FF2B5EF4-FFF2-40B4-BE49-F238E27FC236}">
                <a16:creationId xmlns:a16="http://schemas.microsoft.com/office/drawing/2014/main" id="{DBA60349-7950-48E3-F1F3-50EAE8A86A7D}"/>
              </a:ext>
            </a:extLst>
          </p:cNvPr>
          <p:cNvSpPr/>
          <p:nvPr/>
        </p:nvSpPr>
        <p:spPr>
          <a:xfrm>
            <a:off x="660400" y="5861854"/>
            <a:ext cx="330200" cy="330200"/>
          </a:xfrm>
          <a:prstGeom prst="ellipse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CB858548-A550-0098-04CB-641FB5A6314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82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cific map mount">
            <a:extLst>
              <a:ext uri="{FF2B5EF4-FFF2-40B4-BE49-F238E27FC236}">
                <a16:creationId xmlns:a16="http://schemas.microsoft.com/office/drawing/2014/main" id="{5D6A6B54-7D11-B214-035C-808A1C87B310}"/>
              </a:ext>
            </a:extLst>
          </p:cNvPr>
          <p:cNvSpPr/>
          <p:nvPr/>
        </p:nvSpPr>
        <p:spPr>
          <a:xfrm>
            <a:off x="726246" y="330200"/>
            <a:ext cx="10739508" cy="6070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acific map" descr="Война на Тихом океане: территории, захваченные Японией к концу 1941 и к лету 1942 г. Карта школьного атласа (из исходной презентации)">
            <a:extLst>
              <a:ext uri="{FF2B5EF4-FFF2-40B4-BE49-F238E27FC236}">
                <a16:creationId xmlns:a16="http://schemas.microsoft.com/office/drawing/2014/main" id="{29A0B1F3-CEFD-2D1B-A4A8-8CBFDF04F1D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46" y="431800"/>
            <a:ext cx="10536308" cy="5867400"/>
          </a:xfrm>
          <a:prstGeom prst="rect">
            <a:avLst/>
          </a:prstGeom>
        </p:spPr>
      </p:pic>
      <p:cxnSp>
        <p:nvCxnSpPr>
          <p:cNvPr id="6" name="Corner">
            <a:extLst>
              <a:ext uri="{FF2B5EF4-FFF2-40B4-BE49-F238E27FC236}">
                <a16:creationId xmlns:a16="http://schemas.microsoft.com/office/drawing/2014/main" id="{7D02A2B7-3A10-2ABC-EF6A-0F283E4AA2AF}"/>
              </a:ext>
            </a:extLst>
          </p:cNvPr>
          <p:cNvCxnSpPr/>
          <p:nvPr/>
        </p:nvCxnSpPr>
        <p:spPr>
          <a:xfrm>
            <a:off x="726246" y="330200"/>
            <a:ext cx="177800" cy="0"/>
          </a:xfrm>
          <a:prstGeom prst="line">
            <a:avLst/>
          </a:prstGeom>
          <a:ln w="28575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rner">
            <a:extLst>
              <a:ext uri="{FF2B5EF4-FFF2-40B4-BE49-F238E27FC236}">
                <a16:creationId xmlns:a16="http://schemas.microsoft.com/office/drawing/2014/main" id="{396ECEC8-48BA-766C-0C9A-BB0BE6DCEA26}"/>
              </a:ext>
            </a:extLst>
          </p:cNvPr>
          <p:cNvCxnSpPr/>
          <p:nvPr/>
        </p:nvCxnSpPr>
        <p:spPr>
          <a:xfrm>
            <a:off x="726246" y="330200"/>
            <a:ext cx="0" cy="177800"/>
          </a:xfrm>
          <a:prstGeom prst="line">
            <a:avLst/>
          </a:prstGeom>
          <a:ln w="28575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rner">
            <a:extLst>
              <a:ext uri="{FF2B5EF4-FFF2-40B4-BE49-F238E27FC236}">
                <a16:creationId xmlns:a16="http://schemas.microsoft.com/office/drawing/2014/main" id="{253E1A1A-4B33-C96D-AC44-21CBECDFBB89}"/>
              </a:ext>
            </a:extLst>
          </p:cNvPr>
          <p:cNvCxnSpPr/>
          <p:nvPr/>
        </p:nvCxnSpPr>
        <p:spPr>
          <a:xfrm flipH="1">
            <a:off x="11287954" y="6400800"/>
            <a:ext cx="177800" cy="0"/>
          </a:xfrm>
          <a:prstGeom prst="line">
            <a:avLst/>
          </a:prstGeom>
          <a:ln w="28575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rner">
            <a:extLst>
              <a:ext uri="{FF2B5EF4-FFF2-40B4-BE49-F238E27FC236}">
                <a16:creationId xmlns:a16="http://schemas.microsoft.com/office/drawing/2014/main" id="{8133827A-9DD1-C31B-BE06-3CF045C03922}"/>
              </a:ext>
            </a:extLst>
          </p:cNvPr>
          <p:cNvCxnSpPr/>
          <p:nvPr/>
        </p:nvCxnSpPr>
        <p:spPr>
          <a:xfrm flipV="1">
            <a:off x="11465754" y="6223000"/>
            <a:ext cx="0" cy="177800"/>
          </a:xfrm>
          <a:prstGeom prst="line">
            <a:avLst/>
          </a:prstGeom>
          <a:ln w="28575">
            <a:solidFill>
              <a:srgbClr val="1870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927768A5-A465-E901-4C7E-2E0582CDF8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0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56611160-6858-BAC8-A8C1-2F362737660A}"/>
              </a:ext>
            </a:extLst>
          </p:cNvPr>
          <p:cNvSpPr txBox="1"/>
          <p:nvPr/>
        </p:nvSpPr>
        <p:spPr>
          <a:xfrm>
            <a:off x="609600" y="304800"/>
            <a:ext cx="10972800" cy="4632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200" b="1" dirty="0">
                <a:solidFill>
                  <a:srgbClr val="1C2330"/>
                </a:solidFill>
                <a:latin typeface="Cambria" panose="02040503050406030204" pitchFamily="18" charset="0"/>
              </a:rPr>
              <a:t>Победы Японии в Тихом океане и Восточной Азии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9D9F510D-2535-D926-87AF-4A511AA1DB1C}"/>
              </a:ext>
            </a:extLst>
          </p:cNvPr>
          <p:cNvSpPr/>
          <p:nvPr/>
        </p:nvSpPr>
        <p:spPr>
          <a:xfrm>
            <a:off x="609600" y="869696"/>
            <a:ext cx="711200" cy="44450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8B78897-3B63-94B5-4E90-354F30AD45DA}"/>
              </a:ext>
            </a:extLst>
          </p:cNvPr>
          <p:cNvCxnSpPr/>
          <p:nvPr/>
        </p:nvCxnSpPr>
        <p:spPr>
          <a:xfrm>
            <a:off x="1371600" y="891921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Singapore 1942" descr="Генерал А. Персиваль и британские офицеры идут на переговоры о капитуляции Сингапура, 15 февраля 1942 г. Имперский военный музей">
            <a:extLst>
              <a:ext uri="{FF2B5EF4-FFF2-40B4-BE49-F238E27FC236}">
                <a16:creationId xmlns:a16="http://schemas.microsoft.com/office/drawing/2014/main" id="{DC427CA0-EC7B-0FDE-2BDC-C6DA2CA6E0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98296"/>
            <a:ext cx="3175000" cy="5327904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Victory 1 card">
            <a:extLst>
              <a:ext uri="{FF2B5EF4-FFF2-40B4-BE49-F238E27FC236}">
                <a16:creationId xmlns:a16="http://schemas.microsoft.com/office/drawing/2014/main" id="{72200336-91A5-5923-5B97-6266333FE050}"/>
              </a:ext>
            </a:extLst>
          </p:cNvPr>
          <p:cNvSpPr/>
          <p:nvPr/>
        </p:nvSpPr>
        <p:spPr>
          <a:xfrm>
            <a:off x="4038600" y="1098296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Victory 1 bar">
            <a:extLst>
              <a:ext uri="{FF2B5EF4-FFF2-40B4-BE49-F238E27FC236}">
                <a16:creationId xmlns:a16="http://schemas.microsoft.com/office/drawing/2014/main" id="{78785D0E-D44A-A7BC-87C4-54714A4811F7}"/>
              </a:ext>
            </a:extLst>
          </p:cNvPr>
          <p:cNvSpPr/>
          <p:nvPr/>
        </p:nvSpPr>
        <p:spPr>
          <a:xfrm>
            <a:off x="4038600" y="1225296"/>
            <a:ext cx="63500" cy="1420368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Victory 1">
            <a:extLst>
              <a:ext uri="{FF2B5EF4-FFF2-40B4-BE49-F238E27FC236}">
                <a16:creationId xmlns:a16="http://schemas.microsoft.com/office/drawing/2014/main" id="{D2CFE117-6B10-8C0D-1867-4AC1B3396FBE}"/>
              </a:ext>
            </a:extLst>
          </p:cNvPr>
          <p:cNvSpPr txBox="1"/>
          <p:nvPr/>
        </p:nvSpPr>
        <p:spPr>
          <a:xfrm>
            <a:off x="4267200" y="1199896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Японская армия захватила Гонконг и оккупировала Бирму.</a:t>
            </a:r>
          </a:p>
        </p:txBody>
      </p:sp>
      <p:sp>
        <p:nvSpPr>
          <p:cNvPr id="11" name="Victory 2 card">
            <a:extLst>
              <a:ext uri="{FF2B5EF4-FFF2-40B4-BE49-F238E27FC236}">
                <a16:creationId xmlns:a16="http://schemas.microsoft.com/office/drawing/2014/main" id="{98076E73-0118-AB43-4F82-FCADB02848E7}"/>
              </a:ext>
            </a:extLst>
          </p:cNvPr>
          <p:cNvSpPr/>
          <p:nvPr/>
        </p:nvSpPr>
        <p:spPr>
          <a:xfrm>
            <a:off x="7874000" y="1098296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Victory 2 bar">
            <a:extLst>
              <a:ext uri="{FF2B5EF4-FFF2-40B4-BE49-F238E27FC236}">
                <a16:creationId xmlns:a16="http://schemas.microsoft.com/office/drawing/2014/main" id="{F2F88DC7-D539-42DE-7CC7-C25254EF18CA}"/>
              </a:ext>
            </a:extLst>
          </p:cNvPr>
          <p:cNvSpPr/>
          <p:nvPr/>
        </p:nvSpPr>
        <p:spPr>
          <a:xfrm>
            <a:off x="7874000" y="1225296"/>
            <a:ext cx="63500" cy="1420368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Victory 2">
            <a:extLst>
              <a:ext uri="{FF2B5EF4-FFF2-40B4-BE49-F238E27FC236}">
                <a16:creationId xmlns:a16="http://schemas.microsoft.com/office/drawing/2014/main" id="{736CCCFD-0772-6298-2295-AA62C7C085A8}"/>
              </a:ext>
            </a:extLst>
          </p:cNvPr>
          <p:cNvSpPr txBox="1"/>
          <p:nvPr/>
        </p:nvSpPr>
        <p:spPr>
          <a:xfrm>
            <a:off x="8102600" y="1199896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b="1" dirty="0">
                <a:solidFill>
                  <a:srgbClr val="18707F"/>
                </a:solidFill>
                <a:latin typeface="Calibri" panose="020F0502020204030204" pitchFamily="34" charset="0"/>
              </a:rPr>
              <a:t>В феврале 1942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британцы утратили свою главную военную базу в регионе после поражения в Сингапуре.</a:t>
            </a:r>
          </a:p>
        </p:txBody>
      </p:sp>
      <p:sp>
        <p:nvSpPr>
          <p:cNvPr id="14" name="Victory 3 card">
            <a:extLst>
              <a:ext uri="{FF2B5EF4-FFF2-40B4-BE49-F238E27FC236}">
                <a16:creationId xmlns:a16="http://schemas.microsoft.com/office/drawing/2014/main" id="{29362B25-E86D-553F-B8C0-8A87C523FD35}"/>
              </a:ext>
            </a:extLst>
          </p:cNvPr>
          <p:cNvSpPr/>
          <p:nvPr/>
        </p:nvSpPr>
        <p:spPr>
          <a:xfrm>
            <a:off x="4038600" y="2925064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Victory 3 bar">
            <a:extLst>
              <a:ext uri="{FF2B5EF4-FFF2-40B4-BE49-F238E27FC236}">
                <a16:creationId xmlns:a16="http://schemas.microsoft.com/office/drawing/2014/main" id="{C947F0CB-94C9-09D6-93BA-CFC883032AA2}"/>
              </a:ext>
            </a:extLst>
          </p:cNvPr>
          <p:cNvSpPr/>
          <p:nvPr/>
        </p:nvSpPr>
        <p:spPr>
          <a:xfrm>
            <a:off x="4038600" y="3052064"/>
            <a:ext cx="63500" cy="1420368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Victory 3">
            <a:extLst>
              <a:ext uri="{FF2B5EF4-FFF2-40B4-BE49-F238E27FC236}">
                <a16:creationId xmlns:a16="http://schemas.microsoft.com/office/drawing/2014/main" id="{0D8BD926-032F-4684-7E39-19302EA336B0}"/>
              </a:ext>
            </a:extLst>
          </p:cNvPr>
          <p:cNvSpPr txBox="1"/>
          <p:nvPr/>
        </p:nvSpPr>
        <p:spPr>
          <a:xfrm>
            <a:off x="4267200" y="3026664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b="1" dirty="0">
                <a:solidFill>
                  <a:srgbClr val="18707F"/>
                </a:solidFill>
                <a:latin typeface="Calibri" panose="020F0502020204030204" pitchFamily="34" charset="0"/>
              </a:rPr>
              <a:t>В марте 1942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японцы захватили Индонезию, а </a:t>
            </a:r>
            <a:r>
              <a:rPr lang="ru-RU" sz="1700" b="1" dirty="0">
                <a:solidFill>
                  <a:srgbClr val="18707F"/>
                </a:solidFill>
                <a:latin typeface="Calibri" panose="020F0502020204030204" pitchFamily="34" charset="0"/>
              </a:rPr>
              <a:t>в мае 1942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американцы капитулировали на Филиппинах.</a:t>
            </a:r>
          </a:p>
        </p:txBody>
      </p:sp>
      <p:sp>
        <p:nvSpPr>
          <p:cNvPr id="17" name="Victory 4 card">
            <a:extLst>
              <a:ext uri="{FF2B5EF4-FFF2-40B4-BE49-F238E27FC236}">
                <a16:creationId xmlns:a16="http://schemas.microsoft.com/office/drawing/2014/main" id="{607B588C-C6C4-26BB-EE29-00362CC9BEF1}"/>
              </a:ext>
            </a:extLst>
          </p:cNvPr>
          <p:cNvSpPr/>
          <p:nvPr/>
        </p:nvSpPr>
        <p:spPr>
          <a:xfrm>
            <a:off x="7874000" y="2925064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Victory 4 bar">
            <a:extLst>
              <a:ext uri="{FF2B5EF4-FFF2-40B4-BE49-F238E27FC236}">
                <a16:creationId xmlns:a16="http://schemas.microsoft.com/office/drawing/2014/main" id="{314661FB-908C-40A5-1F42-7FCEB5601A9E}"/>
              </a:ext>
            </a:extLst>
          </p:cNvPr>
          <p:cNvSpPr/>
          <p:nvPr/>
        </p:nvSpPr>
        <p:spPr>
          <a:xfrm>
            <a:off x="7874000" y="3052064"/>
            <a:ext cx="63500" cy="1420368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Victory 4">
            <a:extLst>
              <a:ext uri="{FF2B5EF4-FFF2-40B4-BE49-F238E27FC236}">
                <a16:creationId xmlns:a16="http://schemas.microsoft.com/office/drawing/2014/main" id="{9ABD1D28-FFC7-5431-DABB-9F695AC9256B}"/>
              </a:ext>
            </a:extLst>
          </p:cNvPr>
          <p:cNvSpPr txBox="1"/>
          <p:nvPr/>
        </p:nvSpPr>
        <p:spPr>
          <a:xfrm>
            <a:off x="8102600" y="3026664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Также Япония угрожала Индии, Австралии и западному побережью США.</a:t>
            </a:r>
          </a:p>
        </p:txBody>
      </p:sp>
      <p:sp>
        <p:nvSpPr>
          <p:cNvPr id="20" name="Victory 5 card">
            <a:extLst>
              <a:ext uri="{FF2B5EF4-FFF2-40B4-BE49-F238E27FC236}">
                <a16:creationId xmlns:a16="http://schemas.microsoft.com/office/drawing/2014/main" id="{A4BF7FD0-832C-1841-A0BD-198BF2E7C797}"/>
              </a:ext>
            </a:extLst>
          </p:cNvPr>
          <p:cNvSpPr/>
          <p:nvPr/>
        </p:nvSpPr>
        <p:spPr>
          <a:xfrm>
            <a:off x="4038600" y="4751832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Victory 5 bar">
            <a:extLst>
              <a:ext uri="{FF2B5EF4-FFF2-40B4-BE49-F238E27FC236}">
                <a16:creationId xmlns:a16="http://schemas.microsoft.com/office/drawing/2014/main" id="{843AC051-9685-6958-E90E-98871A9C61CB}"/>
              </a:ext>
            </a:extLst>
          </p:cNvPr>
          <p:cNvSpPr/>
          <p:nvPr/>
        </p:nvSpPr>
        <p:spPr>
          <a:xfrm>
            <a:off x="4038600" y="4878832"/>
            <a:ext cx="63500" cy="1420368"/>
          </a:xfrm>
          <a:prstGeom prst="rect">
            <a:avLst/>
          </a:prstGeom>
          <a:solidFill>
            <a:srgbClr val="B8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Victory 5">
            <a:extLst>
              <a:ext uri="{FF2B5EF4-FFF2-40B4-BE49-F238E27FC236}">
                <a16:creationId xmlns:a16="http://schemas.microsoft.com/office/drawing/2014/main" id="{FF6C49C8-24CD-CBBD-ACEF-322CD2827720}"/>
              </a:ext>
            </a:extLst>
          </p:cNvPr>
          <p:cNvSpPr txBox="1"/>
          <p:nvPr/>
        </p:nvSpPr>
        <p:spPr>
          <a:xfrm>
            <a:off x="4267200" y="4853432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США и Великобритания увеличили экспорт оружия в Китай. Это помогло освободить часть регионов страны.</a:t>
            </a:r>
          </a:p>
        </p:txBody>
      </p:sp>
      <p:sp>
        <p:nvSpPr>
          <p:cNvPr id="23" name="Victory 6 card">
            <a:extLst>
              <a:ext uri="{FF2B5EF4-FFF2-40B4-BE49-F238E27FC236}">
                <a16:creationId xmlns:a16="http://schemas.microsoft.com/office/drawing/2014/main" id="{66416A42-2495-3D81-45B9-783135488AB1}"/>
              </a:ext>
            </a:extLst>
          </p:cNvPr>
          <p:cNvSpPr/>
          <p:nvPr/>
        </p:nvSpPr>
        <p:spPr>
          <a:xfrm>
            <a:off x="7874000" y="4751832"/>
            <a:ext cx="3683000" cy="1674368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Victory 6 bar">
            <a:extLst>
              <a:ext uri="{FF2B5EF4-FFF2-40B4-BE49-F238E27FC236}">
                <a16:creationId xmlns:a16="http://schemas.microsoft.com/office/drawing/2014/main" id="{DE94D8A9-1A91-C4F7-DE6A-1123F1620916}"/>
              </a:ext>
            </a:extLst>
          </p:cNvPr>
          <p:cNvSpPr/>
          <p:nvPr/>
        </p:nvSpPr>
        <p:spPr>
          <a:xfrm>
            <a:off x="7874000" y="4878832"/>
            <a:ext cx="63500" cy="1420368"/>
          </a:xfrm>
          <a:prstGeom prst="rect">
            <a:avLst/>
          </a:prstGeom>
          <a:solidFill>
            <a:srgbClr val="B8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Victory 6">
            <a:extLst>
              <a:ext uri="{FF2B5EF4-FFF2-40B4-BE49-F238E27FC236}">
                <a16:creationId xmlns:a16="http://schemas.microsoft.com/office/drawing/2014/main" id="{B5720FAF-D193-B535-032C-E9185A662C32}"/>
              </a:ext>
            </a:extLst>
          </p:cNvPr>
          <p:cNvSpPr txBox="1"/>
          <p:nvPr/>
        </p:nvSpPr>
        <p:spPr>
          <a:xfrm>
            <a:off x="8102600" y="4853432"/>
            <a:ext cx="3276600" cy="147116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Япония отправила до 1,5 миллиона солдат против Китая, используя тактику «кнута и пряника».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BE03A706-3C5B-1396-5E30-51046201785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4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594B05E-565E-5229-28CB-2359D97FD187}"/>
              </a:ext>
            </a:extLst>
          </p:cNvPr>
          <p:cNvSpPr txBox="1"/>
          <p:nvPr/>
        </p:nvSpPr>
        <p:spPr>
          <a:xfrm>
            <a:off x="609600" y="304800"/>
            <a:ext cx="10972800" cy="4632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200" b="1" dirty="0">
                <a:solidFill>
                  <a:srgbClr val="1C2330"/>
                </a:solidFill>
                <a:latin typeface="Cambria" panose="02040503050406030204" pitchFamily="18" charset="0"/>
              </a:rPr>
              <a:t>Формирование антигитлеровской коалиции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BAF212A3-877E-2196-2315-67441D7A575A}"/>
              </a:ext>
            </a:extLst>
          </p:cNvPr>
          <p:cNvSpPr/>
          <p:nvPr/>
        </p:nvSpPr>
        <p:spPr>
          <a:xfrm>
            <a:off x="609600" y="869696"/>
            <a:ext cx="711200" cy="44450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D9603618-9D3E-2511-8120-B5288B34827F}"/>
              </a:ext>
            </a:extLst>
          </p:cNvPr>
          <p:cNvCxnSpPr/>
          <p:nvPr/>
        </p:nvCxnSpPr>
        <p:spPr>
          <a:xfrm>
            <a:off x="1371600" y="891921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Atlantic conference" descr="Ф. Рузвельт и У. Черчилль на борту линкора «Принс оф Уэлс» во время Атлантической конференции, август 1941 г.">
            <a:extLst>
              <a:ext uri="{FF2B5EF4-FFF2-40B4-BE49-F238E27FC236}">
                <a16:creationId xmlns:a16="http://schemas.microsoft.com/office/drawing/2014/main" id="{470B403A-7469-1C58-0BD0-A2AD98A979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98296"/>
            <a:ext cx="4064000" cy="2921000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Licence caption">
            <a:extLst>
              <a:ext uri="{FF2B5EF4-FFF2-40B4-BE49-F238E27FC236}">
                <a16:creationId xmlns:a16="http://schemas.microsoft.com/office/drawing/2014/main" id="{B3B1CC5D-0168-E133-D9F9-66C3D14AD016}"/>
              </a:ext>
            </a:extLst>
          </p:cNvPr>
          <p:cNvSpPr txBox="1"/>
          <p:nvPr/>
        </p:nvSpPr>
        <p:spPr>
          <a:xfrm>
            <a:off x="609600" y="4070096"/>
            <a:ext cx="4064000" cy="167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i="1" dirty="0">
                <a:solidFill>
                  <a:srgbClr val="8B8A86"/>
                </a:solidFill>
                <a:latin typeface="Calibri" panose="020F0502020204030204" pitchFamily="34" charset="0"/>
              </a:rPr>
              <a:t>Общественное достояние</a:t>
            </a:r>
          </a:p>
        </p:txBody>
      </p:sp>
      <p:sp>
        <p:nvSpPr>
          <p:cNvPr id="9" name="Moscow meeting card">
            <a:extLst>
              <a:ext uri="{FF2B5EF4-FFF2-40B4-BE49-F238E27FC236}">
                <a16:creationId xmlns:a16="http://schemas.microsoft.com/office/drawing/2014/main" id="{82690359-8AFA-2E62-850A-238E5A9D568E}"/>
              </a:ext>
            </a:extLst>
          </p:cNvPr>
          <p:cNvSpPr/>
          <p:nvPr/>
        </p:nvSpPr>
        <p:spPr>
          <a:xfrm>
            <a:off x="609600" y="4349496"/>
            <a:ext cx="4064000" cy="2076704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oscow meeting bar">
            <a:extLst>
              <a:ext uri="{FF2B5EF4-FFF2-40B4-BE49-F238E27FC236}">
                <a16:creationId xmlns:a16="http://schemas.microsoft.com/office/drawing/2014/main" id="{2507FB0F-CB05-C4B6-D2EE-A4EC7D8E0AD9}"/>
              </a:ext>
            </a:extLst>
          </p:cNvPr>
          <p:cNvSpPr/>
          <p:nvPr/>
        </p:nvSpPr>
        <p:spPr>
          <a:xfrm>
            <a:off x="609600" y="4476496"/>
            <a:ext cx="63500" cy="1822704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oscow meeting">
            <a:extLst>
              <a:ext uri="{FF2B5EF4-FFF2-40B4-BE49-F238E27FC236}">
                <a16:creationId xmlns:a16="http://schemas.microsoft.com/office/drawing/2014/main" id="{15B97BC9-CE9E-8D8F-509C-B8DAFEB508AE}"/>
              </a:ext>
            </a:extLst>
          </p:cNvPr>
          <p:cNvSpPr txBox="1"/>
          <p:nvPr/>
        </p:nvSpPr>
        <p:spPr>
          <a:xfrm>
            <a:off x="838200" y="4451096"/>
            <a:ext cx="3657600" cy="1873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b="1" dirty="0">
                <a:solidFill>
                  <a:srgbClr val="A3241C"/>
                </a:solidFill>
                <a:latin typeface="Calibri" panose="020F0502020204030204" pitchFamily="34" charset="0"/>
              </a:rPr>
              <a:t>29 сентября — 1 октября 1941 года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в Москве прошла встреча министров иностранных дел. На ней присутствовали делегации СССР, США и Великобритании. Основной темой обсуждения стали поставки вооружений.</a:t>
            </a:r>
          </a:p>
        </p:txBody>
      </p:sp>
      <p:sp>
        <p:nvSpPr>
          <p:cNvPr id="12" name="July 12 card">
            <a:extLst>
              <a:ext uri="{FF2B5EF4-FFF2-40B4-BE49-F238E27FC236}">
                <a16:creationId xmlns:a16="http://schemas.microsoft.com/office/drawing/2014/main" id="{2EFFA8EF-B481-2F6D-97D2-98377B61DF93}"/>
              </a:ext>
            </a:extLst>
          </p:cNvPr>
          <p:cNvSpPr/>
          <p:nvPr/>
        </p:nvSpPr>
        <p:spPr>
          <a:xfrm>
            <a:off x="4978400" y="1098296"/>
            <a:ext cx="6604000" cy="889000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July 12 bar">
            <a:extLst>
              <a:ext uri="{FF2B5EF4-FFF2-40B4-BE49-F238E27FC236}">
                <a16:creationId xmlns:a16="http://schemas.microsoft.com/office/drawing/2014/main" id="{84022464-3444-F14F-9DF6-C27AED14FDC4}"/>
              </a:ext>
            </a:extLst>
          </p:cNvPr>
          <p:cNvSpPr/>
          <p:nvPr/>
        </p:nvSpPr>
        <p:spPr>
          <a:xfrm>
            <a:off x="4978400" y="1225296"/>
            <a:ext cx="63500" cy="63500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July 12">
            <a:extLst>
              <a:ext uri="{FF2B5EF4-FFF2-40B4-BE49-F238E27FC236}">
                <a16:creationId xmlns:a16="http://schemas.microsoft.com/office/drawing/2014/main" id="{C6111E8D-6ED5-8AAA-9B93-36791E588A23}"/>
              </a:ext>
            </a:extLst>
          </p:cNvPr>
          <p:cNvSpPr txBox="1"/>
          <p:nvPr/>
        </p:nvSpPr>
        <p:spPr>
          <a:xfrm>
            <a:off x="5207000" y="1199896"/>
            <a:ext cx="61976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A3241C"/>
                </a:solidFill>
                <a:latin typeface="Calibri" panose="020F0502020204030204" pitchFamily="34" charset="0"/>
              </a:rPr>
              <a:t>12 июля 1941 года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СССР и Великобритания договорились о совместных действиях в войне против Германии.</a:t>
            </a:r>
          </a:p>
        </p:txBody>
      </p:sp>
      <p:sp>
        <p:nvSpPr>
          <p:cNvPr id="15" name="August 14 card">
            <a:extLst>
              <a:ext uri="{FF2B5EF4-FFF2-40B4-BE49-F238E27FC236}">
                <a16:creationId xmlns:a16="http://schemas.microsoft.com/office/drawing/2014/main" id="{31022A8B-AE74-6340-E068-A8D388D198D6}"/>
              </a:ext>
            </a:extLst>
          </p:cNvPr>
          <p:cNvSpPr/>
          <p:nvPr/>
        </p:nvSpPr>
        <p:spPr>
          <a:xfrm>
            <a:off x="4978400" y="2114296"/>
            <a:ext cx="6604000" cy="1143000"/>
          </a:xfrm>
          <a:prstGeom prst="roundRect">
            <a:avLst>
              <a:gd name="adj" fmla="val 6000"/>
            </a:avLst>
          </a:prstGeom>
          <a:solidFill>
            <a:srgbClr val="E1E7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ugust 14 bar">
            <a:extLst>
              <a:ext uri="{FF2B5EF4-FFF2-40B4-BE49-F238E27FC236}">
                <a16:creationId xmlns:a16="http://schemas.microsoft.com/office/drawing/2014/main" id="{9E44C77F-02D8-54BA-1B91-87C90C28F95F}"/>
              </a:ext>
            </a:extLst>
          </p:cNvPr>
          <p:cNvSpPr/>
          <p:nvPr/>
        </p:nvSpPr>
        <p:spPr>
          <a:xfrm>
            <a:off x="4978400" y="2241296"/>
            <a:ext cx="63500" cy="889000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ugust 14">
            <a:extLst>
              <a:ext uri="{FF2B5EF4-FFF2-40B4-BE49-F238E27FC236}">
                <a16:creationId xmlns:a16="http://schemas.microsoft.com/office/drawing/2014/main" id="{9E5432DA-3A67-3ACD-6495-3360F805F20A}"/>
              </a:ext>
            </a:extLst>
          </p:cNvPr>
          <p:cNvSpPr txBox="1"/>
          <p:nvPr/>
        </p:nvSpPr>
        <p:spPr>
          <a:xfrm>
            <a:off x="5207000" y="2215896"/>
            <a:ext cx="61976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2C4E9A"/>
                </a:solidFill>
                <a:latin typeface="Calibri" panose="020F0502020204030204" pitchFamily="34" charset="0"/>
              </a:rPr>
              <a:t>14 августа 1941 года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Уинстон Черчилль и Франклин Рузвельт подписали Атлантическую хартию. </a:t>
            </a:r>
            <a:r>
              <a:rPr lang="ru-RU" b="1" dirty="0">
                <a:solidFill>
                  <a:srgbClr val="A3241C"/>
                </a:solidFill>
                <a:latin typeface="Calibri" panose="020F0502020204030204" pitchFamily="34" charset="0"/>
              </a:rPr>
              <a:t>24 сентября 1941 года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к хартии присоединился Советский Союз.</a:t>
            </a:r>
          </a:p>
        </p:txBody>
      </p:sp>
      <p:sp>
        <p:nvSpPr>
          <p:cNvPr id="18" name="Charter aims">
            <a:extLst>
              <a:ext uri="{FF2B5EF4-FFF2-40B4-BE49-F238E27FC236}">
                <a16:creationId xmlns:a16="http://schemas.microsoft.com/office/drawing/2014/main" id="{C93B80FE-2E33-EB39-A28A-D379CA67ABD0}"/>
              </a:ext>
            </a:extLst>
          </p:cNvPr>
          <p:cNvSpPr txBox="1"/>
          <p:nvPr/>
        </p:nvSpPr>
        <p:spPr>
          <a:xfrm>
            <a:off x="4978400" y="3460496"/>
            <a:ext cx="6604000" cy="2225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700" b="1" dirty="0">
                <a:solidFill>
                  <a:srgbClr val="2C4E9A"/>
                </a:solidFill>
                <a:latin typeface="Calibri" panose="020F0502020204030204" pitchFamily="34" charset="0"/>
              </a:rPr>
              <a:t>Цели Атлантической хартии включали:</a:t>
            </a:r>
          </a:p>
          <a:p>
            <a:pPr marL="304800" indent="-304800">
              <a:spcAft>
                <a:spcPts val="300"/>
              </a:spcAft>
              <a:buClr>
                <a:srgbClr val="2C4E9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Обеспечение безопасности и стабильности в мире после окончания военных действий;</a:t>
            </a:r>
          </a:p>
          <a:p>
            <a:pPr marL="304800" indent="-304800">
              <a:spcAft>
                <a:spcPts val="300"/>
              </a:spcAft>
              <a:buClr>
                <a:srgbClr val="2C4E9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Сотрудничество между странами в вопросах мира и безопасности;</a:t>
            </a:r>
          </a:p>
          <a:p>
            <a:pPr marL="304800" indent="-304800">
              <a:spcAft>
                <a:spcPts val="300"/>
              </a:spcAft>
              <a:buClr>
                <a:srgbClr val="2C4E9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Отказ от территориальных притязаний и признание права народов на самоопределение;</a:t>
            </a:r>
          </a:p>
          <a:p>
            <a:pPr marL="304800" indent="-304800">
              <a:spcAft>
                <a:spcPts val="300"/>
              </a:spcAft>
              <a:buClr>
                <a:srgbClr val="2C4E9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Стремление к построению справедливого и безопасного послевоенного мирового порядка.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891DD48B-4EA3-3881-69DE-250231F4A0D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7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1826487-D2CF-A88D-ABDB-EC82F5A58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1117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B5862A"/>
                </a:solidFill>
                <a:latin typeface="Cambria" panose="02040503050406030204" pitchFamily="18" charset="0"/>
              </a:rPr>
              <a:t>Ленд-лиз</a:t>
            </a:r>
            <a:r>
              <a:rPr lang="ru-RU" sz="2000" dirty="0">
                <a:solidFill>
                  <a:srgbClr val="1C2330"/>
                </a:solidFill>
                <a:latin typeface="Calibri" panose="020F0502020204030204" pitchFamily="34" charset="0"/>
              </a:rPr>
              <a:t> — государственная программа США, по которой предусматривалась помощь союзникам путём поставок боеприпасов, продовольствия, оборудования и других необходимых товаров.</a:t>
            </a:r>
          </a:p>
        </p:txBody>
      </p:sp>
      <p:sp>
        <p:nvSpPr>
          <p:cNvPr id="3" name="Heading rule">
            <a:extLst>
              <a:ext uri="{FF2B5EF4-FFF2-40B4-BE49-F238E27FC236}">
                <a16:creationId xmlns:a16="http://schemas.microsoft.com/office/drawing/2014/main" id="{3957390B-39D6-1B27-58AA-3164749A2C41}"/>
              </a:ext>
            </a:extLst>
          </p:cNvPr>
          <p:cNvSpPr/>
          <p:nvPr/>
        </p:nvSpPr>
        <p:spPr>
          <a:xfrm>
            <a:off x="609600" y="1442974"/>
            <a:ext cx="711200" cy="4445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Heading hairline">
            <a:extLst>
              <a:ext uri="{FF2B5EF4-FFF2-40B4-BE49-F238E27FC236}">
                <a16:creationId xmlns:a16="http://schemas.microsoft.com/office/drawing/2014/main" id="{9FDDC170-E25E-32E8-F780-B68F2C1FFB79}"/>
              </a:ext>
            </a:extLst>
          </p:cNvPr>
          <p:cNvCxnSpPr/>
          <p:nvPr/>
        </p:nvCxnSpPr>
        <p:spPr>
          <a:xfrm>
            <a:off x="1371600" y="1465199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ot card">
            <a:extLst>
              <a:ext uri="{FF2B5EF4-FFF2-40B4-BE49-F238E27FC236}">
                <a16:creationId xmlns:a16="http://schemas.microsoft.com/office/drawing/2014/main" id="{0683E87F-4A8E-47A3-B3BC-286C1FCF91E7}"/>
              </a:ext>
            </a:extLst>
          </p:cNvPr>
          <p:cNvSpPr/>
          <p:nvPr/>
        </p:nvSpPr>
        <p:spPr>
          <a:xfrm>
            <a:off x="4826000" y="1671574"/>
            <a:ext cx="2540000" cy="558800"/>
          </a:xfrm>
          <a:prstGeom prst="roundRect">
            <a:avLst>
              <a:gd name="adj" fmla="val 50000"/>
            </a:avLst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ot">
            <a:extLst>
              <a:ext uri="{FF2B5EF4-FFF2-40B4-BE49-F238E27FC236}">
                <a16:creationId xmlns:a16="http://schemas.microsoft.com/office/drawing/2014/main" id="{0D970BBF-EDC4-E929-C33A-ADFC21F454EB}"/>
              </a:ext>
            </a:extLst>
          </p:cNvPr>
          <p:cNvSpPr txBox="1"/>
          <p:nvPr/>
        </p:nvSpPr>
        <p:spPr>
          <a:xfrm>
            <a:off x="4826000" y="1671574"/>
            <a:ext cx="2540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b="1" dirty="0">
                <a:solidFill>
                  <a:srgbClr val="FFFFFF"/>
                </a:solidFill>
                <a:latin typeface="Cambria" panose="02040503050406030204" pitchFamily="18" charset="0"/>
              </a:rPr>
              <a:t>Ленд-лиз</a:t>
            </a:r>
          </a:p>
        </p:txBody>
      </p:sp>
      <p:cxnSp>
        <p:nvCxnSpPr>
          <p:cNvPr id="7" name="Branch">
            <a:extLst>
              <a:ext uri="{FF2B5EF4-FFF2-40B4-BE49-F238E27FC236}">
                <a16:creationId xmlns:a16="http://schemas.microsoft.com/office/drawing/2014/main" id="{744ECD98-469C-E2EA-D0FB-F534954B6DCD}"/>
              </a:ext>
            </a:extLst>
          </p:cNvPr>
          <p:cNvCxnSpPr/>
          <p:nvPr/>
        </p:nvCxnSpPr>
        <p:spPr>
          <a:xfrm flipH="1">
            <a:off x="2336800" y="2230374"/>
            <a:ext cx="3759200" cy="381000"/>
          </a:xfrm>
          <a:prstGeom prst="line">
            <a:avLst/>
          </a:prstGeom>
          <a:ln w="1587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Branch head 1 card">
            <a:extLst>
              <a:ext uri="{FF2B5EF4-FFF2-40B4-BE49-F238E27FC236}">
                <a16:creationId xmlns:a16="http://schemas.microsoft.com/office/drawing/2014/main" id="{A9E8F93F-14AA-22BE-31D6-3091726CD5B8}"/>
              </a:ext>
            </a:extLst>
          </p:cNvPr>
          <p:cNvSpPr/>
          <p:nvPr/>
        </p:nvSpPr>
        <p:spPr>
          <a:xfrm>
            <a:off x="609600" y="2636774"/>
            <a:ext cx="3454400" cy="711200"/>
          </a:xfrm>
          <a:prstGeom prst="roundRect">
            <a:avLst>
              <a:gd name="adj" fmla="val 6000"/>
            </a:avLst>
          </a:prstGeom>
          <a:solidFill>
            <a:srgbClr val="E1E7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ranch head 1 bar">
            <a:extLst>
              <a:ext uri="{FF2B5EF4-FFF2-40B4-BE49-F238E27FC236}">
                <a16:creationId xmlns:a16="http://schemas.microsoft.com/office/drawing/2014/main" id="{84E373F2-6C14-49CF-D925-56FEFD4772C6}"/>
              </a:ext>
            </a:extLst>
          </p:cNvPr>
          <p:cNvSpPr/>
          <p:nvPr/>
        </p:nvSpPr>
        <p:spPr>
          <a:xfrm>
            <a:off x="609600" y="2763774"/>
            <a:ext cx="63500" cy="457200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ranch head 1">
            <a:extLst>
              <a:ext uri="{FF2B5EF4-FFF2-40B4-BE49-F238E27FC236}">
                <a16:creationId xmlns:a16="http://schemas.microsoft.com/office/drawing/2014/main" id="{48522EC3-3FCE-1452-E0A3-0285234448AF}"/>
              </a:ext>
            </a:extLst>
          </p:cNvPr>
          <p:cNvSpPr txBox="1"/>
          <p:nvPr/>
        </p:nvSpPr>
        <p:spPr>
          <a:xfrm>
            <a:off x="838200" y="2738374"/>
            <a:ext cx="3048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2C4E9A"/>
                </a:solidFill>
                <a:latin typeface="Calibri" panose="020F0502020204030204" pitchFamily="34" charset="0"/>
              </a:rPr>
              <a:t>Цели ленд-лиза:</a:t>
            </a:r>
          </a:p>
        </p:txBody>
      </p:sp>
      <p:sp>
        <p:nvSpPr>
          <p:cNvPr id="11" name="Branch body 1 card">
            <a:extLst>
              <a:ext uri="{FF2B5EF4-FFF2-40B4-BE49-F238E27FC236}">
                <a16:creationId xmlns:a16="http://schemas.microsoft.com/office/drawing/2014/main" id="{94E0B05F-738B-DC21-22E0-E3982CEE3717}"/>
              </a:ext>
            </a:extLst>
          </p:cNvPr>
          <p:cNvSpPr/>
          <p:nvPr/>
        </p:nvSpPr>
        <p:spPr>
          <a:xfrm>
            <a:off x="609600" y="3500374"/>
            <a:ext cx="3454400" cy="292582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Branch body 1">
            <a:extLst>
              <a:ext uri="{FF2B5EF4-FFF2-40B4-BE49-F238E27FC236}">
                <a16:creationId xmlns:a16="http://schemas.microsoft.com/office/drawing/2014/main" id="{A0C67380-5B04-AAA4-619F-EE28FC048C00}"/>
              </a:ext>
            </a:extLst>
          </p:cNvPr>
          <p:cNvSpPr txBox="1"/>
          <p:nvPr/>
        </p:nvSpPr>
        <p:spPr>
          <a:xfrm>
            <a:off x="838200" y="3601974"/>
            <a:ext cx="3048000" cy="272262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2C4E9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Удовлетворение военных нужд союзников в борьбе против Германии, Японии и их союзников.</a:t>
            </a:r>
          </a:p>
          <a:p>
            <a:pPr marL="304800" indent="-304800">
              <a:spcAft>
                <a:spcPts val="1000"/>
              </a:spcAft>
              <a:buClr>
                <a:srgbClr val="2C4E9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Укрепление экономического и военного потенциала союзников для достижения победы над странами Оси.</a:t>
            </a:r>
          </a:p>
        </p:txBody>
      </p:sp>
      <p:cxnSp>
        <p:nvCxnSpPr>
          <p:cNvPr id="13" name="Branch">
            <a:extLst>
              <a:ext uri="{FF2B5EF4-FFF2-40B4-BE49-F238E27FC236}">
                <a16:creationId xmlns:a16="http://schemas.microsoft.com/office/drawing/2014/main" id="{A9EA34CB-3B7D-72B0-1A71-2C18FD51C7F8}"/>
              </a:ext>
            </a:extLst>
          </p:cNvPr>
          <p:cNvCxnSpPr/>
          <p:nvPr/>
        </p:nvCxnSpPr>
        <p:spPr>
          <a:xfrm>
            <a:off x="6096000" y="2230374"/>
            <a:ext cx="0" cy="381000"/>
          </a:xfrm>
          <a:prstGeom prst="line">
            <a:avLst/>
          </a:prstGeom>
          <a:ln w="1587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ranch head 2 card">
            <a:extLst>
              <a:ext uri="{FF2B5EF4-FFF2-40B4-BE49-F238E27FC236}">
                <a16:creationId xmlns:a16="http://schemas.microsoft.com/office/drawing/2014/main" id="{AD769D4C-F5F5-12D2-B0DE-43EDB891421E}"/>
              </a:ext>
            </a:extLst>
          </p:cNvPr>
          <p:cNvSpPr/>
          <p:nvPr/>
        </p:nvSpPr>
        <p:spPr>
          <a:xfrm>
            <a:off x="4368800" y="2636774"/>
            <a:ext cx="3454400" cy="711200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ch head 2 bar">
            <a:extLst>
              <a:ext uri="{FF2B5EF4-FFF2-40B4-BE49-F238E27FC236}">
                <a16:creationId xmlns:a16="http://schemas.microsoft.com/office/drawing/2014/main" id="{64FADAAA-A37A-88FD-8D2F-72BF8E6348E5}"/>
              </a:ext>
            </a:extLst>
          </p:cNvPr>
          <p:cNvSpPr/>
          <p:nvPr/>
        </p:nvSpPr>
        <p:spPr>
          <a:xfrm>
            <a:off x="4368800" y="2763774"/>
            <a:ext cx="63500" cy="45720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ranch head 2">
            <a:extLst>
              <a:ext uri="{FF2B5EF4-FFF2-40B4-BE49-F238E27FC236}">
                <a16:creationId xmlns:a16="http://schemas.microsoft.com/office/drawing/2014/main" id="{62703320-2261-E549-9496-3A3E2202B010}"/>
              </a:ext>
            </a:extLst>
          </p:cNvPr>
          <p:cNvSpPr txBox="1"/>
          <p:nvPr/>
        </p:nvSpPr>
        <p:spPr>
          <a:xfrm>
            <a:off x="4597400" y="2738374"/>
            <a:ext cx="3048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A3241C"/>
                </a:solidFill>
                <a:latin typeface="Calibri" panose="020F0502020204030204" pitchFamily="34" charset="0"/>
              </a:rPr>
              <a:t>Товары, поставляемые в рамках ленд-лиза:</a:t>
            </a:r>
          </a:p>
        </p:txBody>
      </p:sp>
      <p:sp>
        <p:nvSpPr>
          <p:cNvPr id="17" name="Branch body 2 card">
            <a:extLst>
              <a:ext uri="{FF2B5EF4-FFF2-40B4-BE49-F238E27FC236}">
                <a16:creationId xmlns:a16="http://schemas.microsoft.com/office/drawing/2014/main" id="{E18C3FD1-2FC1-B0D6-1D0C-C83653456265}"/>
              </a:ext>
            </a:extLst>
          </p:cNvPr>
          <p:cNvSpPr/>
          <p:nvPr/>
        </p:nvSpPr>
        <p:spPr>
          <a:xfrm>
            <a:off x="4368800" y="3500374"/>
            <a:ext cx="3454400" cy="292582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Branch body 2">
            <a:extLst>
              <a:ext uri="{FF2B5EF4-FFF2-40B4-BE49-F238E27FC236}">
                <a16:creationId xmlns:a16="http://schemas.microsoft.com/office/drawing/2014/main" id="{6C13EEB0-E7FD-5D83-5B51-605FDA29352A}"/>
              </a:ext>
            </a:extLst>
          </p:cNvPr>
          <p:cNvSpPr txBox="1"/>
          <p:nvPr/>
        </p:nvSpPr>
        <p:spPr>
          <a:xfrm>
            <a:off x="4597400" y="3601974"/>
            <a:ext cx="3048000" cy="272262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Военная техника, продовольствие, медикаменты, боеприпасы и др.</a:t>
            </a:r>
          </a:p>
        </p:txBody>
      </p:sp>
      <p:cxnSp>
        <p:nvCxnSpPr>
          <p:cNvPr id="19" name="Branch">
            <a:extLst>
              <a:ext uri="{FF2B5EF4-FFF2-40B4-BE49-F238E27FC236}">
                <a16:creationId xmlns:a16="http://schemas.microsoft.com/office/drawing/2014/main" id="{22A6DF14-437E-7AEE-18CF-D9071333625A}"/>
              </a:ext>
            </a:extLst>
          </p:cNvPr>
          <p:cNvCxnSpPr/>
          <p:nvPr/>
        </p:nvCxnSpPr>
        <p:spPr>
          <a:xfrm>
            <a:off x="6096000" y="2230374"/>
            <a:ext cx="3759200" cy="381000"/>
          </a:xfrm>
          <a:prstGeom prst="line">
            <a:avLst/>
          </a:prstGeom>
          <a:ln w="1587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Branch head 3 card">
            <a:extLst>
              <a:ext uri="{FF2B5EF4-FFF2-40B4-BE49-F238E27FC236}">
                <a16:creationId xmlns:a16="http://schemas.microsoft.com/office/drawing/2014/main" id="{595800DC-5759-9A5A-DA31-623BC90791A4}"/>
              </a:ext>
            </a:extLst>
          </p:cNvPr>
          <p:cNvSpPr/>
          <p:nvPr/>
        </p:nvSpPr>
        <p:spPr>
          <a:xfrm>
            <a:off x="8128000" y="2636774"/>
            <a:ext cx="3454400" cy="711200"/>
          </a:xfrm>
          <a:prstGeom prst="roundRect">
            <a:avLst>
              <a:gd name="adj" fmla="val 6000"/>
            </a:avLst>
          </a:prstGeom>
          <a:solidFill>
            <a:srgbClr val="DDEE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ranch head 3 bar">
            <a:extLst>
              <a:ext uri="{FF2B5EF4-FFF2-40B4-BE49-F238E27FC236}">
                <a16:creationId xmlns:a16="http://schemas.microsoft.com/office/drawing/2014/main" id="{AA2B92C3-24CB-D4E7-A920-0CCD465F816D}"/>
              </a:ext>
            </a:extLst>
          </p:cNvPr>
          <p:cNvSpPr/>
          <p:nvPr/>
        </p:nvSpPr>
        <p:spPr>
          <a:xfrm>
            <a:off x="8128000" y="2763774"/>
            <a:ext cx="63500" cy="457200"/>
          </a:xfrm>
          <a:prstGeom prst="rect">
            <a:avLst/>
          </a:prstGeom>
          <a:solidFill>
            <a:srgbClr val="18707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Branch head 3">
            <a:extLst>
              <a:ext uri="{FF2B5EF4-FFF2-40B4-BE49-F238E27FC236}">
                <a16:creationId xmlns:a16="http://schemas.microsoft.com/office/drawing/2014/main" id="{9B47E1DB-6634-0A6E-4E12-5217525D0944}"/>
              </a:ext>
            </a:extLst>
          </p:cNvPr>
          <p:cNvSpPr txBox="1"/>
          <p:nvPr/>
        </p:nvSpPr>
        <p:spPr>
          <a:xfrm>
            <a:off x="8356600" y="2738374"/>
            <a:ext cx="3048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18707F"/>
                </a:solidFill>
                <a:latin typeface="Calibri" panose="020F0502020204030204" pitchFamily="34" charset="0"/>
              </a:rPr>
              <a:t>Пути, по которым шёл ленд-лиз:</a:t>
            </a:r>
          </a:p>
        </p:txBody>
      </p:sp>
      <p:sp>
        <p:nvSpPr>
          <p:cNvPr id="23" name="Branch body 3 card">
            <a:extLst>
              <a:ext uri="{FF2B5EF4-FFF2-40B4-BE49-F238E27FC236}">
                <a16:creationId xmlns:a16="http://schemas.microsoft.com/office/drawing/2014/main" id="{59C033AA-4540-631E-266F-15F8B2A9ADC4}"/>
              </a:ext>
            </a:extLst>
          </p:cNvPr>
          <p:cNvSpPr/>
          <p:nvPr/>
        </p:nvSpPr>
        <p:spPr>
          <a:xfrm>
            <a:off x="8128000" y="3500374"/>
            <a:ext cx="3454400" cy="292582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Branch body 3">
            <a:extLst>
              <a:ext uri="{FF2B5EF4-FFF2-40B4-BE49-F238E27FC236}">
                <a16:creationId xmlns:a16="http://schemas.microsoft.com/office/drawing/2014/main" id="{E2A4063A-385E-018D-8827-29D36A45AB0D}"/>
              </a:ext>
            </a:extLst>
          </p:cNvPr>
          <p:cNvSpPr txBox="1"/>
          <p:nvPr/>
        </p:nvSpPr>
        <p:spPr>
          <a:xfrm>
            <a:off x="8356600" y="3601974"/>
            <a:ext cx="3048000" cy="272262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Североатлантический маршрут; </a:t>
            </a:r>
            <a:r>
              <a:rPr lang="ru-RU" dirty="0" err="1">
                <a:solidFill>
                  <a:srgbClr val="1C2330"/>
                </a:solidFill>
                <a:latin typeface="Calibri" panose="020F0502020204030204" pitchFamily="34" charset="0"/>
              </a:rPr>
              <a:t>Трансиранский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маршрут; Тихоокеанский маршрут; Арктические конвои.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F910DC53-6264-ECC9-73C3-D1FBED1957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018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26B82AB-5708-3249-9F16-F727A403C00A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Ленд-лиз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25A8FC1C-6C1A-EEFC-A509-8E6F5C842D6F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6FDA80D5-28B2-F0B7-F2FB-EFDE09450CD9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Arctic convoy" descr="Крейсер «Белфаст», сопровождавший арктические конвои, во льдах. Имперский военный музей (IWM A 20686)">
            <a:extLst>
              <a:ext uri="{FF2B5EF4-FFF2-40B4-BE49-F238E27FC236}">
                <a16:creationId xmlns:a16="http://schemas.microsoft.com/office/drawing/2014/main" id="{89669EB2-813A-B7C1-A05E-C5B5BC3FF09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27252"/>
            <a:ext cx="3429000" cy="2560574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Iran route" descr="Колонна с грузами ленд-лиза в Иране. Армия США">
            <a:extLst>
              <a:ext uri="{FF2B5EF4-FFF2-40B4-BE49-F238E27FC236}">
                <a16:creationId xmlns:a16="http://schemas.microsoft.com/office/drawing/2014/main" id="{EBD8E487-A282-BF25-054F-2C9FAB2FE00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65626"/>
            <a:ext cx="3429000" cy="2560574"/>
          </a:xfrm>
          <a:prstGeom prst="roundRect">
            <a:avLst>
              <a:gd name="adj" fmla="val 4000"/>
            </a:avLst>
          </a:prstGeom>
          <a:ln w="12700">
            <a:solidFill>
              <a:srgbClr val="D6D0C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Route fact 1 card">
            <a:extLst>
              <a:ext uri="{FF2B5EF4-FFF2-40B4-BE49-F238E27FC236}">
                <a16:creationId xmlns:a16="http://schemas.microsoft.com/office/drawing/2014/main" id="{E98B61E9-FC7A-18E9-D8CB-CD1A601F4055}"/>
              </a:ext>
            </a:extLst>
          </p:cNvPr>
          <p:cNvSpPr/>
          <p:nvPr/>
        </p:nvSpPr>
        <p:spPr>
          <a:xfrm>
            <a:off x="4292600" y="1127252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te fact 1 bar">
            <a:extLst>
              <a:ext uri="{FF2B5EF4-FFF2-40B4-BE49-F238E27FC236}">
                <a16:creationId xmlns:a16="http://schemas.microsoft.com/office/drawing/2014/main" id="{D2E99F2B-7EA0-CAC1-C853-6B8393F71753}"/>
              </a:ext>
            </a:extLst>
          </p:cNvPr>
          <p:cNvSpPr/>
          <p:nvPr/>
        </p:nvSpPr>
        <p:spPr>
          <a:xfrm>
            <a:off x="4292600" y="1254252"/>
            <a:ext cx="63500" cy="1410716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oute fact 1">
            <a:extLst>
              <a:ext uri="{FF2B5EF4-FFF2-40B4-BE49-F238E27FC236}">
                <a16:creationId xmlns:a16="http://schemas.microsoft.com/office/drawing/2014/main" id="{8A9684D7-2D0C-6463-09E5-7B8661064A06}"/>
              </a:ext>
            </a:extLst>
          </p:cNvPr>
          <p:cNvSpPr txBox="1"/>
          <p:nvPr/>
        </p:nvSpPr>
        <p:spPr>
          <a:xfrm>
            <a:off x="4521200" y="1228852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Североатлантический маршрут был самым коротким, но и наиболее опасным из-за суровых условий Арктики и постоянных атак противника.</a:t>
            </a:r>
          </a:p>
        </p:txBody>
      </p:sp>
      <p:sp>
        <p:nvSpPr>
          <p:cNvPr id="13" name="Route fact 2 card">
            <a:extLst>
              <a:ext uri="{FF2B5EF4-FFF2-40B4-BE49-F238E27FC236}">
                <a16:creationId xmlns:a16="http://schemas.microsoft.com/office/drawing/2014/main" id="{E919AF56-AF82-E3DC-2703-CA9F819554D2}"/>
              </a:ext>
            </a:extLst>
          </p:cNvPr>
          <p:cNvSpPr/>
          <p:nvPr/>
        </p:nvSpPr>
        <p:spPr>
          <a:xfrm>
            <a:off x="8001000" y="1127252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oute fact 2 bar">
            <a:extLst>
              <a:ext uri="{FF2B5EF4-FFF2-40B4-BE49-F238E27FC236}">
                <a16:creationId xmlns:a16="http://schemas.microsoft.com/office/drawing/2014/main" id="{DC293897-9158-7DF5-F800-C08346F05D72}"/>
              </a:ext>
            </a:extLst>
          </p:cNvPr>
          <p:cNvSpPr/>
          <p:nvPr/>
        </p:nvSpPr>
        <p:spPr>
          <a:xfrm>
            <a:off x="8001000" y="1254252"/>
            <a:ext cx="63500" cy="1410716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oute fact 2">
            <a:extLst>
              <a:ext uri="{FF2B5EF4-FFF2-40B4-BE49-F238E27FC236}">
                <a16:creationId xmlns:a16="http://schemas.microsoft.com/office/drawing/2014/main" id="{5C8B5A68-C228-FE4B-9537-C8337ED4F8D9}"/>
              </a:ext>
            </a:extLst>
          </p:cNvPr>
          <p:cNvSpPr txBox="1"/>
          <p:nvPr/>
        </p:nvSpPr>
        <p:spPr>
          <a:xfrm>
            <a:off x="8229600" y="1228852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Ленд-лизовские конвои в сторону СССР и обратно проходили в целом удачно.</a:t>
            </a:r>
          </a:p>
        </p:txBody>
      </p:sp>
      <p:sp>
        <p:nvSpPr>
          <p:cNvPr id="16" name="Route fact 3 card">
            <a:extLst>
              <a:ext uri="{FF2B5EF4-FFF2-40B4-BE49-F238E27FC236}">
                <a16:creationId xmlns:a16="http://schemas.microsoft.com/office/drawing/2014/main" id="{0113698D-F3DE-299B-4F1E-5D10D3EB64C5}"/>
              </a:ext>
            </a:extLst>
          </p:cNvPr>
          <p:cNvSpPr/>
          <p:nvPr/>
        </p:nvSpPr>
        <p:spPr>
          <a:xfrm>
            <a:off x="4292600" y="2944368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oute fact 3 bar">
            <a:extLst>
              <a:ext uri="{FF2B5EF4-FFF2-40B4-BE49-F238E27FC236}">
                <a16:creationId xmlns:a16="http://schemas.microsoft.com/office/drawing/2014/main" id="{E7D901FE-64ED-EAF8-5B5B-5844C1569E09}"/>
              </a:ext>
            </a:extLst>
          </p:cNvPr>
          <p:cNvSpPr/>
          <p:nvPr/>
        </p:nvSpPr>
        <p:spPr>
          <a:xfrm>
            <a:off x="4292600" y="3071368"/>
            <a:ext cx="63500" cy="1410716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oute fact 3">
            <a:extLst>
              <a:ext uri="{FF2B5EF4-FFF2-40B4-BE49-F238E27FC236}">
                <a16:creationId xmlns:a16="http://schemas.microsoft.com/office/drawing/2014/main" id="{7EE7BE35-8D92-3959-2CE5-217EDB87B545}"/>
              </a:ext>
            </a:extLst>
          </p:cNvPr>
          <p:cNvSpPr txBox="1"/>
          <p:nvPr/>
        </p:nvSpPr>
        <p:spPr>
          <a:xfrm>
            <a:off x="4521200" y="3045968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b="1" dirty="0">
                <a:solidFill>
                  <a:srgbClr val="A3241C"/>
                </a:solidFill>
                <a:latin typeface="Calibri" panose="020F0502020204030204" pitchFamily="34" charset="0"/>
              </a:rPr>
              <a:t>Летом 1942 года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потери резко возросли из-за активных действий немцев по перехвату караванов.</a:t>
            </a:r>
          </a:p>
        </p:txBody>
      </p:sp>
      <p:sp>
        <p:nvSpPr>
          <p:cNvPr id="19" name="Route fact 4 card">
            <a:extLst>
              <a:ext uri="{FF2B5EF4-FFF2-40B4-BE49-F238E27FC236}">
                <a16:creationId xmlns:a16="http://schemas.microsoft.com/office/drawing/2014/main" id="{B5817808-00F3-0F7F-2C68-DB2E2568D75A}"/>
              </a:ext>
            </a:extLst>
          </p:cNvPr>
          <p:cNvSpPr/>
          <p:nvPr/>
        </p:nvSpPr>
        <p:spPr>
          <a:xfrm>
            <a:off x="8001000" y="2944368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oute fact 4 bar">
            <a:extLst>
              <a:ext uri="{FF2B5EF4-FFF2-40B4-BE49-F238E27FC236}">
                <a16:creationId xmlns:a16="http://schemas.microsoft.com/office/drawing/2014/main" id="{C59F246A-314A-2E6D-8939-5336423776B4}"/>
              </a:ext>
            </a:extLst>
          </p:cNvPr>
          <p:cNvSpPr/>
          <p:nvPr/>
        </p:nvSpPr>
        <p:spPr>
          <a:xfrm>
            <a:off x="8001000" y="3071368"/>
            <a:ext cx="63500" cy="1410716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oute fact 4">
            <a:extLst>
              <a:ext uri="{FF2B5EF4-FFF2-40B4-BE49-F238E27FC236}">
                <a16:creationId xmlns:a16="http://schemas.microsoft.com/office/drawing/2014/main" id="{CB4E12DC-7312-9E1E-963C-92A5BCF0F2B2}"/>
              </a:ext>
            </a:extLst>
          </p:cNvPr>
          <p:cNvSpPr txBox="1"/>
          <p:nvPr/>
        </p:nvSpPr>
        <p:spPr>
          <a:xfrm>
            <a:off x="8229600" y="3045968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b="1" dirty="0">
                <a:solidFill>
                  <a:srgbClr val="A3241C"/>
                </a:solidFill>
                <a:latin typeface="Calibri" panose="020F0502020204030204" pitchFamily="34" charset="0"/>
              </a:rPr>
              <a:t>В июле 1942 года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из 35 кораблей уничтожено было 22, что приостановило отправку грузов в СССР.</a:t>
            </a:r>
          </a:p>
        </p:txBody>
      </p:sp>
      <p:sp>
        <p:nvSpPr>
          <p:cNvPr id="22" name="Route fact 5 card">
            <a:extLst>
              <a:ext uri="{FF2B5EF4-FFF2-40B4-BE49-F238E27FC236}">
                <a16:creationId xmlns:a16="http://schemas.microsoft.com/office/drawing/2014/main" id="{5497BB18-8383-816B-89E6-95D46A9FED95}"/>
              </a:ext>
            </a:extLst>
          </p:cNvPr>
          <p:cNvSpPr/>
          <p:nvPr/>
        </p:nvSpPr>
        <p:spPr>
          <a:xfrm>
            <a:off x="4292600" y="4761484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oute fact 5 bar">
            <a:extLst>
              <a:ext uri="{FF2B5EF4-FFF2-40B4-BE49-F238E27FC236}">
                <a16:creationId xmlns:a16="http://schemas.microsoft.com/office/drawing/2014/main" id="{ABD41EF5-A24B-DA3C-3EAE-AF74CC4DA065}"/>
              </a:ext>
            </a:extLst>
          </p:cNvPr>
          <p:cNvSpPr/>
          <p:nvPr/>
        </p:nvSpPr>
        <p:spPr>
          <a:xfrm>
            <a:off x="4292600" y="4888484"/>
            <a:ext cx="63500" cy="1410716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oute fact 5">
            <a:extLst>
              <a:ext uri="{FF2B5EF4-FFF2-40B4-BE49-F238E27FC236}">
                <a16:creationId xmlns:a16="http://schemas.microsoft.com/office/drawing/2014/main" id="{7F5FC1C7-2B82-6153-102E-87ADB3991FFE}"/>
              </a:ext>
            </a:extLst>
          </p:cNvPr>
          <p:cNvSpPr txBox="1"/>
          <p:nvPr/>
        </p:nvSpPr>
        <p:spPr>
          <a:xfrm>
            <a:off x="4521200" y="4863084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Отправка грузов в СССР была приостановлена в самый сложный момент – наступлением немцев под Сталинградом.</a:t>
            </a:r>
          </a:p>
        </p:txBody>
      </p:sp>
      <p:sp>
        <p:nvSpPr>
          <p:cNvPr id="25" name="Route fact 6 card">
            <a:extLst>
              <a:ext uri="{FF2B5EF4-FFF2-40B4-BE49-F238E27FC236}">
                <a16:creationId xmlns:a16="http://schemas.microsoft.com/office/drawing/2014/main" id="{E7DF001B-DB5F-DFA0-6EFF-F59F21BE8799}"/>
              </a:ext>
            </a:extLst>
          </p:cNvPr>
          <p:cNvSpPr/>
          <p:nvPr/>
        </p:nvSpPr>
        <p:spPr>
          <a:xfrm>
            <a:off x="8001000" y="4761484"/>
            <a:ext cx="3581400" cy="1664716"/>
          </a:xfrm>
          <a:prstGeom prst="roundRect">
            <a:avLst>
              <a:gd name="adj" fmla="val 6000"/>
            </a:avLst>
          </a:prstGeom>
          <a:solidFill>
            <a:srgbClr val="F4EB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Route fact 6 bar">
            <a:extLst>
              <a:ext uri="{FF2B5EF4-FFF2-40B4-BE49-F238E27FC236}">
                <a16:creationId xmlns:a16="http://schemas.microsoft.com/office/drawing/2014/main" id="{CE75E9F4-5A2E-E660-16D8-83A05E5D43C6}"/>
              </a:ext>
            </a:extLst>
          </p:cNvPr>
          <p:cNvSpPr/>
          <p:nvPr/>
        </p:nvSpPr>
        <p:spPr>
          <a:xfrm>
            <a:off x="8001000" y="4888484"/>
            <a:ext cx="63500" cy="1410716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Route fact 6">
            <a:extLst>
              <a:ext uri="{FF2B5EF4-FFF2-40B4-BE49-F238E27FC236}">
                <a16:creationId xmlns:a16="http://schemas.microsoft.com/office/drawing/2014/main" id="{920796A4-E762-5A38-125D-920E2254A3EE}"/>
              </a:ext>
            </a:extLst>
          </p:cNvPr>
          <p:cNvSpPr txBox="1"/>
          <p:nvPr/>
        </p:nvSpPr>
        <p:spPr>
          <a:xfrm>
            <a:off x="8229600" y="4863084"/>
            <a:ext cx="31750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b="1" dirty="0">
                <a:solidFill>
                  <a:srgbClr val="A3241C"/>
                </a:solidFill>
                <a:latin typeface="Calibri" panose="020F0502020204030204" pitchFamily="34" charset="0"/>
              </a:rPr>
              <a:t>После 1942 года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основной поток грузов шёл в Советский Союз через Иран и Дальний Восток.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CDA14FD7-6577-28EA-8E3D-0A27E5A9EBC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694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4AC9745-50B4-1603-7F3A-45A8CB9280C6}"/>
              </a:ext>
            </a:extLst>
          </p:cNvPr>
          <p:cNvSpPr txBox="1"/>
          <p:nvPr/>
        </p:nvSpPr>
        <p:spPr>
          <a:xfrm>
            <a:off x="609600" y="304800"/>
            <a:ext cx="10972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1C2330"/>
                </a:solidFill>
                <a:latin typeface="Cambria" panose="02040503050406030204" pitchFamily="18" charset="0"/>
              </a:rPr>
              <a:t>Положение в оккупированных странах: «новый порядок» в Европе, японский оккупационный режим в Китае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5CF65845-032E-48E6-928B-E5AB2C39F487}"/>
              </a:ext>
            </a:extLst>
          </p:cNvPr>
          <p:cNvSpPr/>
          <p:nvPr/>
        </p:nvSpPr>
        <p:spPr>
          <a:xfrm>
            <a:off x="609600" y="1275080"/>
            <a:ext cx="711200" cy="44450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8967102D-D872-9E99-90B2-212FDECF43AA}"/>
              </a:ext>
            </a:extLst>
          </p:cNvPr>
          <p:cNvCxnSpPr/>
          <p:nvPr/>
        </p:nvCxnSpPr>
        <p:spPr>
          <a:xfrm>
            <a:off x="1371600" y="1297305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Heading block">
            <a:extLst>
              <a:ext uri="{FF2B5EF4-FFF2-40B4-BE49-F238E27FC236}">
                <a16:creationId xmlns:a16="http://schemas.microsoft.com/office/drawing/2014/main" id="{394B26E7-6157-8EC6-5B98-6D92BD6DF39F}"/>
              </a:ext>
            </a:extLst>
          </p:cNvPr>
          <p:cNvSpPr/>
          <p:nvPr/>
        </p:nvSpPr>
        <p:spPr>
          <a:xfrm>
            <a:off x="609600" y="1529080"/>
            <a:ext cx="3556000" cy="4897120"/>
          </a:xfrm>
          <a:prstGeom prst="roundRect">
            <a:avLst>
              <a:gd name="adj" fmla="val 4000"/>
            </a:avLst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New order">
            <a:extLst>
              <a:ext uri="{FF2B5EF4-FFF2-40B4-BE49-F238E27FC236}">
                <a16:creationId xmlns:a16="http://schemas.microsoft.com/office/drawing/2014/main" id="{78111F2C-65C7-2971-6C5D-3BE16E5C6A6A}"/>
              </a:ext>
            </a:extLst>
          </p:cNvPr>
          <p:cNvSpPr txBox="1"/>
          <p:nvPr/>
        </p:nvSpPr>
        <p:spPr>
          <a:xfrm>
            <a:off x="889000" y="1529080"/>
            <a:ext cx="2997200" cy="489712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b="1" dirty="0">
                <a:solidFill>
                  <a:srgbClr val="F2EEE6"/>
                </a:solidFill>
                <a:latin typeface="Cambria" panose="02040503050406030204" pitchFamily="18" charset="0"/>
              </a:rPr>
              <a:t>Политика «нового порядка».</a:t>
            </a:r>
          </a:p>
        </p:txBody>
      </p:sp>
      <p:sp>
        <p:nvSpPr>
          <p:cNvPr id="8" name="Order card 1 card">
            <a:extLst>
              <a:ext uri="{FF2B5EF4-FFF2-40B4-BE49-F238E27FC236}">
                <a16:creationId xmlns:a16="http://schemas.microsoft.com/office/drawing/2014/main" id="{67E4F8FA-2204-70C5-5B5E-180C5A8F2E23}"/>
              </a:ext>
            </a:extLst>
          </p:cNvPr>
          <p:cNvSpPr/>
          <p:nvPr/>
        </p:nvSpPr>
        <p:spPr>
          <a:xfrm>
            <a:off x="4368800" y="1529080"/>
            <a:ext cx="3530600" cy="237236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rder card 1 bar">
            <a:extLst>
              <a:ext uri="{FF2B5EF4-FFF2-40B4-BE49-F238E27FC236}">
                <a16:creationId xmlns:a16="http://schemas.microsoft.com/office/drawing/2014/main" id="{0EFFB403-6B7B-5D06-022C-0259C531BE6D}"/>
              </a:ext>
            </a:extLst>
          </p:cNvPr>
          <p:cNvSpPr/>
          <p:nvPr/>
        </p:nvSpPr>
        <p:spPr>
          <a:xfrm>
            <a:off x="4368800" y="1656080"/>
            <a:ext cx="63500" cy="211836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rder card 1">
            <a:extLst>
              <a:ext uri="{FF2B5EF4-FFF2-40B4-BE49-F238E27FC236}">
                <a16:creationId xmlns:a16="http://schemas.microsoft.com/office/drawing/2014/main" id="{71FBDA62-6DF5-9F95-0526-D7C496BF8655}"/>
              </a:ext>
            </a:extLst>
          </p:cNvPr>
          <p:cNvSpPr txBox="1"/>
          <p:nvPr/>
        </p:nvSpPr>
        <p:spPr>
          <a:xfrm>
            <a:off x="4597400" y="1630680"/>
            <a:ext cx="3124200" cy="216916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В Германию вывозилось ценное имущество: оборудование, сырьё, сельхозпродукция.</a:t>
            </a:r>
          </a:p>
        </p:txBody>
      </p:sp>
      <p:sp>
        <p:nvSpPr>
          <p:cNvPr id="11" name="Order card 2 card">
            <a:extLst>
              <a:ext uri="{FF2B5EF4-FFF2-40B4-BE49-F238E27FC236}">
                <a16:creationId xmlns:a16="http://schemas.microsoft.com/office/drawing/2014/main" id="{AE2A29C9-1B5D-C17E-092F-FBABCD744855}"/>
              </a:ext>
            </a:extLst>
          </p:cNvPr>
          <p:cNvSpPr/>
          <p:nvPr/>
        </p:nvSpPr>
        <p:spPr>
          <a:xfrm>
            <a:off x="8051800" y="1529080"/>
            <a:ext cx="3530600" cy="237236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rder card 2 bar">
            <a:extLst>
              <a:ext uri="{FF2B5EF4-FFF2-40B4-BE49-F238E27FC236}">
                <a16:creationId xmlns:a16="http://schemas.microsoft.com/office/drawing/2014/main" id="{A10CF102-8454-D701-FA55-0BB327A61DD9}"/>
              </a:ext>
            </a:extLst>
          </p:cNvPr>
          <p:cNvSpPr/>
          <p:nvPr/>
        </p:nvSpPr>
        <p:spPr>
          <a:xfrm>
            <a:off x="8051800" y="1656080"/>
            <a:ext cx="63500" cy="211836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rder card 2">
            <a:extLst>
              <a:ext uri="{FF2B5EF4-FFF2-40B4-BE49-F238E27FC236}">
                <a16:creationId xmlns:a16="http://schemas.microsoft.com/office/drawing/2014/main" id="{28CA00D4-AC04-94B6-8DD0-E9A3A8DF2F11}"/>
              </a:ext>
            </a:extLst>
          </p:cNvPr>
          <p:cNvSpPr txBox="1"/>
          <p:nvPr/>
        </p:nvSpPr>
        <p:spPr>
          <a:xfrm>
            <a:off x="8280400" y="1630680"/>
            <a:ext cx="3124200" cy="216916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Рабочий день увеличивался, профсоюзы и политические организации запрещались.</a:t>
            </a:r>
          </a:p>
        </p:txBody>
      </p:sp>
      <p:sp>
        <p:nvSpPr>
          <p:cNvPr id="14" name="Order card 3 card">
            <a:extLst>
              <a:ext uri="{FF2B5EF4-FFF2-40B4-BE49-F238E27FC236}">
                <a16:creationId xmlns:a16="http://schemas.microsoft.com/office/drawing/2014/main" id="{D1552D8D-3FB3-F11F-FD0E-73ACFF51F9A7}"/>
              </a:ext>
            </a:extLst>
          </p:cNvPr>
          <p:cNvSpPr/>
          <p:nvPr/>
        </p:nvSpPr>
        <p:spPr>
          <a:xfrm>
            <a:off x="4368800" y="4053840"/>
            <a:ext cx="2311400" cy="237236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rder card 3 bar">
            <a:extLst>
              <a:ext uri="{FF2B5EF4-FFF2-40B4-BE49-F238E27FC236}">
                <a16:creationId xmlns:a16="http://schemas.microsoft.com/office/drawing/2014/main" id="{0A85DA8B-2D3E-6845-57F3-952E64A92C5F}"/>
              </a:ext>
            </a:extLst>
          </p:cNvPr>
          <p:cNvSpPr/>
          <p:nvPr/>
        </p:nvSpPr>
        <p:spPr>
          <a:xfrm>
            <a:off x="4368800" y="4180840"/>
            <a:ext cx="63500" cy="211836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rder card 3">
            <a:extLst>
              <a:ext uri="{FF2B5EF4-FFF2-40B4-BE49-F238E27FC236}">
                <a16:creationId xmlns:a16="http://schemas.microsoft.com/office/drawing/2014/main" id="{0508245C-B046-7ADB-E7DE-33716B82AC39}"/>
              </a:ext>
            </a:extLst>
          </p:cNvPr>
          <p:cNvSpPr txBox="1"/>
          <p:nvPr/>
        </p:nvSpPr>
        <p:spPr>
          <a:xfrm>
            <a:off x="4597400" y="4155440"/>
            <a:ext cx="1905000" cy="216916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За невыполнение приказов оккупационной власти — расстрел или тюрьма.</a:t>
            </a:r>
          </a:p>
        </p:txBody>
      </p:sp>
      <p:sp>
        <p:nvSpPr>
          <p:cNvPr id="17" name="Order card 4 card">
            <a:extLst>
              <a:ext uri="{FF2B5EF4-FFF2-40B4-BE49-F238E27FC236}">
                <a16:creationId xmlns:a16="http://schemas.microsoft.com/office/drawing/2014/main" id="{867B0D32-46EC-06EA-FAE3-D32CD8E0F5FC}"/>
              </a:ext>
            </a:extLst>
          </p:cNvPr>
          <p:cNvSpPr/>
          <p:nvPr/>
        </p:nvSpPr>
        <p:spPr>
          <a:xfrm>
            <a:off x="6807200" y="4053840"/>
            <a:ext cx="2311400" cy="237236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Order card 4 bar">
            <a:extLst>
              <a:ext uri="{FF2B5EF4-FFF2-40B4-BE49-F238E27FC236}">
                <a16:creationId xmlns:a16="http://schemas.microsoft.com/office/drawing/2014/main" id="{8A0298C2-BE47-C477-BCDC-DC106C6DE4A1}"/>
              </a:ext>
            </a:extLst>
          </p:cNvPr>
          <p:cNvSpPr/>
          <p:nvPr/>
        </p:nvSpPr>
        <p:spPr>
          <a:xfrm>
            <a:off x="6807200" y="4180840"/>
            <a:ext cx="63500" cy="211836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rder card 4">
            <a:extLst>
              <a:ext uri="{FF2B5EF4-FFF2-40B4-BE49-F238E27FC236}">
                <a16:creationId xmlns:a16="http://schemas.microsoft.com/office/drawing/2014/main" id="{268258E8-6A59-B6D1-7375-B49535031753}"/>
              </a:ext>
            </a:extLst>
          </p:cNvPr>
          <p:cNvSpPr txBox="1"/>
          <p:nvPr/>
        </p:nvSpPr>
        <p:spPr>
          <a:xfrm>
            <a:off x="7035800" y="4155440"/>
            <a:ext cx="1905000" cy="216916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Сегрегация народов по расовому признаку.</a:t>
            </a:r>
          </a:p>
        </p:txBody>
      </p:sp>
      <p:sp>
        <p:nvSpPr>
          <p:cNvPr id="20" name="Order card 5 card">
            <a:extLst>
              <a:ext uri="{FF2B5EF4-FFF2-40B4-BE49-F238E27FC236}">
                <a16:creationId xmlns:a16="http://schemas.microsoft.com/office/drawing/2014/main" id="{CCF9DCB6-1144-FC72-29FC-509804FCA559}"/>
              </a:ext>
            </a:extLst>
          </p:cNvPr>
          <p:cNvSpPr/>
          <p:nvPr/>
        </p:nvSpPr>
        <p:spPr>
          <a:xfrm>
            <a:off x="9245600" y="4053840"/>
            <a:ext cx="2311400" cy="237236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rder card 5 bar">
            <a:extLst>
              <a:ext uri="{FF2B5EF4-FFF2-40B4-BE49-F238E27FC236}">
                <a16:creationId xmlns:a16="http://schemas.microsoft.com/office/drawing/2014/main" id="{5D541C41-C3A8-15C9-64AF-666898704186}"/>
              </a:ext>
            </a:extLst>
          </p:cNvPr>
          <p:cNvSpPr/>
          <p:nvPr/>
        </p:nvSpPr>
        <p:spPr>
          <a:xfrm>
            <a:off x="9245600" y="4180840"/>
            <a:ext cx="63500" cy="211836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rder card 5">
            <a:extLst>
              <a:ext uri="{FF2B5EF4-FFF2-40B4-BE49-F238E27FC236}">
                <a16:creationId xmlns:a16="http://schemas.microsoft.com/office/drawing/2014/main" id="{C34B26EA-A861-3B9F-6872-E10A038D28A6}"/>
              </a:ext>
            </a:extLst>
          </p:cNvPr>
          <p:cNvSpPr txBox="1"/>
          <p:nvPr/>
        </p:nvSpPr>
        <p:spPr>
          <a:xfrm>
            <a:off x="9474200" y="4155440"/>
            <a:ext cx="1905000" cy="216916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«Нордическая раса» (норвежцы, датчане) — почти равны немцам. Голландцы, бельгийцы, французы — ниже по статусу. Славяне — ещё более низкий статус.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CF4D0A65-A878-D831-C080-9625DCF8C01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620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C474545-EECE-9208-A1DE-8D5A21A0821F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Холокост. Концентрационные лагеря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66B85E5-4BCF-3231-38AB-A0FC5680B984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92723AD-A2B2-62DF-ACB1-13DC3C05856E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Warsaw ghetto" descr="Из донесения Ю. Штропа о подавлении восстания в Варшавском гетто, 1943 г. Общественное достояние">
            <a:extLst>
              <a:ext uri="{FF2B5EF4-FFF2-40B4-BE49-F238E27FC236}">
                <a16:creationId xmlns:a16="http://schemas.microsoft.com/office/drawing/2014/main" id="{0D2C7EF4-DB83-6591-7D61-7285EB2445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27252"/>
            <a:ext cx="4826000" cy="3403600"/>
          </a:xfrm>
          <a:prstGeom prst="rect">
            <a:avLst/>
          </a:prstGeom>
        </p:spPr>
      </p:pic>
      <p:sp>
        <p:nvSpPr>
          <p:cNvPr id="8" name="Photo frame">
            <a:extLst>
              <a:ext uri="{FF2B5EF4-FFF2-40B4-BE49-F238E27FC236}">
                <a16:creationId xmlns:a16="http://schemas.microsoft.com/office/drawing/2014/main" id="{31161623-2E15-0A1A-B30F-76FCB4500DDA}"/>
              </a:ext>
            </a:extLst>
          </p:cNvPr>
          <p:cNvSpPr/>
          <p:nvPr/>
        </p:nvSpPr>
        <p:spPr>
          <a:xfrm>
            <a:off x="609600" y="1127252"/>
            <a:ext cx="4826000" cy="3403600"/>
          </a:xfrm>
          <a:prstGeom prst="rect">
            <a:avLst/>
          </a:prstGeom>
          <a:noFill/>
          <a:ln w="9525" cap="flat" cmpd="sng" algn="ctr">
            <a:solidFill>
              <a:srgbClr val="B9B2A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icence caption">
            <a:extLst>
              <a:ext uri="{FF2B5EF4-FFF2-40B4-BE49-F238E27FC236}">
                <a16:creationId xmlns:a16="http://schemas.microsoft.com/office/drawing/2014/main" id="{7A8E7F40-C4C3-7887-1FF7-ED51B119E5A5}"/>
              </a:ext>
            </a:extLst>
          </p:cNvPr>
          <p:cNvSpPr txBox="1"/>
          <p:nvPr/>
        </p:nvSpPr>
        <p:spPr>
          <a:xfrm>
            <a:off x="609600" y="4581652"/>
            <a:ext cx="4826000" cy="167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i="1" dirty="0">
                <a:solidFill>
                  <a:srgbClr val="8B8A86"/>
                </a:solidFill>
                <a:latin typeface="Calibri" panose="020F0502020204030204" pitchFamily="34" charset="0"/>
              </a:rPr>
              <a:t>Общественное достояние</a:t>
            </a:r>
          </a:p>
        </p:txBody>
      </p:sp>
      <p:sp>
        <p:nvSpPr>
          <p:cNvPr id="10" name="Ghettos">
            <a:extLst>
              <a:ext uri="{FF2B5EF4-FFF2-40B4-BE49-F238E27FC236}">
                <a16:creationId xmlns:a16="http://schemas.microsoft.com/office/drawing/2014/main" id="{B5F685BB-B974-242E-12C2-3E1A6326E0D4}"/>
              </a:ext>
            </a:extLst>
          </p:cNvPr>
          <p:cNvSpPr txBox="1"/>
          <p:nvPr/>
        </p:nvSpPr>
        <p:spPr>
          <a:xfrm>
            <a:off x="5740400" y="1127253"/>
            <a:ext cx="5842000" cy="13491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На оккупированных нацистами территориях создавались </a:t>
            </a:r>
            <a:r>
              <a:rPr lang="ru-RU" sz="1700" b="1" dirty="0">
                <a:solidFill>
                  <a:srgbClr val="33363B"/>
                </a:solidFill>
                <a:latin typeface="Calibri" panose="020F0502020204030204" pitchFamily="34" charset="0"/>
              </a:rPr>
              <a:t>гетто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— изолированные кварталы, куда сгоняли евреев. Там люди жили в невыносимых условиях: голод, постоянные облавы, расправы над теми, кто вызывал недовольство. Все евреи должны были носить шестиконечную звезду — звезду Давида.</a:t>
            </a:r>
          </a:p>
        </p:txBody>
      </p:sp>
      <p:sp>
        <p:nvSpPr>
          <p:cNvPr id="11" name="Wannsee">
            <a:extLst>
              <a:ext uri="{FF2B5EF4-FFF2-40B4-BE49-F238E27FC236}">
                <a16:creationId xmlns:a16="http://schemas.microsoft.com/office/drawing/2014/main" id="{934A6589-0CB9-ECAF-5AD0-66EE266336D6}"/>
              </a:ext>
            </a:extLst>
          </p:cNvPr>
          <p:cNvSpPr txBox="1"/>
          <p:nvPr/>
        </p:nvSpPr>
        <p:spPr>
          <a:xfrm>
            <a:off x="5740400" y="2628838"/>
            <a:ext cx="5842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1700" b="1" dirty="0">
                <a:solidFill>
                  <a:srgbClr val="A3241C"/>
                </a:solidFill>
                <a:latin typeface="Calibri" panose="020F0502020204030204" pitchFamily="34" charset="0"/>
              </a:rPr>
              <a:t>20 января 1942 года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в Германии состоялась </a:t>
            </a:r>
            <a:r>
              <a:rPr lang="ru-RU" sz="1700" dirty="0" err="1">
                <a:solidFill>
                  <a:srgbClr val="1C2330"/>
                </a:solidFill>
                <a:latin typeface="Calibri" panose="020F0502020204030204" pitchFamily="34" charset="0"/>
              </a:rPr>
              <a:t>Ванзейская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конференция, на которой была утверждена программа геноцида евреев Европы.</a:t>
            </a:r>
          </a:p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После войны эта программа получила название </a:t>
            </a:r>
            <a:r>
              <a:rPr lang="ru-RU" sz="1700" b="1" dirty="0">
                <a:solidFill>
                  <a:srgbClr val="33363B"/>
                </a:solidFill>
                <a:latin typeface="Calibri" panose="020F0502020204030204" pitchFamily="34" charset="0"/>
              </a:rPr>
              <a:t>«Холокост»</a:t>
            </a:r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 – всесожжение.</a:t>
            </a:r>
          </a:p>
        </p:txBody>
      </p:sp>
      <p:sp>
        <p:nvSpPr>
          <p:cNvPr id="12" name="Method 1 card">
            <a:extLst>
              <a:ext uri="{FF2B5EF4-FFF2-40B4-BE49-F238E27FC236}">
                <a16:creationId xmlns:a16="http://schemas.microsoft.com/office/drawing/2014/main" id="{0728E602-C7D5-F667-072E-0EFE2260F242}"/>
              </a:ext>
            </a:extLst>
          </p:cNvPr>
          <p:cNvSpPr/>
          <p:nvPr/>
        </p:nvSpPr>
        <p:spPr>
          <a:xfrm>
            <a:off x="609600" y="5232400"/>
            <a:ext cx="3048000" cy="1066800"/>
          </a:xfrm>
          <a:prstGeom prst="roundRect">
            <a:avLst>
              <a:gd name="adj" fmla="val 6000"/>
            </a:avLst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ethod 1">
            <a:extLst>
              <a:ext uri="{FF2B5EF4-FFF2-40B4-BE49-F238E27FC236}">
                <a16:creationId xmlns:a16="http://schemas.microsoft.com/office/drawing/2014/main" id="{3DF19730-658E-2017-89D5-BD5818B981F8}"/>
              </a:ext>
            </a:extLst>
          </p:cNvPr>
          <p:cNvSpPr txBox="1"/>
          <p:nvPr/>
        </p:nvSpPr>
        <p:spPr>
          <a:xfrm>
            <a:off x="838200" y="5334000"/>
            <a:ext cx="26416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b="1" dirty="0">
                <a:solidFill>
                  <a:srgbClr val="F2EEE6"/>
                </a:solidFill>
                <a:latin typeface="Calibri" panose="020F0502020204030204" pitchFamily="34" charset="0"/>
              </a:rPr>
              <a:t>Методы и инструменты геноцида:</a:t>
            </a:r>
          </a:p>
        </p:txBody>
      </p:sp>
      <p:sp>
        <p:nvSpPr>
          <p:cNvPr id="14" name="Method 2 card">
            <a:extLst>
              <a:ext uri="{FF2B5EF4-FFF2-40B4-BE49-F238E27FC236}">
                <a16:creationId xmlns:a16="http://schemas.microsoft.com/office/drawing/2014/main" id="{5B04A3B8-5C55-F8C4-202C-2A6A4ACB6E15}"/>
              </a:ext>
            </a:extLst>
          </p:cNvPr>
          <p:cNvSpPr/>
          <p:nvPr/>
        </p:nvSpPr>
        <p:spPr>
          <a:xfrm>
            <a:off x="3810000" y="5232400"/>
            <a:ext cx="2489200" cy="106680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ethod 2">
            <a:extLst>
              <a:ext uri="{FF2B5EF4-FFF2-40B4-BE49-F238E27FC236}">
                <a16:creationId xmlns:a16="http://schemas.microsoft.com/office/drawing/2014/main" id="{EB83D8F4-B492-AB6C-1830-5722A9D1762F}"/>
              </a:ext>
            </a:extLst>
          </p:cNvPr>
          <p:cNvSpPr txBox="1"/>
          <p:nvPr/>
        </p:nvSpPr>
        <p:spPr>
          <a:xfrm>
            <a:off x="4038600" y="5334000"/>
            <a:ext cx="20828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Массовые расстрелы;</a:t>
            </a:r>
          </a:p>
        </p:txBody>
      </p:sp>
      <p:sp>
        <p:nvSpPr>
          <p:cNvPr id="16" name="Method 3 card">
            <a:extLst>
              <a:ext uri="{FF2B5EF4-FFF2-40B4-BE49-F238E27FC236}">
                <a16:creationId xmlns:a16="http://schemas.microsoft.com/office/drawing/2014/main" id="{B7DE2F5F-36C2-9D81-BD9B-C2998EDC7557}"/>
              </a:ext>
            </a:extLst>
          </p:cNvPr>
          <p:cNvSpPr/>
          <p:nvPr/>
        </p:nvSpPr>
        <p:spPr>
          <a:xfrm>
            <a:off x="6451600" y="5232400"/>
            <a:ext cx="2489200" cy="106680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thod 3">
            <a:extLst>
              <a:ext uri="{FF2B5EF4-FFF2-40B4-BE49-F238E27FC236}">
                <a16:creationId xmlns:a16="http://schemas.microsoft.com/office/drawing/2014/main" id="{1CFDA38B-4E17-6048-0612-2DAD8F997879}"/>
              </a:ext>
            </a:extLst>
          </p:cNvPr>
          <p:cNvSpPr txBox="1"/>
          <p:nvPr/>
        </p:nvSpPr>
        <p:spPr>
          <a:xfrm>
            <a:off x="6680200" y="5334000"/>
            <a:ext cx="20828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Мобильные газовые камеры;</a:t>
            </a:r>
          </a:p>
        </p:txBody>
      </p:sp>
      <p:sp>
        <p:nvSpPr>
          <p:cNvPr id="18" name="Method 4 card">
            <a:extLst>
              <a:ext uri="{FF2B5EF4-FFF2-40B4-BE49-F238E27FC236}">
                <a16:creationId xmlns:a16="http://schemas.microsoft.com/office/drawing/2014/main" id="{3E0334B4-4C29-05BE-103E-B17576CF2F99}"/>
              </a:ext>
            </a:extLst>
          </p:cNvPr>
          <p:cNvSpPr/>
          <p:nvPr/>
        </p:nvSpPr>
        <p:spPr>
          <a:xfrm>
            <a:off x="9093200" y="5232400"/>
            <a:ext cx="2489200" cy="1066800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ethod 4">
            <a:extLst>
              <a:ext uri="{FF2B5EF4-FFF2-40B4-BE49-F238E27FC236}">
                <a16:creationId xmlns:a16="http://schemas.microsoft.com/office/drawing/2014/main" id="{8F1B84BA-0491-2869-E5DE-A59EAF279396}"/>
              </a:ext>
            </a:extLst>
          </p:cNvPr>
          <p:cNvSpPr txBox="1"/>
          <p:nvPr/>
        </p:nvSpPr>
        <p:spPr>
          <a:xfrm>
            <a:off x="9321800" y="5334000"/>
            <a:ext cx="20828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1C2330"/>
                </a:solidFill>
                <a:latin typeface="Calibri" panose="020F0502020204030204" pitchFamily="34" charset="0"/>
              </a:rPr>
              <a:t>Концентрационные лагеря.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839649B7-8ED9-9611-10C1-1B41CB9A0DB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87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7A83C83-B06D-1156-AAE6-6830D09791AB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Холокост. Концентрационные лагеря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0A386971-7B1F-C5EC-39B9-6AA6313D3B7B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0FE920D-DE37-AD05-42C4-B86C12686F92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mp column 1">
            <a:extLst>
              <a:ext uri="{FF2B5EF4-FFF2-40B4-BE49-F238E27FC236}">
                <a16:creationId xmlns:a16="http://schemas.microsoft.com/office/drawing/2014/main" id="{80CE70D6-3D5A-3106-03A5-E2F6EE5B3457}"/>
              </a:ext>
            </a:extLst>
          </p:cNvPr>
          <p:cNvSpPr/>
          <p:nvPr/>
        </p:nvSpPr>
        <p:spPr>
          <a:xfrm>
            <a:off x="609600" y="1178052"/>
            <a:ext cx="5384800" cy="5248148"/>
          </a:xfrm>
          <a:prstGeom prst="roundRect">
            <a:avLst>
              <a:gd name="adj" fmla="val 3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mp head band 1">
            <a:extLst>
              <a:ext uri="{FF2B5EF4-FFF2-40B4-BE49-F238E27FC236}">
                <a16:creationId xmlns:a16="http://schemas.microsoft.com/office/drawing/2014/main" id="{B94D3D5C-A5CD-E675-F61D-C0F1D5EA6AA9}"/>
              </a:ext>
            </a:extLst>
          </p:cNvPr>
          <p:cNvSpPr/>
          <p:nvPr/>
        </p:nvSpPr>
        <p:spPr>
          <a:xfrm>
            <a:off x="609600" y="1178052"/>
            <a:ext cx="5384800" cy="685800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mp head 1">
            <a:extLst>
              <a:ext uri="{FF2B5EF4-FFF2-40B4-BE49-F238E27FC236}">
                <a16:creationId xmlns:a16="http://schemas.microsoft.com/office/drawing/2014/main" id="{20484DDC-7646-2D98-C64F-44727404D4FF}"/>
              </a:ext>
            </a:extLst>
          </p:cNvPr>
          <p:cNvSpPr txBox="1"/>
          <p:nvPr/>
        </p:nvSpPr>
        <p:spPr>
          <a:xfrm>
            <a:off x="863600" y="1178052"/>
            <a:ext cx="48768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F2EEE6"/>
                </a:solidFill>
                <a:latin typeface="Cambria" panose="02040503050406030204" pitchFamily="18" charset="0"/>
              </a:rPr>
              <a:t>Лагеря смерти</a:t>
            </a:r>
          </a:p>
        </p:txBody>
      </p:sp>
      <p:sp>
        <p:nvSpPr>
          <p:cNvPr id="9" name="Camp text 1">
            <a:extLst>
              <a:ext uri="{FF2B5EF4-FFF2-40B4-BE49-F238E27FC236}">
                <a16:creationId xmlns:a16="http://schemas.microsoft.com/office/drawing/2014/main" id="{D939C2A9-1294-0A31-12D0-07DDC20D2F0B}"/>
              </a:ext>
            </a:extLst>
          </p:cNvPr>
          <p:cNvSpPr txBox="1"/>
          <p:nvPr/>
        </p:nvSpPr>
        <p:spPr>
          <a:xfrm>
            <a:off x="863600" y="2067053"/>
            <a:ext cx="4876800" cy="186201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</a:rPr>
              <a:t>Созданы для массового уничтожения евреев и других «нежелательных» групп. Их основная цель — систематическое истребление, достигаемое массовыми убийствами, экспериментами и невыносимыми условиями для жизни.</a:t>
            </a:r>
          </a:p>
        </p:txBody>
      </p:sp>
      <p:cxnSp>
        <p:nvCxnSpPr>
          <p:cNvPr id="10" name="Divider">
            <a:extLst>
              <a:ext uri="{FF2B5EF4-FFF2-40B4-BE49-F238E27FC236}">
                <a16:creationId xmlns:a16="http://schemas.microsoft.com/office/drawing/2014/main" id="{0E2CFAD9-9889-013B-3755-A79ACE6D6603}"/>
              </a:ext>
            </a:extLst>
          </p:cNvPr>
          <p:cNvCxnSpPr/>
          <p:nvPr/>
        </p:nvCxnSpPr>
        <p:spPr>
          <a:xfrm>
            <a:off x="863600" y="4132264"/>
            <a:ext cx="4876800" cy="0"/>
          </a:xfrm>
          <a:prstGeom prst="line">
            <a:avLst/>
          </a:prstGeom>
          <a:ln w="9525">
            <a:solidFill>
              <a:srgbClr val="B9B2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mp names 1">
            <a:extLst>
              <a:ext uri="{FF2B5EF4-FFF2-40B4-BE49-F238E27FC236}">
                <a16:creationId xmlns:a16="http://schemas.microsoft.com/office/drawing/2014/main" id="{D00F60CE-4494-341B-51B5-0AB01E308840}"/>
              </a:ext>
            </a:extLst>
          </p:cNvPr>
          <p:cNvSpPr txBox="1"/>
          <p:nvPr/>
        </p:nvSpPr>
        <p:spPr>
          <a:xfrm>
            <a:off x="863600" y="4284665"/>
            <a:ext cx="4876800" cy="60217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900" b="1" dirty="0" err="1">
                <a:solidFill>
                  <a:srgbClr val="33363B"/>
                </a:solidFill>
                <a:latin typeface="Cambria" panose="02040503050406030204" pitchFamily="18" charset="0"/>
              </a:rPr>
              <a:t>Хелмно</a:t>
            </a:r>
            <a:r>
              <a:rPr lang="ru-RU" sz="1900" b="1" dirty="0">
                <a:solidFill>
                  <a:srgbClr val="33363B"/>
                </a:solidFill>
                <a:latin typeface="Cambria" panose="02040503050406030204" pitchFamily="18" charset="0"/>
              </a:rPr>
              <a:t>, Собибор, Освенцим, Треблинка, Майданек и другие.</a:t>
            </a:r>
          </a:p>
        </p:txBody>
      </p:sp>
      <p:sp>
        <p:nvSpPr>
          <p:cNvPr id="12" name="Camp column 2">
            <a:extLst>
              <a:ext uri="{FF2B5EF4-FFF2-40B4-BE49-F238E27FC236}">
                <a16:creationId xmlns:a16="http://schemas.microsoft.com/office/drawing/2014/main" id="{650F957B-9CB5-CD51-1283-FB3894F3207B}"/>
              </a:ext>
            </a:extLst>
          </p:cNvPr>
          <p:cNvSpPr/>
          <p:nvPr/>
        </p:nvSpPr>
        <p:spPr>
          <a:xfrm>
            <a:off x="6197600" y="1178052"/>
            <a:ext cx="5384800" cy="5248148"/>
          </a:xfrm>
          <a:prstGeom prst="roundRect">
            <a:avLst>
              <a:gd name="adj" fmla="val 3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mp head band 2">
            <a:extLst>
              <a:ext uri="{FF2B5EF4-FFF2-40B4-BE49-F238E27FC236}">
                <a16:creationId xmlns:a16="http://schemas.microsoft.com/office/drawing/2014/main" id="{53620FEC-4969-E024-6C38-F1FB81D977C7}"/>
              </a:ext>
            </a:extLst>
          </p:cNvPr>
          <p:cNvSpPr/>
          <p:nvPr/>
        </p:nvSpPr>
        <p:spPr>
          <a:xfrm>
            <a:off x="6197600" y="1178052"/>
            <a:ext cx="5384800" cy="68580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mp head 2">
            <a:extLst>
              <a:ext uri="{FF2B5EF4-FFF2-40B4-BE49-F238E27FC236}">
                <a16:creationId xmlns:a16="http://schemas.microsoft.com/office/drawing/2014/main" id="{9C9A481F-0324-CBD3-9B51-1F8D598C3CFA}"/>
              </a:ext>
            </a:extLst>
          </p:cNvPr>
          <p:cNvSpPr txBox="1"/>
          <p:nvPr/>
        </p:nvSpPr>
        <p:spPr>
          <a:xfrm>
            <a:off x="6451600" y="1178052"/>
            <a:ext cx="48768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F2EEE6"/>
                </a:solidFill>
                <a:latin typeface="Cambria" panose="02040503050406030204" pitchFamily="18" charset="0"/>
              </a:rPr>
              <a:t>Концлагеря</a:t>
            </a:r>
          </a:p>
        </p:txBody>
      </p:sp>
      <p:sp>
        <p:nvSpPr>
          <p:cNvPr id="15" name="Camp text 2">
            <a:extLst>
              <a:ext uri="{FF2B5EF4-FFF2-40B4-BE49-F238E27FC236}">
                <a16:creationId xmlns:a16="http://schemas.microsoft.com/office/drawing/2014/main" id="{1E19D775-2F2B-5C81-0CFB-4EAA665ED077}"/>
              </a:ext>
            </a:extLst>
          </p:cNvPr>
          <p:cNvSpPr txBox="1"/>
          <p:nvPr/>
        </p:nvSpPr>
        <p:spPr>
          <a:xfrm>
            <a:off x="6451600" y="2067052"/>
            <a:ext cx="4876800" cy="9237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</a:rPr>
              <a:t>Создавались для содержания политических заключённых и принуждения к труду. Условия были тяжёлыми, но не всегда вели к смерти.</a:t>
            </a:r>
          </a:p>
        </p:txBody>
      </p:sp>
      <p:cxnSp>
        <p:nvCxnSpPr>
          <p:cNvPr id="16" name="Divider">
            <a:extLst>
              <a:ext uri="{FF2B5EF4-FFF2-40B4-BE49-F238E27FC236}">
                <a16:creationId xmlns:a16="http://schemas.microsoft.com/office/drawing/2014/main" id="{E0EA1F16-EA29-0D53-6852-F4943D033359}"/>
              </a:ext>
            </a:extLst>
          </p:cNvPr>
          <p:cNvCxnSpPr/>
          <p:nvPr/>
        </p:nvCxnSpPr>
        <p:spPr>
          <a:xfrm>
            <a:off x="6451600" y="3194050"/>
            <a:ext cx="4876800" cy="0"/>
          </a:xfrm>
          <a:prstGeom prst="line">
            <a:avLst/>
          </a:prstGeom>
          <a:ln w="9525">
            <a:solidFill>
              <a:srgbClr val="B9B2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mp names 2">
            <a:extLst>
              <a:ext uri="{FF2B5EF4-FFF2-40B4-BE49-F238E27FC236}">
                <a16:creationId xmlns:a16="http://schemas.microsoft.com/office/drawing/2014/main" id="{CAB311B4-EA46-A604-5288-504DB6F311D4}"/>
              </a:ext>
            </a:extLst>
          </p:cNvPr>
          <p:cNvSpPr txBox="1"/>
          <p:nvPr/>
        </p:nvSpPr>
        <p:spPr>
          <a:xfrm>
            <a:off x="6451600" y="3346451"/>
            <a:ext cx="4876800" cy="28943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900" b="1" dirty="0">
                <a:solidFill>
                  <a:srgbClr val="33363B"/>
                </a:solidFill>
                <a:latin typeface="Cambria" panose="02040503050406030204" pitchFamily="18" charset="0"/>
              </a:rPr>
              <a:t>Дахау, Бухенвальд, Маутхаузен и другие.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900CD80C-9D15-4963-F77C-B0FC1A6332B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69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978F1B3-BA31-D0EC-B4E0-276FE7E5348C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Политика Третьего рейха в отношении СССР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F28A1ABD-7901-2AE1-5D1D-0F51745ACB96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E839D0A-18C5-E5C2-4C27-352A84296E9A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Forced labour" descr="Заключённые на принудительных работах. Общественное достояние (из исходной презентации)">
            <a:extLst>
              <a:ext uri="{FF2B5EF4-FFF2-40B4-BE49-F238E27FC236}">
                <a16:creationId xmlns:a16="http://schemas.microsoft.com/office/drawing/2014/main" id="{1C601D6A-36FC-71BE-9C8D-AA2D034AB83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1127252"/>
            <a:ext cx="3175000" cy="4622800"/>
          </a:xfrm>
          <a:prstGeom prst="rect">
            <a:avLst/>
          </a:prstGeom>
        </p:spPr>
      </p:pic>
      <p:sp>
        <p:nvSpPr>
          <p:cNvPr id="8" name="Photo frame">
            <a:extLst>
              <a:ext uri="{FF2B5EF4-FFF2-40B4-BE49-F238E27FC236}">
                <a16:creationId xmlns:a16="http://schemas.microsoft.com/office/drawing/2014/main" id="{28F835B2-6BB3-496E-4726-41E5B25D44D6}"/>
              </a:ext>
            </a:extLst>
          </p:cNvPr>
          <p:cNvSpPr/>
          <p:nvPr/>
        </p:nvSpPr>
        <p:spPr>
          <a:xfrm>
            <a:off x="8407400" y="1127252"/>
            <a:ext cx="3175000" cy="4622800"/>
          </a:xfrm>
          <a:prstGeom prst="rect">
            <a:avLst/>
          </a:prstGeom>
          <a:noFill/>
          <a:ln w="9525" cap="flat" cmpd="sng" algn="ctr">
            <a:solidFill>
              <a:srgbClr val="B9B2A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icence caption">
            <a:extLst>
              <a:ext uri="{FF2B5EF4-FFF2-40B4-BE49-F238E27FC236}">
                <a16:creationId xmlns:a16="http://schemas.microsoft.com/office/drawing/2014/main" id="{BF0A53CC-6EAD-2D85-135D-595AFEC5C95E}"/>
              </a:ext>
            </a:extLst>
          </p:cNvPr>
          <p:cNvSpPr txBox="1"/>
          <p:nvPr/>
        </p:nvSpPr>
        <p:spPr>
          <a:xfrm>
            <a:off x="8407400" y="5800852"/>
            <a:ext cx="3175000" cy="167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i="1" dirty="0">
                <a:solidFill>
                  <a:srgbClr val="8B8A86"/>
                </a:solidFill>
                <a:latin typeface="Calibri" panose="020F0502020204030204" pitchFamily="34" charset="0"/>
              </a:rPr>
              <a:t>Общественное достояние</a:t>
            </a:r>
          </a:p>
        </p:txBody>
      </p:sp>
      <p:sp>
        <p:nvSpPr>
          <p:cNvPr id="10" name="Policy 1 card">
            <a:extLst>
              <a:ext uri="{FF2B5EF4-FFF2-40B4-BE49-F238E27FC236}">
                <a16:creationId xmlns:a16="http://schemas.microsoft.com/office/drawing/2014/main" id="{59EE94B3-324A-9859-B876-A55EFAFCADBC}"/>
              </a:ext>
            </a:extLst>
          </p:cNvPr>
          <p:cNvSpPr/>
          <p:nvPr/>
        </p:nvSpPr>
        <p:spPr>
          <a:xfrm>
            <a:off x="609600" y="1127252"/>
            <a:ext cx="7543800" cy="1664716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olicy 1 bar">
            <a:extLst>
              <a:ext uri="{FF2B5EF4-FFF2-40B4-BE49-F238E27FC236}">
                <a16:creationId xmlns:a16="http://schemas.microsoft.com/office/drawing/2014/main" id="{B9658B69-963E-3BB4-8F96-8F8AF483C05C}"/>
              </a:ext>
            </a:extLst>
          </p:cNvPr>
          <p:cNvSpPr/>
          <p:nvPr/>
        </p:nvSpPr>
        <p:spPr>
          <a:xfrm>
            <a:off x="609600" y="1254252"/>
            <a:ext cx="63500" cy="1410716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olicy 1">
            <a:extLst>
              <a:ext uri="{FF2B5EF4-FFF2-40B4-BE49-F238E27FC236}">
                <a16:creationId xmlns:a16="http://schemas.microsoft.com/office/drawing/2014/main" id="{9D31181B-22D4-1668-1054-92D8984C5EF2}"/>
              </a:ext>
            </a:extLst>
          </p:cNvPr>
          <p:cNvSpPr txBox="1"/>
          <p:nvPr/>
        </p:nvSpPr>
        <p:spPr>
          <a:xfrm>
            <a:off x="838200" y="1228852"/>
            <a:ext cx="71374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b="1" dirty="0">
                <a:solidFill>
                  <a:srgbClr val="33363B"/>
                </a:solidFill>
                <a:latin typeface="Calibri" panose="020F0502020204030204" pitchFamily="34" charset="0"/>
              </a:rPr>
              <a:t>Цели Германии в войне против СССР:</a:t>
            </a: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 полный захват и уничтожение СССР; использование оккупированных территорий для обеспечения Третьего рейха ресурсами; получение рабской рабочей силы.</a:t>
            </a:r>
          </a:p>
        </p:txBody>
      </p:sp>
      <p:sp>
        <p:nvSpPr>
          <p:cNvPr id="13" name="Policy 2 card">
            <a:extLst>
              <a:ext uri="{FF2B5EF4-FFF2-40B4-BE49-F238E27FC236}">
                <a16:creationId xmlns:a16="http://schemas.microsoft.com/office/drawing/2014/main" id="{87B4D4D0-8E1C-857D-3740-49BD260A0675}"/>
              </a:ext>
            </a:extLst>
          </p:cNvPr>
          <p:cNvSpPr/>
          <p:nvPr/>
        </p:nvSpPr>
        <p:spPr>
          <a:xfrm>
            <a:off x="609600" y="2944368"/>
            <a:ext cx="7543800" cy="1664716"/>
          </a:xfrm>
          <a:prstGeom prst="roundRect">
            <a:avLst>
              <a:gd name="adj" fmla="val 6000"/>
            </a:avLst>
          </a:prstGeom>
          <a:solidFill>
            <a:srgbClr val="E9E7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licy 2 bar">
            <a:extLst>
              <a:ext uri="{FF2B5EF4-FFF2-40B4-BE49-F238E27FC236}">
                <a16:creationId xmlns:a16="http://schemas.microsoft.com/office/drawing/2014/main" id="{29FA742F-8080-8991-335C-4EE4D6941909}"/>
              </a:ext>
            </a:extLst>
          </p:cNvPr>
          <p:cNvSpPr/>
          <p:nvPr/>
        </p:nvSpPr>
        <p:spPr>
          <a:xfrm>
            <a:off x="609600" y="3071368"/>
            <a:ext cx="63500" cy="1410716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olicy 2">
            <a:extLst>
              <a:ext uri="{FF2B5EF4-FFF2-40B4-BE49-F238E27FC236}">
                <a16:creationId xmlns:a16="http://schemas.microsoft.com/office/drawing/2014/main" id="{0D1211F8-997D-B321-AF0E-4708383B521B}"/>
              </a:ext>
            </a:extLst>
          </p:cNvPr>
          <p:cNvSpPr txBox="1"/>
          <p:nvPr/>
        </p:nvSpPr>
        <p:spPr>
          <a:xfrm>
            <a:off x="838200" y="3045968"/>
            <a:ext cx="71374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b="1" dirty="0">
                <a:solidFill>
                  <a:srgbClr val="33363B"/>
                </a:solidFill>
                <a:latin typeface="Calibri" panose="020F0502020204030204" pitchFamily="34" charset="0"/>
              </a:rPr>
              <a:t>Генеральный план «Ост»:</a:t>
            </a: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 выселение 75–85% населения СССР в Сибирь; колонизация этих территорий немецкими поселенцами; оставшихся уничтожали или обрекали на голодную смерть.</a:t>
            </a:r>
          </a:p>
        </p:txBody>
      </p:sp>
      <p:sp>
        <p:nvSpPr>
          <p:cNvPr id="16" name="Policy 3 card">
            <a:extLst>
              <a:ext uri="{FF2B5EF4-FFF2-40B4-BE49-F238E27FC236}">
                <a16:creationId xmlns:a16="http://schemas.microsoft.com/office/drawing/2014/main" id="{B5B09A78-402A-F2EB-893D-7D7D0D022448}"/>
              </a:ext>
            </a:extLst>
          </p:cNvPr>
          <p:cNvSpPr/>
          <p:nvPr/>
        </p:nvSpPr>
        <p:spPr>
          <a:xfrm>
            <a:off x="609600" y="4761484"/>
            <a:ext cx="7543800" cy="1664716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licy 3 bar">
            <a:extLst>
              <a:ext uri="{FF2B5EF4-FFF2-40B4-BE49-F238E27FC236}">
                <a16:creationId xmlns:a16="http://schemas.microsoft.com/office/drawing/2014/main" id="{92AF5C70-2F63-4376-35AF-87EE84AF7F6E}"/>
              </a:ext>
            </a:extLst>
          </p:cNvPr>
          <p:cNvSpPr/>
          <p:nvPr/>
        </p:nvSpPr>
        <p:spPr>
          <a:xfrm>
            <a:off x="609600" y="4888484"/>
            <a:ext cx="63500" cy="1410716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olicy 3">
            <a:extLst>
              <a:ext uri="{FF2B5EF4-FFF2-40B4-BE49-F238E27FC236}">
                <a16:creationId xmlns:a16="http://schemas.microsoft.com/office/drawing/2014/main" id="{52701340-11B8-529D-7FDB-1264F0F62470}"/>
              </a:ext>
            </a:extLst>
          </p:cNvPr>
          <p:cNvSpPr txBox="1"/>
          <p:nvPr/>
        </p:nvSpPr>
        <p:spPr>
          <a:xfrm>
            <a:off x="838200" y="4863084"/>
            <a:ext cx="71374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b="1" dirty="0">
                <a:solidFill>
                  <a:srgbClr val="A3241C"/>
                </a:solidFill>
                <a:latin typeface="Calibri" panose="020F0502020204030204" pitchFamily="34" charset="0"/>
              </a:rPr>
              <a:t>Геноцид и тотальный грабёж:</a:t>
            </a: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 около 5 млн жителей СССР были угнаны на рабские работы в Германию; тотальный грабёж культурных ценностей, оборудования заводов и фабрик, продовольствия.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8E937B56-5CB8-A46B-80BB-4E480D4113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52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AB8FDF7A-EDF4-8A2C-829A-B27D50BC61B3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Коллаборационизм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1DA5873A-6C48-3AB2-413A-FF11A38465BC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35411A71-C0FB-83A0-D69E-B5C2595C337C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efinition card">
            <a:extLst>
              <a:ext uri="{FF2B5EF4-FFF2-40B4-BE49-F238E27FC236}">
                <a16:creationId xmlns:a16="http://schemas.microsoft.com/office/drawing/2014/main" id="{380DA45C-75B0-5F94-C222-115448576044}"/>
              </a:ext>
            </a:extLst>
          </p:cNvPr>
          <p:cNvSpPr/>
          <p:nvPr/>
        </p:nvSpPr>
        <p:spPr>
          <a:xfrm>
            <a:off x="609600" y="1127252"/>
            <a:ext cx="10972800" cy="965200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efinition bar">
            <a:extLst>
              <a:ext uri="{FF2B5EF4-FFF2-40B4-BE49-F238E27FC236}">
                <a16:creationId xmlns:a16="http://schemas.microsoft.com/office/drawing/2014/main" id="{49DF9580-C301-31D8-B259-865748CA7442}"/>
              </a:ext>
            </a:extLst>
          </p:cNvPr>
          <p:cNvSpPr/>
          <p:nvPr/>
        </p:nvSpPr>
        <p:spPr>
          <a:xfrm>
            <a:off x="609600" y="1254252"/>
            <a:ext cx="63500" cy="711200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finition">
            <a:extLst>
              <a:ext uri="{FF2B5EF4-FFF2-40B4-BE49-F238E27FC236}">
                <a16:creationId xmlns:a16="http://schemas.microsoft.com/office/drawing/2014/main" id="{B24C307C-2D7A-0ED3-5850-B04837415E9B}"/>
              </a:ext>
            </a:extLst>
          </p:cNvPr>
          <p:cNvSpPr txBox="1"/>
          <p:nvPr/>
        </p:nvSpPr>
        <p:spPr>
          <a:xfrm>
            <a:off x="838200" y="1228852"/>
            <a:ext cx="10566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5B6570"/>
                </a:solidFill>
                <a:latin typeface="Calibri" panose="020F0502020204030204" pitchFamily="34" charset="0"/>
              </a:rPr>
              <a:t>Коллаборационизм</a:t>
            </a:r>
            <a:r>
              <a:rPr lang="ru-RU" dirty="0">
                <a:solidFill>
                  <a:srgbClr val="1C2330"/>
                </a:solidFill>
                <a:latin typeface="Calibri" panose="020F0502020204030204" pitchFamily="34" charset="0"/>
              </a:rPr>
              <a:t> — добровольное сотрудничество с врагом в ущерб стране, чаще всего в военное время. Включает помощь оккупационным властям, предоставление информации и поддержку планов противника.</a:t>
            </a:r>
          </a:p>
        </p:txBody>
      </p:sp>
      <p:sp>
        <p:nvSpPr>
          <p:cNvPr id="9" name="Column head 1">
            <a:extLst>
              <a:ext uri="{FF2B5EF4-FFF2-40B4-BE49-F238E27FC236}">
                <a16:creationId xmlns:a16="http://schemas.microsoft.com/office/drawing/2014/main" id="{0F2B2F10-F952-7544-D08E-FBDCDC3405C2}"/>
              </a:ext>
            </a:extLst>
          </p:cNvPr>
          <p:cNvSpPr txBox="1"/>
          <p:nvPr/>
        </p:nvSpPr>
        <p:spPr>
          <a:xfrm>
            <a:off x="609600" y="2295652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5B6570"/>
                </a:solidFill>
                <a:latin typeface="Cambria" panose="02040503050406030204" pitchFamily="18" charset="0"/>
              </a:rPr>
              <a:t>Причины коллаборационизма:</a:t>
            </a:r>
          </a:p>
        </p:txBody>
      </p:sp>
      <p:sp>
        <p:nvSpPr>
          <p:cNvPr id="10" name="Item 1.1 card">
            <a:extLst>
              <a:ext uri="{FF2B5EF4-FFF2-40B4-BE49-F238E27FC236}">
                <a16:creationId xmlns:a16="http://schemas.microsoft.com/office/drawing/2014/main" id="{FB27DD8F-4209-ECE1-D4BD-7C5049E93F7D}"/>
              </a:ext>
            </a:extLst>
          </p:cNvPr>
          <p:cNvSpPr/>
          <p:nvPr/>
        </p:nvSpPr>
        <p:spPr>
          <a:xfrm>
            <a:off x="609600" y="2717292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Item 1.1 bar">
            <a:extLst>
              <a:ext uri="{FF2B5EF4-FFF2-40B4-BE49-F238E27FC236}">
                <a16:creationId xmlns:a16="http://schemas.microsoft.com/office/drawing/2014/main" id="{57148AFC-AE80-B3B8-646D-9E7FEA160892}"/>
              </a:ext>
            </a:extLst>
          </p:cNvPr>
          <p:cNvSpPr/>
          <p:nvPr/>
        </p:nvSpPr>
        <p:spPr>
          <a:xfrm>
            <a:off x="609600" y="2844292"/>
            <a:ext cx="63500" cy="597027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Item 1.1">
            <a:extLst>
              <a:ext uri="{FF2B5EF4-FFF2-40B4-BE49-F238E27FC236}">
                <a16:creationId xmlns:a16="http://schemas.microsoft.com/office/drawing/2014/main" id="{A4ECF828-8DCE-BA53-F0B9-327D867C23AB}"/>
              </a:ext>
            </a:extLst>
          </p:cNvPr>
          <p:cNvSpPr txBox="1"/>
          <p:nvPr/>
        </p:nvSpPr>
        <p:spPr>
          <a:xfrm>
            <a:off x="838200" y="2818892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Некоторые политические лидеры сотрудничали с оккупантами, чтобы удержать в руках власть.</a:t>
            </a:r>
          </a:p>
        </p:txBody>
      </p:sp>
      <p:sp>
        <p:nvSpPr>
          <p:cNvPr id="13" name="Item 1.2 card">
            <a:extLst>
              <a:ext uri="{FF2B5EF4-FFF2-40B4-BE49-F238E27FC236}">
                <a16:creationId xmlns:a16="http://schemas.microsoft.com/office/drawing/2014/main" id="{1DD81A7A-DA7A-7921-485E-01BB444014DB}"/>
              </a:ext>
            </a:extLst>
          </p:cNvPr>
          <p:cNvSpPr/>
          <p:nvPr/>
        </p:nvSpPr>
        <p:spPr>
          <a:xfrm>
            <a:off x="609600" y="3669919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Item 1.2 bar">
            <a:extLst>
              <a:ext uri="{FF2B5EF4-FFF2-40B4-BE49-F238E27FC236}">
                <a16:creationId xmlns:a16="http://schemas.microsoft.com/office/drawing/2014/main" id="{3709BFCA-CCD5-318B-293B-0962BDC3E825}"/>
              </a:ext>
            </a:extLst>
          </p:cNvPr>
          <p:cNvSpPr/>
          <p:nvPr/>
        </p:nvSpPr>
        <p:spPr>
          <a:xfrm>
            <a:off x="609600" y="3796919"/>
            <a:ext cx="63500" cy="597027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Item 1.2">
            <a:extLst>
              <a:ext uri="{FF2B5EF4-FFF2-40B4-BE49-F238E27FC236}">
                <a16:creationId xmlns:a16="http://schemas.microsoft.com/office/drawing/2014/main" id="{8905EBF8-9E40-9CC5-3235-F3A35EB87601}"/>
              </a:ext>
            </a:extLst>
          </p:cNvPr>
          <p:cNvSpPr txBox="1"/>
          <p:nvPr/>
        </p:nvSpPr>
        <p:spPr>
          <a:xfrm>
            <a:off x="838200" y="3771519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Коллаборационисты разделяли взгляды захватчиков.</a:t>
            </a:r>
          </a:p>
        </p:txBody>
      </p:sp>
      <p:sp>
        <p:nvSpPr>
          <p:cNvPr id="16" name="Item 1.3 card">
            <a:extLst>
              <a:ext uri="{FF2B5EF4-FFF2-40B4-BE49-F238E27FC236}">
                <a16:creationId xmlns:a16="http://schemas.microsoft.com/office/drawing/2014/main" id="{E01486F0-8FE1-A0AD-31EA-A05C0B9BBF34}"/>
              </a:ext>
            </a:extLst>
          </p:cNvPr>
          <p:cNvSpPr/>
          <p:nvPr/>
        </p:nvSpPr>
        <p:spPr>
          <a:xfrm>
            <a:off x="609600" y="4622546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Item 1.3 bar">
            <a:extLst>
              <a:ext uri="{FF2B5EF4-FFF2-40B4-BE49-F238E27FC236}">
                <a16:creationId xmlns:a16="http://schemas.microsoft.com/office/drawing/2014/main" id="{666CDF4B-6F21-BA85-9CB9-8415E56D3232}"/>
              </a:ext>
            </a:extLst>
          </p:cNvPr>
          <p:cNvSpPr/>
          <p:nvPr/>
        </p:nvSpPr>
        <p:spPr>
          <a:xfrm>
            <a:off x="609600" y="4749546"/>
            <a:ext cx="63500" cy="597027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Item 1.3">
            <a:extLst>
              <a:ext uri="{FF2B5EF4-FFF2-40B4-BE49-F238E27FC236}">
                <a16:creationId xmlns:a16="http://schemas.microsoft.com/office/drawing/2014/main" id="{C7666034-C7AC-4495-CB70-B1309FCE37E7}"/>
              </a:ext>
            </a:extLst>
          </p:cNvPr>
          <p:cNvSpPr txBox="1"/>
          <p:nvPr/>
        </p:nvSpPr>
        <p:spPr>
          <a:xfrm>
            <a:off x="838200" y="4724146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Бизнесмены видели в сотрудничестве с оккупантами экономические выгоды.</a:t>
            </a:r>
          </a:p>
        </p:txBody>
      </p:sp>
      <p:sp>
        <p:nvSpPr>
          <p:cNvPr id="19" name="Item 1.4 card">
            <a:extLst>
              <a:ext uri="{FF2B5EF4-FFF2-40B4-BE49-F238E27FC236}">
                <a16:creationId xmlns:a16="http://schemas.microsoft.com/office/drawing/2014/main" id="{38C7ABE0-273C-1872-21EB-C6727482550B}"/>
              </a:ext>
            </a:extLst>
          </p:cNvPr>
          <p:cNvSpPr/>
          <p:nvPr/>
        </p:nvSpPr>
        <p:spPr>
          <a:xfrm>
            <a:off x="609600" y="5575173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E6E8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Item 1.4 bar">
            <a:extLst>
              <a:ext uri="{FF2B5EF4-FFF2-40B4-BE49-F238E27FC236}">
                <a16:creationId xmlns:a16="http://schemas.microsoft.com/office/drawing/2014/main" id="{0AF7D275-2E75-397E-6B46-0DE222979268}"/>
              </a:ext>
            </a:extLst>
          </p:cNvPr>
          <p:cNvSpPr/>
          <p:nvPr/>
        </p:nvSpPr>
        <p:spPr>
          <a:xfrm>
            <a:off x="609600" y="5702173"/>
            <a:ext cx="63500" cy="597027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Item 1.4">
            <a:extLst>
              <a:ext uri="{FF2B5EF4-FFF2-40B4-BE49-F238E27FC236}">
                <a16:creationId xmlns:a16="http://schemas.microsoft.com/office/drawing/2014/main" id="{D5C94B5B-95FF-BDB5-EA84-3E7DE5184636}"/>
              </a:ext>
            </a:extLst>
          </p:cNvPr>
          <p:cNvSpPr txBox="1"/>
          <p:nvPr/>
        </p:nvSpPr>
        <p:spPr>
          <a:xfrm>
            <a:off x="838200" y="5676773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Люди сотрудничали с оккупантами из страха за свою жизнь.</a:t>
            </a:r>
          </a:p>
        </p:txBody>
      </p:sp>
      <p:sp>
        <p:nvSpPr>
          <p:cNvPr id="22" name="Column head 2">
            <a:extLst>
              <a:ext uri="{FF2B5EF4-FFF2-40B4-BE49-F238E27FC236}">
                <a16:creationId xmlns:a16="http://schemas.microsoft.com/office/drawing/2014/main" id="{7E84A643-F4FD-CD18-7328-E574ACA27A0D}"/>
              </a:ext>
            </a:extLst>
          </p:cNvPr>
          <p:cNvSpPr txBox="1"/>
          <p:nvPr/>
        </p:nvSpPr>
        <p:spPr>
          <a:xfrm>
            <a:off x="6197600" y="2295652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A3241C"/>
                </a:solidFill>
                <a:latin typeface="Cambria" panose="02040503050406030204" pitchFamily="18" charset="0"/>
              </a:rPr>
              <a:t>Формы коллаборационизма:</a:t>
            </a:r>
          </a:p>
        </p:txBody>
      </p:sp>
      <p:sp>
        <p:nvSpPr>
          <p:cNvPr id="23" name="Item 2.1 card">
            <a:extLst>
              <a:ext uri="{FF2B5EF4-FFF2-40B4-BE49-F238E27FC236}">
                <a16:creationId xmlns:a16="http://schemas.microsoft.com/office/drawing/2014/main" id="{7AA94F33-E1FF-2315-6F11-0CE9C7E1FE4C}"/>
              </a:ext>
            </a:extLst>
          </p:cNvPr>
          <p:cNvSpPr/>
          <p:nvPr/>
        </p:nvSpPr>
        <p:spPr>
          <a:xfrm>
            <a:off x="6197600" y="2717292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Item 2.1 bar">
            <a:extLst>
              <a:ext uri="{FF2B5EF4-FFF2-40B4-BE49-F238E27FC236}">
                <a16:creationId xmlns:a16="http://schemas.microsoft.com/office/drawing/2014/main" id="{0FBDF4A7-E926-55FF-96B9-EA1B7EC00D9A}"/>
              </a:ext>
            </a:extLst>
          </p:cNvPr>
          <p:cNvSpPr/>
          <p:nvPr/>
        </p:nvSpPr>
        <p:spPr>
          <a:xfrm>
            <a:off x="6197600" y="2844292"/>
            <a:ext cx="63500" cy="597027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Item 2.1">
            <a:extLst>
              <a:ext uri="{FF2B5EF4-FFF2-40B4-BE49-F238E27FC236}">
                <a16:creationId xmlns:a16="http://schemas.microsoft.com/office/drawing/2014/main" id="{8541A033-771E-5CB8-5EE7-D8B4542210FE}"/>
              </a:ext>
            </a:extLst>
          </p:cNvPr>
          <p:cNvSpPr txBox="1"/>
          <p:nvPr/>
        </p:nvSpPr>
        <p:spPr>
          <a:xfrm>
            <a:off x="6426200" y="2818892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Создание коллаборационистских правительств и участие в политических процессах.</a:t>
            </a:r>
          </a:p>
        </p:txBody>
      </p:sp>
      <p:sp>
        <p:nvSpPr>
          <p:cNvPr id="26" name="Item 2.2 card">
            <a:extLst>
              <a:ext uri="{FF2B5EF4-FFF2-40B4-BE49-F238E27FC236}">
                <a16:creationId xmlns:a16="http://schemas.microsoft.com/office/drawing/2014/main" id="{664E128B-73BC-AB8E-DB85-D8388B055F39}"/>
              </a:ext>
            </a:extLst>
          </p:cNvPr>
          <p:cNvSpPr/>
          <p:nvPr/>
        </p:nvSpPr>
        <p:spPr>
          <a:xfrm>
            <a:off x="6197600" y="3669919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Item 2.2 bar">
            <a:extLst>
              <a:ext uri="{FF2B5EF4-FFF2-40B4-BE49-F238E27FC236}">
                <a16:creationId xmlns:a16="http://schemas.microsoft.com/office/drawing/2014/main" id="{63B6A0B1-820C-0079-0B13-3A8F8B7FFDB7}"/>
              </a:ext>
            </a:extLst>
          </p:cNvPr>
          <p:cNvSpPr/>
          <p:nvPr/>
        </p:nvSpPr>
        <p:spPr>
          <a:xfrm>
            <a:off x="6197600" y="3796919"/>
            <a:ext cx="63500" cy="597027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Item 2.2">
            <a:extLst>
              <a:ext uri="{FF2B5EF4-FFF2-40B4-BE49-F238E27FC236}">
                <a16:creationId xmlns:a16="http://schemas.microsoft.com/office/drawing/2014/main" id="{62BE0E08-2E88-6CDB-D44C-8A81A11811F8}"/>
              </a:ext>
            </a:extLst>
          </p:cNvPr>
          <p:cNvSpPr txBox="1"/>
          <p:nvPr/>
        </p:nvSpPr>
        <p:spPr>
          <a:xfrm>
            <a:off x="6426200" y="3771519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Взаимодействие с вражескими компаниями для обеспечения оккупантов ресурсами и финансами.</a:t>
            </a:r>
          </a:p>
        </p:txBody>
      </p:sp>
      <p:sp>
        <p:nvSpPr>
          <p:cNvPr id="29" name="Item 2.3 card">
            <a:extLst>
              <a:ext uri="{FF2B5EF4-FFF2-40B4-BE49-F238E27FC236}">
                <a16:creationId xmlns:a16="http://schemas.microsoft.com/office/drawing/2014/main" id="{B2FEA701-5261-F353-C167-A3DAC988E385}"/>
              </a:ext>
            </a:extLst>
          </p:cNvPr>
          <p:cNvSpPr/>
          <p:nvPr/>
        </p:nvSpPr>
        <p:spPr>
          <a:xfrm>
            <a:off x="6197600" y="4622546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Item 2.3 bar">
            <a:extLst>
              <a:ext uri="{FF2B5EF4-FFF2-40B4-BE49-F238E27FC236}">
                <a16:creationId xmlns:a16="http://schemas.microsoft.com/office/drawing/2014/main" id="{F236757D-8B24-89D9-9794-5C2D648D2C60}"/>
              </a:ext>
            </a:extLst>
          </p:cNvPr>
          <p:cNvSpPr/>
          <p:nvPr/>
        </p:nvSpPr>
        <p:spPr>
          <a:xfrm>
            <a:off x="6197600" y="4749546"/>
            <a:ext cx="63500" cy="597027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Item 2.3">
            <a:extLst>
              <a:ext uri="{FF2B5EF4-FFF2-40B4-BE49-F238E27FC236}">
                <a16:creationId xmlns:a16="http://schemas.microsoft.com/office/drawing/2014/main" id="{39B15377-295F-287A-3066-6B217C4E9FF5}"/>
              </a:ext>
            </a:extLst>
          </p:cNvPr>
          <p:cNvSpPr txBox="1"/>
          <p:nvPr/>
        </p:nvSpPr>
        <p:spPr>
          <a:xfrm>
            <a:off x="6426200" y="4724146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Участие в военных действиях на стороне оккупантов, создание коллаборационистских дивизий.</a:t>
            </a:r>
          </a:p>
        </p:txBody>
      </p:sp>
      <p:sp>
        <p:nvSpPr>
          <p:cNvPr id="32" name="Item 2.4 card">
            <a:extLst>
              <a:ext uri="{FF2B5EF4-FFF2-40B4-BE49-F238E27FC236}">
                <a16:creationId xmlns:a16="http://schemas.microsoft.com/office/drawing/2014/main" id="{E7EADF16-E2F3-EC3E-B07D-90FC290B4B53}"/>
              </a:ext>
            </a:extLst>
          </p:cNvPr>
          <p:cNvSpPr/>
          <p:nvPr/>
        </p:nvSpPr>
        <p:spPr>
          <a:xfrm>
            <a:off x="6197600" y="5575173"/>
            <a:ext cx="5384800" cy="851027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Item 2.4 bar">
            <a:extLst>
              <a:ext uri="{FF2B5EF4-FFF2-40B4-BE49-F238E27FC236}">
                <a16:creationId xmlns:a16="http://schemas.microsoft.com/office/drawing/2014/main" id="{3BC87FD2-DC72-CCA2-27A2-3DBE4E885AAE}"/>
              </a:ext>
            </a:extLst>
          </p:cNvPr>
          <p:cNvSpPr/>
          <p:nvPr/>
        </p:nvSpPr>
        <p:spPr>
          <a:xfrm>
            <a:off x="6197600" y="5702173"/>
            <a:ext cx="63500" cy="597027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Item 2.4">
            <a:extLst>
              <a:ext uri="{FF2B5EF4-FFF2-40B4-BE49-F238E27FC236}">
                <a16:creationId xmlns:a16="http://schemas.microsoft.com/office/drawing/2014/main" id="{B5BF3444-3F36-CEDD-0E27-3148C25223D2}"/>
              </a:ext>
            </a:extLst>
          </p:cNvPr>
          <p:cNvSpPr txBox="1"/>
          <p:nvPr/>
        </p:nvSpPr>
        <p:spPr>
          <a:xfrm>
            <a:off x="6426200" y="5676773"/>
            <a:ext cx="4978400" cy="64782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550" dirty="0">
                <a:solidFill>
                  <a:srgbClr val="1C2330"/>
                </a:solidFill>
                <a:latin typeface="Calibri" panose="020F0502020204030204" pitchFamily="34" charset="0"/>
              </a:rPr>
              <a:t>Предоставление информации и участие в пропаганде для повышения имиджа оккупационного режима.</a:t>
            </a:r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4F7C006F-C121-F695-216F-3223DB5537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84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5085592D-3D78-7029-BE5F-9B853DAB389E}"/>
              </a:ext>
            </a:extLst>
          </p:cNvPr>
          <p:cNvSpPr txBox="1"/>
          <p:nvPr/>
        </p:nvSpPr>
        <p:spPr>
          <a:xfrm>
            <a:off x="609600" y="3048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C2330"/>
                </a:solidFill>
                <a:latin typeface="Cambria" panose="02040503050406030204" pitchFamily="18" charset="0"/>
              </a:rPr>
              <a:t>Движение Сопротивления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C0E0CD25-EB31-FE3B-E2CF-3AB118E0E485}"/>
              </a:ext>
            </a:extLst>
          </p:cNvPr>
          <p:cNvSpPr/>
          <p:nvPr/>
        </p:nvSpPr>
        <p:spPr>
          <a:xfrm>
            <a:off x="609600" y="927608"/>
            <a:ext cx="711200" cy="44450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0D7E082A-0049-54F6-3D5C-27592BBFFD0B}"/>
              </a:ext>
            </a:extLst>
          </p:cNvPr>
          <p:cNvCxnSpPr/>
          <p:nvPr/>
        </p:nvCxnSpPr>
        <p:spPr>
          <a:xfrm>
            <a:off x="1371600" y="949833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Obolenskaya" descr="В. А. Оболенская">
            <a:extLst>
              <a:ext uri="{FF2B5EF4-FFF2-40B4-BE49-F238E27FC236}">
                <a16:creationId xmlns:a16="http://schemas.microsoft.com/office/drawing/2014/main" id="{3EF113D5-DF13-E331-27F5-1D5C5C055E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1156208"/>
            <a:ext cx="1524000" cy="1905000"/>
          </a:xfrm>
          <a:prstGeom prst="ellipse">
            <a:avLst/>
          </a:prstGeom>
          <a:ln w="15875">
            <a:solidFill>
              <a:srgbClr val="2F6B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Obolenskaya ring">
            <a:extLst>
              <a:ext uri="{FF2B5EF4-FFF2-40B4-BE49-F238E27FC236}">
                <a16:creationId xmlns:a16="http://schemas.microsoft.com/office/drawing/2014/main" id="{3AFFFFBA-AE43-CB2C-D1E8-DE19C6FB7804}"/>
              </a:ext>
            </a:extLst>
          </p:cNvPr>
          <p:cNvSpPr/>
          <p:nvPr/>
        </p:nvSpPr>
        <p:spPr>
          <a:xfrm>
            <a:off x="9969500" y="1092708"/>
            <a:ext cx="1651000" cy="2032000"/>
          </a:xfrm>
          <a:prstGeom prst="ellipse">
            <a:avLst/>
          </a:prstGeom>
          <a:noFill/>
          <a:ln w="9525" cap="flat" cmpd="sng" algn="ctr">
            <a:solidFill>
              <a:srgbClr val="2F6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ask card">
            <a:extLst>
              <a:ext uri="{FF2B5EF4-FFF2-40B4-BE49-F238E27FC236}">
                <a16:creationId xmlns:a16="http://schemas.microsoft.com/office/drawing/2014/main" id="{5538B420-7DB2-245B-98DC-B0F051FDEF5E}"/>
              </a:ext>
            </a:extLst>
          </p:cNvPr>
          <p:cNvSpPr/>
          <p:nvPr/>
        </p:nvSpPr>
        <p:spPr>
          <a:xfrm>
            <a:off x="609600" y="1156208"/>
            <a:ext cx="9042400" cy="762000"/>
          </a:xfrm>
          <a:prstGeom prst="roundRect">
            <a:avLst>
              <a:gd name="adj" fmla="val 6000"/>
            </a:avLst>
          </a:prstGeom>
          <a:solidFill>
            <a:srgbClr val="E0ED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sk bar">
            <a:extLst>
              <a:ext uri="{FF2B5EF4-FFF2-40B4-BE49-F238E27FC236}">
                <a16:creationId xmlns:a16="http://schemas.microsoft.com/office/drawing/2014/main" id="{5A540ECA-6B32-4FC8-01AE-4920E802CF9A}"/>
              </a:ext>
            </a:extLst>
          </p:cNvPr>
          <p:cNvSpPr/>
          <p:nvPr/>
        </p:nvSpPr>
        <p:spPr>
          <a:xfrm>
            <a:off x="609600" y="1283208"/>
            <a:ext cx="63500" cy="508000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sk">
            <a:extLst>
              <a:ext uri="{FF2B5EF4-FFF2-40B4-BE49-F238E27FC236}">
                <a16:creationId xmlns:a16="http://schemas.microsoft.com/office/drawing/2014/main" id="{3035152B-225B-7646-0388-8F4226AB6470}"/>
              </a:ext>
            </a:extLst>
          </p:cNvPr>
          <p:cNvSpPr txBox="1"/>
          <p:nvPr/>
        </p:nvSpPr>
        <p:spPr>
          <a:xfrm>
            <a:off x="838200" y="1257808"/>
            <a:ext cx="8636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900" b="1" dirty="0">
                <a:solidFill>
                  <a:srgbClr val="2F6B4F"/>
                </a:solidFill>
                <a:latin typeface="Calibri" panose="020F0502020204030204" pitchFamily="34" charset="0"/>
              </a:rPr>
              <a:t>Задание для работы в классе:</a:t>
            </a:r>
            <a:r>
              <a:rPr lang="ru-RU" sz="1900" dirty="0">
                <a:solidFill>
                  <a:srgbClr val="1C2330"/>
                </a:solidFill>
                <a:latin typeface="Calibri" panose="020F0502020204030204" pitchFamily="34" charset="0"/>
              </a:rPr>
              <a:t> прочитать пункт 6 § 16 и ответить на вопросы.</a:t>
            </a:r>
          </a:p>
        </p:txBody>
      </p:sp>
      <p:sp>
        <p:nvSpPr>
          <p:cNvPr id="12" name="Questions">
            <a:extLst>
              <a:ext uri="{FF2B5EF4-FFF2-40B4-BE49-F238E27FC236}">
                <a16:creationId xmlns:a16="http://schemas.microsoft.com/office/drawing/2014/main" id="{EA72351B-74D4-0391-323D-7AE2B6591C32}"/>
              </a:ext>
            </a:extLst>
          </p:cNvPr>
          <p:cNvSpPr txBox="1"/>
          <p:nvPr/>
        </p:nvSpPr>
        <p:spPr>
          <a:xfrm>
            <a:off x="609600" y="2121408"/>
            <a:ext cx="90424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1.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Когда началось движение Сопротивления в Югославии и Греции?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2.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Какую роль играли коммунисты в движении Сопротивления?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3.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Кто такая Вера Аполлоновна Оболенская и чем она занималась в годы оккупации?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4.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Как во Франции координировались операции партизан?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5.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Сколько советских воинов и русских эмигрантов сражались с фашистами во Франции?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6.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Какие страны в Азии противостояли японской оккупации?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7.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В чём заключалась особенность борьбы против колониальных властей после ухода японцев?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8.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Почему движение Сопротивления в Германии было незначительным?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9.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Какие цели преследовали заговорщики в Германии в 1944 году?</a:t>
            </a:r>
            <a:endParaRPr lang="ru-RU" sz="1600" b="1" dirty="0">
              <a:solidFill>
                <a:srgbClr val="2F6B4F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F6B4F"/>
                </a:solidFill>
                <a:latin typeface="Calibri" panose="020F0502020204030204" pitchFamily="34" charset="0"/>
              </a:rPr>
              <a:t>10.</a:t>
            </a: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 Чем закончилось неудачное покушение на Гитлера в июле 1944 года?</a:t>
            </a:r>
          </a:p>
        </p:txBody>
      </p:sp>
      <p:sp>
        <p:nvSpPr>
          <p:cNvPr id="13" name="Answers link">
            <a:extLst>
              <a:ext uri="{FF2B5EF4-FFF2-40B4-BE49-F238E27FC236}">
                <a16:creationId xmlns:a16="http://schemas.microsoft.com/office/drawing/2014/main" id="{C3615820-6287-E1AD-A4A5-ED9A082087FB}"/>
              </a:ext>
            </a:extLst>
          </p:cNvPr>
          <p:cNvSpPr txBox="1"/>
          <p:nvPr/>
        </p:nvSpPr>
        <p:spPr>
          <a:xfrm>
            <a:off x="609600" y="5372608"/>
            <a:ext cx="3810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u="sng" dirty="0">
                <a:solidFill>
                  <a:srgbClr val="2F6B4F"/>
                </a:solidFill>
                <a:latin typeface="Cambria" panose="020405030504060302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Примерные ответы:</a:t>
            </a:r>
            <a:endParaRPr lang="ru-RU" sz="2000" b="1" u="sng" dirty="0">
              <a:solidFill>
                <a:srgbClr val="2F6B4F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62BEFE4E-0B83-3603-21F6-73ACCF01310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84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FED6DDE0-2EB9-7916-7AF1-55B76FCD34EE}"/>
              </a:ext>
            </a:extLst>
          </p:cNvPr>
          <p:cNvSpPr txBox="1"/>
          <p:nvPr/>
        </p:nvSpPr>
        <p:spPr>
          <a:xfrm>
            <a:off x="609600" y="254000"/>
            <a:ext cx="10972800" cy="4632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200" b="1" dirty="0">
                <a:solidFill>
                  <a:srgbClr val="1C2330"/>
                </a:solidFill>
                <a:latin typeface="Cambria" panose="02040503050406030204" pitchFamily="18" charset="0"/>
              </a:rPr>
              <a:t>Движение Сопротивления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9AF4512-55A3-F480-2621-DCB5BA244C89}"/>
              </a:ext>
            </a:extLst>
          </p:cNvPr>
          <p:cNvSpPr/>
          <p:nvPr/>
        </p:nvSpPr>
        <p:spPr>
          <a:xfrm>
            <a:off x="609600" y="818896"/>
            <a:ext cx="711200" cy="44450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6B0EF6E-FF66-1673-A1D3-90465C6B8901}"/>
              </a:ext>
            </a:extLst>
          </p:cNvPr>
          <p:cNvCxnSpPr/>
          <p:nvPr/>
        </p:nvCxnSpPr>
        <p:spPr>
          <a:xfrm>
            <a:off x="1371600" y="841121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Answers">
            <a:extLst>
              <a:ext uri="{FF2B5EF4-FFF2-40B4-BE49-F238E27FC236}">
                <a16:creationId xmlns:a16="http://schemas.microsoft.com/office/drawing/2014/main" id="{36005443-5A0F-65D7-4735-FD493595E1E3}"/>
              </a:ext>
            </a:extLst>
          </p:cNvPr>
          <p:cNvSpPr txBox="1"/>
          <p:nvPr/>
        </p:nvSpPr>
        <p:spPr>
          <a:xfrm>
            <a:off x="609600" y="1022096"/>
            <a:ext cx="10972800" cy="5404104"/>
          </a:xfrm>
          <a:prstGeom prst="rect">
            <a:avLst/>
          </a:prstGeom>
          <a:noFill/>
        </p:spPr>
        <p:txBody>
          <a:bodyPr vert="horz" wrap="square" lIns="0" tIns="0" rIns="0" bIns="0" numCol="2" spcCol="38100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1.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Движение Сопротивления в Югославии и Греции началось в 1941 году.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2.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Коммунисты играли ведущую роль в движении Сопротивления, так как были наиболее непримиримы к идеологии нацизма.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3.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Вера Аполлоновна Оболенская — русская эмигрантка, одна из руководителей подпольной группы во Франции. В годы оккупации она добывала разведывательную информацию и помогала советским пленным.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4.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Во Франции операции партизан (маки) координировались из Лондона движением «Сражающаяся Франция» под руководством де Голля.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5.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Во Франции с фашистами сражались более 30 тысяч советских воинов и русских эмигрантов.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6.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В Азии противодействие японской оккупации оказывали жители Китая, Вьетнама, Индонезии, Филиппин, Бирмы.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7.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После ухода японцев местные жители поняли, что это не освободило их окончательно. Для подлинной независимости им нужно продолжать борьбу против колониальных властей.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8.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Движение Сопротивления в Германии было незначительным из-за контроля нацистского режима над страной и отсутствия широкой поддержки антифашистских идей среди населения.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9.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Целью заговорщиков в Германии в 1944 году было свержение Гитлера и других нацистов от власти, чтобы договориться о мире с Англией и США, капитулировать на Западном фронте и не допустить вторжения Красной Армии на территорию Германии.</a:t>
            </a:r>
          </a:p>
          <a:p>
            <a:pPr>
              <a:spcAft>
                <a:spcPts val="500"/>
              </a:spcAft>
            </a:pPr>
            <a:r>
              <a:rPr lang="ru-RU" sz="1450" b="1" dirty="0">
                <a:solidFill>
                  <a:srgbClr val="2F6B4F"/>
                </a:solidFill>
                <a:latin typeface="Calibri" panose="020F0502020204030204" pitchFamily="34" charset="0"/>
              </a:rPr>
              <a:t>10.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Неудачное покушение на Гитлера в июле 1944 года было подавлено, большинство заговорщиков было арестовано и казнено.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C25067DF-B743-3DC9-140A-51284A6221A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216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C5C382A0-E993-109B-9B95-1CE2EA044D1F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Партизанская война в Югославии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0A575CE-4F75-F5B4-CF43-0D8431284CD3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BE233F22-5066-4B0F-A4A2-40DE7E81F454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Tito 1942" descr="Иосип Броз Тито, 1942 г.">
            <a:extLst>
              <a:ext uri="{FF2B5EF4-FFF2-40B4-BE49-F238E27FC236}">
                <a16:creationId xmlns:a16="http://schemas.microsoft.com/office/drawing/2014/main" id="{B76E28D3-1502-8784-E6B9-B9FF574DEFC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1178052"/>
            <a:ext cx="2997200" cy="3810000"/>
          </a:xfrm>
          <a:prstGeom prst="ellipse">
            <a:avLst/>
          </a:prstGeom>
          <a:ln w="15875">
            <a:solidFill>
              <a:srgbClr val="2F6B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Tito 1942 ring">
            <a:extLst>
              <a:ext uri="{FF2B5EF4-FFF2-40B4-BE49-F238E27FC236}">
                <a16:creationId xmlns:a16="http://schemas.microsoft.com/office/drawing/2014/main" id="{093D080E-433E-8BF1-0798-895CE7970FE4}"/>
              </a:ext>
            </a:extLst>
          </p:cNvPr>
          <p:cNvSpPr/>
          <p:nvPr/>
        </p:nvSpPr>
        <p:spPr>
          <a:xfrm>
            <a:off x="8509000" y="1101852"/>
            <a:ext cx="3149600" cy="3962400"/>
          </a:xfrm>
          <a:prstGeom prst="ellipse">
            <a:avLst/>
          </a:prstGeom>
          <a:noFill/>
          <a:ln w="9525" cap="flat" cmpd="sng" algn="ctr">
            <a:solidFill>
              <a:srgbClr val="2F6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icence caption">
            <a:extLst>
              <a:ext uri="{FF2B5EF4-FFF2-40B4-BE49-F238E27FC236}">
                <a16:creationId xmlns:a16="http://schemas.microsoft.com/office/drawing/2014/main" id="{2D2376C2-B039-ECEA-6FB9-5EABCC524FC7}"/>
              </a:ext>
            </a:extLst>
          </p:cNvPr>
          <p:cNvSpPr txBox="1"/>
          <p:nvPr/>
        </p:nvSpPr>
        <p:spPr>
          <a:xfrm>
            <a:off x="8585200" y="5115052"/>
            <a:ext cx="2997200" cy="167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100" i="1" dirty="0">
                <a:solidFill>
                  <a:srgbClr val="8B8A86"/>
                </a:solidFill>
                <a:latin typeface="Calibri" panose="020F0502020204030204" pitchFamily="34" charset="0"/>
              </a:rPr>
              <a:t>Общественное достояние</a:t>
            </a:r>
          </a:p>
        </p:txBody>
      </p:sp>
      <p:sp>
        <p:nvSpPr>
          <p:cNvPr id="10" name="Tito name">
            <a:extLst>
              <a:ext uri="{FF2B5EF4-FFF2-40B4-BE49-F238E27FC236}">
                <a16:creationId xmlns:a16="http://schemas.microsoft.com/office/drawing/2014/main" id="{60EBBC4E-A12F-778D-8BF8-3DE1A02B42AA}"/>
              </a:ext>
            </a:extLst>
          </p:cNvPr>
          <p:cNvSpPr txBox="1"/>
          <p:nvPr/>
        </p:nvSpPr>
        <p:spPr>
          <a:xfrm>
            <a:off x="8585200" y="5369052"/>
            <a:ext cx="2997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i="1" dirty="0">
                <a:solidFill>
                  <a:srgbClr val="2F6B4F"/>
                </a:solidFill>
                <a:latin typeface="Cambria" panose="02040503050406030204" pitchFamily="18" charset="0"/>
              </a:rPr>
              <a:t>Иосип Броз Тито</a:t>
            </a:r>
          </a:p>
        </p:txBody>
      </p:sp>
      <p:sp>
        <p:nvSpPr>
          <p:cNvPr id="11" name="Yugoslavia 1 card">
            <a:extLst>
              <a:ext uri="{FF2B5EF4-FFF2-40B4-BE49-F238E27FC236}">
                <a16:creationId xmlns:a16="http://schemas.microsoft.com/office/drawing/2014/main" id="{F14683FE-7689-C3F2-53B0-EBFD902F7595}"/>
              </a:ext>
            </a:extLst>
          </p:cNvPr>
          <p:cNvSpPr/>
          <p:nvPr/>
        </p:nvSpPr>
        <p:spPr>
          <a:xfrm>
            <a:off x="609600" y="1127252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Yugoslavia 1 bar">
            <a:extLst>
              <a:ext uri="{FF2B5EF4-FFF2-40B4-BE49-F238E27FC236}">
                <a16:creationId xmlns:a16="http://schemas.microsoft.com/office/drawing/2014/main" id="{A5C8C437-BE2C-7F2A-0697-A80A91632212}"/>
              </a:ext>
            </a:extLst>
          </p:cNvPr>
          <p:cNvSpPr/>
          <p:nvPr/>
        </p:nvSpPr>
        <p:spPr>
          <a:xfrm>
            <a:off x="609600" y="1254252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Yugoslavia 1">
            <a:extLst>
              <a:ext uri="{FF2B5EF4-FFF2-40B4-BE49-F238E27FC236}">
                <a16:creationId xmlns:a16="http://schemas.microsoft.com/office/drawing/2014/main" id="{75980A51-92EC-AE51-8BB3-502401DE2475}"/>
              </a:ext>
            </a:extLst>
          </p:cNvPr>
          <p:cNvSpPr txBox="1"/>
          <p:nvPr/>
        </p:nvSpPr>
        <p:spPr>
          <a:xfrm>
            <a:off x="838200" y="1228852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Партизанское движение в Югославии было вторым по размаху в Европе после Советского Союза.</a:t>
            </a:r>
          </a:p>
        </p:txBody>
      </p:sp>
      <p:sp>
        <p:nvSpPr>
          <p:cNvPr id="14" name="Yugoslavia 2 card">
            <a:extLst>
              <a:ext uri="{FF2B5EF4-FFF2-40B4-BE49-F238E27FC236}">
                <a16:creationId xmlns:a16="http://schemas.microsoft.com/office/drawing/2014/main" id="{2AFDF332-3796-E14D-A376-A1F1169B4BD1}"/>
              </a:ext>
            </a:extLst>
          </p:cNvPr>
          <p:cNvSpPr/>
          <p:nvPr/>
        </p:nvSpPr>
        <p:spPr>
          <a:xfrm>
            <a:off x="4445000" y="1127252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Yugoslavia 2 bar">
            <a:extLst>
              <a:ext uri="{FF2B5EF4-FFF2-40B4-BE49-F238E27FC236}">
                <a16:creationId xmlns:a16="http://schemas.microsoft.com/office/drawing/2014/main" id="{FBE745B3-A0E0-B50B-93F2-87D439607D95}"/>
              </a:ext>
            </a:extLst>
          </p:cNvPr>
          <p:cNvSpPr/>
          <p:nvPr/>
        </p:nvSpPr>
        <p:spPr>
          <a:xfrm>
            <a:off x="4445000" y="1254252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Yugoslavia 2">
            <a:extLst>
              <a:ext uri="{FF2B5EF4-FFF2-40B4-BE49-F238E27FC236}">
                <a16:creationId xmlns:a16="http://schemas.microsoft.com/office/drawing/2014/main" id="{26A48C4F-5C5F-A69F-F5D8-5F71CFF8F03E}"/>
              </a:ext>
            </a:extLst>
          </p:cNvPr>
          <p:cNvSpPr txBox="1"/>
          <p:nvPr/>
        </p:nvSpPr>
        <p:spPr>
          <a:xfrm>
            <a:off x="4673600" y="1228852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Главную роль в народно-освободительной борьбе играли партизаны под руководством И. Броз Тито.</a:t>
            </a:r>
          </a:p>
        </p:txBody>
      </p:sp>
      <p:sp>
        <p:nvSpPr>
          <p:cNvPr id="17" name="Yugoslavia 3 card">
            <a:extLst>
              <a:ext uri="{FF2B5EF4-FFF2-40B4-BE49-F238E27FC236}">
                <a16:creationId xmlns:a16="http://schemas.microsoft.com/office/drawing/2014/main" id="{50A2ACC1-8E87-992C-5A0B-206A4AB4E461}"/>
              </a:ext>
            </a:extLst>
          </p:cNvPr>
          <p:cNvSpPr/>
          <p:nvPr/>
        </p:nvSpPr>
        <p:spPr>
          <a:xfrm>
            <a:off x="609600" y="2944368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Yugoslavia 3 bar">
            <a:extLst>
              <a:ext uri="{FF2B5EF4-FFF2-40B4-BE49-F238E27FC236}">
                <a16:creationId xmlns:a16="http://schemas.microsoft.com/office/drawing/2014/main" id="{0FED5F0F-013C-E1F6-8106-4F921D313823}"/>
              </a:ext>
            </a:extLst>
          </p:cNvPr>
          <p:cNvSpPr/>
          <p:nvPr/>
        </p:nvSpPr>
        <p:spPr>
          <a:xfrm>
            <a:off x="609600" y="3071368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Yugoslavia 3">
            <a:extLst>
              <a:ext uri="{FF2B5EF4-FFF2-40B4-BE49-F238E27FC236}">
                <a16:creationId xmlns:a16="http://schemas.microsoft.com/office/drawing/2014/main" id="{F833944C-8A86-0D57-5880-BEB9A900F538}"/>
              </a:ext>
            </a:extLst>
          </p:cNvPr>
          <p:cNvSpPr txBox="1"/>
          <p:nvPr/>
        </p:nvSpPr>
        <p:spPr>
          <a:xfrm>
            <a:off x="838200" y="3045968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Он стал ключевой фигурой сопротивления, сплотив представителей разных этнических групп под знаменем борьбы за свободу.</a:t>
            </a:r>
          </a:p>
        </p:txBody>
      </p:sp>
      <p:sp>
        <p:nvSpPr>
          <p:cNvPr id="20" name="Yugoslavia 4 card">
            <a:extLst>
              <a:ext uri="{FF2B5EF4-FFF2-40B4-BE49-F238E27FC236}">
                <a16:creationId xmlns:a16="http://schemas.microsoft.com/office/drawing/2014/main" id="{80C9938F-DF43-AF22-0057-72221D195FB0}"/>
              </a:ext>
            </a:extLst>
          </p:cNvPr>
          <p:cNvSpPr/>
          <p:nvPr/>
        </p:nvSpPr>
        <p:spPr>
          <a:xfrm>
            <a:off x="4445000" y="2944368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Yugoslavia 4 bar">
            <a:extLst>
              <a:ext uri="{FF2B5EF4-FFF2-40B4-BE49-F238E27FC236}">
                <a16:creationId xmlns:a16="http://schemas.microsoft.com/office/drawing/2014/main" id="{2D35DAFB-B9F5-0F2D-FC1C-3A7C42366E71}"/>
              </a:ext>
            </a:extLst>
          </p:cNvPr>
          <p:cNvSpPr/>
          <p:nvPr/>
        </p:nvSpPr>
        <p:spPr>
          <a:xfrm>
            <a:off x="4445000" y="3071368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Yugoslavia 4">
            <a:extLst>
              <a:ext uri="{FF2B5EF4-FFF2-40B4-BE49-F238E27FC236}">
                <a16:creationId xmlns:a16="http://schemas.microsoft.com/office/drawing/2014/main" id="{62F61D19-DD82-01BC-387B-6EFD44C86055}"/>
              </a:ext>
            </a:extLst>
          </p:cNvPr>
          <p:cNvSpPr txBox="1"/>
          <p:nvPr/>
        </p:nvSpPr>
        <p:spPr>
          <a:xfrm>
            <a:off x="4673600" y="3045968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Партизанские отряды Тито были преобразованы в Народно-освободительную армию Югославии, которая получала поддержку от СССР.</a:t>
            </a:r>
          </a:p>
        </p:txBody>
      </p:sp>
      <p:sp>
        <p:nvSpPr>
          <p:cNvPr id="23" name="Yugoslavia 5 card">
            <a:extLst>
              <a:ext uri="{FF2B5EF4-FFF2-40B4-BE49-F238E27FC236}">
                <a16:creationId xmlns:a16="http://schemas.microsoft.com/office/drawing/2014/main" id="{0EC35020-AD6F-CA39-4A1B-0DC39B2CCD48}"/>
              </a:ext>
            </a:extLst>
          </p:cNvPr>
          <p:cNvSpPr/>
          <p:nvPr/>
        </p:nvSpPr>
        <p:spPr>
          <a:xfrm>
            <a:off x="609600" y="4761484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E0ED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Yugoslavia 5 bar">
            <a:extLst>
              <a:ext uri="{FF2B5EF4-FFF2-40B4-BE49-F238E27FC236}">
                <a16:creationId xmlns:a16="http://schemas.microsoft.com/office/drawing/2014/main" id="{2E5D9E05-ADE1-3E55-B406-473E012B26BC}"/>
              </a:ext>
            </a:extLst>
          </p:cNvPr>
          <p:cNvSpPr/>
          <p:nvPr/>
        </p:nvSpPr>
        <p:spPr>
          <a:xfrm>
            <a:off x="609600" y="4888484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Yugoslavia 5">
            <a:extLst>
              <a:ext uri="{FF2B5EF4-FFF2-40B4-BE49-F238E27FC236}">
                <a16:creationId xmlns:a16="http://schemas.microsoft.com/office/drawing/2014/main" id="{CECCD26B-A009-61C5-6C2A-1673AB065F7B}"/>
              </a:ext>
            </a:extLst>
          </p:cNvPr>
          <p:cNvSpPr txBox="1"/>
          <p:nvPr/>
        </p:nvSpPr>
        <p:spPr>
          <a:xfrm>
            <a:off x="838200" y="4863084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b="1" dirty="0">
                <a:solidFill>
                  <a:srgbClr val="2F6B4F"/>
                </a:solidFill>
                <a:latin typeface="Calibri" panose="020F0502020204030204" pitchFamily="34" charset="0"/>
              </a:rPr>
              <a:t>В октябре 1944 года</a:t>
            </a: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 югославские партизаны и части Красной Армии освободили Белград.</a:t>
            </a:r>
          </a:p>
        </p:txBody>
      </p:sp>
      <p:sp>
        <p:nvSpPr>
          <p:cNvPr id="26" name="Yugoslavia 6 card">
            <a:extLst>
              <a:ext uri="{FF2B5EF4-FFF2-40B4-BE49-F238E27FC236}">
                <a16:creationId xmlns:a16="http://schemas.microsoft.com/office/drawing/2014/main" id="{D3A052E6-410B-05E1-3B8C-2A05BA5E5324}"/>
              </a:ext>
            </a:extLst>
          </p:cNvPr>
          <p:cNvSpPr/>
          <p:nvPr/>
        </p:nvSpPr>
        <p:spPr>
          <a:xfrm>
            <a:off x="4445000" y="4761484"/>
            <a:ext cx="3683000" cy="1664716"/>
          </a:xfrm>
          <a:prstGeom prst="roundRect">
            <a:avLst>
              <a:gd name="adj" fmla="val 6000"/>
            </a:avLst>
          </a:prstGeom>
          <a:solidFill>
            <a:srgbClr val="E0ED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Yugoslavia 6 bar">
            <a:extLst>
              <a:ext uri="{FF2B5EF4-FFF2-40B4-BE49-F238E27FC236}">
                <a16:creationId xmlns:a16="http://schemas.microsoft.com/office/drawing/2014/main" id="{2A9A0BB5-3440-AC6F-9AC1-0139000BEAE0}"/>
              </a:ext>
            </a:extLst>
          </p:cNvPr>
          <p:cNvSpPr/>
          <p:nvPr/>
        </p:nvSpPr>
        <p:spPr>
          <a:xfrm>
            <a:off x="4445000" y="4888484"/>
            <a:ext cx="63500" cy="1410716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Yugoslavia 6">
            <a:extLst>
              <a:ext uri="{FF2B5EF4-FFF2-40B4-BE49-F238E27FC236}">
                <a16:creationId xmlns:a16="http://schemas.microsoft.com/office/drawing/2014/main" id="{B1648600-DFB9-D9F7-282F-FF0C79460ADC}"/>
              </a:ext>
            </a:extLst>
          </p:cNvPr>
          <p:cNvSpPr txBox="1"/>
          <p:nvPr/>
        </p:nvSpPr>
        <p:spPr>
          <a:xfrm>
            <a:off x="4673600" y="4863084"/>
            <a:ext cx="3276600" cy="146151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50" b="1" dirty="0">
                <a:solidFill>
                  <a:srgbClr val="2F6B4F"/>
                </a:solidFill>
                <a:latin typeface="Calibri" panose="020F0502020204030204" pitchFamily="34" charset="0"/>
              </a:rPr>
              <a:t>В 1945 году</a:t>
            </a: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 правительство Тито было объявлено единственно законным.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6FC4EB06-3332-C698-4EFC-69B489B876C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932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0DFBC5C-1677-7AC5-9CEF-371494FE8567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Ответ на главный вопрос урока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A532824D-AEC6-9A72-02EF-B24A5FF528BA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497A202F-8A7F-2F8C-AA37-230201811959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Question band">
            <a:extLst>
              <a:ext uri="{FF2B5EF4-FFF2-40B4-BE49-F238E27FC236}">
                <a16:creationId xmlns:a16="http://schemas.microsoft.com/office/drawing/2014/main" id="{58166B63-F35A-2E97-B820-9EA37E2F01AF}"/>
              </a:ext>
            </a:extLst>
          </p:cNvPr>
          <p:cNvSpPr/>
          <p:nvPr/>
        </p:nvSpPr>
        <p:spPr>
          <a:xfrm>
            <a:off x="609600" y="1127252"/>
            <a:ext cx="10972800" cy="88900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in question">
            <a:extLst>
              <a:ext uri="{FF2B5EF4-FFF2-40B4-BE49-F238E27FC236}">
                <a16:creationId xmlns:a16="http://schemas.microsoft.com/office/drawing/2014/main" id="{0EAF2AC4-89F9-4A6E-12AF-910E91B730D7}"/>
              </a:ext>
            </a:extLst>
          </p:cNvPr>
          <p:cNvSpPr txBox="1"/>
          <p:nvPr/>
        </p:nvSpPr>
        <p:spPr>
          <a:xfrm>
            <a:off x="914400" y="1127252"/>
            <a:ext cx="10363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b="1" dirty="0">
                <a:solidFill>
                  <a:srgbClr val="FFFFFF"/>
                </a:solidFill>
                <a:latin typeface="Cambria" panose="02040503050406030204" pitchFamily="18" charset="0"/>
              </a:rPr>
              <a:t>Каковы были причины и последствия нападения Германии</a:t>
            </a:r>
          </a:p>
          <a:p>
            <a:r>
              <a:rPr lang="ru-RU" sz="2100" b="1" dirty="0">
                <a:solidFill>
                  <a:srgbClr val="FFFFFF"/>
                </a:solidFill>
                <a:latin typeface="Cambria" panose="02040503050406030204" pitchFamily="18" charset="0"/>
              </a:rPr>
              <a:t>и её союзников на СССР?</a:t>
            </a:r>
          </a:p>
        </p:txBody>
      </p:sp>
      <p:sp>
        <p:nvSpPr>
          <p:cNvPr id="8" name="Theses">
            <a:extLst>
              <a:ext uri="{FF2B5EF4-FFF2-40B4-BE49-F238E27FC236}">
                <a16:creationId xmlns:a16="http://schemas.microsoft.com/office/drawing/2014/main" id="{234ABC0A-11E3-E014-BC70-E2D92AF5871D}"/>
              </a:ext>
            </a:extLst>
          </p:cNvPr>
          <p:cNvSpPr txBox="1"/>
          <p:nvPr/>
        </p:nvSpPr>
        <p:spPr>
          <a:xfrm>
            <a:off x="609600" y="2219452"/>
            <a:ext cx="10972800" cy="4206748"/>
          </a:xfrm>
          <a:prstGeom prst="rect">
            <a:avLst/>
          </a:prstGeom>
          <a:noFill/>
        </p:spPr>
        <p:txBody>
          <a:bodyPr vert="horz" wrap="square" lIns="0" tIns="0" rIns="0" bIns="0" numCol="2" spcCol="40640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Нацистская Германия стремилась к «новому порядку» в Европе и видела в СССР угрозу.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Гитлер считал СССР препятствием для расширения жизненного пространства и контроля над ресурсами.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После подписания пакта Молотова — Риббентропа Германия нарушила свои обязательства и продолжила агрессивную внешнюю политику, что в итоге привело к нападению на СССР.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Уничтожение СССР как государства и ликвидация коммунистического строя были частью идеологии нацизма и стратегических планов Гитлера.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Нападение Германии на СССР стало началом одного из самых кровопролитных и масштабных конфликтов в истории человечества.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Значительная часть территории СССР была оккупирована немецкими войсками, что привело к экономическим и социальным потрясениям для населения.</a:t>
            </a:r>
          </a:p>
          <a:p>
            <a:pPr marL="304800" indent="-304800">
              <a:spcAft>
                <a:spcPts val="800"/>
              </a:spcAft>
              <a:buClr>
                <a:srgbClr val="A324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1650" dirty="0">
                <a:solidFill>
                  <a:srgbClr val="1C2330"/>
                </a:solidFill>
                <a:latin typeface="Calibri" panose="020F0502020204030204" pitchFamily="34" charset="0"/>
              </a:rPr>
              <a:t>Нападение на СССР способствовало формированию и укреплению антигитлеровской коалиции, включая США и Великобританию, что в конечном итоге привело к поражению Германии.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14CA5EAB-E51F-1CB9-A49C-D2C2121EC63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971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040D895-6C88-1840-8AFE-95D8C36B82DC}"/>
              </a:ext>
            </a:extLst>
          </p:cNvPr>
          <p:cNvSpPr txBox="1"/>
          <p:nvPr/>
        </p:nvSpPr>
        <p:spPr>
          <a:xfrm>
            <a:off x="609600" y="3048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1C2330"/>
                </a:solidFill>
                <a:latin typeface="Cambria" panose="02040503050406030204" pitchFamily="18" charset="0"/>
              </a:rPr>
              <a:t>Домашнее задание (ответы по щелчку мыши)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1026443A-74B4-8744-9B33-6955CCB6614B}"/>
              </a:ext>
            </a:extLst>
          </p:cNvPr>
          <p:cNvSpPr/>
          <p:nvPr/>
        </p:nvSpPr>
        <p:spPr>
          <a:xfrm>
            <a:off x="609600" y="840740"/>
            <a:ext cx="711200" cy="44450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080EFAA3-CD5C-6DF1-28C4-A484E98E63A0}"/>
              </a:ext>
            </a:extLst>
          </p:cNvPr>
          <p:cNvCxnSpPr/>
          <p:nvPr/>
        </p:nvCxnSpPr>
        <p:spPr>
          <a:xfrm>
            <a:off x="1371600" y="862965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Questions">
            <a:extLst>
              <a:ext uri="{FF2B5EF4-FFF2-40B4-BE49-F238E27FC236}">
                <a16:creationId xmlns:a16="http://schemas.microsoft.com/office/drawing/2014/main" id="{F6FC84E5-D62A-AA0C-0BB6-B2C69FBEB42D}"/>
              </a:ext>
            </a:extLst>
          </p:cNvPr>
          <p:cNvSpPr txBox="1"/>
          <p:nvPr/>
        </p:nvSpPr>
        <p:spPr>
          <a:xfrm>
            <a:off x="609600" y="1043940"/>
            <a:ext cx="10972800" cy="828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2C4E9A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700" b="1" dirty="0">
                <a:solidFill>
                  <a:srgbClr val="1C2330"/>
                </a:solidFill>
                <a:latin typeface="Calibri" panose="020F0502020204030204" pitchFamily="34" charset="0"/>
              </a:rPr>
              <a:t>Почему США вступили в войну только после нападения Японии на Пёрл-Харбор? Есть ли здесь что-то общее со «странной войной» Великобритании и Франции против Германии?</a:t>
            </a:r>
          </a:p>
          <a:p>
            <a:pPr marL="304800" indent="-304800">
              <a:spcAft>
                <a:spcPts val="400"/>
              </a:spcAft>
              <a:buClr>
                <a:srgbClr val="2C4E9A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700" b="1" dirty="0">
                <a:solidFill>
                  <a:srgbClr val="1C2330"/>
                </a:solidFill>
                <a:latin typeface="Calibri" panose="020F0502020204030204" pitchFamily="34" charset="0"/>
              </a:rPr>
              <a:t>Почему наиболее массовое партизанское антифашистское движение развернулось в Югославии (Сербии)?</a:t>
            </a:r>
          </a:p>
        </p:txBody>
      </p:sp>
      <p:sp>
        <p:nvSpPr>
          <p:cNvPr id="7" name="Answers card">
            <a:extLst>
              <a:ext uri="{FF2B5EF4-FFF2-40B4-BE49-F238E27FC236}">
                <a16:creationId xmlns:a16="http://schemas.microsoft.com/office/drawing/2014/main" id="{FF68222D-AF41-82F0-B9FC-3B70E67ED4B0}"/>
              </a:ext>
            </a:extLst>
          </p:cNvPr>
          <p:cNvSpPr/>
          <p:nvPr/>
        </p:nvSpPr>
        <p:spPr>
          <a:xfrm>
            <a:off x="609600" y="2024380"/>
            <a:ext cx="10972800" cy="4401820"/>
          </a:xfrm>
          <a:prstGeom prst="roundRect">
            <a:avLst>
              <a:gd name="adj" fmla="val 3000"/>
            </a:avLst>
          </a:prstGeom>
          <a:solidFill>
            <a:srgbClr val="E1E7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nswers">
            <a:extLst>
              <a:ext uri="{FF2B5EF4-FFF2-40B4-BE49-F238E27FC236}">
                <a16:creationId xmlns:a16="http://schemas.microsoft.com/office/drawing/2014/main" id="{B16390CA-AA2D-69D7-260C-9E90EAF70393}"/>
              </a:ext>
            </a:extLst>
          </p:cNvPr>
          <p:cNvSpPr txBox="1"/>
          <p:nvPr/>
        </p:nvSpPr>
        <p:spPr>
          <a:xfrm>
            <a:off x="838200" y="2151380"/>
            <a:ext cx="10515600" cy="41478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2C4E9A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США вступили в войну после нападения Японии на Перл-Харбор из-за изоляционистской политики, популярной до этого. Правительство и значительная часть населения избегали вовлечения в европейские конфликты, стремясь сохранить нейтралитет. А нападение на Перл-Харбор 7 декабря 1941 года стало непосредственной угрозой национальной безопасности США, что вынудило их вступить в войну. «Странная война» Великобритании и Франции против Германии (сентябрь 1939 – май 1940) характеризовалась отсутствием активных боевых действий, несмотря на объявление войны из-за ожидания активных действий и стратегических соображений. Обе державы избегали прямого конфликта до угрозы своим интересам: США из-за изоляционизма, Великобритания и Франция — для укрепления позиций и подготовки к масштабным военным действиям.</a:t>
            </a:r>
          </a:p>
          <a:p>
            <a:pPr marL="304800" indent="-304800">
              <a:spcAft>
                <a:spcPts val="600"/>
              </a:spcAft>
              <a:buClr>
                <a:srgbClr val="2C4E9A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1600" dirty="0">
                <a:solidFill>
                  <a:srgbClr val="1C2330"/>
                </a:solidFill>
                <a:latin typeface="Calibri" panose="020F0502020204030204" pitchFamily="34" charset="0"/>
              </a:rPr>
              <a:t>Партизанское движение в Югославии имело несколько причин. Во-первых, это жестокость оккупационного режима и геноцид сербского населения со стороны хорватских усташей. Во-вторых, гористая местность способствовала партизанской войне. В-третьих, коммунистическое руководство во главе с Иосипом Брозом Тито было сильным и организованным, что позволило ему объединить различные группы сопротивления. Наконец, разрушение югославской государственности оставило единственный путь — вооружённую борьбу.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2D1B7911-6BBD-0772-547B-2108D117C0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8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74E9650-D535-B327-96A0-DA936B81E504}"/>
              </a:ext>
            </a:extLst>
          </p:cNvPr>
          <p:cNvSpPr txBox="1"/>
          <p:nvPr/>
        </p:nvSpPr>
        <p:spPr>
          <a:xfrm>
            <a:off x="609600" y="3048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C2330"/>
                </a:solidFill>
                <a:latin typeface="Cambria" panose="02040503050406030204" pitchFamily="18" charset="0"/>
              </a:rPr>
              <a:t>Глоссарий урока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79931D8-F997-CE80-83CC-4F151A76E906}"/>
              </a:ext>
            </a:extLst>
          </p:cNvPr>
          <p:cNvSpPr/>
          <p:nvPr/>
        </p:nvSpPr>
        <p:spPr>
          <a:xfrm>
            <a:off x="609600" y="898652"/>
            <a:ext cx="711200" cy="44450"/>
          </a:xfrm>
          <a:prstGeom prst="rect">
            <a:avLst/>
          </a:prstGeom>
          <a:solidFill>
            <a:srgbClr val="A324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6E89FA7-77ED-39FC-EDFE-398960995270}"/>
              </a:ext>
            </a:extLst>
          </p:cNvPr>
          <p:cNvCxnSpPr/>
          <p:nvPr/>
        </p:nvCxnSpPr>
        <p:spPr>
          <a:xfrm>
            <a:off x="1371600" y="920877"/>
            <a:ext cx="10210800" cy="0"/>
          </a:xfrm>
          <a:prstGeom prst="line">
            <a:avLst/>
          </a:prstGeom>
          <a:ln w="9525">
            <a:solidFill>
              <a:srgbClr val="D6D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rm 1 card">
            <a:extLst>
              <a:ext uri="{FF2B5EF4-FFF2-40B4-BE49-F238E27FC236}">
                <a16:creationId xmlns:a16="http://schemas.microsoft.com/office/drawing/2014/main" id="{38839261-1DD2-5B3C-8015-BA7A986638CD}"/>
              </a:ext>
            </a:extLst>
          </p:cNvPr>
          <p:cNvSpPr/>
          <p:nvPr/>
        </p:nvSpPr>
        <p:spPr>
          <a:xfrm>
            <a:off x="609600" y="1127252"/>
            <a:ext cx="26289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rm 1 bar">
            <a:extLst>
              <a:ext uri="{FF2B5EF4-FFF2-40B4-BE49-F238E27FC236}">
                <a16:creationId xmlns:a16="http://schemas.microsoft.com/office/drawing/2014/main" id="{00B6A52F-0DE4-1474-C8E8-3678D75B0B3D}"/>
              </a:ext>
            </a:extLst>
          </p:cNvPr>
          <p:cNvSpPr/>
          <p:nvPr/>
        </p:nvSpPr>
        <p:spPr>
          <a:xfrm>
            <a:off x="609600" y="1254252"/>
            <a:ext cx="63500" cy="2319274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rm 1">
            <a:extLst>
              <a:ext uri="{FF2B5EF4-FFF2-40B4-BE49-F238E27FC236}">
                <a16:creationId xmlns:a16="http://schemas.microsoft.com/office/drawing/2014/main" id="{51B1F0F6-BF0A-D53B-A050-73E860C27CC1}"/>
              </a:ext>
            </a:extLst>
          </p:cNvPr>
          <p:cNvSpPr txBox="1"/>
          <p:nvPr/>
        </p:nvSpPr>
        <p:spPr>
          <a:xfrm>
            <a:off x="838200" y="1228852"/>
            <a:ext cx="22225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2C4E9A"/>
                </a:solidFill>
                <a:latin typeface="Cambria" panose="02040503050406030204" pitchFamily="18" charset="0"/>
              </a:rPr>
              <a:t>Антигитлеровская коалиция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это союз государств и народов, объединившихся во время Второй мировой войны (1939–1945) для борьбы с нацистской Германией и её союзниками.</a:t>
            </a:r>
          </a:p>
        </p:txBody>
      </p:sp>
      <p:sp>
        <p:nvSpPr>
          <p:cNvPr id="9" name="Term 2 card">
            <a:extLst>
              <a:ext uri="{FF2B5EF4-FFF2-40B4-BE49-F238E27FC236}">
                <a16:creationId xmlns:a16="http://schemas.microsoft.com/office/drawing/2014/main" id="{B414CECC-3BDB-9940-36DA-41224030951B}"/>
              </a:ext>
            </a:extLst>
          </p:cNvPr>
          <p:cNvSpPr/>
          <p:nvPr/>
        </p:nvSpPr>
        <p:spPr>
          <a:xfrm>
            <a:off x="3390900" y="1127252"/>
            <a:ext cx="26289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m 2 bar">
            <a:extLst>
              <a:ext uri="{FF2B5EF4-FFF2-40B4-BE49-F238E27FC236}">
                <a16:creationId xmlns:a16="http://schemas.microsoft.com/office/drawing/2014/main" id="{F5E38EBB-17E2-7DA9-865D-3683F6FDAF09}"/>
              </a:ext>
            </a:extLst>
          </p:cNvPr>
          <p:cNvSpPr/>
          <p:nvPr/>
        </p:nvSpPr>
        <p:spPr>
          <a:xfrm>
            <a:off x="3390900" y="1254252"/>
            <a:ext cx="63500" cy="2319274"/>
          </a:xfrm>
          <a:prstGeom prst="rect">
            <a:avLst/>
          </a:prstGeom>
          <a:solidFill>
            <a:srgbClr val="2C4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rm 2">
            <a:extLst>
              <a:ext uri="{FF2B5EF4-FFF2-40B4-BE49-F238E27FC236}">
                <a16:creationId xmlns:a16="http://schemas.microsoft.com/office/drawing/2014/main" id="{3656FBA8-8BD2-C705-1654-EBA509847FFD}"/>
              </a:ext>
            </a:extLst>
          </p:cNvPr>
          <p:cNvSpPr txBox="1"/>
          <p:nvPr/>
        </p:nvSpPr>
        <p:spPr>
          <a:xfrm>
            <a:off x="3619500" y="1228852"/>
            <a:ext cx="22225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2C4E9A"/>
                </a:solidFill>
                <a:latin typeface="Cambria" panose="02040503050406030204" pitchFamily="18" charset="0"/>
              </a:rPr>
              <a:t>Атлантическая хартия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—декларация США и Великобритании о целях войны против нацистской Германии и принципах послевоенного устройства мира.</a:t>
            </a:r>
          </a:p>
        </p:txBody>
      </p:sp>
      <p:sp>
        <p:nvSpPr>
          <p:cNvPr id="12" name="Term 3 card">
            <a:extLst>
              <a:ext uri="{FF2B5EF4-FFF2-40B4-BE49-F238E27FC236}">
                <a16:creationId xmlns:a16="http://schemas.microsoft.com/office/drawing/2014/main" id="{55779E02-D08F-6B7F-9035-803172656743}"/>
              </a:ext>
            </a:extLst>
          </p:cNvPr>
          <p:cNvSpPr/>
          <p:nvPr/>
        </p:nvSpPr>
        <p:spPr>
          <a:xfrm>
            <a:off x="6172200" y="1127252"/>
            <a:ext cx="26289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rm 3 bar">
            <a:extLst>
              <a:ext uri="{FF2B5EF4-FFF2-40B4-BE49-F238E27FC236}">
                <a16:creationId xmlns:a16="http://schemas.microsoft.com/office/drawing/2014/main" id="{0FA2C0B1-7788-DCCE-4A74-2EDF55AE85E5}"/>
              </a:ext>
            </a:extLst>
          </p:cNvPr>
          <p:cNvSpPr/>
          <p:nvPr/>
        </p:nvSpPr>
        <p:spPr>
          <a:xfrm>
            <a:off x="6172200" y="1254252"/>
            <a:ext cx="63500" cy="2319274"/>
          </a:xfrm>
          <a:prstGeom prst="rect">
            <a:avLst/>
          </a:prstGeom>
          <a:solidFill>
            <a:srgbClr val="2F6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rm 3">
            <a:extLst>
              <a:ext uri="{FF2B5EF4-FFF2-40B4-BE49-F238E27FC236}">
                <a16:creationId xmlns:a16="http://schemas.microsoft.com/office/drawing/2014/main" id="{34394972-9AB6-0A94-0B5E-E0FCF6AC1613}"/>
              </a:ext>
            </a:extLst>
          </p:cNvPr>
          <p:cNvSpPr txBox="1"/>
          <p:nvPr/>
        </p:nvSpPr>
        <p:spPr>
          <a:xfrm>
            <a:off x="6400800" y="1228852"/>
            <a:ext cx="22225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2F6B4F"/>
                </a:solidFill>
                <a:latin typeface="Cambria" panose="02040503050406030204" pitchFamily="18" charset="0"/>
              </a:rPr>
              <a:t>Движение Сопротивления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национально-освободительное, антифашистское движение в странах, оккупированных фашистскими государствами во время Второй мировой войны.</a:t>
            </a:r>
          </a:p>
        </p:txBody>
      </p:sp>
      <p:sp>
        <p:nvSpPr>
          <p:cNvPr id="15" name="Term 4 card">
            <a:extLst>
              <a:ext uri="{FF2B5EF4-FFF2-40B4-BE49-F238E27FC236}">
                <a16:creationId xmlns:a16="http://schemas.microsoft.com/office/drawing/2014/main" id="{F9A6FE76-207C-B8D3-31F3-D24F2F5C474B}"/>
              </a:ext>
            </a:extLst>
          </p:cNvPr>
          <p:cNvSpPr/>
          <p:nvPr/>
        </p:nvSpPr>
        <p:spPr>
          <a:xfrm>
            <a:off x="8953500" y="1127252"/>
            <a:ext cx="26289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rm 4 bar">
            <a:extLst>
              <a:ext uri="{FF2B5EF4-FFF2-40B4-BE49-F238E27FC236}">
                <a16:creationId xmlns:a16="http://schemas.microsoft.com/office/drawing/2014/main" id="{18F7E1B7-0887-2B84-A88E-0CCCBD120E51}"/>
              </a:ext>
            </a:extLst>
          </p:cNvPr>
          <p:cNvSpPr/>
          <p:nvPr/>
        </p:nvSpPr>
        <p:spPr>
          <a:xfrm>
            <a:off x="8953500" y="1254252"/>
            <a:ext cx="63500" cy="2319274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rm 4">
            <a:extLst>
              <a:ext uri="{FF2B5EF4-FFF2-40B4-BE49-F238E27FC236}">
                <a16:creationId xmlns:a16="http://schemas.microsoft.com/office/drawing/2014/main" id="{A170768F-1194-58F7-C888-795CBB0427E4}"/>
              </a:ext>
            </a:extLst>
          </p:cNvPr>
          <p:cNvSpPr txBox="1"/>
          <p:nvPr/>
        </p:nvSpPr>
        <p:spPr>
          <a:xfrm>
            <a:off x="9182100" y="1228852"/>
            <a:ext cx="22225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33363B"/>
                </a:solidFill>
                <a:latin typeface="Cambria" panose="02040503050406030204" pitchFamily="18" charset="0"/>
              </a:rPr>
              <a:t>Концентрационный лагерь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специальный лагерь для принудительного содержания людей, в котором создаются невыносимые условия для жизни и труда, часто с целью террора и геноцида.</a:t>
            </a:r>
          </a:p>
        </p:txBody>
      </p:sp>
      <p:sp>
        <p:nvSpPr>
          <p:cNvPr id="18" name="Term 5 card">
            <a:extLst>
              <a:ext uri="{FF2B5EF4-FFF2-40B4-BE49-F238E27FC236}">
                <a16:creationId xmlns:a16="http://schemas.microsoft.com/office/drawing/2014/main" id="{40BA5ADD-4ADC-C79B-7C5E-C3A427738954}"/>
              </a:ext>
            </a:extLst>
          </p:cNvPr>
          <p:cNvSpPr/>
          <p:nvPr/>
        </p:nvSpPr>
        <p:spPr>
          <a:xfrm>
            <a:off x="609600" y="3852926"/>
            <a:ext cx="35560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rm 5 bar">
            <a:extLst>
              <a:ext uri="{FF2B5EF4-FFF2-40B4-BE49-F238E27FC236}">
                <a16:creationId xmlns:a16="http://schemas.microsoft.com/office/drawing/2014/main" id="{6D24AFB6-9508-BA15-16AD-0AE745F7577E}"/>
              </a:ext>
            </a:extLst>
          </p:cNvPr>
          <p:cNvSpPr/>
          <p:nvPr/>
        </p:nvSpPr>
        <p:spPr>
          <a:xfrm>
            <a:off x="609600" y="3979926"/>
            <a:ext cx="63500" cy="2319274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rm 5">
            <a:extLst>
              <a:ext uri="{FF2B5EF4-FFF2-40B4-BE49-F238E27FC236}">
                <a16:creationId xmlns:a16="http://schemas.microsoft.com/office/drawing/2014/main" id="{B9EAE661-E947-A5DB-57FA-358054A0CD85}"/>
              </a:ext>
            </a:extLst>
          </p:cNvPr>
          <p:cNvSpPr txBox="1"/>
          <p:nvPr/>
        </p:nvSpPr>
        <p:spPr>
          <a:xfrm>
            <a:off x="838200" y="3954526"/>
            <a:ext cx="31496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5B6570"/>
                </a:solidFill>
                <a:latin typeface="Cambria" panose="02040503050406030204" pitchFamily="18" charset="0"/>
              </a:rPr>
              <a:t>«Новый порядок»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система управления и контроля, установленная нацистской Германией на оккупированных территориях во время Второй мировой войны.</a:t>
            </a:r>
          </a:p>
        </p:txBody>
      </p:sp>
      <p:sp>
        <p:nvSpPr>
          <p:cNvPr id="21" name="Term 6 card">
            <a:extLst>
              <a:ext uri="{FF2B5EF4-FFF2-40B4-BE49-F238E27FC236}">
                <a16:creationId xmlns:a16="http://schemas.microsoft.com/office/drawing/2014/main" id="{12F70E0B-0BBE-64C8-82BB-52F33901C6DC}"/>
              </a:ext>
            </a:extLst>
          </p:cNvPr>
          <p:cNvSpPr/>
          <p:nvPr/>
        </p:nvSpPr>
        <p:spPr>
          <a:xfrm>
            <a:off x="4318000" y="3852926"/>
            <a:ext cx="35560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rm 6 bar">
            <a:extLst>
              <a:ext uri="{FF2B5EF4-FFF2-40B4-BE49-F238E27FC236}">
                <a16:creationId xmlns:a16="http://schemas.microsoft.com/office/drawing/2014/main" id="{4502634E-4AE2-0F8E-29E3-2CB1D2240EB1}"/>
              </a:ext>
            </a:extLst>
          </p:cNvPr>
          <p:cNvSpPr/>
          <p:nvPr/>
        </p:nvSpPr>
        <p:spPr>
          <a:xfrm>
            <a:off x="4318000" y="3979926"/>
            <a:ext cx="63500" cy="2319274"/>
          </a:xfrm>
          <a:prstGeom prst="rect">
            <a:avLst/>
          </a:prstGeom>
          <a:solidFill>
            <a:srgbClr val="5B65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rm 6">
            <a:extLst>
              <a:ext uri="{FF2B5EF4-FFF2-40B4-BE49-F238E27FC236}">
                <a16:creationId xmlns:a16="http://schemas.microsoft.com/office/drawing/2014/main" id="{B87465F7-3C7B-CD29-E334-4F873FAE744D}"/>
              </a:ext>
            </a:extLst>
          </p:cNvPr>
          <p:cNvSpPr txBox="1"/>
          <p:nvPr/>
        </p:nvSpPr>
        <p:spPr>
          <a:xfrm>
            <a:off x="4546600" y="3954526"/>
            <a:ext cx="31496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5B6570"/>
                </a:solidFill>
                <a:latin typeface="Cambria" panose="02040503050406030204" pitchFamily="18" charset="0"/>
              </a:rPr>
              <a:t>План «Барбаросса»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стратегический план нападения нацистской Германии на СССР, разработанный в декабре 1940 года. Целью плана было быстрое завоевание Советского Союза.</a:t>
            </a:r>
          </a:p>
        </p:txBody>
      </p:sp>
      <p:sp>
        <p:nvSpPr>
          <p:cNvPr id="24" name="Term 7 card">
            <a:extLst>
              <a:ext uri="{FF2B5EF4-FFF2-40B4-BE49-F238E27FC236}">
                <a16:creationId xmlns:a16="http://schemas.microsoft.com/office/drawing/2014/main" id="{B9884C3C-A634-491C-0F42-E171E77141AB}"/>
              </a:ext>
            </a:extLst>
          </p:cNvPr>
          <p:cNvSpPr/>
          <p:nvPr/>
        </p:nvSpPr>
        <p:spPr>
          <a:xfrm>
            <a:off x="8026400" y="3852926"/>
            <a:ext cx="3556000" cy="257327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rm 7 bar">
            <a:extLst>
              <a:ext uri="{FF2B5EF4-FFF2-40B4-BE49-F238E27FC236}">
                <a16:creationId xmlns:a16="http://schemas.microsoft.com/office/drawing/2014/main" id="{0C245945-7567-1802-F6D4-D066BCDA19DE}"/>
              </a:ext>
            </a:extLst>
          </p:cNvPr>
          <p:cNvSpPr/>
          <p:nvPr/>
        </p:nvSpPr>
        <p:spPr>
          <a:xfrm>
            <a:off x="8026400" y="3979926"/>
            <a:ext cx="63500" cy="2319274"/>
          </a:xfrm>
          <a:prstGeom prst="rect">
            <a:avLst/>
          </a:prstGeom>
          <a:solidFill>
            <a:srgbClr val="3336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rm 7">
            <a:extLst>
              <a:ext uri="{FF2B5EF4-FFF2-40B4-BE49-F238E27FC236}">
                <a16:creationId xmlns:a16="http://schemas.microsoft.com/office/drawing/2014/main" id="{85FB2FB8-E40D-F1BF-2657-CD8AC5E6A58A}"/>
              </a:ext>
            </a:extLst>
          </p:cNvPr>
          <p:cNvSpPr txBox="1"/>
          <p:nvPr/>
        </p:nvSpPr>
        <p:spPr>
          <a:xfrm>
            <a:off x="8255000" y="3954526"/>
            <a:ext cx="3149600" cy="237007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50" b="1" dirty="0">
                <a:solidFill>
                  <a:srgbClr val="33363B"/>
                </a:solidFill>
                <a:latin typeface="Cambria" panose="02040503050406030204" pitchFamily="18" charset="0"/>
              </a:rPr>
              <a:t>Холокост</a:t>
            </a:r>
            <a:r>
              <a:rPr lang="ru-RU" sz="1450" dirty="0">
                <a:solidFill>
                  <a:srgbClr val="1C2330"/>
                </a:solidFill>
                <a:latin typeface="Calibri" panose="020F0502020204030204" pitchFamily="34" charset="0"/>
              </a:rPr>
              <a:t> — систематическое преследование и уничтожение евреев нацистской Германией и её союзниками в период с 1933 по 1945 год.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216DC976-27D8-B647-FA19-1139510CA55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A8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B8A8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5414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C2330"/>
      </a:dk1>
      <a:lt1>
        <a:srgbClr val="FFFFFF"/>
      </a:lt1>
      <a:dk2>
        <a:srgbClr val="4E5665"/>
      </a:dk2>
      <a:lt2>
        <a:srgbClr val="F4EBDA"/>
      </a:lt2>
      <a:accent1>
        <a:srgbClr val="A3241C"/>
      </a:accent1>
      <a:accent2>
        <a:srgbClr val="2C4E9A"/>
      </a:accent2>
      <a:accent3>
        <a:srgbClr val="B5862A"/>
      </a:accent3>
      <a:accent4>
        <a:srgbClr val="18707F"/>
      </a:accent4>
      <a:accent5>
        <a:srgbClr val="5B6570"/>
      </a:accent5>
      <a:accent6>
        <a:srgbClr val="B88A3E"/>
      </a:accent6>
      <a:hlink>
        <a:srgbClr val="467886"/>
      </a:hlink>
      <a:folHlink>
        <a:srgbClr val="96607D"/>
      </a:folHlink>
    </a:clrScheme>
    <a:fontScheme name="Стандартная">
      <a:majorFont>
        <a:latin typeface="Cambr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2433</Words>
  <Application>Microsoft Office PowerPoint</Application>
  <PresentationFormat>Произвольный</PresentationFormat>
  <Paragraphs>201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Ленд-лиз — государственная программа США, по которой предусматривалась помощь союзникам путём поставок боеприпасов, продовольствия, оборудования и других необходимых товаров.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Всеобщая история 10 класс Глава 3. Вторая мировая война. 1939–1945 гг. § 16. 1941 год. Начало Великой Отечественной войны и войны на Тихом океане</dc:title>
  <dc:creator>100ballnik.com</dc:creator>
  <cp:lastModifiedBy>Mendal</cp:lastModifiedBy>
  <cp:revision>1</cp:revision>
  <dcterms:created xsi:type="dcterms:W3CDTF">2026-10-24T20:35:09Z</dcterms:created>
  <dcterms:modified xsi:type="dcterms:W3CDTF">2026-10-24T20:35:10Z</dcterms:modified>
</cp:coreProperties>
</file>