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7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Image extracted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https://commons.wikimedia.org/wiki/File:Portrait_de_Montesquieu,_Collection_des_Grands_Hommes,_G.4197(3).jpg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https://commons.wikimedia.org/wiki/File:Nicolas_de_Largilli%C3%A8re_-_Portrait_de_Voltaire_(1694-1778)_en_1718_-_P208_-_mus%C3%A9e_Carnavalet.jpg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Portrait extracted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https://commons.wikimedia.org/wiki/File:Portrait_of_Jean-Jacques_Rousseau_MET_DP828961.jpg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https://commons.wikimedia.org/wiki/File:Encyclopedie_frontispice_full.jpg</a:t>
            </a:r>
          </a:p>
          <a:p>
            <a:r>
              <a:t>- https://commons.wikimedia.org/wiki/File:Denis_Diderot_by_Louis-Michel_van_Loo.jpg</a:t>
            </a:r>
          </a:p>
          <a:p>
            <a:r>
              <a:t>- https://commons.wikimedia.org/wiki/File:Jean_d%27Alembert.jpeg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Image extracted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https://commons.wikimedia.org/wiki/File:Plate_depicting_%E2%80%9CImprimerie_en_lettres%E2%80%9D.jpg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assets; visible text preserved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assets; visible text preserved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https://commons.wikimedia.org/wiki/File:Catherine_II_Empress_of_Russia_by_Johann_Baptist_Lampi_the_Elder.jpg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assets; visible text preserved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assets; visible text preserved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Image extracted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Four portraits extracted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https://commons.wikimedia.org/wiki/File:Godfrey_Kneller_-_Portrait_of_John_Locke_(Hermitage).jpg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assets; visible text preserved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https://commons.wikimedia.org/wiki/File:Charles_Montesquieu.jpg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No external assets; visible text preserved from the user-provided source presentation.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-accent">
            <a:extLst>
              <a:ext uri="{FF2B5EF4-FFF2-40B4-BE49-F238E27FC236}">
                <a16:creationId xmlns:a16="http://schemas.microsoft.com/office/drawing/2014/main" id="{EAB6EF58-5E82-4135-8010-0B914936041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opening-scene-matte">
            <a:extLst>
              <a:ext uri="{FF2B5EF4-FFF2-40B4-BE49-F238E27FC236}">
                <a16:creationId xmlns:a16="http://schemas.microsoft.com/office/drawing/2014/main" id="{71F5AFF5-F1C9-4EA2-AF4B-63667F554F7B}"/>
              </a:ext>
            </a:extLst>
          </p:cNvPr>
          <p:cNvSpPr>
            <a:spLocks noGrp="1"/>
          </p:cNvSpPr>
          <p:nvPr/>
        </p:nvSpPr>
        <p:spPr>
          <a:xfrm>
            <a:off x="5219700" y="419100"/>
            <a:ext cx="6553200" cy="5657850"/>
          </a:xfrm>
          <a:prstGeom prst="rect">
            <a:avLst/>
          </a:prstGeom>
          <a:solidFill>
            <a:srgbClr val="0A1628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 l="17131" r="17131"/>
          <a:stretch>
            <a:fillRect/>
          </a:stretch>
        </p:blipFill>
        <p:spPr>
          <a:xfrm>
            <a:off x="5257800" y="457200"/>
            <a:ext cx="6477000" cy="5581650"/>
          </a:xfrm>
          <a:prstGeom prst="rect">
            <a:avLst/>
          </a:prstGeom>
        </p:spPr>
      </p:pic>
      <p:sp>
        <p:nvSpPr>
          <p:cNvPr id="4" name="opening-scene-border">
            <a:extLst>
              <a:ext uri="{FF2B5EF4-FFF2-40B4-BE49-F238E27FC236}">
                <a16:creationId xmlns:a16="http://schemas.microsoft.com/office/drawing/2014/main" id="{DA273E16-EC65-45C8-99FC-04DA6647BBE8}"/>
              </a:ext>
            </a:extLst>
          </p:cNvPr>
          <p:cNvSpPr>
            <a:spLocks noGrp="1"/>
          </p:cNvSpPr>
          <p:nvPr/>
        </p:nvSpPr>
        <p:spPr>
          <a:xfrm>
            <a:off x="5257800" y="457200"/>
            <a:ext cx="6477000" cy="5581650"/>
          </a:xfrm>
          <a:prstGeom prst="rect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5" name="title-field">
            <a:extLst>
              <a:ext uri="{FF2B5EF4-FFF2-40B4-BE49-F238E27FC236}">
                <a16:creationId xmlns:a16="http://schemas.microsoft.com/office/drawing/2014/main" id="{C9786DD3-6E15-49D5-92B3-3A6BDBC4082D}"/>
              </a:ext>
            </a:extLst>
          </p:cNvPr>
          <p:cNvSpPr>
            <a:spLocks noGrp="1"/>
          </p:cNvSpPr>
          <p:nvPr/>
        </p:nvSpPr>
        <p:spPr>
          <a:xfrm>
            <a:off x="0" y="76200"/>
            <a:ext cx="5810250" cy="6400800"/>
          </a:xfrm>
          <a:prstGeom prst="rect">
            <a:avLst/>
          </a:prstGeom>
          <a:solidFill>
            <a:srgbClr val="0A1628"/>
          </a:solidFill>
          <a:ln w="0">
            <a:noFill/>
            <a:prstDash val="solid"/>
          </a:ln>
        </p:spPr>
      </p:sp>
      <p:sp>
        <p:nvSpPr>
          <p:cNvPr id="6" name="light-divider">
            <a:extLst>
              <a:ext uri="{FF2B5EF4-FFF2-40B4-BE49-F238E27FC236}">
                <a16:creationId xmlns:a16="http://schemas.microsoft.com/office/drawing/2014/main" id="{91DA9980-244D-41EB-8C70-1B3C74863D1B}"/>
              </a:ext>
            </a:extLst>
          </p:cNvPr>
          <p:cNvSpPr>
            <a:spLocks noGrp="1"/>
          </p:cNvSpPr>
          <p:nvPr/>
        </p:nvSpPr>
        <p:spPr>
          <a:xfrm>
            <a:off x="5772150" y="666750"/>
            <a:ext cx="0" cy="4953000"/>
          </a:xfrm>
          <a:prstGeom prst="line">
            <a:avLst/>
          </a:prstGeom>
          <a:noFill/>
          <a:ln w="28575">
            <a:solidFill>
              <a:srgbClr val="D9BD83"/>
            </a:solidFill>
            <a:prstDash val="solid"/>
          </a:ln>
        </p:spPr>
      </p:sp>
      <p:sp>
        <p:nvSpPr>
          <p:cNvPr id="7" name="title-rule-top">
            <a:extLst>
              <a:ext uri="{FF2B5EF4-FFF2-40B4-BE49-F238E27FC236}">
                <a16:creationId xmlns:a16="http://schemas.microsoft.com/office/drawing/2014/main" id="{C724B031-5098-4624-90F9-EAC823184B75}"/>
              </a:ext>
            </a:extLst>
          </p:cNvPr>
          <p:cNvSpPr>
            <a:spLocks noGrp="1"/>
          </p:cNvSpPr>
          <p:nvPr/>
        </p:nvSpPr>
        <p:spPr>
          <a:xfrm>
            <a:off x="647700" y="1581150"/>
            <a:ext cx="3543300" cy="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269348DA-C4B3-47F5-B46C-E1EFCD6EEDD2}"/>
              </a:ext>
            </a:extLst>
          </p:cNvPr>
          <p:cNvSpPr>
            <a:spLocks noGrp="1"/>
          </p:cNvSpPr>
          <p:nvPr/>
        </p:nvSpPr>
        <p:spPr>
          <a:xfrm>
            <a:off x="647700" y="1952625"/>
            <a:ext cx="4857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96000"/>
              </a:lnSpc>
              <a:buNone/>
              <a:defRPr sz="48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8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Эпоха Просвещения</a:t>
            </a:r>
          </a:p>
        </p:txBody>
      </p:sp>
      <p:sp>
        <p:nvSpPr>
          <p:cNvPr id="9" name="title-rule-bottom">
            <a:extLst>
              <a:ext uri="{FF2B5EF4-FFF2-40B4-BE49-F238E27FC236}">
                <a16:creationId xmlns:a16="http://schemas.microsoft.com/office/drawing/2014/main" id="{F42DC59A-2A1F-4018-B7BE-8499EA192A68}"/>
              </a:ext>
            </a:extLst>
          </p:cNvPr>
          <p:cNvSpPr>
            <a:spLocks noGrp="1"/>
          </p:cNvSpPr>
          <p:nvPr/>
        </p:nvSpPr>
        <p:spPr>
          <a:xfrm>
            <a:off x="647700" y="4743450"/>
            <a:ext cx="2628900" cy="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10" name="footer-rule">
            <a:extLst>
              <a:ext uri="{FF2B5EF4-FFF2-40B4-BE49-F238E27FC236}">
                <a16:creationId xmlns:a16="http://schemas.microsoft.com/office/drawing/2014/main" id="{28A48163-9E53-49A7-AF29-28389D764BEA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11" name="author-footer">
            <a:extLst>
              <a:ext uri="{FF2B5EF4-FFF2-40B4-BE49-F238E27FC236}">
                <a16:creationId xmlns:a16="http://schemas.microsoft.com/office/drawing/2014/main" id="{271F6E4D-CFCF-47EE-A0F0-0C51F99EA106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79228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-accent">
            <a:extLst>
              <a:ext uri="{FF2B5EF4-FFF2-40B4-BE49-F238E27FC236}">
                <a16:creationId xmlns:a16="http://schemas.microsoft.com/office/drawing/2014/main" id="{D0A3FF17-73F7-40F2-B54D-4A2FA8B4E13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78283B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E35E0974-0304-4A2F-B9BE-B1D1440775A1}"/>
              </a:ext>
            </a:extLst>
          </p:cNvPr>
          <p:cNvSpPr>
            <a:spLocks noGrp="1"/>
          </p:cNvSpPr>
          <p:nvPr/>
        </p:nvSpPr>
        <p:spPr>
          <a:xfrm>
            <a:off x="609600" y="40005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9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Шарль Луи де Монтескьё</a:t>
            </a:r>
          </a:p>
        </p:txBody>
      </p:sp>
      <p:sp>
        <p:nvSpPr>
          <p:cNvPr id="3" name="montesquieu-engraving-matte">
            <a:extLst>
              <a:ext uri="{FF2B5EF4-FFF2-40B4-BE49-F238E27FC236}">
                <a16:creationId xmlns:a16="http://schemas.microsoft.com/office/drawing/2014/main" id="{48017493-8917-4362-8C37-6C2B4E3C8D84}"/>
              </a:ext>
            </a:extLst>
          </p:cNvPr>
          <p:cNvSpPr>
            <a:spLocks noGrp="1"/>
          </p:cNvSpPr>
          <p:nvPr/>
        </p:nvSpPr>
        <p:spPr>
          <a:xfrm>
            <a:off x="609600" y="1352550"/>
            <a:ext cx="3486150" cy="4476750"/>
          </a:xfrm>
          <a:prstGeom prst="roundRect">
            <a:avLst>
              <a:gd name="adj" fmla="val 2732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rcRect l="3102" r="3102"/>
          <a:stretch>
            <a:fillRect/>
          </a:stretch>
        </p:blipFill>
        <p:spPr>
          <a:xfrm>
            <a:off x="685800" y="1428750"/>
            <a:ext cx="3333750" cy="4324350"/>
          </a:xfrm>
          <a:prstGeom prst="roundRect">
            <a:avLst>
              <a:gd name="adj" fmla="val 2857"/>
            </a:avLst>
          </a:prstGeom>
        </p:spPr>
      </p:pic>
      <p:sp>
        <p:nvSpPr>
          <p:cNvPr id="5" name="montesquieu-engraving-border">
            <a:extLst>
              <a:ext uri="{FF2B5EF4-FFF2-40B4-BE49-F238E27FC236}">
                <a16:creationId xmlns:a16="http://schemas.microsoft.com/office/drawing/2014/main" id="{81591126-097E-4FCF-A3C5-8F73BDA44B6A}"/>
              </a:ext>
            </a:extLst>
          </p:cNvPr>
          <p:cNvSpPr>
            <a:spLocks noGrp="1"/>
          </p:cNvSpPr>
          <p:nvPr/>
        </p:nvSpPr>
        <p:spPr>
          <a:xfrm>
            <a:off x="685800" y="1428750"/>
            <a:ext cx="3333750" cy="4324350"/>
          </a:xfrm>
          <a:prstGeom prst="roundRect">
            <a:avLst>
              <a:gd name="adj" fmla="val 2857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6" name="principle-bg-0">
            <a:extLst>
              <a:ext uri="{FF2B5EF4-FFF2-40B4-BE49-F238E27FC236}">
                <a16:creationId xmlns:a16="http://schemas.microsoft.com/office/drawing/2014/main" id="{D4B76ED9-2894-44F2-9D1C-615226D17FBF}"/>
              </a:ext>
            </a:extLst>
          </p:cNvPr>
          <p:cNvSpPr>
            <a:spLocks noGrp="1"/>
          </p:cNvSpPr>
          <p:nvPr/>
        </p:nvSpPr>
        <p:spPr>
          <a:xfrm>
            <a:off x="4686300" y="1524000"/>
            <a:ext cx="6781800" cy="1066800"/>
          </a:xfrm>
          <a:prstGeom prst="roundRect">
            <a:avLst>
              <a:gd name="adj" fmla="val 10714"/>
            </a:avLst>
          </a:prstGeom>
          <a:solidFill>
            <a:srgbClr val="78283B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7" name="principle-0">
            <a:extLst>
              <a:ext uri="{FF2B5EF4-FFF2-40B4-BE49-F238E27FC236}">
                <a16:creationId xmlns:a16="http://schemas.microsoft.com/office/drawing/2014/main" id="{9BCA03EA-0520-47EE-8AFB-D54D638D27D0}"/>
              </a:ext>
            </a:extLst>
          </p:cNvPr>
          <p:cNvSpPr>
            <a:spLocks noGrp="1"/>
          </p:cNvSpPr>
          <p:nvPr/>
        </p:nvSpPr>
        <p:spPr>
          <a:xfrm>
            <a:off x="5010150" y="1771650"/>
            <a:ext cx="61341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6000"/>
              </a:lnSpc>
              <a:buNone/>
              <a:def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Противник деспотизма, защитник свободы.</a:t>
            </a:r>
          </a:p>
        </p:txBody>
      </p:sp>
      <p:sp>
        <p:nvSpPr>
          <p:cNvPr id="8" name="principle-bg-1">
            <a:extLst>
              <a:ext uri="{FF2B5EF4-FFF2-40B4-BE49-F238E27FC236}">
                <a16:creationId xmlns:a16="http://schemas.microsoft.com/office/drawing/2014/main" id="{F6781FD3-3D3E-41C6-BCE1-3AF71489840D}"/>
              </a:ext>
            </a:extLst>
          </p:cNvPr>
          <p:cNvSpPr>
            <a:spLocks noGrp="1"/>
          </p:cNvSpPr>
          <p:nvPr/>
        </p:nvSpPr>
        <p:spPr>
          <a:xfrm>
            <a:off x="4686300" y="2895600"/>
            <a:ext cx="6781800" cy="1219200"/>
          </a:xfrm>
          <a:prstGeom prst="roundRect">
            <a:avLst>
              <a:gd name="adj" fmla="val 9375"/>
            </a:avLst>
          </a:prstGeom>
          <a:solidFill>
            <a:srgbClr val="183D37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9" name="principle-1">
            <a:extLst>
              <a:ext uri="{FF2B5EF4-FFF2-40B4-BE49-F238E27FC236}">
                <a16:creationId xmlns:a16="http://schemas.microsoft.com/office/drawing/2014/main" id="{2EE6F654-26D1-4961-A847-F51F860CD2C5}"/>
              </a:ext>
            </a:extLst>
          </p:cNvPr>
          <p:cNvSpPr>
            <a:spLocks noGrp="1"/>
          </p:cNvSpPr>
          <p:nvPr/>
        </p:nvSpPr>
        <p:spPr>
          <a:xfrm>
            <a:off x="5010150" y="3143250"/>
            <a:ext cx="61341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6000"/>
              </a:lnSpc>
              <a:buNone/>
              <a:def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Свобода – право делать то, что дозволено   законом.</a:t>
            </a:r>
          </a:p>
        </p:txBody>
      </p:sp>
      <p:sp>
        <p:nvSpPr>
          <p:cNvPr id="10" name="principle-bg-2">
            <a:extLst>
              <a:ext uri="{FF2B5EF4-FFF2-40B4-BE49-F238E27FC236}">
                <a16:creationId xmlns:a16="http://schemas.microsoft.com/office/drawing/2014/main" id="{D01A0C0C-AED8-4064-96FC-4FDFCECDD560}"/>
              </a:ext>
            </a:extLst>
          </p:cNvPr>
          <p:cNvSpPr>
            <a:spLocks noGrp="1"/>
          </p:cNvSpPr>
          <p:nvPr/>
        </p:nvSpPr>
        <p:spPr>
          <a:xfrm>
            <a:off x="4686300" y="4457700"/>
            <a:ext cx="6781800" cy="1257300"/>
          </a:xfrm>
          <a:prstGeom prst="roundRect">
            <a:avLst>
              <a:gd name="adj" fmla="val 9091"/>
            </a:avLst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1" name="principle-2">
            <a:extLst>
              <a:ext uri="{FF2B5EF4-FFF2-40B4-BE49-F238E27FC236}">
                <a16:creationId xmlns:a16="http://schemas.microsoft.com/office/drawing/2014/main" id="{7AEE7761-2AAC-40AF-8FA7-24229998CE7B}"/>
              </a:ext>
            </a:extLst>
          </p:cNvPr>
          <p:cNvSpPr>
            <a:spLocks noGrp="1"/>
          </p:cNvSpPr>
          <p:nvPr/>
        </p:nvSpPr>
        <p:spPr>
          <a:xfrm>
            <a:off x="5010150" y="4705350"/>
            <a:ext cx="6134100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6000"/>
              </a:lnSpc>
              <a:buNone/>
              <a:def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Защита частной собственности и личной   свободы граждан.</a:t>
            </a:r>
          </a:p>
        </p:txBody>
      </p:sp>
      <p:sp>
        <p:nvSpPr>
          <p:cNvPr id="12" name="footer-rule">
            <a:extLst>
              <a:ext uri="{FF2B5EF4-FFF2-40B4-BE49-F238E27FC236}">
                <a16:creationId xmlns:a16="http://schemas.microsoft.com/office/drawing/2014/main" id="{638FAE50-0616-4679-8E04-5CCBEC4E3C57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13" name="author-footer">
            <a:extLst>
              <a:ext uri="{FF2B5EF4-FFF2-40B4-BE49-F238E27FC236}">
                <a16:creationId xmlns:a16="http://schemas.microsoft.com/office/drawing/2014/main" id="{541FEB0F-3C6D-4E17-89C1-42DFCC2F8EC8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04065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op-accent">
            <a:extLst>
              <a:ext uri="{FF2B5EF4-FFF2-40B4-BE49-F238E27FC236}">
                <a16:creationId xmlns:a16="http://schemas.microsoft.com/office/drawing/2014/main" id="{D8D8AFB5-F4C6-4E26-8894-E46325FA078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78283B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71EF5B5A-8B83-46E3-9DFA-7C4278CFE432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7239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3750" b="1" i="0">
                <a:solidFill>
                  <a:srgbClr val="78283B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78283B"/>
                </a:solidFill>
                <a:latin typeface="Georgia"/>
                <a:ea typeface="Georgia"/>
                <a:cs typeface="Georgia"/>
              </a:rPr>
              <a:t>Вольтер Франсуа Мари Аруэ</a:t>
            </a:r>
          </a:p>
        </p:txBody>
      </p:sp>
      <p:sp>
        <p:nvSpPr>
          <p:cNvPr id="3" name="voltaire-rule-0">
            <a:extLst>
              <a:ext uri="{FF2B5EF4-FFF2-40B4-BE49-F238E27FC236}">
                <a16:creationId xmlns:a16="http://schemas.microsoft.com/office/drawing/2014/main" id="{7352B610-C3B1-4933-9DE9-D6C54D8BDFDF}"/>
              </a:ext>
            </a:extLst>
          </p:cNvPr>
          <p:cNvSpPr>
            <a:spLocks noGrp="1"/>
          </p:cNvSpPr>
          <p:nvPr/>
        </p:nvSpPr>
        <p:spPr>
          <a:xfrm>
            <a:off x="628650" y="1466850"/>
            <a:ext cx="5810250" cy="0"/>
          </a:xfrm>
          <a:prstGeom prst="line">
            <a:avLst/>
          </a:prstGeom>
          <a:noFill/>
          <a:ln w="14288">
            <a:solidFill>
              <a:srgbClr val="B48A4A"/>
            </a:solidFill>
            <a:prstDash val="solid"/>
          </a:ln>
        </p:spPr>
      </p:sp>
      <p:sp>
        <p:nvSpPr>
          <p:cNvPr id="4" name="voltaire-point-0">
            <a:extLst>
              <a:ext uri="{FF2B5EF4-FFF2-40B4-BE49-F238E27FC236}">
                <a16:creationId xmlns:a16="http://schemas.microsoft.com/office/drawing/2014/main" id="{F45C7101-9F3F-421F-BB79-B22998EE7755}"/>
              </a:ext>
            </a:extLst>
          </p:cNvPr>
          <p:cNvSpPr>
            <a:spLocks noGrp="1"/>
          </p:cNvSpPr>
          <p:nvPr/>
        </p:nvSpPr>
        <p:spPr>
          <a:xfrm>
            <a:off x="704850" y="1581150"/>
            <a:ext cx="64008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4000"/>
              </a:lnSpc>
              <a:buNone/>
              <a:defRPr sz="225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Сторонник просвещенной  монархии.</a:t>
            </a:r>
          </a:p>
        </p:txBody>
      </p:sp>
      <p:sp>
        <p:nvSpPr>
          <p:cNvPr id="5" name="voltaire-rule-1">
            <a:extLst>
              <a:ext uri="{FF2B5EF4-FFF2-40B4-BE49-F238E27FC236}">
                <a16:creationId xmlns:a16="http://schemas.microsoft.com/office/drawing/2014/main" id="{4E1A8F24-13AF-4533-ABF6-C31765A94EC2}"/>
              </a:ext>
            </a:extLst>
          </p:cNvPr>
          <p:cNvSpPr>
            <a:spLocks noGrp="1"/>
          </p:cNvSpPr>
          <p:nvPr/>
        </p:nvSpPr>
        <p:spPr>
          <a:xfrm>
            <a:off x="628650" y="2552700"/>
            <a:ext cx="5810250" cy="0"/>
          </a:xfrm>
          <a:prstGeom prst="line">
            <a:avLst/>
          </a:prstGeom>
          <a:noFill/>
          <a:ln w="14288">
            <a:solidFill>
              <a:srgbClr val="D9BD83"/>
            </a:solidFill>
            <a:prstDash val="solid"/>
          </a:ln>
        </p:spPr>
      </p:sp>
      <p:sp>
        <p:nvSpPr>
          <p:cNvPr id="6" name="voltaire-point-1">
            <a:extLst>
              <a:ext uri="{FF2B5EF4-FFF2-40B4-BE49-F238E27FC236}">
                <a16:creationId xmlns:a16="http://schemas.microsoft.com/office/drawing/2014/main" id="{C07BEED9-8EBA-482F-9D93-470474D837EE}"/>
              </a:ext>
            </a:extLst>
          </p:cNvPr>
          <p:cNvSpPr>
            <a:spLocks noGrp="1"/>
          </p:cNvSpPr>
          <p:nvPr/>
        </p:nvSpPr>
        <p:spPr>
          <a:xfrm>
            <a:off x="704850" y="2667000"/>
            <a:ext cx="64008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4000"/>
              </a:lnSpc>
              <a:buNone/>
              <a:defRPr sz="225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Уничтожение религиозного фанатизма и суеверий.</a:t>
            </a:r>
          </a:p>
        </p:txBody>
      </p:sp>
      <p:sp>
        <p:nvSpPr>
          <p:cNvPr id="7" name="voltaire-rule-2">
            <a:extLst>
              <a:ext uri="{FF2B5EF4-FFF2-40B4-BE49-F238E27FC236}">
                <a16:creationId xmlns:a16="http://schemas.microsoft.com/office/drawing/2014/main" id="{A7363771-7840-49DE-960B-991FDB2A259A}"/>
              </a:ext>
            </a:extLst>
          </p:cNvPr>
          <p:cNvSpPr>
            <a:spLocks noGrp="1"/>
          </p:cNvSpPr>
          <p:nvPr/>
        </p:nvSpPr>
        <p:spPr>
          <a:xfrm>
            <a:off x="628650" y="3638550"/>
            <a:ext cx="5810250" cy="0"/>
          </a:xfrm>
          <a:prstGeom prst="line">
            <a:avLst/>
          </a:prstGeom>
          <a:noFill/>
          <a:ln w="14288">
            <a:solidFill>
              <a:srgbClr val="D9BD83"/>
            </a:solidFill>
            <a:prstDash val="solid"/>
          </a:ln>
        </p:spPr>
      </p:sp>
      <p:sp>
        <p:nvSpPr>
          <p:cNvPr id="8" name="voltaire-point-2">
            <a:extLst>
              <a:ext uri="{FF2B5EF4-FFF2-40B4-BE49-F238E27FC236}">
                <a16:creationId xmlns:a16="http://schemas.microsoft.com/office/drawing/2014/main" id="{47CCC458-B610-41EE-A261-5B9CC7515AF8}"/>
              </a:ext>
            </a:extLst>
          </p:cNvPr>
          <p:cNvSpPr>
            <a:spLocks noGrp="1"/>
          </p:cNvSpPr>
          <p:nvPr/>
        </p:nvSpPr>
        <p:spPr>
          <a:xfrm>
            <a:off x="704850" y="3752850"/>
            <a:ext cx="64008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4000"/>
              </a:lnSpc>
              <a:buNone/>
              <a:defRPr sz="225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Отрицательное   отношение к церкви.</a:t>
            </a:r>
          </a:p>
        </p:txBody>
      </p:sp>
      <p:sp>
        <p:nvSpPr>
          <p:cNvPr id="9" name="voltaire-rule-3">
            <a:extLst>
              <a:ext uri="{FF2B5EF4-FFF2-40B4-BE49-F238E27FC236}">
                <a16:creationId xmlns:a16="http://schemas.microsoft.com/office/drawing/2014/main" id="{00DA679E-CF67-4005-94A1-307C77CC634A}"/>
              </a:ext>
            </a:extLst>
          </p:cNvPr>
          <p:cNvSpPr>
            <a:spLocks noGrp="1"/>
          </p:cNvSpPr>
          <p:nvPr/>
        </p:nvSpPr>
        <p:spPr>
          <a:xfrm>
            <a:off x="628650" y="4724400"/>
            <a:ext cx="5810250" cy="0"/>
          </a:xfrm>
          <a:prstGeom prst="line">
            <a:avLst/>
          </a:prstGeom>
          <a:noFill/>
          <a:ln w="14288">
            <a:solidFill>
              <a:srgbClr val="D9BD83"/>
            </a:solidFill>
            <a:prstDash val="solid"/>
          </a:ln>
        </p:spPr>
      </p:sp>
      <p:sp>
        <p:nvSpPr>
          <p:cNvPr id="10" name="voltaire-point-3">
            <a:extLst>
              <a:ext uri="{FF2B5EF4-FFF2-40B4-BE49-F238E27FC236}">
                <a16:creationId xmlns:a16="http://schemas.microsoft.com/office/drawing/2014/main" id="{9A3E39D0-D325-4BBA-82B4-DDA0A3A0B47F}"/>
              </a:ext>
            </a:extLst>
          </p:cNvPr>
          <p:cNvSpPr>
            <a:spLocks noGrp="1"/>
          </p:cNvSpPr>
          <p:nvPr/>
        </p:nvSpPr>
        <p:spPr>
          <a:xfrm>
            <a:off x="704850" y="4838700"/>
            <a:ext cx="6400800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4000"/>
              </a:lnSpc>
              <a:buNone/>
              <a:defRPr sz="225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Считал необходимым   отмену всех сеньориальных повинностей.</a:t>
            </a:r>
          </a:p>
        </p:txBody>
      </p:sp>
      <p:sp>
        <p:nvSpPr>
          <p:cNvPr id="11" name="voltaire-portrait-matte">
            <a:extLst>
              <a:ext uri="{FF2B5EF4-FFF2-40B4-BE49-F238E27FC236}">
                <a16:creationId xmlns:a16="http://schemas.microsoft.com/office/drawing/2014/main" id="{F8B9FE2A-AE38-4AB6-92D3-65414CF7C403}"/>
              </a:ext>
            </a:extLst>
          </p:cNvPr>
          <p:cNvSpPr>
            <a:spLocks noGrp="1"/>
          </p:cNvSpPr>
          <p:nvPr/>
        </p:nvSpPr>
        <p:spPr>
          <a:xfrm>
            <a:off x="7905750" y="666750"/>
            <a:ext cx="3352800" cy="5314950"/>
          </a:xfrm>
          <a:prstGeom prst="ellipse">
            <a:avLst/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rcRect l="11464" r="11464"/>
          <a:stretch>
            <a:fillRect/>
          </a:stretch>
        </p:blipFill>
        <p:spPr>
          <a:xfrm>
            <a:off x="7981950" y="742950"/>
            <a:ext cx="3200400" cy="5162550"/>
          </a:xfrm>
          <a:prstGeom prst="ellipse">
            <a:avLst/>
          </a:prstGeom>
        </p:spPr>
      </p:pic>
      <p:sp>
        <p:nvSpPr>
          <p:cNvPr id="13" name="voltaire-portrait-border">
            <a:extLst>
              <a:ext uri="{FF2B5EF4-FFF2-40B4-BE49-F238E27FC236}">
                <a16:creationId xmlns:a16="http://schemas.microsoft.com/office/drawing/2014/main" id="{134B59A9-B542-4515-8AAB-92670887BDB4}"/>
              </a:ext>
            </a:extLst>
          </p:cNvPr>
          <p:cNvSpPr>
            <a:spLocks noGrp="1"/>
          </p:cNvSpPr>
          <p:nvPr/>
        </p:nvSpPr>
        <p:spPr>
          <a:xfrm>
            <a:off x="7981950" y="742950"/>
            <a:ext cx="3200400" cy="5162550"/>
          </a:xfrm>
          <a:prstGeom prst="ellips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4" name="footer-rule">
            <a:extLst>
              <a:ext uri="{FF2B5EF4-FFF2-40B4-BE49-F238E27FC236}">
                <a16:creationId xmlns:a16="http://schemas.microsoft.com/office/drawing/2014/main" id="{E68FC0EB-1DA0-49F2-9CF1-018344F13C6B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5" name="author-footer">
            <a:extLst>
              <a:ext uri="{FF2B5EF4-FFF2-40B4-BE49-F238E27FC236}">
                <a16:creationId xmlns:a16="http://schemas.microsoft.com/office/drawing/2014/main" id="{486FEDC0-2C13-432D-A10D-9843E1FA1E69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746B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46B5D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55611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D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op-accent">
            <a:extLst>
              <a:ext uri="{FF2B5EF4-FFF2-40B4-BE49-F238E27FC236}">
                <a16:creationId xmlns:a16="http://schemas.microsoft.com/office/drawing/2014/main" id="{C96C25E8-2DB1-421B-920A-1DAD650F241E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7BEC98A1-37A2-400F-9A2D-2EC2A576D960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657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1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1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Жан–Жак Руссо</a:t>
            </a:r>
          </a:p>
        </p:txBody>
      </p:sp>
      <p:sp>
        <p:nvSpPr>
          <p:cNvPr id="3" name="rousseau-portrait-matte">
            <a:extLst>
              <a:ext uri="{FF2B5EF4-FFF2-40B4-BE49-F238E27FC236}">
                <a16:creationId xmlns:a16="http://schemas.microsoft.com/office/drawing/2014/main" id="{05914FCF-C4C2-48E3-BAF4-CBEE625B4C8C}"/>
              </a:ext>
            </a:extLst>
          </p:cNvPr>
          <p:cNvSpPr>
            <a:spLocks noGrp="1"/>
          </p:cNvSpPr>
          <p:nvPr/>
        </p:nvSpPr>
        <p:spPr>
          <a:xfrm>
            <a:off x="8115300" y="819150"/>
            <a:ext cx="3105150" cy="5200650"/>
          </a:xfrm>
          <a:prstGeom prst="roundRect">
            <a:avLst>
              <a:gd name="adj" fmla="val 3681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 l="11339" r="11339"/>
          <a:stretch>
            <a:fillRect/>
          </a:stretch>
        </p:blipFill>
        <p:spPr>
          <a:xfrm>
            <a:off x="8191500" y="895350"/>
            <a:ext cx="2952750" cy="5048250"/>
          </a:xfrm>
          <a:prstGeom prst="roundRect">
            <a:avLst>
              <a:gd name="adj" fmla="val 3871"/>
            </a:avLst>
          </a:prstGeom>
        </p:spPr>
      </p:pic>
      <p:sp>
        <p:nvSpPr>
          <p:cNvPr id="5" name="rousseau-portrait-border">
            <a:extLst>
              <a:ext uri="{FF2B5EF4-FFF2-40B4-BE49-F238E27FC236}">
                <a16:creationId xmlns:a16="http://schemas.microsoft.com/office/drawing/2014/main" id="{6EEF7FFF-D481-40A3-A41B-B550A0CC390F}"/>
              </a:ext>
            </a:extLst>
          </p:cNvPr>
          <p:cNvSpPr>
            <a:spLocks noGrp="1"/>
          </p:cNvSpPr>
          <p:nvPr/>
        </p:nvSpPr>
        <p:spPr>
          <a:xfrm>
            <a:off x="8191500" y="895350"/>
            <a:ext cx="2952750" cy="5048250"/>
          </a:xfrm>
          <a:prstGeom prst="roundRect">
            <a:avLst>
              <a:gd name="adj" fmla="val 3871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6" name="rousseau-line-0">
            <a:extLst>
              <a:ext uri="{FF2B5EF4-FFF2-40B4-BE49-F238E27FC236}">
                <a16:creationId xmlns:a16="http://schemas.microsoft.com/office/drawing/2014/main" id="{989971BD-9863-424F-8AB1-BBDDC7A7E0B8}"/>
              </a:ext>
            </a:extLst>
          </p:cNvPr>
          <p:cNvSpPr>
            <a:spLocks noGrp="1"/>
          </p:cNvSpPr>
          <p:nvPr/>
        </p:nvSpPr>
        <p:spPr>
          <a:xfrm>
            <a:off x="609600" y="1352550"/>
            <a:ext cx="1600200" cy="0"/>
          </a:xfrm>
          <a:prstGeom prst="line">
            <a:avLst/>
          </a:prstGeom>
          <a:noFill/>
          <a:ln w="19050">
            <a:solidFill>
              <a:srgbClr val="D9BD83"/>
            </a:solidFill>
            <a:prstDash val="solid"/>
          </a:ln>
        </p:spPr>
      </p:sp>
      <p:sp>
        <p:nvSpPr>
          <p:cNvPr id="7" name="rousseau-point-0">
            <a:extLst>
              <a:ext uri="{FF2B5EF4-FFF2-40B4-BE49-F238E27FC236}">
                <a16:creationId xmlns:a16="http://schemas.microsoft.com/office/drawing/2014/main" id="{09F3A632-C693-4D72-8940-E9F3E3F56BE7}"/>
              </a:ext>
            </a:extLst>
          </p:cNvPr>
          <p:cNvSpPr>
            <a:spLocks noGrp="1"/>
          </p:cNvSpPr>
          <p:nvPr/>
        </p:nvSpPr>
        <p:spPr>
          <a:xfrm>
            <a:off x="609600" y="1485900"/>
            <a:ext cx="64770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3000"/>
              </a:lnSpc>
              <a:buNone/>
              <a:def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Источник всех бедствий - частная  собственность.</a:t>
            </a:r>
          </a:p>
        </p:txBody>
      </p:sp>
      <p:sp>
        <p:nvSpPr>
          <p:cNvPr id="8" name="rousseau-line-1">
            <a:extLst>
              <a:ext uri="{FF2B5EF4-FFF2-40B4-BE49-F238E27FC236}">
                <a16:creationId xmlns:a16="http://schemas.microsoft.com/office/drawing/2014/main" id="{DCB5D598-EBE0-4521-B472-0847792750E9}"/>
              </a:ext>
            </a:extLst>
          </p:cNvPr>
          <p:cNvSpPr>
            <a:spLocks noGrp="1"/>
          </p:cNvSpPr>
          <p:nvPr/>
        </p:nvSpPr>
        <p:spPr>
          <a:xfrm>
            <a:off x="1200150" y="2533650"/>
            <a:ext cx="1600200" cy="0"/>
          </a:xfrm>
          <a:prstGeom prst="line">
            <a:avLst/>
          </a:prstGeom>
          <a:noFill/>
          <a:ln w="19050">
            <a:solidFill>
              <a:srgbClr val="D9BD83"/>
            </a:solidFill>
            <a:prstDash val="solid"/>
          </a:ln>
        </p:spPr>
      </p:sp>
      <p:sp>
        <p:nvSpPr>
          <p:cNvPr id="9" name="rousseau-point-1">
            <a:extLst>
              <a:ext uri="{FF2B5EF4-FFF2-40B4-BE49-F238E27FC236}">
                <a16:creationId xmlns:a16="http://schemas.microsoft.com/office/drawing/2014/main" id="{150D2926-576F-4C61-A7C1-DA1F2AB8ABFC}"/>
              </a:ext>
            </a:extLst>
          </p:cNvPr>
          <p:cNvSpPr>
            <a:spLocks noGrp="1"/>
          </p:cNvSpPr>
          <p:nvPr/>
        </p:nvSpPr>
        <p:spPr>
          <a:xfrm>
            <a:off x="1200150" y="2667000"/>
            <a:ext cx="5905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3000"/>
              </a:lnSpc>
              <a:buNone/>
              <a:def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Народ - источник власти.</a:t>
            </a:r>
          </a:p>
        </p:txBody>
      </p:sp>
      <p:sp>
        <p:nvSpPr>
          <p:cNvPr id="10" name="rousseau-line-2">
            <a:extLst>
              <a:ext uri="{FF2B5EF4-FFF2-40B4-BE49-F238E27FC236}">
                <a16:creationId xmlns:a16="http://schemas.microsoft.com/office/drawing/2014/main" id="{83764BBE-144B-4EED-A189-086EF76199DA}"/>
              </a:ext>
            </a:extLst>
          </p:cNvPr>
          <p:cNvSpPr>
            <a:spLocks noGrp="1"/>
          </p:cNvSpPr>
          <p:nvPr/>
        </p:nvSpPr>
        <p:spPr>
          <a:xfrm>
            <a:off x="609600" y="3543300"/>
            <a:ext cx="1600200" cy="0"/>
          </a:xfrm>
          <a:prstGeom prst="line">
            <a:avLst/>
          </a:prstGeom>
          <a:noFill/>
          <a:ln w="19050">
            <a:solidFill>
              <a:srgbClr val="D9BD83"/>
            </a:solidFill>
            <a:prstDash val="solid"/>
          </a:ln>
        </p:spPr>
      </p:sp>
      <p:sp>
        <p:nvSpPr>
          <p:cNvPr id="11" name="rousseau-point-2">
            <a:extLst>
              <a:ext uri="{FF2B5EF4-FFF2-40B4-BE49-F238E27FC236}">
                <a16:creationId xmlns:a16="http://schemas.microsoft.com/office/drawing/2014/main" id="{2789B6E1-23CE-4D0A-8956-0806551B107E}"/>
              </a:ext>
            </a:extLst>
          </p:cNvPr>
          <p:cNvSpPr>
            <a:spLocks noGrp="1"/>
          </p:cNvSpPr>
          <p:nvPr/>
        </p:nvSpPr>
        <p:spPr>
          <a:xfrm>
            <a:off x="609600" y="3676650"/>
            <a:ext cx="6762750" cy="1181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3000"/>
              </a:lnSpc>
              <a:buNone/>
              <a:defRPr sz="217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Идеал государства - демократическая    республика мелких собственников.</a:t>
            </a:r>
          </a:p>
        </p:txBody>
      </p:sp>
      <p:sp>
        <p:nvSpPr>
          <p:cNvPr id="12" name="rousseau-line-3">
            <a:extLst>
              <a:ext uri="{FF2B5EF4-FFF2-40B4-BE49-F238E27FC236}">
                <a16:creationId xmlns:a16="http://schemas.microsoft.com/office/drawing/2014/main" id="{0917AA28-F5AE-4701-8CAA-E3A1962CE2CA}"/>
              </a:ext>
            </a:extLst>
          </p:cNvPr>
          <p:cNvSpPr>
            <a:spLocks noGrp="1"/>
          </p:cNvSpPr>
          <p:nvPr/>
        </p:nvSpPr>
        <p:spPr>
          <a:xfrm>
            <a:off x="1200150" y="5086350"/>
            <a:ext cx="1600200" cy="0"/>
          </a:xfrm>
          <a:prstGeom prst="line">
            <a:avLst/>
          </a:prstGeom>
          <a:noFill/>
          <a:ln w="19050">
            <a:solidFill>
              <a:srgbClr val="D9BD83"/>
            </a:solidFill>
            <a:prstDash val="solid"/>
          </a:ln>
        </p:spPr>
      </p:sp>
      <p:sp>
        <p:nvSpPr>
          <p:cNvPr id="13" name="rousseau-point-3">
            <a:extLst>
              <a:ext uri="{FF2B5EF4-FFF2-40B4-BE49-F238E27FC236}">
                <a16:creationId xmlns:a16="http://schemas.microsoft.com/office/drawing/2014/main" id="{C0BC110A-8561-4B72-AE8E-A22E11804F1C}"/>
              </a:ext>
            </a:extLst>
          </p:cNvPr>
          <p:cNvSpPr>
            <a:spLocks noGrp="1"/>
          </p:cNvSpPr>
          <p:nvPr/>
        </p:nvSpPr>
        <p:spPr>
          <a:xfrm>
            <a:off x="1200150" y="5219700"/>
            <a:ext cx="5905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3000"/>
              </a:lnSpc>
              <a:buNone/>
              <a:def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3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Уравнять крайности богатства и бедности.</a:t>
            </a:r>
          </a:p>
        </p:txBody>
      </p:sp>
      <p:sp>
        <p:nvSpPr>
          <p:cNvPr id="14" name="footer-rule">
            <a:extLst>
              <a:ext uri="{FF2B5EF4-FFF2-40B4-BE49-F238E27FC236}">
                <a16:creationId xmlns:a16="http://schemas.microsoft.com/office/drawing/2014/main" id="{F9212F19-6F48-46DF-BBBF-11061453545C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15" name="author-footer">
            <a:extLst>
              <a:ext uri="{FF2B5EF4-FFF2-40B4-BE49-F238E27FC236}">
                <a16:creationId xmlns:a16="http://schemas.microsoft.com/office/drawing/2014/main" id="{F3E0EE38-DC0A-4DB0-B8A2-7FE69D1255D5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46255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-accent">
            <a:extLst>
              <a:ext uri="{FF2B5EF4-FFF2-40B4-BE49-F238E27FC236}">
                <a16:creationId xmlns:a16="http://schemas.microsoft.com/office/drawing/2014/main" id="{DB7BCAF4-3701-4975-95E5-47355C8F359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78283B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F2C7C037-1827-4A15-94D6-672993684E6A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5429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4050" b="1" i="0">
                <a:solidFill>
                  <a:srgbClr val="78283B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78283B"/>
                </a:solidFill>
                <a:latin typeface="Georgia"/>
                <a:ea typeface="Georgia"/>
                <a:cs typeface="Georgia"/>
              </a:rPr>
              <a:t>Жан–Жак Руссо</a:t>
            </a:r>
          </a:p>
        </p:txBody>
      </p:sp>
      <p:sp>
        <p:nvSpPr>
          <p:cNvPr id="3" name="rousseau-print-matte">
            <a:extLst>
              <a:ext uri="{FF2B5EF4-FFF2-40B4-BE49-F238E27FC236}">
                <a16:creationId xmlns:a16="http://schemas.microsoft.com/office/drawing/2014/main" id="{39A90542-6E9F-40E5-A084-A964D4295D4E}"/>
              </a:ext>
            </a:extLst>
          </p:cNvPr>
          <p:cNvSpPr>
            <a:spLocks noGrp="1"/>
          </p:cNvSpPr>
          <p:nvPr/>
        </p:nvSpPr>
        <p:spPr>
          <a:xfrm>
            <a:off x="609600" y="1333500"/>
            <a:ext cx="3371850" cy="4552950"/>
          </a:xfrm>
          <a:prstGeom prst="roundRect">
            <a:avLst>
              <a:gd name="adj" fmla="val 2260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rcRect l="1265" r="1265"/>
          <a:stretch>
            <a:fillRect/>
          </a:stretch>
        </p:blipFill>
        <p:spPr>
          <a:xfrm>
            <a:off x="685800" y="1409700"/>
            <a:ext cx="3219450" cy="4400550"/>
          </a:xfrm>
          <a:prstGeom prst="roundRect">
            <a:avLst>
              <a:gd name="adj" fmla="val 2367"/>
            </a:avLst>
          </a:prstGeom>
        </p:spPr>
      </p:pic>
      <p:sp>
        <p:nvSpPr>
          <p:cNvPr id="5" name="rousseau-print-border">
            <a:extLst>
              <a:ext uri="{FF2B5EF4-FFF2-40B4-BE49-F238E27FC236}">
                <a16:creationId xmlns:a16="http://schemas.microsoft.com/office/drawing/2014/main" id="{E0FDE750-5772-48A6-BD21-BC53CD34CD80}"/>
              </a:ext>
            </a:extLst>
          </p:cNvPr>
          <p:cNvSpPr>
            <a:spLocks noGrp="1"/>
          </p:cNvSpPr>
          <p:nvPr/>
        </p:nvSpPr>
        <p:spPr>
          <a:xfrm>
            <a:off x="685800" y="1409700"/>
            <a:ext cx="3219450" cy="4400550"/>
          </a:xfrm>
          <a:prstGeom prst="roundRect">
            <a:avLst>
              <a:gd name="adj" fmla="val 2367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6" name="quote-field">
            <a:extLst>
              <a:ext uri="{FF2B5EF4-FFF2-40B4-BE49-F238E27FC236}">
                <a16:creationId xmlns:a16="http://schemas.microsoft.com/office/drawing/2014/main" id="{721D79C8-5367-489D-A29A-6D663E4C5F36}"/>
              </a:ext>
            </a:extLst>
          </p:cNvPr>
          <p:cNvSpPr>
            <a:spLocks noGrp="1"/>
          </p:cNvSpPr>
          <p:nvPr/>
        </p:nvSpPr>
        <p:spPr>
          <a:xfrm>
            <a:off x="4629150" y="1276350"/>
            <a:ext cx="6934200" cy="4476750"/>
          </a:xfrm>
          <a:prstGeom prst="roundRect">
            <a:avLst>
              <a:gd name="adj" fmla="val 3830"/>
            </a:avLst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7" name="quote-mark-line">
            <a:extLst>
              <a:ext uri="{FF2B5EF4-FFF2-40B4-BE49-F238E27FC236}">
                <a16:creationId xmlns:a16="http://schemas.microsoft.com/office/drawing/2014/main" id="{49122253-128C-40C3-94D0-9F9B46FBED34}"/>
              </a:ext>
            </a:extLst>
          </p:cNvPr>
          <p:cNvSpPr>
            <a:spLocks noGrp="1"/>
          </p:cNvSpPr>
          <p:nvPr/>
        </p:nvSpPr>
        <p:spPr>
          <a:xfrm>
            <a:off x="5124450" y="1809750"/>
            <a:ext cx="1295400" cy="0"/>
          </a:xfrm>
          <a:prstGeom prst="line">
            <a:avLst/>
          </a:prstGeom>
          <a:noFill/>
          <a:ln w="38100">
            <a:solidFill>
              <a:srgbClr val="B48A4A"/>
            </a:solidFill>
            <a:prstDash val="solid"/>
          </a:ln>
        </p:spPr>
      </p:sp>
      <p:sp>
        <p:nvSpPr>
          <p:cNvPr id="8" name="quote">
            <a:extLst>
              <a:ext uri="{FF2B5EF4-FFF2-40B4-BE49-F238E27FC236}">
                <a16:creationId xmlns:a16="http://schemas.microsoft.com/office/drawing/2014/main" id="{B8166463-703B-492B-8237-2C132378F568}"/>
              </a:ext>
            </a:extLst>
          </p:cNvPr>
          <p:cNvSpPr>
            <a:spLocks noGrp="1"/>
          </p:cNvSpPr>
          <p:nvPr/>
        </p:nvSpPr>
        <p:spPr>
          <a:xfrm>
            <a:off x="5143500" y="2133600"/>
            <a:ext cx="5905500" cy="2876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13000"/>
              </a:lnSpc>
              <a:buNone/>
              <a:defRPr sz="2775" b="1" i="1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775" b="1" i="1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«Если вы хотите придать государству прочность, то сблизьте крайние ступени насколько это возможно; не допускайте ни богачей, ни нищих…»</a:t>
            </a:r>
          </a:p>
        </p:txBody>
      </p:sp>
      <p:sp>
        <p:nvSpPr>
          <p:cNvPr id="9" name="quote-mark-line-bottom">
            <a:extLst>
              <a:ext uri="{FF2B5EF4-FFF2-40B4-BE49-F238E27FC236}">
                <a16:creationId xmlns:a16="http://schemas.microsoft.com/office/drawing/2014/main" id="{B531BB74-4EC6-4E45-8B37-50C32B4850DE}"/>
              </a:ext>
            </a:extLst>
          </p:cNvPr>
          <p:cNvSpPr>
            <a:spLocks noGrp="1"/>
          </p:cNvSpPr>
          <p:nvPr/>
        </p:nvSpPr>
        <p:spPr>
          <a:xfrm>
            <a:off x="9715500" y="5219700"/>
            <a:ext cx="1295400" cy="0"/>
          </a:xfrm>
          <a:prstGeom prst="line">
            <a:avLst/>
          </a:prstGeom>
          <a:noFill/>
          <a:ln w="38100">
            <a:solidFill>
              <a:srgbClr val="B48A4A"/>
            </a:solidFill>
            <a:prstDash val="solid"/>
          </a:ln>
        </p:spPr>
      </p:sp>
      <p:sp>
        <p:nvSpPr>
          <p:cNvPr id="10" name="footer-rule">
            <a:extLst>
              <a:ext uri="{FF2B5EF4-FFF2-40B4-BE49-F238E27FC236}">
                <a16:creationId xmlns:a16="http://schemas.microsoft.com/office/drawing/2014/main" id="{5446995A-64D2-408E-AD87-AB13F7069D2F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1" name="author-footer">
            <a:extLst>
              <a:ext uri="{FF2B5EF4-FFF2-40B4-BE49-F238E27FC236}">
                <a16:creationId xmlns:a16="http://schemas.microsoft.com/office/drawing/2014/main" id="{CB3D8177-78FF-4B30-8127-49FBDFF72750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746B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46B5D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96788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op-accent">
            <a:extLst>
              <a:ext uri="{FF2B5EF4-FFF2-40B4-BE49-F238E27FC236}">
                <a16:creationId xmlns:a16="http://schemas.microsoft.com/office/drawing/2014/main" id="{947A980E-B1F2-42F6-A66D-AFFB5A28F7AC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headline">
            <a:extLst>
              <a:ext uri="{FF2B5EF4-FFF2-40B4-BE49-F238E27FC236}">
                <a16:creationId xmlns:a16="http://schemas.microsoft.com/office/drawing/2014/main" id="{0ED43205-38F6-4570-91A6-8D6E9C1FBC45}"/>
              </a:ext>
            </a:extLst>
          </p:cNvPr>
          <p:cNvSpPr>
            <a:spLocks noGrp="1"/>
          </p:cNvSpPr>
          <p:nvPr/>
        </p:nvSpPr>
        <p:spPr>
          <a:xfrm>
            <a:off x="552450" y="323850"/>
            <a:ext cx="676275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28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8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Символом эпохи Просвещения стала «Энциклопедия наук, искусств и ремёсел».</a:t>
            </a:r>
          </a:p>
        </p:txBody>
      </p:sp>
      <p:sp>
        <p:nvSpPr>
          <p:cNvPr id="3" name="headline-rule">
            <a:extLst>
              <a:ext uri="{FF2B5EF4-FFF2-40B4-BE49-F238E27FC236}">
                <a16:creationId xmlns:a16="http://schemas.microsoft.com/office/drawing/2014/main" id="{E2298E23-A537-4F9E-9CA1-FE01B26929D7}"/>
              </a:ext>
            </a:extLst>
          </p:cNvPr>
          <p:cNvSpPr>
            <a:spLocks noGrp="1"/>
          </p:cNvSpPr>
          <p:nvPr/>
        </p:nvSpPr>
        <p:spPr>
          <a:xfrm>
            <a:off x="552450" y="1657350"/>
            <a:ext cx="5886450" cy="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4" name="publication">
            <a:extLst>
              <a:ext uri="{FF2B5EF4-FFF2-40B4-BE49-F238E27FC236}">
                <a16:creationId xmlns:a16="http://schemas.microsoft.com/office/drawing/2014/main" id="{2D2954D6-E71F-4CED-8C18-89871087201A}"/>
              </a:ext>
            </a:extLst>
          </p:cNvPr>
          <p:cNvSpPr>
            <a:spLocks noGrp="1"/>
          </p:cNvSpPr>
          <p:nvPr/>
        </p:nvSpPr>
        <p:spPr>
          <a:xfrm>
            <a:off x="552450" y="1828800"/>
            <a:ext cx="67056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9000"/>
              </a:lnSpc>
              <a:buNone/>
              <a:defRPr sz="2175" b="1" i="0">
                <a:solidFill>
                  <a:srgbClr val="D9BD83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D9BD83"/>
                </a:solidFill>
                <a:latin typeface="Aptos"/>
                <a:ea typeface="Aptos"/>
                <a:cs typeface="Aptos"/>
              </a:rPr>
              <a:t>Это издание выходило в 1751-1780 гг. под руководством Дени Дидро и Жана Лерона Д’Аламбера.</a:t>
            </a:r>
          </a:p>
        </p:txBody>
      </p:sp>
      <p:sp>
        <p:nvSpPr>
          <p:cNvPr id="5" name="authors-note">
            <a:extLst>
              <a:ext uri="{FF2B5EF4-FFF2-40B4-BE49-F238E27FC236}">
                <a16:creationId xmlns:a16="http://schemas.microsoft.com/office/drawing/2014/main" id="{A9E00787-3033-4AA1-9944-1290EE841D90}"/>
              </a:ext>
            </a:extLst>
          </p:cNvPr>
          <p:cNvSpPr>
            <a:spLocks noGrp="1"/>
          </p:cNvSpPr>
          <p:nvPr/>
        </p:nvSpPr>
        <p:spPr>
          <a:xfrm>
            <a:off x="552450" y="3276600"/>
            <a:ext cx="6705600" cy="1123950"/>
          </a:xfrm>
          <a:prstGeom prst="roundRect">
            <a:avLst>
              <a:gd name="adj" fmla="val 10169"/>
            </a:avLst>
          </a:prstGeom>
          <a:solidFill>
            <a:srgbClr val="F7F0DF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6" name="authors">
            <a:extLst>
              <a:ext uri="{FF2B5EF4-FFF2-40B4-BE49-F238E27FC236}">
                <a16:creationId xmlns:a16="http://schemas.microsoft.com/office/drawing/2014/main" id="{30D543BF-5D85-466D-B032-9CF4E6DE85FE}"/>
              </a:ext>
            </a:extLst>
          </p:cNvPr>
          <p:cNvSpPr>
            <a:spLocks noGrp="1"/>
          </p:cNvSpPr>
          <p:nvPr/>
        </p:nvSpPr>
        <p:spPr>
          <a:xfrm>
            <a:off x="838200" y="3533775"/>
            <a:ext cx="61341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6000"/>
              </a:lnSpc>
              <a:buNone/>
              <a:defRPr sz="2025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Среди его авторов числились практически все значительные литераторы и философы того времени.</a:t>
            </a:r>
          </a:p>
        </p:txBody>
      </p:sp>
      <p:sp>
        <p:nvSpPr>
          <p:cNvPr id="7" name="critique-note">
            <a:extLst>
              <a:ext uri="{FF2B5EF4-FFF2-40B4-BE49-F238E27FC236}">
                <a16:creationId xmlns:a16="http://schemas.microsoft.com/office/drawing/2014/main" id="{4324DF2C-3E2F-4253-9A45-C9C7E30C4738}"/>
              </a:ext>
            </a:extLst>
          </p:cNvPr>
          <p:cNvSpPr>
            <a:spLocks noGrp="1"/>
          </p:cNvSpPr>
          <p:nvPr/>
        </p:nvSpPr>
        <p:spPr>
          <a:xfrm>
            <a:off x="552450" y="4686300"/>
            <a:ext cx="6705600" cy="1200150"/>
          </a:xfrm>
          <a:prstGeom prst="roundRect">
            <a:avLst>
              <a:gd name="adj" fmla="val 9524"/>
            </a:avLst>
          </a:prstGeom>
          <a:solidFill>
            <a:srgbClr val="78283B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8" name="critique">
            <a:extLst>
              <a:ext uri="{FF2B5EF4-FFF2-40B4-BE49-F238E27FC236}">
                <a16:creationId xmlns:a16="http://schemas.microsoft.com/office/drawing/2014/main" id="{136C0D1A-7FA3-4874-9034-3AA77DDDDC97}"/>
              </a:ext>
            </a:extLst>
          </p:cNvPr>
          <p:cNvSpPr>
            <a:spLocks noGrp="1"/>
          </p:cNvSpPr>
          <p:nvPr/>
        </p:nvSpPr>
        <p:spPr>
          <a:xfrm>
            <a:off x="838200" y="4972050"/>
            <a:ext cx="6134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5000"/>
              </a:lnSpc>
              <a:buNone/>
              <a:defRPr sz="21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Во многих статьях «Энциклопедии…» звучала критика общества Старого порядка.</a:t>
            </a:r>
          </a:p>
        </p:txBody>
      </p:sp>
      <p:sp>
        <p:nvSpPr>
          <p:cNvPr id="9" name="diderot-matte">
            <a:extLst>
              <a:ext uri="{FF2B5EF4-FFF2-40B4-BE49-F238E27FC236}">
                <a16:creationId xmlns:a16="http://schemas.microsoft.com/office/drawing/2014/main" id="{87DE9AA3-D091-494D-98FB-0E75795361EC}"/>
              </a:ext>
            </a:extLst>
          </p:cNvPr>
          <p:cNvSpPr>
            <a:spLocks noGrp="1"/>
          </p:cNvSpPr>
          <p:nvPr/>
        </p:nvSpPr>
        <p:spPr>
          <a:xfrm>
            <a:off x="7562850" y="1504950"/>
            <a:ext cx="1828800" cy="2171700"/>
          </a:xfrm>
          <a:prstGeom prst="ellipse">
            <a:avLst/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rcRect t="1923" b="1923"/>
          <a:stretch>
            <a:fillRect/>
          </a:stretch>
        </p:blipFill>
        <p:spPr>
          <a:xfrm>
            <a:off x="7620000" y="1562100"/>
            <a:ext cx="1714500" cy="2057400"/>
          </a:xfrm>
          <a:prstGeom prst="ellipse">
            <a:avLst/>
          </a:prstGeom>
        </p:spPr>
      </p:pic>
      <p:sp>
        <p:nvSpPr>
          <p:cNvPr id="11" name="diderot-border">
            <a:extLst>
              <a:ext uri="{FF2B5EF4-FFF2-40B4-BE49-F238E27FC236}">
                <a16:creationId xmlns:a16="http://schemas.microsoft.com/office/drawing/2014/main" id="{45B598A4-0D38-47DE-9FBC-7787045B3DB7}"/>
              </a:ext>
            </a:extLst>
          </p:cNvPr>
          <p:cNvSpPr>
            <a:spLocks noGrp="1"/>
          </p:cNvSpPr>
          <p:nvPr/>
        </p:nvSpPr>
        <p:spPr>
          <a:xfrm>
            <a:off x="7620000" y="1562100"/>
            <a:ext cx="1714500" cy="2057400"/>
          </a:xfrm>
          <a:prstGeom prst="ellips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2" name="dalembert-matte">
            <a:extLst>
              <a:ext uri="{FF2B5EF4-FFF2-40B4-BE49-F238E27FC236}">
                <a16:creationId xmlns:a16="http://schemas.microsoft.com/office/drawing/2014/main" id="{BF66A8BE-95B4-4578-93CE-6B9F7D7325EB}"/>
              </a:ext>
            </a:extLst>
          </p:cNvPr>
          <p:cNvSpPr>
            <a:spLocks noGrp="1"/>
          </p:cNvSpPr>
          <p:nvPr/>
        </p:nvSpPr>
        <p:spPr>
          <a:xfrm>
            <a:off x="7562850" y="3886200"/>
            <a:ext cx="1828800" cy="2171700"/>
          </a:xfrm>
          <a:prstGeom prst="ellipse">
            <a:avLst/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rcRect t="2573" b="2573"/>
          <a:stretch>
            <a:fillRect/>
          </a:stretch>
        </p:blipFill>
        <p:spPr>
          <a:xfrm>
            <a:off x="7620000" y="3943350"/>
            <a:ext cx="1714500" cy="2057400"/>
          </a:xfrm>
          <a:prstGeom prst="ellipse">
            <a:avLst/>
          </a:prstGeom>
        </p:spPr>
      </p:pic>
      <p:sp>
        <p:nvSpPr>
          <p:cNvPr id="14" name="dalembert-border">
            <a:extLst>
              <a:ext uri="{FF2B5EF4-FFF2-40B4-BE49-F238E27FC236}">
                <a16:creationId xmlns:a16="http://schemas.microsoft.com/office/drawing/2014/main" id="{C5B2FAE2-6DFA-4327-8D15-E0A2CF2F9403}"/>
              </a:ext>
            </a:extLst>
          </p:cNvPr>
          <p:cNvSpPr>
            <a:spLocks noGrp="1"/>
          </p:cNvSpPr>
          <p:nvPr/>
        </p:nvSpPr>
        <p:spPr>
          <a:xfrm>
            <a:off x="7620000" y="3943350"/>
            <a:ext cx="1714500" cy="2057400"/>
          </a:xfrm>
          <a:prstGeom prst="ellips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5" name="frontispiece-matte">
            <a:extLst>
              <a:ext uri="{FF2B5EF4-FFF2-40B4-BE49-F238E27FC236}">
                <a16:creationId xmlns:a16="http://schemas.microsoft.com/office/drawing/2014/main" id="{79AC30A4-B96B-4E17-93E2-08E640B9C2FA}"/>
              </a:ext>
            </a:extLst>
          </p:cNvPr>
          <p:cNvSpPr>
            <a:spLocks noGrp="1"/>
          </p:cNvSpPr>
          <p:nvPr/>
        </p:nvSpPr>
        <p:spPr>
          <a:xfrm>
            <a:off x="9544050" y="742950"/>
            <a:ext cx="2076450" cy="5219700"/>
          </a:xfrm>
          <a:prstGeom prst="roundRect">
            <a:avLst>
              <a:gd name="adj" fmla="val 1835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620250" y="1836496"/>
            <a:ext cx="1924050" cy="3032609"/>
          </a:xfrm>
          <a:prstGeom prst="roundRect">
            <a:avLst>
              <a:gd name="adj" fmla="val 1980"/>
            </a:avLst>
          </a:prstGeom>
        </p:spPr>
      </p:pic>
      <p:sp>
        <p:nvSpPr>
          <p:cNvPr id="17" name="frontispiece-border">
            <a:extLst>
              <a:ext uri="{FF2B5EF4-FFF2-40B4-BE49-F238E27FC236}">
                <a16:creationId xmlns:a16="http://schemas.microsoft.com/office/drawing/2014/main" id="{3D719006-443A-4491-AD0A-E18ACDE67EDF}"/>
              </a:ext>
            </a:extLst>
          </p:cNvPr>
          <p:cNvSpPr>
            <a:spLocks noGrp="1"/>
          </p:cNvSpPr>
          <p:nvPr/>
        </p:nvSpPr>
        <p:spPr>
          <a:xfrm>
            <a:off x="9620250" y="819150"/>
            <a:ext cx="1924050" cy="5067300"/>
          </a:xfrm>
          <a:prstGeom prst="roundRect">
            <a:avLst>
              <a:gd name="adj" fmla="val 1980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8" name="footer-rule">
            <a:extLst>
              <a:ext uri="{FF2B5EF4-FFF2-40B4-BE49-F238E27FC236}">
                <a16:creationId xmlns:a16="http://schemas.microsoft.com/office/drawing/2014/main" id="{B816A247-B961-4BF5-A87D-8ACFC1180B90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19" name="author-footer">
            <a:extLst>
              <a:ext uri="{FF2B5EF4-FFF2-40B4-BE49-F238E27FC236}">
                <a16:creationId xmlns:a16="http://schemas.microsoft.com/office/drawing/2014/main" id="{481BEDA9-0B60-4ECA-B775-89B628609755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41220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op-accent">
            <a:extLst>
              <a:ext uri="{FF2B5EF4-FFF2-40B4-BE49-F238E27FC236}">
                <a16:creationId xmlns:a16="http://schemas.microsoft.com/office/drawing/2014/main" id="{1A21F6C3-7D42-4261-8556-96D42F00FA1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78283B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B33D018B-8681-4B9E-9FE7-6A25B9611B27}"/>
              </a:ext>
            </a:extLst>
          </p:cNvPr>
          <p:cNvSpPr>
            <a:spLocks noGrp="1"/>
          </p:cNvSpPr>
          <p:nvPr/>
        </p:nvSpPr>
        <p:spPr>
          <a:xfrm>
            <a:off x="609600" y="342900"/>
            <a:ext cx="109728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98000"/>
              </a:lnSpc>
              <a:buNone/>
              <a:defRPr sz="3300" b="1" i="0">
                <a:solidFill>
                  <a:srgbClr val="78283B"/>
                </a:solidFill>
                <a:latin typeface="Georgia"/>
                <a:ea typeface="Georgia"/>
                <a:cs typeface="Georgia"/>
              </a:defRPr>
            </a:pPr>
            <a:r>
              <a:rPr sz="3300" b="1" i="0">
                <a:solidFill>
                  <a:srgbClr val="78283B"/>
                </a:solidFill>
                <a:latin typeface="Georgia"/>
                <a:ea typeface="Georgia"/>
                <a:cs typeface="Georgia"/>
              </a:rPr>
              <a:t>4. Как в эпоху Просвещения складывались новые формы общения</a:t>
            </a:r>
          </a:p>
        </p:txBody>
      </p:sp>
      <p:sp>
        <p:nvSpPr>
          <p:cNvPr id="3" name="body">
            <a:extLst>
              <a:ext uri="{FF2B5EF4-FFF2-40B4-BE49-F238E27FC236}">
                <a16:creationId xmlns:a16="http://schemas.microsoft.com/office/drawing/2014/main" id="{89304041-2C26-4FBE-899C-D684B0AA3FD5}"/>
              </a:ext>
            </a:extLst>
          </p:cNvPr>
          <p:cNvSpPr>
            <a:spLocks noGrp="1"/>
          </p:cNvSpPr>
          <p:nvPr/>
        </p:nvSpPr>
        <p:spPr>
          <a:xfrm>
            <a:off x="914400" y="1409700"/>
            <a:ext cx="103632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25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В эпоху Просвещения, в отличие от более раннего времени, новые идеи стали предметом публичной дискуссии. Для обмена мнениями появилось много специальных мест:</a:t>
            </a:r>
          </a:p>
        </p:txBody>
      </p:sp>
      <p:sp>
        <p:nvSpPr>
          <p:cNvPr id="4" name="salon-matte">
            <a:extLst>
              <a:ext uri="{FF2B5EF4-FFF2-40B4-BE49-F238E27FC236}">
                <a16:creationId xmlns:a16="http://schemas.microsoft.com/office/drawing/2014/main" id="{ED7D84B6-3112-4353-A4E6-2F98A230454F}"/>
              </a:ext>
            </a:extLst>
          </p:cNvPr>
          <p:cNvSpPr>
            <a:spLocks noGrp="1"/>
          </p:cNvSpPr>
          <p:nvPr/>
        </p:nvSpPr>
        <p:spPr>
          <a:xfrm>
            <a:off x="590550" y="2895600"/>
            <a:ext cx="11010900" cy="3181350"/>
          </a:xfrm>
          <a:prstGeom prst="roundRect">
            <a:avLst>
              <a:gd name="adj" fmla="val 2395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rcRect t="6344" b="6344"/>
          <a:stretch>
            <a:fillRect/>
          </a:stretch>
        </p:blipFill>
        <p:spPr>
          <a:xfrm>
            <a:off x="666750" y="2971800"/>
            <a:ext cx="10858500" cy="3028950"/>
          </a:xfrm>
          <a:prstGeom prst="roundRect">
            <a:avLst>
              <a:gd name="adj" fmla="val 2516"/>
            </a:avLst>
          </a:prstGeom>
        </p:spPr>
      </p:pic>
      <p:sp>
        <p:nvSpPr>
          <p:cNvPr id="6" name="salon-border">
            <a:extLst>
              <a:ext uri="{FF2B5EF4-FFF2-40B4-BE49-F238E27FC236}">
                <a16:creationId xmlns:a16="http://schemas.microsoft.com/office/drawing/2014/main" id="{A05D57D9-7486-4331-B391-63CCB91C3C0C}"/>
              </a:ext>
            </a:extLst>
          </p:cNvPr>
          <p:cNvSpPr>
            <a:spLocks noGrp="1"/>
          </p:cNvSpPr>
          <p:nvPr/>
        </p:nvSpPr>
        <p:spPr>
          <a:xfrm>
            <a:off x="666750" y="2971800"/>
            <a:ext cx="10858500" cy="3028950"/>
          </a:xfrm>
          <a:prstGeom prst="roundRect">
            <a:avLst>
              <a:gd name="adj" fmla="val 2516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7" name="footer-rule">
            <a:extLst>
              <a:ext uri="{FF2B5EF4-FFF2-40B4-BE49-F238E27FC236}">
                <a16:creationId xmlns:a16="http://schemas.microsoft.com/office/drawing/2014/main" id="{3419BB4F-4E56-43FE-92A9-9AD0655BC983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8" name="author-footer">
            <a:extLst>
              <a:ext uri="{FF2B5EF4-FFF2-40B4-BE49-F238E27FC236}">
                <a16:creationId xmlns:a16="http://schemas.microsoft.com/office/drawing/2014/main" id="{627A7495-3808-46B2-88A2-8D3017C6A398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75447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-accent">
            <a:extLst>
              <a:ext uri="{FF2B5EF4-FFF2-40B4-BE49-F238E27FC236}">
                <a16:creationId xmlns:a16="http://schemas.microsoft.com/office/drawing/2014/main" id="{594C551C-6B51-4CE9-9DC1-FD9E255CC37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83D37"/>
          </a:solidFill>
          <a:ln w="0">
            <a:noFill/>
            <a:prstDash val="solid"/>
          </a:ln>
        </p:spPr>
      </p:sp>
      <p:sp>
        <p:nvSpPr>
          <p:cNvPr id="2" name="left-column">
            <a:extLst>
              <a:ext uri="{FF2B5EF4-FFF2-40B4-BE49-F238E27FC236}">
                <a16:creationId xmlns:a16="http://schemas.microsoft.com/office/drawing/2014/main" id="{810CBD69-3CFC-4AD7-B83C-6DEBD564204A}"/>
              </a:ext>
            </a:extLst>
          </p:cNvPr>
          <p:cNvSpPr>
            <a:spLocks noGrp="1"/>
          </p:cNvSpPr>
          <p:nvPr/>
        </p:nvSpPr>
        <p:spPr>
          <a:xfrm>
            <a:off x="457200" y="361950"/>
            <a:ext cx="7486650" cy="5886450"/>
          </a:xfrm>
          <a:prstGeom prst="roundRect">
            <a:avLst>
              <a:gd name="adj" fmla="val 1942"/>
            </a:avLst>
          </a:prstGeom>
          <a:solidFill>
            <a:srgbClr val="FFFDF7"/>
          </a:solidFill>
          <a:ln w="14288">
            <a:solidFill>
              <a:srgbClr val="D9BD8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3" name="printing-plate-matte">
            <a:extLst>
              <a:ext uri="{FF2B5EF4-FFF2-40B4-BE49-F238E27FC236}">
                <a16:creationId xmlns:a16="http://schemas.microsoft.com/office/drawing/2014/main" id="{1A4D48B7-DFFD-4918-9290-00FD71B32C3C}"/>
              </a:ext>
            </a:extLst>
          </p:cNvPr>
          <p:cNvSpPr>
            <a:spLocks noGrp="1"/>
          </p:cNvSpPr>
          <p:nvPr/>
        </p:nvSpPr>
        <p:spPr>
          <a:xfrm>
            <a:off x="8534400" y="628650"/>
            <a:ext cx="2686050" cy="5257800"/>
          </a:xfrm>
          <a:prstGeom prst="roundRect">
            <a:avLst>
              <a:gd name="adj" fmla="val 2128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610600" y="1354267"/>
            <a:ext cx="2533650" cy="3806566"/>
          </a:xfrm>
          <a:prstGeom prst="roundRect">
            <a:avLst>
              <a:gd name="adj" fmla="val 2256"/>
            </a:avLst>
          </a:prstGeom>
        </p:spPr>
      </p:pic>
      <p:sp>
        <p:nvSpPr>
          <p:cNvPr id="5" name="printing-plate-border">
            <a:extLst>
              <a:ext uri="{FF2B5EF4-FFF2-40B4-BE49-F238E27FC236}">
                <a16:creationId xmlns:a16="http://schemas.microsoft.com/office/drawing/2014/main" id="{1123A4EA-ED40-4B4B-8EA4-47281694C7B1}"/>
              </a:ext>
            </a:extLst>
          </p:cNvPr>
          <p:cNvSpPr>
            <a:spLocks noGrp="1"/>
          </p:cNvSpPr>
          <p:nvPr/>
        </p:nvSpPr>
        <p:spPr>
          <a:xfrm>
            <a:off x="8610600" y="704850"/>
            <a:ext cx="2533650" cy="5105400"/>
          </a:xfrm>
          <a:prstGeom prst="roundRect">
            <a:avLst>
              <a:gd name="adj" fmla="val 2256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6" name="venue-0">
            <a:extLst>
              <a:ext uri="{FF2B5EF4-FFF2-40B4-BE49-F238E27FC236}">
                <a16:creationId xmlns:a16="http://schemas.microsoft.com/office/drawing/2014/main" id="{9A1907B7-5BD9-4EB7-807F-34A0FCCBDF27}"/>
              </a:ext>
            </a:extLst>
          </p:cNvPr>
          <p:cNvSpPr>
            <a:spLocks noGrp="1"/>
          </p:cNvSpPr>
          <p:nvPr/>
        </p:nvSpPr>
        <p:spPr>
          <a:xfrm>
            <a:off x="781050" y="609600"/>
            <a:ext cx="6838950" cy="1085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5000"/>
              </a:lnSpc>
              <a:buNone/>
              <a:defRPr sz="2025" b="0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Читательские клубы. Член клуба, заплатив взнос, получал возможность пользоваться книгами, приобретёнными в складчину.</a:t>
            </a:r>
          </a:p>
        </p:txBody>
      </p:sp>
      <p:sp>
        <p:nvSpPr>
          <p:cNvPr id="7" name="venue-rule-1">
            <a:extLst>
              <a:ext uri="{FF2B5EF4-FFF2-40B4-BE49-F238E27FC236}">
                <a16:creationId xmlns:a16="http://schemas.microsoft.com/office/drawing/2014/main" id="{078612A0-25DA-4A91-B159-A88609255EC0}"/>
              </a:ext>
            </a:extLst>
          </p:cNvPr>
          <p:cNvSpPr>
            <a:spLocks noGrp="1"/>
          </p:cNvSpPr>
          <p:nvPr/>
        </p:nvSpPr>
        <p:spPr>
          <a:xfrm>
            <a:off x="819150" y="1714500"/>
            <a:ext cx="6724650" cy="0"/>
          </a:xfrm>
          <a:prstGeom prst="line">
            <a:avLst/>
          </a:prstGeom>
          <a:noFill/>
          <a:ln w="14288">
            <a:solidFill>
              <a:srgbClr val="D9BD83"/>
            </a:solidFill>
            <a:prstDash val="solid"/>
          </a:ln>
        </p:spPr>
      </p:sp>
      <p:sp>
        <p:nvSpPr>
          <p:cNvPr id="8" name="venue-1">
            <a:extLst>
              <a:ext uri="{FF2B5EF4-FFF2-40B4-BE49-F238E27FC236}">
                <a16:creationId xmlns:a16="http://schemas.microsoft.com/office/drawing/2014/main" id="{2DA9AB9A-A28E-4B87-982B-BB344F457E06}"/>
              </a:ext>
            </a:extLst>
          </p:cNvPr>
          <p:cNvSpPr>
            <a:spLocks noGrp="1"/>
          </p:cNvSpPr>
          <p:nvPr/>
        </p:nvSpPr>
        <p:spPr>
          <a:xfrm>
            <a:off x="781050" y="1885950"/>
            <a:ext cx="68389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5000"/>
              </a:lnSpc>
              <a:buNone/>
              <a:defRPr sz="2025" b="0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Академии. Большие столичные академии состояли из крупных учёных, а провинциальные академии представляли собой клубы местных любителей наук и искусств.</a:t>
            </a:r>
          </a:p>
        </p:txBody>
      </p:sp>
      <p:sp>
        <p:nvSpPr>
          <p:cNvPr id="9" name="venue-rule-2">
            <a:extLst>
              <a:ext uri="{FF2B5EF4-FFF2-40B4-BE49-F238E27FC236}">
                <a16:creationId xmlns:a16="http://schemas.microsoft.com/office/drawing/2014/main" id="{04AA110C-1945-4619-B13C-7CB2206B3585}"/>
              </a:ext>
            </a:extLst>
          </p:cNvPr>
          <p:cNvSpPr>
            <a:spLocks noGrp="1"/>
          </p:cNvSpPr>
          <p:nvPr/>
        </p:nvSpPr>
        <p:spPr>
          <a:xfrm>
            <a:off x="819150" y="3390900"/>
            <a:ext cx="6724650" cy="0"/>
          </a:xfrm>
          <a:prstGeom prst="line">
            <a:avLst/>
          </a:prstGeom>
          <a:noFill/>
          <a:ln w="14288">
            <a:solidFill>
              <a:srgbClr val="D9BD83"/>
            </a:solidFill>
            <a:prstDash val="solid"/>
          </a:ln>
        </p:spPr>
      </p:sp>
      <p:sp>
        <p:nvSpPr>
          <p:cNvPr id="10" name="venue-2">
            <a:extLst>
              <a:ext uri="{FF2B5EF4-FFF2-40B4-BE49-F238E27FC236}">
                <a16:creationId xmlns:a16="http://schemas.microsoft.com/office/drawing/2014/main" id="{7CDF8BBD-79E1-4171-B076-D3C9F8BA6834}"/>
              </a:ext>
            </a:extLst>
          </p:cNvPr>
          <p:cNvSpPr>
            <a:spLocks noGrp="1"/>
          </p:cNvSpPr>
          <p:nvPr/>
        </p:nvSpPr>
        <p:spPr>
          <a:xfrm>
            <a:off x="781050" y="3562350"/>
            <a:ext cx="683895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5000"/>
              </a:lnSpc>
              <a:buNone/>
              <a:defRPr sz="2025" b="0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Литературные салоны. Их обычно держали просвещённые аристократки.</a:t>
            </a:r>
          </a:p>
        </p:txBody>
      </p:sp>
      <p:sp>
        <p:nvSpPr>
          <p:cNvPr id="11" name="venue-rule-3">
            <a:extLst>
              <a:ext uri="{FF2B5EF4-FFF2-40B4-BE49-F238E27FC236}">
                <a16:creationId xmlns:a16="http://schemas.microsoft.com/office/drawing/2014/main" id="{3323165E-D287-44EA-8877-F602A0C7FD54}"/>
              </a:ext>
            </a:extLst>
          </p:cNvPr>
          <p:cNvSpPr>
            <a:spLocks noGrp="1"/>
          </p:cNvSpPr>
          <p:nvPr/>
        </p:nvSpPr>
        <p:spPr>
          <a:xfrm>
            <a:off x="819150" y="4514850"/>
            <a:ext cx="6724650" cy="0"/>
          </a:xfrm>
          <a:prstGeom prst="line">
            <a:avLst/>
          </a:prstGeom>
          <a:noFill/>
          <a:ln w="14288">
            <a:solidFill>
              <a:srgbClr val="D9BD83"/>
            </a:solidFill>
            <a:prstDash val="solid"/>
          </a:ln>
        </p:spPr>
      </p:sp>
      <p:sp>
        <p:nvSpPr>
          <p:cNvPr id="12" name="venue-3">
            <a:extLst>
              <a:ext uri="{FF2B5EF4-FFF2-40B4-BE49-F238E27FC236}">
                <a16:creationId xmlns:a16="http://schemas.microsoft.com/office/drawing/2014/main" id="{87813EFD-F070-4BFC-A2B9-F4C7397B4AEE}"/>
              </a:ext>
            </a:extLst>
          </p:cNvPr>
          <p:cNvSpPr>
            <a:spLocks noGrp="1"/>
          </p:cNvSpPr>
          <p:nvPr/>
        </p:nvSpPr>
        <p:spPr>
          <a:xfrm>
            <a:off x="781050" y="4686300"/>
            <a:ext cx="6838950" cy="1295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5000"/>
              </a:lnSpc>
              <a:buNone/>
              <a:defRPr sz="2025" b="0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Кафе. Сюда мог прийти любой желающий и за чашкой кофе ознакомиться со свежими газетами, а потом обсудить их с другими завсегдатаями заведения.</a:t>
            </a:r>
          </a:p>
        </p:txBody>
      </p:sp>
      <p:sp>
        <p:nvSpPr>
          <p:cNvPr id="13" name="footer-rule">
            <a:extLst>
              <a:ext uri="{FF2B5EF4-FFF2-40B4-BE49-F238E27FC236}">
                <a16:creationId xmlns:a16="http://schemas.microsoft.com/office/drawing/2014/main" id="{13152E02-BB27-4C36-A14A-455E6153ED33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14" name="author-footer">
            <a:extLst>
              <a:ext uri="{FF2B5EF4-FFF2-40B4-BE49-F238E27FC236}">
                <a16:creationId xmlns:a16="http://schemas.microsoft.com/office/drawing/2014/main" id="{329A21E1-8B20-417E-A46B-C620EBF21395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487884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op-accent">
            <a:extLst>
              <a:ext uri="{FF2B5EF4-FFF2-40B4-BE49-F238E27FC236}">
                <a16:creationId xmlns:a16="http://schemas.microsoft.com/office/drawing/2014/main" id="{DBE5DEC8-147F-4E4B-B8A1-D0B2BEC040A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CD0FCA8-F98A-4478-9B9A-7384750059D0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109728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42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2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Подведем итоги</a:t>
            </a:r>
          </a:p>
        </p:txBody>
      </p:sp>
      <p:sp>
        <p:nvSpPr>
          <p:cNvPr id="3" name="summary-ray-0">
            <a:extLst>
              <a:ext uri="{FF2B5EF4-FFF2-40B4-BE49-F238E27FC236}">
                <a16:creationId xmlns:a16="http://schemas.microsoft.com/office/drawing/2014/main" id="{229FF0EC-5570-49F6-9F03-2776AC4007CF}"/>
              </a:ext>
            </a:extLst>
          </p:cNvPr>
          <p:cNvSpPr>
            <a:spLocks noGrp="1"/>
          </p:cNvSpPr>
          <p:nvPr/>
        </p:nvSpPr>
        <p:spPr>
          <a:xfrm>
            <a:off x="514350" y="1524000"/>
            <a:ext cx="247650" cy="0"/>
          </a:xfrm>
          <a:prstGeom prst="line">
            <a:avLst/>
          </a:prstGeom>
          <a:noFill/>
          <a:ln w="66675">
            <a:solidFill>
              <a:srgbClr val="78283B"/>
            </a:solidFill>
            <a:prstDash val="solid"/>
          </a:ln>
        </p:spPr>
      </p:sp>
      <p:sp>
        <p:nvSpPr>
          <p:cNvPr id="4" name="summary-0">
            <a:extLst>
              <a:ext uri="{FF2B5EF4-FFF2-40B4-BE49-F238E27FC236}">
                <a16:creationId xmlns:a16="http://schemas.microsoft.com/office/drawing/2014/main" id="{DC253A3C-2E72-458E-AF1F-97CE073F69F9}"/>
              </a:ext>
            </a:extLst>
          </p:cNvPr>
          <p:cNvSpPr>
            <a:spLocks noGrp="1"/>
          </p:cNvSpPr>
          <p:nvPr/>
        </p:nvSpPr>
        <p:spPr>
          <a:xfrm>
            <a:off x="800100" y="1466850"/>
            <a:ext cx="1000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250" b="1" i="0">
                <a:solidFill>
                  <a:srgbClr val="D9BD83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D9BD83"/>
                </a:solidFill>
                <a:latin typeface="Georgia"/>
                <a:ea typeface="Georgia"/>
                <a:cs typeface="Georgia"/>
              </a:rPr>
              <a:t>Секуляризация общества открыла в эпоху Просвещения широкий простор для развития гуманитарных наук.</a:t>
            </a:r>
          </a:p>
        </p:txBody>
      </p:sp>
      <p:sp>
        <p:nvSpPr>
          <p:cNvPr id="5" name="summary-ray-1">
            <a:extLst>
              <a:ext uri="{FF2B5EF4-FFF2-40B4-BE49-F238E27FC236}">
                <a16:creationId xmlns:a16="http://schemas.microsoft.com/office/drawing/2014/main" id="{3196CE9B-3D48-475F-B76F-F0B94AD9BE89}"/>
              </a:ext>
            </a:extLst>
          </p:cNvPr>
          <p:cNvSpPr>
            <a:spLocks noGrp="1"/>
          </p:cNvSpPr>
          <p:nvPr/>
        </p:nvSpPr>
        <p:spPr>
          <a:xfrm>
            <a:off x="514350" y="2533650"/>
            <a:ext cx="1009650" cy="0"/>
          </a:xfrm>
          <a:prstGeom prst="line">
            <a:avLst/>
          </a:prstGeom>
          <a:noFill/>
          <a:ln w="66675">
            <a:solidFill>
              <a:srgbClr val="183D37"/>
            </a:solidFill>
            <a:prstDash val="solid"/>
          </a:ln>
        </p:spPr>
      </p:sp>
      <p:sp>
        <p:nvSpPr>
          <p:cNvPr id="6" name="summary-1">
            <a:extLst>
              <a:ext uri="{FF2B5EF4-FFF2-40B4-BE49-F238E27FC236}">
                <a16:creationId xmlns:a16="http://schemas.microsoft.com/office/drawing/2014/main" id="{E4606052-6B96-4EDB-B575-3CD5DE3348E4}"/>
              </a:ext>
            </a:extLst>
          </p:cNvPr>
          <p:cNvSpPr>
            <a:spLocks noGrp="1"/>
          </p:cNvSpPr>
          <p:nvPr/>
        </p:nvSpPr>
        <p:spPr>
          <a:xfrm>
            <a:off x="1562100" y="2476500"/>
            <a:ext cx="91059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2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Появился ряд теорий, сохранивших своё значение до наших дней.</a:t>
            </a:r>
          </a:p>
        </p:txBody>
      </p:sp>
      <p:sp>
        <p:nvSpPr>
          <p:cNvPr id="7" name="summary-ray-2">
            <a:extLst>
              <a:ext uri="{FF2B5EF4-FFF2-40B4-BE49-F238E27FC236}">
                <a16:creationId xmlns:a16="http://schemas.microsoft.com/office/drawing/2014/main" id="{94F94E7C-44E7-46AE-8FAF-32B1D66F8F39}"/>
              </a:ext>
            </a:extLst>
          </p:cNvPr>
          <p:cNvSpPr>
            <a:spLocks noGrp="1"/>
          </p:cNvSpPr>
          <p:nvPr/>
        </p:nvSpPr>
        <p:spPr>
          <a:xfrm>
            <a:off x="514350" y="3467100"/>
            <a:ext cx="247650" cy="0"/>
          </a:xfrm>
          <a:prstGeom prst="line">
            <a:avLst/>
          </a:prstGeom>
          <a:noFill/>
          <a:ln w="66675">
            <a:solidFill>
              <a:srgbClr val="78283B"/>
            </a:solidFill>
            <a:prstDash val="solid"/>
          </a:ln>
        </p:spPr>
      </p:sp>
      <p:sp>
        <p:nvSpPr>
          <p:cNvPr id="8" name="summary-2">
            <a:extLst>
              <a:ext uri="{FF2B5EF4-FFF2-40B4-BE49-F238E27FC236}">
                <a16:creationId xmlns:a16="http://schemas.microsoft.com/office/drawing/2014/main" id="{0EE9EBDE-16A2-481B-9FB9-56CBDB06E016}"/>
              </a:ext>
            </a:extLst>
          </p:cNvPr>
          <p:cNvSpPr>
            <a:spLocks noGrp="1"/>
          </p:cNvSpPr>
          <p:nvPr/>
        </p:nvSpPr>
        <p:spPr>
          <a:xfrm>
            <a:off x="800100" y="3409950"/>
            <a:ext cx="101536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250" b="1" i="0">
                <a:solidFill>
                  <a:srgbClr val="D9BD83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D9BD83"/>
                </a:solidFill>
                <a:latin typeface="Georgia"/>
                <a:ea typeface="Georgia"/>
                <a:cs typeface="Georgia"/>
              </a:rPr>
              <a:t>Благодаря своим незаурядным дарованиям просветители приобрели высокий статус властителей дум.</a:t>
            </a:r>
          </a:p>
        </p:txBody>
      </p:sp>
      <p:sp>
        <p:nvSpPr>
          <p:cNvPr id="9" name="summary-ray-3">
            <a:extLst>
              <a:ext uri="{FF2B5EF4-FFF2-40B4-BE49-F238E27FC236}">
                <a16:creationId xmlns:a16="http://schemas.microsoft.com/office/drawing/2014/main" id="{7B8F428D-3AA4-44CC-83FF-0CB5405AB288}"/>
              </a:ext>
            </a:extLst>
          </p:cNvPr>
          <p:cNvSpPr>
            <a:spLocks noGrp="1"/>
          </p:cNvSpPr>
          <p:nvPr/>
        </p:nvSpPr>
        <p:spPr>
          <a:xfrm>
            <a:off x="514350" y="4552950"/>
            <a:ext cx="247650" cy="0"/>
          </a:xfrm>
          <a:prstGeom prst="line">
            <a:avLst/>
          </a:prstGeom>
          <a:noFill/>
          <a:ln w="66675">
            <a:solidFill>
              <a:srgbClr val="183D37"/>
            </a:solidFill>
            <a:prstDash val="solid"/>
          </a:ln>
        </p:spPr>
      </p:sp>
      <p:sp>
        <p:nvSpPr>
          <p:cNvPr id="10" name="summary-3">
            <a:extLst>
              <a:ext uri="{FF2B5EF4-FFF2-40B4-BE49-F238E27FC236}">
                <a16:creationId xmlns:a16="http://schemas.microsoft.com/office/drawing/2014/main" id="{6D533E0A-66C9-4870-8BE2-CB4325029EFB}"/>
              </a:ext>
            </a:extLst>
          </p:cNvPr>
          <p:cNvSpPr>
            <a:spLocks noGrp="1"/>
          </p:cNvSpPr>
          <p:nvPr/>
        </p:nvSpPr>
        <p:spPr>
          <a:xfrm>
            <a:off x="800100" y="4495800"/>
            <a:ext cx="10591800" cy="1409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1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1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Веря во всесилие и непогрешимость собственного разума, просветители в своей критике недостатков общества посягнули на духовные основы Старого порядка.</a:t>
            </a:r>
          </a:p>
        </p:txBody>
      </p:sp>
      <p:sp>
        <p:nvSpPr>
          <p:cNvPr id="11" name="footer-rule">
            <a:extLst>
              <a:ext uri="{FF2B5EF4-FFF2-40B4-BE49-F238E27FC236}">
                <a16:creationId xmlns:a16="http://schemas.microsoft.com/office/drawing/2014/main" id="{AF0D5D44-186A-4938-99D4-081CB151DC42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12" name="author-footer">
            <a:extLst>
              <a:ext uri="{FF2B5EF4-FFF2-40B4-BE49-F238E27FC236}">
                <a16:creationId xmlns:a16="http://schemas.microsoft.com/office/drawing/2014/main" id="{762306FE-2016-426A-9478-FD68A33CFB6A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623990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op-accent">
            <a:extLst>
              <a:ext uri="{FF2B5EF4-FFF2-40B4-BE49-F238E27FC236}">
                <a16:creationId xmlns:a16="http://schemas.microsoft.com/office/drawing/2014/main" id="{6118FD88-019F-4B87-B018-73B4FDDBF18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78283B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4790EB9-FAD4-4D76-91D5-5F86BC2F1DCC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4350" b="1" i="0">
                <a:solidFill>
                  <a:srgbClr val="78283B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78283B"/>
                </a:solidFill>
                <a:latin typeface="Georgia"/>
                <a:ea typeface="Georgia"/>
                <a:cs typeface="Georgia"/>
              </a:rPr>
              <a:t>Мир</a:t>
            </a:r>
          </a:p>
        </p:txBody>
      </p:sp>
      <p:sp>
        <p:nvSpPr>
          <p:cNvPr id="3" name="timeline">
            <a:extLst>
              <a:ext uri="{FF2B5EF4-FFF2-40B4-BE49-F238E27FC236}">
                <a16:creationId xmlns:a16="http://schemas.microsoft.com/office/drawing/2014/main" id="{DCD3F2A9-AE37-4AF2-ABF3-1C8763A74B00}"/>
              </a:ext>
            </a:extLst>
          </p:cNvPr>
          <p:cNvSpPr>
            <a:spLocks noGrp="1"/>
          </p:cNvSpPr>
          <p:nvPr/>
        </p:nvSpPr>
        <p:spPr>
          <a:xfrm>
            <a:off x="1924050" y="1428750"/>
            <a:ext cx="0" cy="4286250"/>
          </a:xfrm>
          <a:prstGeom prst="line">
            <a:avLst/>
          </a:prstGeom>
          <a:noFill/>
          <a:ln w="38100">
            <a:solidFill>
              <a:srgbClr val="B48A4A"/>
            </a:solidFill>
            <a:prstDash val="solid"/>
          </a:ln>
        </p:spPr>
      </p:sp>
      <p:sp>
        <p:nvSpPr>
          <p:cNvPr id="4" name="timeline-node-0">
            <a:extLst>
              <a:ext uri="{FF2B5EF4-FFF2-40B4-BE49-F238E27FC236}">
                <a16:creationId xmlns:a16="http://schemas.microsoft.com/office/drawing/2014/main" id="{5A9EDA45-C2CB-4FA5-882A-34C53571B87A}"/>
              </a:ext>
            </a:extLst>
          </p:cNvPr>
          <p:cNvSpPr>
            <a:spLocks noGrp="1"/>
          </p:cNvSpPr>
          <p:nvPr/>
        </p:nvSpPr>
        <p:spPr>
          <a:xfrm>
            <a:off x="1743075" y="1714500"/>
            <a:ext cx="361950" cy="361950"/>
          </a:xfrm>
          <a:prstGeom prst="diamond">
            <a:avLst/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5" name="timeline-card-0">
            <a:extLst>
              <a:ext uri="{FF2B5EF4-FFF2-40B4-BE49-F238E27FC236}">
                <a16:creationId xmlns:a16="http://schemas.microsoft.com/office/drawing/2014/main" id="{3B5969DB-D297-45A2-85C8-44012C533518}"/>
              </a:ext>
            </a:extLst>
          </p:cNvPr>
          <p:cNvSpPr>
            <a:spLocks noGrp="1"/>
          </p:cNvSpPr>
          <p:nvPr/>
        </p:nvSpPr>
        <p:spPr>
          <a:xfrm>
            <a:off x="2628900" y="1428750"/>
            <a:ext cx="8343900" cy="990600"/>
          </a:xfrm>
          <a:prstGeom prst="roundRect">
            <a:avLst>
              <a:gd name="adj" fmla="val 9615"/>
            </a:avLst>
          </a:prstGeom>
          <a:solidFill>
            <a:srgbClr val="FFFDF7"/>
          </a:solidFill>
          <a:ln w="14288">
            <a:solidFill>
              <a:srgbClr val="D9BD8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" name="timeline-text-0">
            <a:extLst>
              <a:ext uri="{FF2B5EF4-FFF2-40B4-BE49-F238E27FC236}">
                <a16:creationId xmlns:a16="http://schemas.microsoft.com/office/drawing/2014/main" id="{56815FC9-C7E3-4F95-BA9A-58BBD56CF78D}"/>
              </a:ext>
            </a:extLst>
          </p:cNvPr>
          <p:cNvSpPr>
            <a:spLocks noGrp="1"/>
          </p:cNvSpPr>
          <p:nvPr/>
        </p:nvSpPr>
        <p:spPr>
          <a:xfrm>
            <a:off x="2971800" y="1657350"/>
            <a:ext cx="76962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6000"/>
              </a:lnSpc>
              <a:buNone/>
              <a:defRPr sz="2325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325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1762 г. — публикация «Общественного договора» Ж. Ж. Руссо</a:t>
            </a:r>
          </a:p>
        </p:txBody>
      </p:sp>
      <p:sp>
        <p:nvSpPr>
          <p:cNvPr id="7" name="timeline-node-1">
            <a:extLst>
              <a:ext uri="{FF2B5EF4-FFF2-40B4-BE49-F238E27FC236}">
                <a16:creationId xmlns:a16="http://schemas.microsoft.com/office/drawing/2014/main" id="{7F18C8B6-258C-4FBB-8CAE-22F00F443F1C}"/>
              </a:ext>
            </a:extLst>
          </p:cNvPr>
          <p:cNvSpPr>
            <a:spLocks noGrp="1"/>
          </p:cNvSpPr>
          <p:nvPr/>
        </p:nvSpPr>
        <p:spPr>
          <a:xfrm>
            <a:off x="1743075" y="3200400"/>
            <a:ext cx="361950" cy="361950"/>
          </a:xfrm>
          <a:prstGeom prst="diamond">
            <a:avLst/>
          </a:prstGeom>
          <a:solidFill>
            <a:srgbClr val="183D37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8" name="timeline-card-1">
            <a:extLst>
              <a:ext uri="{FF2B5EF4-FFF2-40B4-BE49-F238E27FC236}">
                <a16:creationId xmlns:a16="http://schemas.microsoft.com/office/drawing/2014/main" id="{8AC99B4E-869F-4663-90F4-41CCAC2F5923}"/>
              </a:ext>
            </a:extLst>
          </p:cNvPr>
          <p:cNvSpPr>
            <a:spLocks noGrp="1"/>
          </p:cNvSpPr>
          <p:nvPr/>
        </p:nvSpPr>
        <p:spPr>
          <a:xfrm>
            <a:off x="2628900" y="2914650"/>
            <a:ext cx="8343900" cy="1352550"/>
          </a:xfrm>
          <a:prstGeom prst="roundRect">
            <a:avLst>
              <a:gd name="adj" fmla="val 7042"/>
            </a:avLst>
          </a:prstGeom>
          <a:solidFill>
            <a:srgbClr val="EFE2C6"/>
          </a:solidFill>
          <a:ln w="14288">
            <a:solidFill>
              <a:srgbClr val="D9BD8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timeline-text-1">
            <a:extLst>
              <a:ext uri="{FF2B5EF4-FFF2-40B4-BE49-F238E27FC236}">
                <a16:creationId xmlns:a16="http://schemas.microsoft.com/office/drawing/2014/main" id="{7864C4D3-A413-45AF-8117-C3BBDAE4B912}"/>
              </a:ext>
            </a:extLst>
          </p:cNvPr>
          <p:cNvSpPr>
            <a:spLocks noGrp="1"/>
          </p:cNvSpPr>
          <p:nvPr/>
        </p:nvSpPr>
        <p:spPr>
          <a:xfrm>
            <a:off x="2971800" y="3143250"/>
            <a:ext cx="7696200" cy="933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6000"/>
              </a:lnSpc>
              <a:buNone/>
              <a:defRPr sz="210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1751—1780 гг. — издание «Энциклопедии наук, искусств и ремёсел» Ж. Л. Д’Аламбером и Д. Дидро</a:t>
            </a:r>
          </a:p>
        </p:txBody>
      </p:sp>
      <p:sp>
        <p:nvSpPr>
          <p:cNvPr id="10" name="timeline-node-2">
            <a:extLst>
              <a:ext uri="{FF2B5EF4-FFF2-40B4-BE49-F238E27FC236}">
                <a16:creationId xmlns:a16="http://schemas.microsoft.com/office/drawing/2014/main" id="{DDBBBEC3-0E32-487C-A1A9-4C34B9B7EF31}"/>
              </a:ext>
            </a:extLst>
          </p:cNvPr>
          <p:cNvSpPr>
            <a:spLocks noGrp="1"/>
          </p:cNvSpPr>
          <p:nvPr/>
        </p:nvSpPr>
        <p:spPr>
          <a:xfrm>
            <a:off x="1743075" y="4972050"/>
            <a:ext cx="361950" cy="361950"/>
          </a:xfrm>
          <a:prstGeom prst="diamond">
            <a:avLst/>
          </a:prstGeom>
          <a:solidFill>
            <a:srgbClr val="78283B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1" name="timeline-card-2">
            <a:extLst>
              <a:ext uri="{FF2B5EF4-FFF2-40B4-BE49-F238E27FC236}">
                <a16:creationId xmlns:a16="http://schemas.microsoft.com/office/drawing/2014/main" id="{3B482B98-B94F-4683-B009-FF275CCDD510}"/>
              </a:ext>
            </a:extLst>
          </p:cNvPr>
          <p:cNvSpPr>
            <a:spLocks noGrp="1"/>
          </p:cNvSpPr>
          <p:nvPr/>
        </p:nvSpPr>
        <p:spPr>
          <a:xfrm>
            <a:off x="2628900" y="4686300"/>
            <a:ext cx="8343900" cy="895350"/>
          </a:xfrm>
          <a:prstGeom prst="roundRect">
            <a:avLst>
              <a:gd name="adj" fmla="val 10638"/>
            </a:avLst>
          </a:prstGeom>
          <a:solidFill>
            <a:srgbClr val="FFFDF7"/>
          </a:solidFill>
          <a:ln w="14288">
            <a:solidFill>
              <a:srgbClr val="D9BD8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2" name="timeline-text-2">
            <a:extLst>
              <a:ext uri="{FF2B5EF4-FFF2-40B4-BE49-F238E27FC236}">
                <a16:creationId xmlns:a16="http://schemas.microsoft.com/office/drawing/2014/main" id="{F4D4F882-8B9D-481D-80FC-CF0063D818A1}"/>
              </a:ext>
            </a:extLst>
          </p:cNvPr>
          <p:cNvSpPr>
            <a:spLocks noGrp="1"/>
          </p:cNvSpPr>
          <p:nvPr/>
        </p:nvSpPr>
        <p:spPr>
          <a:xfrm>
            <a:off x="2971800" y="4914900"/>
            <a:ext cx="76962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6000"/>
              </a:lnSpc>
              <a:buNone/>
              <a:defRPr sz="2325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325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1778 г. — смерть Вольтера</a:t>
            </a:r>
          </a:p>
        </p:txBody>
      </p:sp>
      <p:sp>
        <p:nvSpPr>
          <p:cNvPr id="13" name="footer-rule">
            <a:extLst>
              <a:ext uri="{FF2B5EF4-FFF2-40B4-BE49-F238E27FC236}">
                <a16:creationId xmlns:a16="http://schemas.microsoft.com/office/drawing/2014/main" id="{CE65ECB3-297B-4DDD-812D-8F0CF266B510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4" name="author-footer">
            <a:extLst>
              <a:ext uri="{FF2B5EF4-FFF2-40B4-BE49-F238E27FC236}">
                <a16:creationId xmlns:a16="http://schemas.microsoft.com/office/drawing/2014/main" id="{806CFE10-78A7-4C83-AAA7-641B761C70B7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746B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46B5D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4144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828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op-accent">
            <a:extLst>
              <a:ext uri="{FF2B5EF4-FFF2-40B4-BE49-F238E27FC236}">
                <a16:creationId xmlns:a16="http://schemas.microsoft.com/office/drawing/2014/main" id="{E37C54E6-2B6E-493D-B4AB-9D6EC5BBF03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49883430-B2A7-474C-9403-A5A2901C0797}"/>
              </a:ext>
            </a:extLst>
          </p:cNvPr>
          <p:cNvSpPr>
            <a:spLocks noGrp="1"/>
          </p:cNvSpPr>
          <p:nvPr/>
        </p:nvSpPr>
        <p:spPr>
          <a:xfrm>
            <a:off x="609600" y="381000"/>
            <a:ext cx="10972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43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3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Россия</a:t>
            </a:r>
          </a:p>
        </p:txBody>
      </p:sp>
      <p:sp>
        <p:nvSpPr>
          <p:cNvPr id="3" name="catherine-matte">
            <a:extLst>
              <a:ext uri="{FF2B5EF4-FFF2-40B4-BE49-F238E27FC236}">
                <a16:creationId xmlns:a16="http://schemas.microsoft.com/office/drawing/2014/main" id="{D30838E3-5AEE-4528-ACB1-2B262E9A7BD6}"/>
              </a:ext>
            </a:extLst>
          </p:cNvPr>
          <p:cNvSpPr>
            <a:spLocks noGrp="1"/>
          </p:cNvSpPr>
          <p:nvPr/>
        </p:nvSpPr>
        <p:spPr>
          <a:xfrm>
            <a:off x="628650" y="1352550"/>
            <a:ext cx="3162300" cy="4686300"/>
          </a:xfrm>
          <a:prstGeom prst="ellipse">
            <a:avLst/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/>
          <a:srcRect l="8837" r="8837"/>
          <a:stretch>
            <a:fillRect/>
          </a:stretch>
        </p:blipFill>
        <p:spPr>
          <a:xfrm>
            <a:off x="704850" y="1428750"/>
            <a:ext cx="3009900" cy="4533900"/>
          </a:xfrm>
          <a:prstGeom prst="ellipse">
            <a:avLst/>
          </a:prstGeom>
        </p:spPr>
      </p:pic>
      <p:sp>
        <p:nvSpPr>
          <p:cNvPr id="5" name="catherine-border">
            <a:extLst>
              <a:ext uri="{FF2B5EF4-FFF2-40B4-BE49-F238E27FC236}">
                <a16:creationId xmlns:a16="http://schemas.microsoft.com/office/drawing/2014/main" id="{2CE7667A-EFCD-4805-83EB-6290806B4E39}"/>
              </a:ext>
            </a:extLst>
          </p:cNvPr>
          <p:cNvSpPr>
            <a:spLocks noGrp="1"/>
          </p:cNvSpPr>
          <p:nvPr/>
        </p:nvSpPr>
        <p:spPr>
          <a:xfrm>
            <a:off x="704850" y="1428750"/>
            <a:ext cx="3009900" cy="4533900"/>
          </a:xfrm>
          <a:prstGeom prst="ellips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6" name="russian-ledger">
            <a:extLst>
              <a:ext uri="{FF2B5EF4-FFF2-40B4-BE49-F238E27FC236}">
                <a16:creationId xmlns:a16="http://schemas.microsoft.com/office/drawing/2014/main" id="{89F57ED8-5D82-4ABA-A217-2D8FDD30DD79}"/>
              </a:ext>
            </a:extLst>
          </p:cNvPr>
          <p:cNvSpPr>
            <a:spLocks noGrp="1"/>
          </p:cNvSpPr>
          <p:nvPr/>
        </p:nvSpPr>
        <p:spPr>
          <a:xfrm>
            <a:off x="4324350" y="1257300"/>
            <a:ext cx="7239000" cy="4762500"/>
          </a:xfrm>
          <a:prstGeom prst="roundRect">
            <a:avLst>
              <a:gd name="adj" fmla="val 2400"/>
            </a:avLst>
          </a:prstGeom>
          <a:solidFill>
            <a:srgbClr val="F7F0DF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7" name="ledger-spine">
            <a:extLst>
              <a:ext uri="{FF2B5EF4-FFF2-40B4-BE49-F238E27FC236}">
                <a16:creationId xmlns:a16="http://schemas.microsoft.com/office/drawing/2014/main" id="{B5A90451-3ACB-4286-A4BC-2A2B402A1B24}"/>
              </a:ext>
            </a:extLst>
          </p:cNvPr>
          <p:cNvSpPr>
            <a:spLocks noGrp="1"/>
          </p:cNvSpPr>
          <p:nvPr/>
        </p:nvSpPr>
        <p:spPr>
          <a:xfrm>
            <a:off x="4762500" y="1638300"/>
            <a:ext cx="0" cy="400050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8" name="russia-node-0">
            <a:extLst>
              <a:ext uri="{FF2B5EF4-FFF2-40B4-BE49-F238E27FC236}">
                <a16:creationId xmlns:a16="http://schemas.microsoft.com/office/drawing/2014/main" id="{5756913C-EC72-4F7D-9CB5-40963B82C0B4}"/>
              </a:ext>
            </a:extLst>
          </p:cNvPr>
          <p:cNvSpPr>
            <a:spLocks noGrp="1"/>
          </p:cNvSpPr>
          <p:nvPr/>
        </p:nvSpPr>
        <p:spPr>
          <a:xfrm>
            <a:off x="4610100" y="1733550"/>
            <a:ext cx="323850" cy="323850"/>
          </a:xfrm>
          <a:prstGeom prst="ellipse">
            <a:avLst/>
          </a:prstGeom>
          <a:solidFill>
            <a:srgbClr val="183D37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9" name="russia-event-0">
            <a:extLst>
              <a:ext uri="{FF2B5EF4-FFF2-40B4-BE49-F238E27FC236}">
                <a16:creationId xmlns:a16="http://schemas.microsoft.com/office/drawing/2014/main" id="{561F1731-5FC4-4462-900E-646C8DA09362}"/>
              </a:ext>
            </a:extLst>
          </p:cNvPr>
          <p:cNvSpPr>
            <a:spLocks noGrp="1"/>
          </p:cNvSpPr>
          <p:nvPr/>
        </p:nvSpPr>
        <p:spPr>
          <a:xfrm>
            <a:off x="5219700" y="1543050"/>
            <a:ext cx="58864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4000"/>
              </a:lnSpc>
              <a:buNone/>
              <a:defRPr sz="210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1763—1778 гг. — переписка Екатерины II и Вольтера</a:t>
            </a:r>
          </a:p>
        </p:txBody>
      </p:sp>
      <p:sp>
        <p:nvSpPr>
          <p:cNvPr id="10" name="russia-rule-0">
            <a:extLst>
              <a:ext uri="{FF2B5EF4-FFF2-40B4-BE49-F238E27FC236}">
                <a16:creationId xmlns:a16="http://schemas.microsoft.com/office/drawing/2014/main" id="{9CBCCB2F-C48E-4813-82BA-D78C21CF3AC3}"/>
              </a:ext>
            </a:extLst>
          </p:cNvPr>
          <p:cNvSpPr>
            <a:spLocks noGrp="1"/>
          </p:cNvSpPr>
          <p:nvPr/>
        </p:nvSpPr>
        <p:spPr>
          <a:xfrm>
            <a:off x="5219700" y="2438400"/>
            <a:ext cx="57150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1" name="russia-node-1">
            <a:extLst>
              <a:ext uri="{FF2B5EF4-FFF2-40B4-BE49-F238E27FC236}">
                <a16:creationId xmlns:a16="http://schemas.microsoft.com/office/drawing/2014/main" id="{75624458-6EC4-4D6C-89F2-BAE4F6CCF7B6}"/>
              </a:ext>
            </a:extLst>
          </p:cNvPr>
          <p:cNvSpPr>
            <a:spLocks noGrp="1"/>
          </p:cNvSpPr>
          <p:nvPr/>
        </p:nvSpPr>
        <p:spPr>
          <a:xfrm>
            <a:off x="4610100" y="2800350"/>
            <a:ext cx="323850" cy="323850"/>
          </a:xfrm>
          <a:prstGeom prst="ellipse">
            <a:avLst/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2" name="russia-event-1">
            <a:extLst>
              <a:ext uri="{FF2B5EF4-FFF2-40B4-BE49-F238E27FC236}">
                <a16:creationId xmlns:a16="http://schemas.microsoft.com/office/drawing/2014/main" id="{58211460-FB89-4EFB-8AE8-5BCBE50085A3}"/>
              </a:ext>
            </a:extLst>
          </p:cNvPr>
          <p:cNvSpPr>
            <a:spLocks noGrp="1"/>
          </p:cNvSpPr>
          <p:nvPr/>
        </p:nvSpPr>
        <p:spPr>
          <a:xfrm>
            <a:off x="5219700" y="2609850"/>
            <a:ext cx="588645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4000"/>
              </a:lnSpc>
              <a:buNone/>
              <a:defRPr sz="210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1765 г. — Екатерина II купила библиотеку Д. Дидро</a:t>
            </a:r>
          </a:p>
        </p:txBody>
      </p:sp>
      <p:sp>
        <p:nvSpPr>
          <p:cNvPr id="13" name="russia-rule-1">
            <a:extLst>
              <a:ext uri="{FF2B5EF4-FFF2-40B4-BE49-F238E27FC236}">
                <a16:creationId xmlns:a16="http://schemas.microsoft.com/office/drawing/2014/main" id="{46243E2F-6AE6-44CA-BF4F-0FD2C3B96DB1}"/>
              </a:ext>
            </a:extLst>
          </p:cNvPr>
          <p:cNvSpPr>
            <a:spLocks noGrp="1"/>
          </p:cNvSpPr>
          <p:nvPr/>
        </p:nvSpPr>
        <p:spPr>
          <a:xfrm>
            <a:off x="5219700" y="3505200"/>
            <a:ext cx="57150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4" name="russia-node-2">
            <a:extLst>
              <a:ext uri="{FF2B5EF4-FFF2-40B4-BE49-F238E27FC236}">
                <a16:creationId xmlns:a16="http://schemas.microsoft.com/office/drawing/2014/main" id="{D7C7C355-A45C-473F-BF6E-F1F22F550F78}"/>
              </a:ext>
            </a:extLst>
          </p:cNvPr>
          <p:cNvSpPr>
            <a:spLocks noGrp="1"/>
          </p:cNvSpPr>
          <p:nvPr/>
        </p:nvSpPr>
        <p:spPr>
          <a:xfrm>
            <a:off x="4610100" y="3867150"/>
            <a:ext cx="323850" cy="323850"/>
          </a:xfrm>
          <a:prstGeom prst="ellipse">
            <a:avLst/>
          </a:prstGeom>
          <a:solidFill>
            <a:srgbClr val="183D37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5" name="russia-event-2">
            <a:extLst>
              <a:ext uri="{FF2B5EF4-FFF2-40B4-BE49-F238E27FC236}">
                <a16:creationId xmlns:a16="http://schemas.microsoft.com/office/drawing/2014/main" id="{70AB6E9C-286E-4502-9334-ED14A8C49848}"/>
              </a:ext>
            </a:extLst>
          </p:cNvPr>
          <p:cNvSpPr>
            <a:spLocks noGrp="1"/>
          </p:cNvSpPr>
          <p:nvPr/>
        </p:nvSpPr>
        <p:spPr>
          <a:xfrm>
            <a:off x="5219700" y="3676650"/>
            <a:ext cx="58864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4000"/>
              </a:lnSpc>
              <a:buNone/>
              <a:defRPr sz="210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1775 г. — указ Екатерины II о свободе предпринимательства</a:t>
            </a:r>
          </a:p>
        </p:txBody>
      </p:sp>
      <p:sp>
        <p:nvSpPr>
          <p:cNvPr id="16" name="russia-rule-2">
            <a:extLst>
              <a:ext uri="{FF2B5EF4-FFF2-40B4-BE49-F238E27FC236}">
                <a16:creationId xmlns:a16="http://schemas.microsoft.com/office/drawing/2014/main" id="{F9BC2F40-F192-4DCF-8A7A-87D7E1DB9C4D}"/>
              </a:ext>
            </a:extLst>
          </p:cNvPr>
          <p:cNvSpPr>
            <a:spLocks noGrp="1"/>
          </p:cNvSpPr>
          <p:nvPr/>
        </p:nvSpPr>
        <p:spPr>
          <a:xfrm>
            <a:off x="5219700" y="4648200"/>
            <a:ext cx="57150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7" name="russia-node-3">
            <a:extLst>
              <a:ext uri="{FF2B5EF4-FFF2-40B4-BE49-F238E27FC236}">
                <a16:creationId xmlns:a16="http://schemas.microsoft.com/office/drawing/2014/main" id="{303AC149-93EA-4526-8064-211669BB0E6C}"/>
              </a:ext>
            </a:extLst>
          </p:cNvPr>
          <p:cNvSpPr>
            <a:spLocks noGrp="1"/>
          </p:cNvSpPr>
          <p:nvPr/>
        </p:nvSpPr>
        <p:spPr>
          <a:xfrm>
            <a:off x="4610100" y="4953000"/>
            <a:ext cx="323850" cy="323850"/>
          </a:xfrm>
          <a:prstGeom prst="ellipse">
            <a:avLst/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8" name="russia-event-3">
            <a:extLst>
              <a:ext uri="{FF2B5EF4-FFF2-40B4-BE49-F238E27FC236}">
                <a16:creationId xmlns:a16="http://schemas.microsoft.com/office/drawing/2014/main" id="{EDAC4948-AB0A-43B5-B9CB-86CA1A034AA6}"/>
              </a:ext>
            </a:extLst>
          </p:cNvPr>
          <p:cNvSpPr>
            <a:spLocks noGrp="1"/>
          </p:cNvSpPr>
          <p:nvPr/>
        </p:nvSpPr>
        <p:spPr>
          <a:xfrm>
            <a:off x="5219700" y="4762500"/>
            <a:ext cx="5886450" cy="819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4000"/>
              </a:lnSpc>
              <a:buNone/>
              <a:defRPr sz="210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1779 г. — Екатерина II купила библиотеку Вольтера</a:t>
            </a:r>
          </a:p>
        </p:txBody>
      </p:sp>
      <p:sp>
        <p:nvSpPr>
          <p:cNvPr id="19" name="footer-rule">
            <a:extLst>
              <a:ext uri="{FF2B5EF4-FFF2-40B4-BE49-F238E27FC236}">
                <a16:creationId xmlns:a16="http://schemas.microsoft.com/office/drawing/2014/main" id="{4B8D7EF8-B661-4311-8E34-CF5B36271DDA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20" name="author-footer">
            <a:extLst>
              <a:ext uri="{FF2B5EF4-FFF2-40B4-BE49-F238E27FC236}">
                <a16:creationId xmlns:a16="http://schemas.microsoft.com/office/drawing/2014/main" id="{B90E24D4-FA2E-4C71-8D65-58A07C10EB68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0911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op-accent">
            <a:extLst>
              <a:ext uri="{FF2B5EF4-FFF2-40B4-BE49-F238E27FC236}">
                <a16:creationId xmlns:a16="http://schemas.microsoft.com/office/drawing/2014/main" id="{0EC282D3-7062-4B31-8395-A097455642F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78283B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49B7821-7B22-48D4-9746-729F1056A5FB}"/>
              </a:ext>
            </a:extLst>
          </p:cNvPr>
          <p:cNvSpPr>
            <a:spLocks noGrp="1"/>
          </p:cNvSpPr>
          <p:nvPr/>
        </p:nvSpPr>
        <p:spPr>
          <a:xfrm>
            <a:off x="609600" y="400050"/>
            <a:ext cx="106680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900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3900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1. Что такое Просвещение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B39DDECB-6566-415F-AEF5-932558FC615C}"/>
              </a:ext>
            </a:extLst>
          </p:cNvPr>
          <p:cNvSpPr>
            <a:spLocks noGrp="1"/>
          </p:cNvSpPr>
          <p:nvPr/>
        </p:nvSpPr>
        <p:spPr>
          <a:xfrm>
            <a:off x="609600" y="1162050"/>
            <a:ext cx="4000500" cy="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4" name="definition-paper">
            <a:extLst>
              <a:ext uri="{FF2B5EF4-FFF2-40B4-BE49-F238E27FC236}">
                <a16:creationId xmlns:a16="http://schemas.microsoft.com/office/drawing/2014/main" id="{F8654ABD-DFAD-4E57-9804-BDB31DEF9559}"/>
              </a:ext>
            </a:extLst>
          </p:cNvPr>
          <p:cNvSpPr>
            <a:spLocks noGrp="1"/>
          </p:cNvSpPr>
          <p:nvPr/>
        </p:nvSpPr>
        <p:spPr>
          <a:xfrm>
            <a:off x="609600" y="1466850"/>
            <a:ext cx="10972800" cy="2095500"/>
          </a:xfrm>
          <a:prstGeom prst="roundRect">
            <a:avLst>
              <a:gd name="adj" fmla="val 6364"/>
            </a:avLst>
          </a:prstGeom>
          <a:solidFill>
            <a:srgbClr val="FFFDF7"/>
          </a:solidFill>
          <a:ln w="14288">
            <a:solidFill>
              <a:srgbClr val="D9BD8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" name="definition-accent">
            <a:extLst>
              <a:ext uri="{FF2B5EF4-FFF2-40B4-BE49-F238E27FC236}">
                <a16:creationId xmlns:a16="http://schemas.microsoft.com/office/drawing/2014/main" id="{B2A47349-DDCB-4BBB-9744-BA6D3259B55C}"/>
              </a:ext>
            </a:extLst>
          </p:cNvPr>
          <p:cNvSpPr>
            <a:spLocks noGrp="1"/>
          </p:cNvSpPr>
          <p:nvPr/>
        </p:nvSpPr>
        <p:spPr>
          <a:xfrm>
            <a:off x="609600" y="1466850"/>
            <a:ext cx="133350" cy="2095500"/>
          </a:xfrm>
          <a:prstGeom prst="roundRect">
            <a:avLst>
              <a:gd name="adj" fmla="val 50000"/>
            </a:avLst>
          </a:prstGeom>
          <a:solidFill>
            <a:srgbClr val="78283B"/>
          </a:solidFill>
          <a:ln w="0">
            <a:solidFill>
              <a:srgbClr val="78283B"/>
            </a:solidFill>
            <a:prstDash val="solid"/>
          </a:ln>
        </p:spPr>
      </p:sp>
      <p:sp>
        <p:nvSpPr>
          <p:cNvPr id="6" name="definition">
            <a:extLst>
              <a:ext uri="{FF2B5EF4-FFF2-40B4-BE49-F238E27FC236}">
                <a16:creationId xmlns:a16="http://schemas.microsoft.com/office/drawing/2014/main" id="{F09619C7-ED55-412A-B45E-2F0303F8A53F}"/>
              </a:ext>
            </a:extLst>
          </p:cNvPr>
          <p:cNvSpPr>
            <a:spLocks noGrp="1"/>
          </p:cNvSpPr>
          <p:nvPr/>
        </p:nvSpPr>
        <p:spPr>
          <a:xfrm>
            <a:off x="990600" y="1733550"/>
            <a:ext cx="10172700" cy="1562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2000"/>
              </a:lnSpc>
              <a:buNone/>
              <a:defRPr sz="2325" b="0" i="0">
                <a:solidFill>
                  <a:srgbClr val="292925"/>
                </a:solidFill>
                <a:latin typeface="Aptos"/>
                <a:ea typeface="Aptos"/>
                <a:cs typeface="Aptos"/>
              </a:defRPr>
            </a:pPr>
            <a:r>
              <a:rPr sz="2325" b="0" i="0">
                <a:solidFill>
                  <a:srgbClr val="292925"/>
                </a:solidFill>
                <a:latin typeface="Aptos"/>
                <a:ea typeface="Aptos"/>
                <a:cs typeface="Aptos"/>
              </a:rPr>
              <a:t>- это культурное движение в Европе и Северной Америке в конце XVII — XVIII вв., ставившее своей целью распространение идеалов научного знания, политических свобод, прогресса и разоблачение предрассудков и суеверий.</a:t>
            </a:r>
          </a:p>
        </p:txBody>
      </p:sp>
      <p:sp>
        <p:nvSpPr>
          <p:cNvPr id="7" name="principle-one">
            <a:extLst>
              <a:ext uri="{FF2B5EF4-FFF2-40B4-BE49-F238E27FC236}">
                <a16:creationId xmlns:a16="http://schemas.microsoft.com/office/drawing/2014/main" id="{9A6D8D15-5F99-4FCA-B4E1-CE8238EC62A2}"/>
              </a:ext>
            </a:extLst>
          </p:cNvPr>
          <p:cNvSpPr>
            <a:spLocks noGrp="1"/>
          </p:cNvSpPr>
          <p:nvPr/>
        </p:nvSpPr>
        <p:spPr>
          <a:xfrm>
            <a:off x="609600" y="3924300"/>
            <a:ext cx="5200650" cy="1981200"/>
          </a:xfrm>
          <a:prstGeom prst="roundRect">
            <a:avLst>
              <a:gd name="adj" fmla="val 5769"/>
            </a:avLst>
          </a:prstGeom>
          <a:solidFill>
            <a:srgbClr val="10243E"/>
          </a:solidFill>
          <a:ln w="0">
            <a:solidFill>
              <a:srgbClr val="10243E"/>
            </a:solidFill>
            <a:prstDash val="solid"/>
          </a:ln>
        </p:spPr>
      </p:sp>
      <p:sp>
        <p:nvSpPr>
          <p:cNvPr id="8" name="principle-one-text">
            <a:extLst>
              <a:ext uri="{FF2B5EF4-FFF2-40B4-BE49-F238E27FC236}">
                <a16:creationId xmlns:a16="http://schemas.microsoft.com/office/drawing/2014/main" id="{2237CAEE-83D1-4E0D-91DF-4140E33BCE4A}"/>
              </a:ext>
            </a:extLst>
          </p:cNvPr>
          <p:cNvSpPr>
            <a:spLocks noGrp="1"/>
          </p:cNvSpPr>
          <p:nvPr/>
        </p:nvSpPr>
        <p:spPr>
          <a:xfrm>
            <a:off x="914400" y="4286250"/>
            <a:ext cx="4591050" cy="1257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10000"/>
              </a:lnSpc>
              <a:buNone/>
              <a:defRPr sz="22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Сторонники Просвещения считали, что разум и наука должны быть источником истины и прогресса.</a:t>
            </a:r>
          </a:p>
        </p:txBody>
      </p:sp>
      <p:sp>
        <p:nvSpPr>
          <p:cNvPr id="9" name="principle-two">
            <a:extLst>
              <a:ext uri="{FF2B5EF4-FFF2-40B4-BE49-F238E27FC236}">
                <a16:creationId xmlns:a16="http://schemas.microsoft.com/office/drawing/2014/main" id="{ED2E1C5E-5822-4972-A9CC-6B8B4E9F1EE8}"/>
              </a:ext>
            </a:extLst>
          </p:cNvPr>
          <p:cNvSpPr>
            <a:spLocks noGrp="1"/>
          </p:cNvSpPr>
          <p:nvPr/>
        </p:nvSpPr>
        <p:spPr>
          <a:xfrm>
            <a:off x="6076950" y="3924300"/>
            <a:ext cx="5505450" cy="1981200"/>
          </a:xfrm>
          <a:prstGeom prst="roundRect">
            <a:avLst>
              <a:gd name="adj" fmla="val 5769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0" name="principle-two-text">
            <a:extLst>
              <a:ext uri="{FF2B5EF4-FFF2-40B4-BE49-F238E27FC236}">
                <a16:creationId xmlns:a16="http://schemas.microsoft.com/office/drawing/2014/main" id="{0D663E2C-60FC-40E2-92FF-079377A860C0}"/>
              </a:ext>
            </a:extLst>
          </p:cNvPr>
          <p:cNvSpPr>
            <a:spLocks noGrp="1"/>
          </p:cNvSpPr>
          <p:nvPr/>
        </p:nvSpPr>
        <p:spPr>
          <a:xfrm>
            <a:off x="6381750" y="4219575"/>
            <a:ext cx="4895850" cy="1390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09000"/>
              </a:lnSpc>
              <a:buNone/>
              <a:defRPr sz="2175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Они выступали за критическое мышление, рациональное исследование и реформу общества на основе этих принципов.</a:t>
            </a:r>
          </a:p>
        </p:txBody>
      </p:sp>
      <p:sp>
        <p:nvSpPr>
          <p:cNvPr id="11" name="footer-rule">
            <a:extLst>
              <a:ext uri="{FF2B5EF4-FFF2-40B4-BE49-F238E27FC236}">
                <a16:creationId xmlns:a16="http://schemas.microsoft.com/office/drawing/2014/main" id="{B116213D-B85B-4521-8F1C-E51E46C6F30C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2" name="author-footer">
            <a:extLst>
              <a:ext uri="{FF2B5EF4-FFF2-40B4-BE49-F238E27FC236}">
                <a16:creationId xmlns:a16="http://schemas.microsoft.com/office/drawing/2014/main" id="{A61DCE20-9C56-4CC1-8573-A08B3E88BD43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746B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46B5D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41858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16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op-accent">
            <a:extLst>
              <a:ext uri="{FF2B5EF4-FFF2-40B4-BE49-F238E27FC236}">
                <a16:creationId xmlns:a16="http://schemas.microsoft.com/office/drawing/2014/main" id="{E1D6D78E-94D1-4519-B440-EAAD4D2AB72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38A1F065-970A-4915-BE1F-10364E08754F}"/>
              </a:ext>
            </a:extLst>
          </p:cNvPr>
          <p:cNvSpPr>
            <a:spLocks noGrp="1"/>
          </p:cNvSpPr>
          <p:nvPr/>
        </p:nvSpPr>
        <p:spPr>
          <a:xfrm>
            <a:off x="609600" y="438150"/>
            <a:ext cx="109728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40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40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Идеология просвещения</a:t>
            </a:r>
          </a:p>
        </p:txBody>
      </p:sp>
      <p:sp>
        <p:nvSpPr>
          <p:cNvPr id="3" name="ray-252">
            <a:extLst>
              <a:ext uri="{FF2B5EF4-FFF2-40B4-BE49-F238E27FC236}">
                <a16:creationId xmlns:a16="http://schemas.microsoft.com/office/drawing/2014/main" id="{63BDB7C9-1D05-4282-991F-0022E9E01B41}"/>
              </a:ext>
            </a:extLst>
          </p:cNvPr>
          <p:cNvSpPr>
            <a:spLocks noGrp="1"/>
          </p:cNvSpPr>
          <p:nvPr/>
        </p:nvSpPr>
        <p:spPr>
          <a:xfrm>
            <a:off x="2400300" y="1562100"/>
            <a:ext cx="3695700" cy="1200150"/>
          </a:xfrm>
          <a:prstGeom prst="lin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4" name="ray-640">
            <a:extLst>
              <a:ext uri="{FF2B5EF4-FFF2-40B4-BE49-F238E27FC236}">
                <a16:creationId xmlns:a16="http://schemas.microsoft.com/office/drawing/2014/main" id="{A4660AC9-12A4-452D-AE80-186BB6BE3D7B}"/>
              </a:ext>
            </a:extLst>
          </p:cNvPr>
          <p:cNvSpPr>
            <a:spLocks noGrp="1"/>
          </p:cNvSpPr>
          <p:nvPr/>
        </p:nvSpPr>
        <p:spPr>
          <a:xfrm>
            <a:off x="6096000" y="1562100"/>
            <a:ext cx="0" cy="1200150"/>
          </a:xfrm>
          <a:prstGeom prst="lin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5" name="ray-1028">
            <a:extLst>
              <a:ext uri="{FF2B5EF4-FFF2-40B4-BE49-F238E27FC236}">
                <a16:creationId xmlns:a16="http://schemas.microsoft.com/office/drawing/2014/main" id="{45C6C182-0CCF-4230-988B-444BEBFBBBA9}"/>
              </a:ext>
            </a:extLst>
          </p:cNvPr>
          <p:cNvSpPr>
            <a:spLocks noGrp="1"/>
          </p:cNvSpPr>
          <p:nvPr/>
        </p:nvSpPr>
        <p:spPr>
          <a:xfrm>
            <a:off x="6096000" y="1562100"/>
            <a:ext cx="3695700" cy="1200150"/>
          </a:xfrm>
          <a:prstGeom prst="lin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6" name="reason-light">
            <a:extLst>
              <a:ext uri="{FF2B5EF4-FFF2-40B4-BE49-F238E27FC236}">
                <a16:creationId xmlns:a16="http://schemas.microsoft.com/office/drawing/2014/main" id="{3E419FC8-A5FC-45FA-9BC1-A98083BC30CD}"/>
              </a:ext>
            </a:extLst>
          </p:cNvPr>
          <p:cNvSpPr>
            <a:spLocks noGrp="1"/>
          </p:cNvSpPr>
          <p:nvPr/>
        </p:nvSpPr>
        <p:spPr>
          <a:xfrm>
            <a:off x="5676900" y="1219200"/>
            <a:ext cx="838200" cy="838200"/>
          </a:xfrm>
          <a:prstGeom prst="ellipse">
            <a:avLst/>
          </a:prstGeom>
          <a:solidFill>
            <a:srgbClr val="B48A4A"/>
          </a:solidFill>
          <a:ln w="19050">
            <a:solidFill>
              <a:srgbClr val="D9BD83"/>
            </a:solidFill>
            <a:prstDash val="solid"/>
          </a:ln>
        </p:spPr>
      </p:sp>
      <p:sp>
        <p:nvSpPr>
          <p:cNvPr id="7" name="theory-1">
            <a:extLst>
              <a:ext uri="{FF2B5EF4-FFF2-40B4-BE49-F238E27FC236}">
                <a16:creationId xmlns:a16="http://schemas.microsoft.com/office/drawing/2014/main" id="{FDEF3F15-18D7-457E-BF6C-67D9F3CA6D65}"/>
              </a:ext>
            </a:extLst>
          </p:cNvPr>
          <p:cNvSpPr>
            <a:spLocks noGrp="1"/>
          </p:cNvSpPr>
          <p:nvPr/>
        </p:nvSpPr>
        <p:spPr>
          <a:xfrm>
            <a:off x="742950" y="2781300"/>
            <a:ext cx="3314700" cy="2647950"/>
          </a:xfrm>
          <a:prstGeom prst="roundRect">
            <a:avLst>
              <a:gd name="adj" fmla="val 6475"/>
            </a:avLst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8" name="theory-rule-1">
            <a:extLst>
              <a:ext uri="{FF2B5EF4-FFF2-40B4-BE49-F238E27FC236}">
                <a16:creationId xmlns:a16="http://schemas.microsoft.com/office/drawing/2014/main" id="{FC853FDE-4619-4A3B-8D24-F7EFD45190BD}"/>
              </a:ext>
            </a:extLst>
          </p:cNvPr>
          <p:cNvSpPr>
            <a:spLocks noGrp="1"/>
          </p:cNvSpPr>
          <p:nvPr/>
        </p:nvSpPr>
        <p:spPr>
          <a:xfrm>
            <a:off x="1200150" y="3238500"/>
            <a:ext cx="2400300" cy="0"/>
          </a:xfrm>
          <a:prstGeom prst="line">
            <a:avLst/>
          </a:prstGeom>
          <a:noFill/>
          <a:ln w="19050">
            <a:solidFill>
              <a:srgbClr val="D9BD83"/>
            </a:solidFill>
            <a:prstDash val="solid"/>
          </a:ln>
        </p:spPr>
      </p:sp>
      <p:sp>
        <p:nvSpPr>
          <p:cNvPr id="9" name="theory-text-1">
            <a:extLst>
              <a:ext uri="{FF2B5EF4-FFF2-40B4-BE49-F238E27FC236}">
                <a16:creationId xmlns:a16="http://schemas.microsoft.com/office/drawing/2014/main" id="{0156C0C4-5061-444C-A6D4-F742C14A1EF7}"/>
              </a:ext>
            </a:extLst>
          </p:cNvPr>
          <p:cNvSpPr>
            <a:spLocks noGrp="1"/>
          </p:cNvSpPr>
          <p:nvPr/>
        </p:nvSpPr>
        <p:spPr>
          <a:xfrm>
            <a:off x="1066800" y="3524250"/>
            <a:ext cx="2667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6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6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Теория естественного права</a:t>
            </a:r>
          </a:p>
        </p:txBody>
      </p:sp>
      <p:sp>
        <p:nvSpPr>
          <p:cNvPr id="10" name="theory-2">
            <a:extLst>
              <a:ext uri="{FF2B5EF4-FFF2-40B4-BE49-F238E27FC236}">
                <a16:creationId xmlns:a16="http://schemas.microsoft.com/office/drawing/2014/main" id="{D88A9FD1-A62F-4339-93CA-220F688D552B}"/>
              </a:ext>
            </a:extLst>
          </p:cNvPr>
          <p:cNvSpPr>
            <a:spLocks noGrp="1"/>
          </p:cNvSpPr>
          <p:nvPr/>
        </p:nvSpPr>
        <p:spPr>
          <a:xfrm>
            <a:off x="4438650" y="2781300"/>
            <a:ext cx="3314700" cy="2647950"/>
          </a:xfrm>
          <a:prstGeom prst="roundRect">
            <a:avLst>
              <a:gd name="adj" fmla="val 6475"/>
            </a:avLst>
          </a:prstGeom>
          <a:solidFill>
            <a:srgbClr val="183D37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1" name="theory-rule-2">
            <a:extLst>
              <a:ext uri="{FF2B5EF4-FFF2-40B4-BE49-F238E27FC236}">
                <a16:creationId xmlns:a16="http://schemas.microsoft.com/office/drawing/2014/main" id="{3BCB9E96-E09A-4976-9060-D1ECEA85B80B}"/>
              </a:ext>
            </a:extLst>
          </p:cNvPr>
          <p:cNvSpPr>
            <a:spLocks noGrp="1"/>
          </p:cNvSpPr>
          <p:nvPr/>
        </p:nvSpPr>
        <p:spPr>
          <a:xfrm>
            <a:off x="4895850" y="3238500"/>
            <a:ext cx="2400300" cy="0"/>
          </a:xfrm>
          <a:prstGeom prst="line">
            <a:avLst/>
          </a:prstGeom>
          <a:noFill/>
          <a:ln w="19050">
            <a:solidFill>
              <a:srgbClr val="D9BD83"/>
            </a:solidFill>
            <a:prstDash val="solid"/>
          </a:ln>
        </p:spPr>
      </p:sp>
      <p:sp>
        <p:nvSpPr>
          <p:cNvPr id="12" name="theory-text-2">
            <a:extLst>
              <a:ext uri="{FF2B5EF4-FFF2-40B4-BE49-F238E27FC236}">
                <a16:creationId xmlns:a16="http://schemas.microsoft.com/office/drawing/2014/main" id="{B80A0E77-1797-4B0C-AFE5-9BA599EA0BC5}"/>
              </a:ext>
            </a:extLst>
          </p:cNvPr>
          <p:cNvSpPr>
            <a:spLocks noGrp="1"/>
          </p:cNvSpPr>
          <p:nvPr/>
        </p:nvSpPr>
        <p:spPr>
          <a:xfrm>
            <a:off x="4762500" y="3524250"/>
            <a:ext cx="2667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6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6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Теория народного суверенитета</a:t>
            </a:r>
          </a:p>
        </p:txBody>
      </p:sp>
      <p:sp>
        <p:nvSpPr>
          <p:cNvPr id="13" name="theory-3">
            <a:extLst>
              <a:ext uri="{FF2B5EF4-FFF2-40B4-BE49-F238E27FC236}">
                <a16:creationId xmlns:a16="http://schemas.microsoft.com/office/drawing/2014/main" id="{FBD1B672-F61F-4613-9CAD-1CDD0FE90B8C}"/>
              </a:ext>
            </a:extLst>
          </p:cNvPr>
          <p:cNvSpPr>
            <a:spLocks noGrp="1"/>
          </p:cNvSpPr>
          <p:nvPr/>
        </p:nvSpPr>
        <p:spPr>
          <a:xfrm>
            <a:off x="8134350" y="2781300"/>
            <a:ext cx="3314700" cy="2647950"/>
          </a:xfrm>
          <a:prstGeom prst="roundRect">
            <a:avLst>
              <a:gd name="adj" fmla="val 6475"/>
            </a:avLst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14" name="theory-rule-3">
            <a:extLst>
              <a:ext uri="{FF2B5EF4-FFF2-40B4-BE49-F238E27FC236}">
                <a16:creationId xmlns:a16="http://schemas.microsoft.com/office/drawing/2014/main" id="{7242757A-F9F6-4B26-9B51-BE32E84BC76F}"/>
              </a:ext>
            </a:extLst>
          </p:cNvPr>
          <p:cNvSpPr>
            <a:spLocks noGrp="1"/>
          </p:cNvSpPr>
          <p:nvPr/>
        </p:nvSpPr>
        <p:spPr>
          <a:xfrm>
            <a:off x="8591550" y="3238500"/>
            <a:ext cx="2400300" cy="0"/>
          </a:xfrm>
          <a:prstGeom prst="line">
            <a:avLst/>
          </a:prstGeom>
          <a:noFill/>
          <a:ln w="19050">
            <a:solidFill>
              <a:srgbClr val="D9BD83"/>
            </a:solidFill>
            <a:prstDash val="solid"/>
          </a:ln>
        </p:spPr>
      </p:sp>
      <p:sp>
        <p:nvSpPr>
          <p:cNvPr id="15" name="theory-text-3">
            <a:extLst>
              <a:ext uri="{FF2B5EF4-FFF2-40B4-BE49-F238E27FC236}">
                <a16:creationId xmlns:a16="http://schemas.microsoft.com/office/drawing/2014/main" id="{B3BC73D2-9226-46B5-8969-ECBE44C1C39D}"/>
              </a:ext>
            </a:extLst>
          </p:cNvPr>
          <p:cNvSpPr>
            <a:spLocks noGrp="1"/>
          </p:cNvSpPr>
          <p:nvPr/>
        </p:nvSpPr>
        <p:spPr>
          <a:xfrm>
            <a:off x="8458200" y="3524250"/>
            <a:ext cx="26670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6000"/>
              </a:lnSpc>
              <a:buNone/>
              <a:defRPr sz="26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6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Теория разделения властей</a:t>
            </a:r>
          </a:p>
        </p:txBody>
      </p:sp>
      <p:sp>
        <p:nvSpPr>
          <p:cNvPr id="16" name="footer-rule">
            <a:extLst>
              <a:ext uri="{FF2B5EF4-FFF2-40B4-BE49-F238E27FC236}">
                <a16:creationId xmlns:a16="http://schemas.microsoft.com/office/drawing/2014/main" id="{5BB2D0D8-EE77-4620-A9C2-2D79FB2BDA28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17" name="author-footer">
            <a:extLst>
              <a:ext uri="{FF2B5EF4-FFF2-40B4-BE49-F238E27FC236}">
                <a16:creationId xmlns:a16="http://schemas.microsoft.com/office/drawing/2014/main" id="{6285CEAA-788F-4822-A214-D7416C63A9A5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43087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op-accent">
            <a:extLst>
              <a:ext uri="{FF2B5EF4-FFF2-40B4-BE49-F238E27FC236}">
                <a16:creationId xmlns:a16="http://schemas.microsoft.com/office/drawing/2014/main" id="{8A51363A-59F2-4531-BD4B-94253C5F0F0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183D37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B21329F-B8E3-404C-8CCA-4403006E6E60}"/>
              </a:ext>
            </a:extLst>
          </p:cNvPr>
          <p:cNvSpPr>
            <a:spLocks noGrp="1"/>
          </p:cNvSpPr>
          <p:nvPr/>
        </p:nvSpPr>
        <p:spPr>
          <a:xfrm>
            <a:off x="609600" y="419100"/>
            <a:ext cx="58102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  <a:defRPr sz="3675" b="1" i="0">
                <a:solidFill>
                  <a:srgbClr val="78283B"/>
                </a:solidFill>
                <a:latin typeface="Georgia"/>
                <a:ea typeface="Georgia"/>
                <a:cs typeface="Georgia"/>
              </a:defRPr>
            </a:pPr>
            <a:r>
              <a:rPr sz="3675" b="1" i="0">
                <a:solidFill>
                  <a:srgbClr val="78283B"/>
                </a:solidFill>
                <a:latin typeface="Georgia"/>
                <a:ea typeface="Georgia"/>
                <a:cs typeface="Georgia"/>
              </a:rPr>
              <a:t>2. Где началось Просвещение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AB8FCEF2-B13F-494B-AC70-3DDE60E7EAE0}"/>
              </a:ext>
            </a:extLst>
          </p:cNvPr>
          <p:cNvSpPr>
            <a:spLocks noGrp="1"/>
          </p:cNvSpPr>
          <p:nvPr/>
        </p:nvSpPr>
        <p:spPr>
          <a:xfrm>
            <a:off x="609600" y="1524000"/>
            <a:ext cx="4000500" cy="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4" name="origin">
            <a:extLst>
              <a:ext uri="{FF2B5EF4-FFF2-40B4-BE49-F238E27FC236}">
                <a16:creationId xmlns:a16="http://schemas.microsoft.com/office/drawing/2014/main" id="{AAA66C3B-0D32-403A-A293-DC05221A6344}"/>
              </a:ext>
            </a:extLst>
          </p:cNvPr>
          <p:cNvSpPr>
            <a:spLocks noGrp="1"/>
          </p:cNvSpPr>
          <p:nvPr/>
        </p:nvSpPr>
        <p:spPr>
          <a:xfrm>
            <a:off x="609600" y="1866900"/>
            <a:ext cx="5219700" cy="1676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11000"/>
              </a:lnSpc>
              <a:buNone/>
              <a:defRPr sz="2550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550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Раньше, чем в других странах, - в конце XVII в. - Просвещение началось в Англии.</a:t>
            </a:r>
          </a:p>
        </p:txBody>
      </p:sp>
      <p:sp>
        <p:nvSpPr>
          <p:cNvPr id="5" name="revolution-note">
            <a:extLst>
              <a:ext uri="{FF2B5EF4-FFF2-40B4-BE49-F238E27FC236}">
                <a16:creationId xmlns:a16="http://schemas.microsoft.com/office/drawing/2014/main" id="{8ABDD712-F5CE-4CAC-9101-9B7976AFC31F}"/>
              </a:ext>
            </a:extLst>
          </p:cNvPr>
          <p:cNvSpPr>
            <a:spLocks noGrp="1"/>
          </p:cNvSpPr>
          <p:nvPr/>
        </p:nvSpPr>
        <p:spPr>
          <a:xfrm>
            <a:off x="609600" y="3924300"/>
            <a:ext cx="5314950" cy="1695450"/>
          </a:xfrm>
          <a:prstGeom prst="roundRect">
            <a:avLst>
              <a:gd name="adj" fmla="val 7865"/>
            </a:avLst>
          </a:prstGeom>
          <a:solidFill>
            <a:srgbClr val="183D37"/>
          </a:solidFill>
          <a:ln w="0">
            <a:solidFill>
              <a:srgbClr val="183D37"/>
            </a:solidFill>
            <a:prstDash val="solid"/>
          </a:ln>
        </p:spPr>
      </p:sp>
      <p:sp>
        <p:nvSpPr>
          <p:cNvPr id="6" name="revolution-note-text">
            <a:extLst>
              <a:ext uri="{FF2B5EF4-FFF2-40B4-BE49-F238E27FC236}">
                <a16:creationId xmlns:a16="http://schemas.microsoft.com/office/drawing/2014/main" id="{B59F80C6-1B42-42F8-BC01-7769CA3C88E0}"/>
              </a:ext>
            </a:extLst>
          </p:cNvPr>
          <p:cNvSpPr>
            <a:spLocks noGrp="1"/>
          </p:cNvSpPr>
          <p:nvPr/>
        </p:nvSpPr>
        <p:spPr>
          <a:xfrm>
            <a:off x="914400" y="4219575"/>
            <a:ext cx="4705350" cy="1162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l">
              <a:lnSpc>
                <a:spcPct val="110000"/>
              </a:lnSpc>
              <a:buNone/>
              <a:defRPr sz="225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Славная революция 1688-1689 гг. предоставила населению страны широкие права и свободы.</a:t>
            </a:r>
          </a:p>
        </p:txBody>
      </p:sp>
      <p:sp>
        <p:nvSpPr>
          <p:cNvPr id="7" name="glorious-revolution-matte">
            <a:extLst>
              <a:ext uri="{FF2B5EF4-FFF2-40B4-BE49-F238E27FC236}">
                <a16:creationId xmlns:a16="http://schemas.microsoft.com/office/drawing/2014/main" id="{1B2E1154-8644-4066-9564-D33B04EE3282}"/>
              </a:ext>
            </a:extLst>
          </p:cNvPr>
          <p:cNvSpPr>
            <a:spLocks noGrp="1"/>
          </p:cNvSpPr>
          <p:nvPr/>
        </p:nvSpPr>
        <p:spPr>
          <a:xfrm>
            <a:off x="6629400" y="1162050"/>
            <a:ext cx="5010150" cy="4724400"/>
          </a:xfrm>
          <a:prstGeom prst="roundRect">
            <a:avLst>
              <a:gd name="adj" fmla="val 2016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 l="11307" r="11307"/>
          <a:stretch>
            <a:fillRect/>
          </a:stretch>
        </p:blipFill>
        <p:spPr>
          <a:xfrm>
            <a:off x="6705600" y="1238250"/>
            <a:ext cx="4857750" cy="4572000"/>
          </a:xfrm>
          <a:prstGeom prst="roundRect">
            <a:avLst>
              <a:gd name="adj" fmla="val 2083"/>
            </a:avLst>
          </a:prstGeom>
        </p:spPr>
      </p:pic>
      <p:sp>
        <p:nvSpPr>
          <p:cNvPr id="9" name="glorious-revolution-border">
            <a:extLst>
              <a:ext uri="{FF2B5EF4-FFF2-40B4-BE49-F238E27FC236}">
                <a16:creationId xmlns:a16="http://schemas.microsoft.com/office/drawing/2014/main" id="{B68C3A15-B962-4358-9E8E-A5A4030D9A9C}"/>
              </a:ext>
            </a:extLst>
          </p:cNvPr>
          <p:cNvSpPr>
            <a:spLocks noGrp="1"/>
          </p:cNvSpPr>
          <p:nvPr/>
        </p:nvSpPr>
        <p:spPr>
          <a:xfrm>
            <a:off x="6705600" y="1238250"/>
            <a:ext cx="4857750" cy="4572000"/>
          </a:xfrm>
          <a:prstGeom prst="roundRect">
            <a:avLst>
              <a:gd name="adj" fmla="val 2083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0" name="footer-rule">
            <a:extLst>
              <a:ext uri="{FF2B5EF4-FFF2-40B4-BE49-F238E27FC236}">
                <a16:creationId xmlns:a16="http://schemas.microsoft.com/office/drawing/2014/main" id="{FA38C09B-28CB-42DA-A4B1-42E19AF89832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1" name="author-footer">
            <a:extLst>
              <a:ext uri="{FF2B5EF4-FFF2-40B4-BE49-F238E27FC236}">
                <a16:creationId xmlns:a16="http://schemas.microsoft.com/office/drawing/2014/main" id="{F1AA5951-911A-4C66-837D-FE642DADD6D1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746B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46B5D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9668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4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op-accent">
            <a:extLst>
              <a:ext uri="{FF2B5EF4-FFF2-40B4-BE49-F238E27FC236}">
                <a16:creationId xmlns:a16="http://schemas.microsoft.com/office/drawing/2014/main" id="{9EB75507-2EF1-4ADC-87EA-6B12C96203D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78283B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7BCE671-0E63-4C8D-BDB1-EA90C9E402CD}"/>
              </a:ext>
            </a:extLst>
          </p:cNvPr>
          <p:cNvSpPr>
            <a:spLocks noGrp="1"/>
          </p:cNvSpPr>
          <p:nvPr/>
        </p:nvSpPr>
        <p:spPr>
          <a:xfrm>
            <a:off x="666750" y="342900"/>
            <a:ext cx="108585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96000"/>
              </a:lnSpc>
              <a:buNone/>
              <a:defRPr sz="36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Перестроить мир по законам </a:t>
            </a:r>
          </a:p>
          <a:p>
            <a:pPr algn="ctr">
              <a:lnSpc>
                <a:spcPct val="96000"/>
              </a:lnSpc>
              <a:buNone/>
              <a:defRPr sz="3600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3600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разума!</a:t>
            </a:r>
          </a:p>
        </p:txBody>
      </p:sp>
      <p:sp>
        <p:nvSpPr>
          <p:cNvPr id="3" name="gallery-hanger-0">
            <a:extLst>
              <a:ext uri="{FF2B5EF4-FFF2-40B4-BE49-F238E27FC236}">
                <a16:creationId xmlns:a16="http://schemas.microsoft.com/office/drawing/2014/main" id="{8FD2E5F0-0396-4A4A-B0D3-7C555EF3C0AE}"/>
              </a:ext>
            </a:extLst>
          </p:cNvPr>
          <p:cNvSpPr>
            <a:spLocks noGrp="1"/>
          </p:cNvSpPr>
          <p:nvPr/>
        </p:nvSpPr>
        <p:spPr>
          <a:xfrm>
            <a:off x="1752600" y="1409700"/>
            <a:ext cx="0" cy="361950"/>
          </a:xfrm>
          <a:prstGeom prst="line">
            <a:avLst/>
          </a:prstGeom>
          <a:noFill/>
          <a:ln w="14288">
            <a:solidFill>
              <a:srgbClr val="B48A4A"/>
            </a:solidFill>
            <a:prstDash val="solid"/>
          </a:ln>
        </p:spPr>
      </p:sp>
      <p:sp>
        <p:nvSpPr>
          <p:cNvPr id="4" name="portrait-0-matte">
            <a:extLst>
              <a:ext uri="{FF2B5EF4-FFF2-40B4-BE49-F238E27FC236}">
                <a16:creationId xmlns:a16="http://schemas.microsoft.com/office/drawing/2014/main" id="{3A1AC9F6-9CDE-41BA-9FA9-58F198E00BB1}"/>
              </a:ext>
            </a:extLst>
          </p:cNvPr>
          <p:cNvSpPr>
            <a:spLocks noGrp="1"/>
          </p:cNvSpPr>
          <p:nvPr/>
        </p:nvSpPr>
        <p:spPr>
          <a:xfrm>
            <a:off x="647700" y="1714500"/>
            <a:ext cx="2209800" cy="3067050"/>
          </a:xfrm>
          <a:prstGeom prst="ellipse">
            <a:avLst/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/>
          <a:srcRect l="4355" r="4355"/>
          <a:stretch>
            <a:fillRect/>
          </a:stretch>
        </p:blipFill>
        <p:spPr>
          <a:xfrm>
            <a:off x="723900" y="1790700"/>
            <a:ext cx="2057400" cy="2914650"/>
          </a:xfrm>
          <a:prstGeom prst="ellipse">
            <a:avLst/>
          </a:prstGeom>
        </p:spPr>
      </p:pic>
      <p:sp>
        <p:nvSpPr>
          <p:cNvPr id="6" name="portrait-0-border">
            <a:extLst>
              <a:ext uri="{FF2B5EF4-FFF2-40B4-BE49-F238E27FC236}">
                <a16:creationId xmlns:a16="http://schemas.microsoft.com/office/drawing/2014/main" id="{5E7AD5B2-2C3B-41FD-AB49-594DE8C71D44}"/>
              </a:ext>
            </a:extLst>
          </p:cNvPr>
          <p:cNvSpPr>
            <a:spLocks noGrp="1"/>
          </p:cNvSpPr>
          <p:nvPr/>
        </p:nvSpPr>
        <p:spPr>
          <a:xfrm>
            <a:off x="723900" y="1790700"/>
            <a:ext cx="2057400" cy="2914650"/>
          </a:xfrm>
          <a:prstGeom prst="ellips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7" name="gallery-hanger-1">
            <a:extLst>
              <a:ext uri="{FF2B5EF4-FFF2-40B4-BE49-F238E27FC236}">
                <a16:creationId xmlns:a16="http://schemas.microsoft.com/office/drawing/2014/main" id="{C2781406-225B-46DD-96DE-AB3BD9C4A4E9}"/>
              </a:ext>
            </a:extLst>
          </p:cNvPr>
          <p:cNvSpPr>
            <a:spLocks noGrp="1"/>
          </p:cNvSpPr>
          <p:nvPr/>
        </p:nvSpPr>
        <p:spPr>
          <a:xfrm>
            <a:off x="4648200" y="1409700"/>
            <a:ext cx="0" cy="361950"/>
          </a:xfrm>
          <a:prstGeom prst="line">
            <a:avLst/>
          </a:prstGeom>
          <a:noFill/>
          <a:ln w="14288">
            <a:solidFill>
              <a:srgbClr val="B48A4A"/>
            </a:solidFill>
            <a:prstDash val="solid"/>
          </a:ln>
        </p:spPr>
      </p:sp>
      <p:sp>
        <p:nvSpPr>
          <p:cNvPr id="8" name="portrait-1-matte">
            <a:extLst>
              <a:ext uri="{FF2B5EF4-FFF2-40B4-BE49-F238E27FC236}">
                <a16:creationId xmlns:a16="http://schemas.microsoft.com/office/drawing/2014/main" id="{95EB5218-90F8-4D99-BD2B-17C9D359C094}"/>
              </a:ext>
            </a:extLst>
          </p:cNvPr>
          <p:cNvSpPr>
            <a:spLocks noGrp="1"/>
          </p:cNvSpPr>
          <p:nvPr/>
        </p:nvSpPr>
        <p:spPr>
          <a:xfrm>
            <a:off x="3543300" y="1714500"/>
            <a:ext cx="2209800" cy="3067050"/>
          </a:xfrm>
          <a:prstGeom prst="ellipse">
            <a:avLst/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4"/>
          <a:srcRect l="10116" r="10116"/>
          <a:stretch>
            <a:fillRect/>
          </a:stretch>
        </p:blipFill>
        <p:spPr>
          <a:xfrm>
            <a:off x="3619500" y="1790700"/>
            <a:ext cx="2057400" cy="2914650"/>
          </a:xfrm>
          <a:prstGeom prst="ellipse">
            <a:avLst/>
          </a:prstGeom>
        </p:spPr>
      </p:pic>
      <p:sp>
        <p:nvSpPr>
          <p:cNvPr id="10" name="portrait-1-border">
            <a:extLst>
              <a:ext uri="{FF2B5EF4-FFF2-40B4-BE49-F238E27FC236}">
                <a16:creationId xmlns:a16="http://schemas.microsoft.com/office/drawing/2014/main" id="{51B9FFD1-59A3-45AF-867D-3861EEB52034}"/>
              </a:ext>
            </a:extLst>
          </p:cNvPr>
          <p:cNvSpPr>
            <a:spLocks noGrp="1"/>
          </p:cNvSpPr>
          <p:nvPr/>
        </p:nvSpPr>
        <p:spPr>
          <a:xfrm>
            <a:off x="3619500" y="1790700"/>
            <a:ext cx="2057400" cy="2914650"/>
          </a:xfrm>
          <a:prstGeom prst="ellips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1" name="gallery-hanger-2">
            <a:extLst>
              <a:ext uri="{FF2B5EF4-FFF2-40B4-BE49-F238E27FC236}">
                <a16:creationId xmlns:a16="http://schemas.microsoft.com/office/drawing/2014/main" id="{5F72A819-C1B1-4B0B-ADAD-5C0890B5778A}"/>
              </a:ext>
            </a:extLst>
          </p:cNvPr>
          <p:cNvSpPr>
            <a:spLocks noGrp="1"/>
          </p:cNvSpPr>
          <p:nvPr/>
        </p:nvSpPr>
        <p:spPr>
          <a:xfrm>
            <a:off x="7543800" y="1409700"/>
            <a:ext cx="0" cy="361950"/>
          </a:xfrm>
          <a:prstGeom prst="line">
            <a:avLst/>
          </a:prstGeom>
          <a:noFill/>
          <a:ln w="14288">
            <a:solidFill>
              <a:srgbClr val="B48A4A"/>
            </a:solidFill>
            <a:prstDash val="solid"/>
          </a:ln>
        </p:spPr>
      </p:sp>
      <p:sp>
        <p:nvSpPr>
          <p:cNvPr id="12" name="portrait-2-matte">
            <a:extLst>
              <a:ext uri="{FF2B5EF4-FFF2-40B4-BE49-F238E27FC236}">
                <a16:creationId xmlns:a16="http://schemas.microsoft.com/office/drawing/2014/main" id="{5F64A251-42CB-4C77-8907-BD3EAB39AC5A}"/>
              </a:ext>
            </a:extLst>
          </p:cNvPr>
          <p:cNvSpPr>
            <a:spLocks noGrp="1"/>
          </p:cNvSpPr>
          <p:nvPr/>
        </p:nvSpPr>
        <p:spPr>
          <a:xfrm>
            <a:off x="6438900" y="1714500"/>
            <a:ext cx="2209800" cy="3067050"/>
          </a:xfrm>
          <a:prstGeom prst="ellipse">
            <a:avLst/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5"/>
          <a:srcRect l="3321" r="3321"/>
          <a:stretch>
            <a:fillRect/>
          </a:stretch>
        </p:blipFill>
        <p:spPr>
          <a:xfrm>
            <a:off x="6515100" y="1790700"/>
            <a:ext cx="2057400" cy="2914650"/>
          </a:xfrm>
          <a:prstGeom prst="ellipse">
            <a:avLst/>
          </a:prstGeom>
        </p:spPr>
      </p:pic>
      <p:sp>
        <p:nvSpPr>
          <p:cNvPr id="14" name="portrait-2-border">
            <a:extLst>
              <a:ext uri="{FF2B5EF4-FFF2-40B4-BE49-F238E27FC236}">
                <a16:creationId xmlns:a16="http://schemas.microsoft.com/office/drawing/2014/main" id="{AA02E636-6C5B-4C77-916B-4AFE3BD03A29}"/>
              </a:ext>
            </a:extLst>
          </p:cNvPr>
          <p:cNvSpPr>
            <a:spLocks noGrp="1"/>
          </p:cNvSpPr>
          <p:nvPr/>
        </p:nvSpPr>
        <p:spPr>
          <a:xfrm>
            <a:off x="6515100" y="1790700"/>
            <a:ext cx="2057400" cy="2914650"/>
          </a:xfrm>
          <a:prstGeom prst="ellips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5" name="gallery-hanger-3">
            <a:extLst>
              <a:ext uri="{FF2B5EF4-FFF2-40B4-BE49-F238E27FC236}">
                <a16:creationId xmlns:a16="http://schemas.microsoft.com/office/drawing/2014/main" id="{1A7F7FC5-B704-4EFD-AC5F-FE3BDED5BF58}"/>
              </a:ext>
            </a:extLst>
          </p:cNvPr>
          <p:cNvSpPr>
            <a:spLocks noGrp="1"/>
          </p:cNvSpPr>
          <p:nvPr/>
        </p:nvSpPr>
        <p:spPr>
          <a:xfrm>
            <a:off x="10439400" y="1409700"/>
            <a:ext cx="0" cy="361950"/>
          </a:xfrm>
          <a:prstGeom prst="line">
            <a:avLst/>
          </a:prstGeom>
          <a:noFill/>
          <a:ln w="14288">
            <a:solidFill>
              <a:srgbClr val="B48A4A"/>
            </a:solidFill>
            <a:prstDash val="solid"/>
          </a:ln>
        </p:spPr>
      </p:sp>
      <p:sp>
        <p:nvSpPr>
          <p:cNvPr id="16" name="portrait-3-matte">
            <a:extLst>
              <a:ext uri="{FF2B5EF4-FFF2-40B4-BE49-F238E27FC236}">
                <a16:creationId xmlns:a16="http://schemas.microsoft.com/office/drawing/2014/main" id="{5639B4ED-9BAE-48A8-A7E4-7B29F3989E78}"/>
              </a:ext>
            </a:extLst>
          </p:cNvPr>
          <p:cNvSpPr>
            <a:spLocks noGrp="1"/>
          </p:cNvSpPr>
          <p:nvPr/>
        </p:nvSpPr>
        <p:spPr>
          <a:xfrm>
            <a:off x="9334500" y="1714500"/>
            <a:ext cx="2209800" cy="3067050"/>
          </a:xfrm>
          <a:prstGeom prst="ellipse">
            <a:avLst/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6"/>
          <a:srcRect l="7578" r="7578"/>
          <a:stretch>
            <a:fillRect/>
          </a:stretch>
        </p:blipFill>
        <p:spPr>
          <a:xfrm>
            <a:off x="9410700" y="1790700"/>
            <a:ext cx="2057400" cy="2914650"/>
          </a:xfrm>
          <a:prstGeom prst="ellipse">
            <a:avLst/>
          </a:prstGeom>
        </p:spPr>
      </p:pic>
      <p:sp>
        <p:nvSpPr>
          <p:cNvPr id="18" name="portrait-3-border">
            <a:extLst>
              <a:ext uri="{FF2B5EF4-FFF2-40B4-BE49-F238E27FC236}">
                <a16:creationId xmlns:a16="http://schemas.microsoft.com/office/drawing/2014/main" id="{75444609-45F7-4DE4-8B08-1DB8289E205B}"/>
              </a:ext>
            </a:extLst>
          </p:cNvPr>
          <p:cNvSpPr>
            <a:spLocks noGrp="1"/>
          </p:cNvSpPr>
          <p:nvPr/>
        </p:nvSpPr>
        <p:spPr>
          <a:xfrm>
            <a:off x="9410700" y="1790700"/>
            <a:ext cx="2057400" cy="2914650"/>
          </a:xfrm>
          <a:prstGeom prst="ellipse">
            <a:avLst/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9" name="nameplate-0">
            <a:extLst>
              <a:ext uri="{FF2B5EF4-FFF2-40B4-BE49-F238E27FC236}">
                <a16:creationId xmlns:a16="http://schemas.microsoft.com/office/drawing/2014/main" id="{3C72BB8B-BDE0-4F1A-B6EF-DA53FA67DFA6}"/>
              </a:ext>
            </a:extLst>
          </p:cNvPr>
          <p:cNvSpPr>
            <a:spLocks noGrp="1"/>
          </p:cNvSpPr>
          <p:nvPr/>
        </p:nvSpPr>
        <p:spPr>
          <a:xfrm>
            <a:off x="552450" y="5029200"/>
            <a:ext cx="2400300" cy="666750"/>
          </a:xfrm>
          <a:prstGeom prst="roundRect">
            <a:avLst>
              <a:gd name="adj" fmla="val 11429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20" name="name-0">
            <a:extLst>
              <a:ext uri="{FF2B5EF4-FFF2-40B4-BE49-F238E27FC236}">
                <a16:creationId xmlns:a16="http://schemas.microsoft.com/office/drawing/2014/main" id="{232A1BD0-0E05-4EC4-8EC1-B0CAE39E4759}"/>
              </a:ext>
            </a:extLst>
          </p:cNvPr>
          <p:cNvSpPr>
            <a:spLocks noGrp="1"/>
          </p:cNvSpPr>
          <p:nvPr/>
        </p:nvSpPr>
        <p:spPr>
          <a:xfrm>
            <a:off x="647700" y="51816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02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Джон Локк</a:t>
            </a:r>
          </a:p>
        </p:txBody>
      </p:sp>
      <p:sp>
        <p:nvSpPr>
          <p:cNvPr id="21" name="nameplate-1">
            <a:extLst>
              <a:ext uri="{FF2B5EF4-FFF2-40B4-BE49-F238E27FC236}">
                <a16:creationId xmlns:a16="http://schemas.microsoft.com/office/drawing/2014/main" id="{87B4F699-9966-43F2-87CE-9CD2296EBF17}"/>
              </a:ext>
            </a:extLst>
          </p:cNvPr>
          <p:cNvSpPr>
            <a:spLocks noGrp="1"/>
          </p:cNvSpPr>
          <p:nvPr/>
        </p:nvSpPr>
        <p:spPr>
          <a:xfrm>
            <a:off x="3448050" y="5029200"/>
            <a:ext cx="2400300" cy="666750"/>
          </a:xfrm>
          <a:prstGeom prst="roundRect">
            <a:avLst>
              <a:gd name="adj" fmla="val 11429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22" name="name-1">
            <a:extLst>
              <a:ext uri="{FF2B5EF4-FFF2-40B4-BE49-F238E27FC236}">
                <a16:creationId xmlns:a16="http://schemas.microsoft.com/office/drawing/2014/main" id="{29B36A26-1CD1-4AAA-B961-8087B8068DA9}"/>
              </a:ext>
            </a:extLst>
          </p:cNvPr>
          <p:cNvSpPr>
            <a:spLocks noGrp="1"/>
          </p:cNvSpPr>
          <p:nvPr/>
        </p:nvSpPr>
        <p:spPr>
          <a:xfrm>
            <a:off x="3543300" y="51816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02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Вольтер</a:t>
            </a:r>
          </a:p>
        </p:txBody>
      </p:sp>
      <p:sp>
        <p:nvSpPr>
          <p:cNvPr id="23" name="nameplate-2">
            <a:extLst>
              <a:ext uri="{FF2B5EF4-FFF2-40B4-BE49-F238E27FC236}">
                <a16:creationId xmlns:a16="http://schemas.microsoft.com/office/drawing/2014/main" id="{178F7100-776E-44A4-B599-C9523962F6B5}"/>
              </a:ext>
            </a:extLst>
          </p:cNvPr>
          <p:cNvSpPr>
            <a:spLocks noGrp="1"/>
          </p:cNvSpPr>
          <p:nvPr/>
        </p:nvSpPr>
        <p:spPr>
          <a:xfrm>
            <a:off x="6343650" y="5029200"/>
            <a:ext cx="2400300" cy="666750"/>
          </a:xfrm>
          <a:prstGeom prst="roundRect">
            <a:avLst>
              <a:gd name="adj" fmla="val 11429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24" name="name-2">
            <a:extLst>
              <a:ext uri="{FF2B5EF4-FFF2-40B4-BE49-F238E27FC236}">
                <a16:creationId xmlns:a16="http://schemas.microsoft.com/office/drawing/2014/main" id="{E680451C-A87B-4913-B14B-BAD9DCB48722}"/>
              </a:ext>
            </a:extLst>
          </p:cNvPr>
          <p:cNvSpPr>
            <a:spLocks noGrp="1"/>
          </p:cNvSpPr>
          <p:nvPr/>
        </p:nvSpPr>
        <p:spPr>
          <a:xfrm>
            <a:off x="6438900" y="51816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02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Жан-Жак Руссо</a:t>
            </a:r>
          </a:p>
        </p:txBody>
      </p:sp>
      <p:sp>
        <p:nvSpPr>
          <p:cNvPr id="25" name="nameplate-3">
            <a:extLst>
              <a:ext uri="{FF2B5EF4-FFF2-40B4-BE49-F238E27FC236}">
                <a16:creationId xmlns:a16="http://schemas.microsoft.com/office/drawing/2014/main" id="{446858AB-1C66-4986-9104-51260C45171C}"/>
              </a:ext>
            </a:extLst>
          </p:cNvPr>
          <p:cNvSpPr>
            <a:spLocks noGrp="1"/>
          </p:cNvSpPr>
          <p:nvPr/>
        </p:nvSpPr>
        <p:spPr>
          <a:xfrm>
            <a:off x="9239250" y="5029200"/>
            <a:ext cx="2400300" cy="666750"/>
          </a:xfrm>
          <a:prstGeom prst="roundRect">
            <a:avLst>
              <a:gd name="adj" fmla="val 11429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26" name="name-3">
            <a:extLst>
              <a:ext uri="{FF2B5EF4-FFF2-40B4-BE49-F238E27FC236}">
                <a16:creationId xmlns:a16="http://schemas.microsoft.com/office/drawing/2014/main" id="{BED4B3A2-73A3-4435-AB83-B7C651538B9C}"/>
              </a:ext>
            </a:extLst>
          </p:cNvPr>
          <p:cNvSpPr>
            <a:spLocks noGrp="1"/>
          </p:cNvSpPr>
          <p:nvPr/>
        </p:nvSpPr>
        <p:spPr>
          <a:xfrm>
            <a:off x="9334500" y="5181600"/>
            <a:ext cx="22098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172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172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Шарль Монтескье</a:t>
            </a:r>
          </a:p>
        </p:txBody>
      </p:sp>
      <p:sp>
        <p:nvSpPr>
          <p:cNvPr id="27" name="footer-rule">
            <a:extLst>
              <a:ext uri="{FF2B5EF4-FFF2-40B4-BE49-F238E27FC236}">
                <a16:creationId xmlns:a16="http://schemas.microsoft.com/office/drawing/2014/main" id="{46E58E6D-6B93-4A43-8EA2-C82C278F055D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28" name="author-footer">
            <a:extLst>
              <a:ext uri="{FF2B5EF4-FFF2-40B4-BE49-F238E27FC236}">
                <a16:creationId xmlns:a16="http://schemas.microsoft.com/office/drawing/2014/main" id="{EB3A7B6B-18E2-4DEC-A729-F796CE7697F7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73063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op-accent">
            <a:extLst>
              <a:ext uri="{FF2B5EF4-FFF2-40B4-BE49-F238E27FC236}">
                <a16:creationId xmlns:a16="http://schemas.microsoft.com/office/drawing/2014/main" id="{D59A4C0C-437F-40F6-8FDD-47AE6D5FB75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D258237-E62B-4F00-9654-F98B34ACD3CE}"/>
              </a:ext>
            </a:extLst>
          </p:cNvPr>
          <p:cNvSpPr>
            <a:spLocks noGrp="1"/>
          </p:cNvSpPr>
          <p:nvPr/>
        </p:nvSpPr>
        <p:spPr>
          <a:xfrm>
            <a:off x="609600" y="419100"/>
            <a:ext cx="7239000" cy="1009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98000"/>
              </a:lnSpc>
              <a:buNone/>
              <a:defRPr sz="3450" b="1" i="0">
                <a:solidFill>
                  <a:srgbClr val="78283B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78283B"/>
                </a:solidFill>
                <a:latin typeface="Georgia"/>
                <a:ea typeface="Georgia"/>
                <a:cs typeface="Georgia"/>
              </a:rPr>
              <a:t>Впервые заговорил о </a:t>
            </a:r>
          </a:p>
          <a:p>
            <a:pPr algn="l">
              <a:lnSpc>
                <a:spcPct val="98000"/>
              </a:lnSpc>
              <a:buNone/>
              <a:defRPr sz="3450" b="1" i="0">
                <a:solidFill>
                  <a:srgbClr val="78283B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78283B"/>
                </a:solidFill>
                <a:latin typeface="Georgia"/>
                <a:ea typeface="Georgia"/>
                <a:cs typeface="Georgia"/>
              </a:rPr>
              <a:t>разделении властей</a:t>
            </a:r>
          </a:p>
        </p:txBody>
      </p:sp>
      <p:sp>
        <p:nvSpPr>
          <p:cNvPr id="3" name="locke-portrait-matte">
            <a:extLst>
              <a:ext uri="{FF2B5EF4-FFF2-40B4-BE49-F238E27FC236}">
                <a16:creationId xmlns:a16="http://schemas.microsoft.com/office/drawing/2014/main" id="{3C0204F7-04FA-492B-9121-50288E409708}"/>
              </a:ext>
            </a:extLst>
          </p:cNvPr>
          <p:cNvSpPr>
            <a:spLocks noGrp="1"/>
          </p:cNvSpPr>
          <p:nvPr/>
        </p:nvSpPr>
        <p:spPr>
          <a:xfrm>
            <a:off x="552450" y="1619250"/>
            <a:ext cx="3105150" cy="4114800"/>
          </a:xfrm>
          <a:prstGeom prst="roundRect">
            <a:avLst>
              <a:gd name="adj" fmla="val 3681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rcRect l="4590" r="4590"/>
          <a:stretch>
            <a:fillRect/>
          </a:stretch>
        </p:blipFill>
        <p:spPr>
          <a:xfrm>
            <a:off x="628650" y="1695450"/>
            <a:ext cx="2952750" cy="3962400"/>
          </a:xfrm>
          <a:prstGeom prst="roundRect">
            <a:avLst>
              <a:gd name="adj" fmla="val 3871"/>
            </a:avLst>
          </a:prstGeom>
        </p:spPr>
      </p:pic>
      <p:sp>
        <p:nvSpPr>
          <p:cNvPr id="5" name="locke-portrait-border">
            <a:extLst>
              <a:ext uri="{FF2B5EF4-FFF2-40B4-BE49-F238E27FC236}">
                <a16:creationId xmlns:a16="http://schemas.microsoft.com/office/drawing/2014/main" id="{A96103B0-F776-423D-863F-800B909B546D}"/>
              </a:ext>
            </a:extLst>
          </p:cNvPr>
          <p:cNvSpPr>
            <a:spLocks noGrp="1"/>
          </p:cNvSpPr>
          <p:nvPr/>
        </p:nvSpPr>
        <p:spPr>
          <a:xfrm>
            <a:off x="628650" y="1695450"/>
            <a:ext cx="2952750" cy="3962400"/>
          </a:xfrm>
          <a:prstGeom prst="roundRect">
            <a:avLst>
              <a:gd name="adj" fmla="val 3871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6" name="exec-link">
            <a:extLst>
              <a:ext uri="{FF2B5EF4-FFF2-40B4-BE49-F238E27FC236}">
                <a16:creationId xmlns:a16="http://schemas.microsoft.com/office/drawing/2014/main" id="{CAE6FF9B-8DCF-4D2C-9B19-1378C92BA5CA}"/>
              </a:ext>
            </a:extLst>
          </p:cNvPr>
          <p:cNvSpPr>
            <a:spLocks noGrp="1"/>
          </p:cNvSpPr>
          <p:nvPr/>
        </p:nvSpPr>
        <p:spPr>
          <a:xfrm>
            <a:off x="5505450" y="3200400"/>
            <a:ext cx="0" cy="144780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7" name="leg-link">
            <a:extLst>
              <a:ext uri="{FF2B5EF4-FFF2-40B4-BE49-F238E27FC236}">
                <a16:creationId xmlns:a16="http://schemas.microsoft.com/office/drawing/2014/main" id="{CDB6DC82-DE24-4116-BDDA-A3E6467127E5}"/>
              </a:ext>
            </a:extLst>
          </p:cNvPr>
          <p:cNvSpPr>
            <a:spLocks noGrp="1"/>
          </p:cNvSpPr>
          <p:nvPr/>
        </p:nvSpPr>
        <p:spPr>
          <a:xfrm>
            <a:off x="8705850" y="3200400"/>
            <a:ext cx="0" cy="144780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8" name="exec-node">
            <a:extLst>
              <a:ext uri="{FF2B5EF4-FFF2-40B4-BE49-F238E27FC236}">
                <a16:creationId xmlns:a16="http://schemas.microsoft.com/office/drawing/2014/main" id="{68319D51-4BE3-4268-9373-48F27B977375}"/>
              </a:ext>
            </a:extLst>
          </p:cNvPr>
          <p:cNvSpPr>
            <a:spLocks noGrp="1"/>
          </p:cNvSpPr>
          <p:nvPr/>
        </p:nvSpPr>
        <p:spPr>
          <a:xfrm>
            <a:off x="4095750" y="1943100"/>
            <a:ext cx="2819400" cy="1257300"/>
          </a:xfrm>
          <a:prstGeom prst="roundRect">
            <a:avLst>
              <a:gd name="adj" fmla="val 10606"/>
            </a:avLst>
          </a:prstGeom>
          <a:solidFill>
            <a:srgbClr val="183D37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9" name="leg-node">
            <a:extLst>
              <a:ext uri="{FF2B5EF4-FFF2-40B4-BE49-F238E27FC236}">
                <a16:creationId xmlns:a16="http://schemas.microsoft.com/office/drawing/2014/main" id="{C8C2DB88-361E-4F8B-8173-1768773EDD3F}"/>
              </a:ext>
            </a:extLst>
          </p:cNvPr>
          <p:cNvSpPr>
            <a:spLocks noGrp="1"/>
          </p:cNvSpPr>
          <p:nvPr/>
        </p:nvSpPr>
        <p:spPr>
          <a:xfrm>
            <a:off x="7296150" y="1943100"/>
            <a:ext cx="2819400" cy="1257300"/>
          </a:xfrm>
          <a:prstGeom prst="roundRect">
            <a:avLst>
              <a:gd name="adj" fmla="val 10606"/>
            </a:avLst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0" name="monarch-node">
            <a:extLst>
              <a:ext uri="{FF2B5EF4-FFF2-40B4-BE49-F238E27FC236}">
                <a16:creationId xmlns:a16="http://schemas.microsoft.com/office/drawing/2014/main" id="{B89FBC80-865B-43A4-BB08-2665E1BC8613}"/>
              </a:ext>
            </a:extLst>
          </p:cNvPr>
          <p:cNvSpPr>
            <a:spLocks noGrp="1"/>
          </p:cNvSpPr>
          <p:nvPr/>
        </p:nvSpPr>
        <p:spPr>
          <a:xfrm>
            <a:off x="4095750" y="4648200"/>
            <a:ext cx="2819400" cy="1162050"/>
          </a:xfrm>
          <a:prstGeom prst="roundRect">
            <a:avLst>
              <a:gd name="adj" fmla="val 8197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1" name="deputies-node">
            <a:extLst>
              <a:ext uri="{FF2B5EF4-FFF2-40B4-BE49-F238E27FC236}">
                <a16:creationId xmlns:a16="http://schemas.microsoft.com/office/drawing/2014/main" id="{23FB1EBD-9B6D-469D-BF61-BA27E6421555}"/>
              </a:ext>
            </a:extLst>
          </p:cNvPr>
          <p:cNvSpPr>
            <a:spLocks noGrp="1"/>
          </p:cNvSpPr>
          <p:nvPr/>
        </p:nvSpPr>
        <p:spPr>
          <a:xfrm>
            <a:off x="7296150" y="4648200"/>
            <a:ext cx="2819400" cy="1162050"/>
          </a:xfrm>
          <a:prstGeom prst="roundRect">
            <a:avLst>
              <a:gd name="adj" fmla="val 8197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2" name="executive">
            <a:extLst>
              <a:ext uri="{FF2B5EF4-FFF2-40B4-BE49-F238E27FC236}">
                <a16:creationId xmlns:a16="http://schemas.microsoft.com/office/drawing/2014/main" id="{F15E2DFF-7F78-434E-AC2C-8205B293834C}"/>
              </a:ext>
            </a:extLst>
          </p:cNvPr>
          <p:cNvSpPr>
            <a:spLocks noGrp="1"/>
          </p:cNvSpPr>
          <p:nvPr/>
        </p:nvSpPr>
        <p:spPr>
          <a:xfrm>
            <a:off x="4324350" y="2305050"/>
            <a:ext cx="2362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10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исполнительная</a:t>
            </a:r>
          </a:p>
        </p:txBody>
      </p:sp>
      <p:sp>
        <p:nvSpPr>
          <p:cNvPr id="13" name="legislative">
            <a:extLst>
              <a:ext uri="{FF2B5EF4-FFF2-40B4-BE49-F238E27FC236}">
                <a16:creationId xmlns:a16="http://schemas.microsoft.com/office/drawing/2014/main" id="{CF222CFB-A206-4AD0-A457-312C1B7998E7}"/>
              </a:ext>
            </a:extLst>
          </p:cNvPr>
          <p:cNvSpPr>
            <a:spLocks noGrp="1"/>
          </p:cNvSpPr>
          <p:nvPr/>
        </p:nvSpPr>
        <p:spPr>
          <a:xfrm>
            <a:off x="7524750" y="2305050"/>
            <a:ext cx="23622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10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законодательная</a:t>
            </a:r>
          </a:p>
        </p:txBody>
      </p:sp>
      <p:sp>
        <p:nvSpPr>
          <p:cNvPr id="14" name="monarch">
            <a:extLst>
              <a:ext uri="{FF2B5EF4-FFF2-40B4-BE49-F238E27FC236}">
                <a16:creationId xmlns:a16="http://schemas.microsoft.com/office/drawing/2014/main" id="{E3AF929A-0D64-4E9B-A17F-D44EBBF3EDB7}"/>
              </a:ext>
            </a:extLst>
          </p:cNvPr>
          <p:cNvSpPr>
            <a:spLocks noGrp="1"/>
          </p:cNvSpPr>
          <p:nvPr/>
        </p:nvSpPr>
        <p:spPr>
          <a:xfrm>
            <a:off x="4362450" y="4857750"/>
            <a:ext cx="2286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217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Монарх и его</a:t>
            </a:r>
          </a:p>
          <a:p>
            <a:pPr algn="ctr">
              <a:lnSpc>
                <a:spcPct val="100000"/>
              </a:lnSpc>
              <a:buNone/>
              <a:defRPr sz="217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правительство</a:t>
            </a:r>
          </a:p>
        </p:txBody>
      </p:sp>
      <p:sp>
        <p:nvSpPr>
          <p:cNvPr id="15" name="deputies">
            <a:extLst>
              <a:ext uri="{FF2B5EF4-FFF2-40B4-BE49-F238E27FC236}">
                <a16:creationId xmlns:a16="http://schemas.microsoft.com/office/drawing/2014/main" id="{D5619F24-9706-4A82-8390-77BEAB8A472E}"/>
              </a:ext>
            </a:extLst>
          </p:cNvPr>
          <p:cNvSpPr>
            <a:spLocks noGrp="1"/>
          </p:cNvSpPr>
          <p:nvPr/>
        </p:nvSpPr>
        <p:spPr>
          <a:xfrm>
            <a:off x="7562850" y="4857750"/>
            <a:ext cx="2286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217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Депутаты </a:t>
            </a:r>
          </a:p>
          <a:p>
            <a:pPr algn="ctr">
              <a:lnSpc>
                <a:spcPct val="100000"/>
              </a:lnSpc>
              <a:buNone/>
              <a:defRPr sz="217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217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парламента</a:t>
            </a:r>
          </a:p>
        </p:txBody>
      </p:sp>
      <p:sp>
        <p:nvSpPr>
          <p:cNvPr id="16" name="locke-nameplate">
            <a:extLst>
              <a:ext uri="{FF2B5EF4-FFF2-40B4-BE49-F238E27FC236}">
                <a16:creationId xmlns:a16="http://schemas.microsoft.com/office/drawing/2014/main" id="{D2560EEC-E83B-4457-A4CE-A236798C11E5}"/>
              </a:ext>
            </a:extLst>
          </p:cNvPr>
          <p:cNvSpPr>
            <a:spLocks noGrp="1"/>
          </p:cNvSpPr>
          <p:nvPr/>
        </p:nvSpPr>
        <p:spPr>
          <a:xfrm>
            <a:off x="723900" y="5791200"/>
            <a:ext cx="2762250" cy="457200"/>
          </a:xfrm>
          <a:prstGeom prst="roundRect">
            <a:avLst>
              <a:gd name="adj" fmla="val 12500"/>
            </a:avLst>
          </a:prstGeom>
          <a:solidFill>
            <a:srgbClr val="78283B"/>
          </a:solidFill>
          <a:ln w="0">
            <a:solidFill>
              <a:srgbClr val="78283B"/>
            </a:solidFill>
            <a:prstDash val="solid"/>
          </a:ln>
        </p:spPr>
      </p:sp>
      <p:sp>
        <p:nvSpPr>
          <p:cNvPr id="17" name="locke-name">
            <a:extLst>
              <a:ext uri="{FF2B5EF4-FFF2-40B4-BE49-F238E27FC236}">
                <a16:creationId xmlns:a16="http://schemas.microsoft.com/office/drawing/2014/main" id="{3BB78AB9-FC77-4C95-A38E-8FDAC6EE067C}"/>
              </a:ext>
            </a:extLst>
          </p:cNvPr>
          <p:cNvSpPr>
            <a:spLocks noGrp="1"/>
          </p:cNvSpPr>
          <p:nvPr/>
        </p:nvSpPr>
        <p:spPr>
          <a:xfrm>
            <a:off x="857250" y="5886450"/>
            <a:ext cx="24955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0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0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Джон Локк</a:t>
            </a:r>
          </a:p>
        </p:txBody>
      </p:sp>
      <p:sp>
        <p:nvSpPr>
          <p:cNvPr id="18" name="footer-rule">
            <a:extLst>
              <a:ext uri="{FF2B5EF4-FFF2-40B4-BE49-F238E27FC236}">
                <a16:creationId xmlns:a16="http://schemas.microsoft.com/office/drawing/2014/main" id="{CCDC49CC-E1D4-45CA-9DAB-98EB7E4E33D9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9" name="author-footer">
            <a:extLst>
              <a:ext uri="{FF2B5EF4-FFF2-40B4-BE49-F238E27FC236}">
                <a16:creationId xmlns:a16="http://schemas.microsoft.com/office/drawing/2014/main" id="{627A2466-B4BB-493F-B276-DE2A06B50A68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746B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46B5D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91973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3D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op-accent">
            <a:extLst>
              <a:ext uri="{FF2B5EF4-FFF2-40B4-BE49-F238E27FC236}">
                <a16:creationId xmlns:a16="http://schemas.microsoft.com/office/drawing/2014/main" id="{CCDA7C99-008C-4C2B-9449-F3F171456EE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51D7338D-B327-4580-91ED-C76934839B24}"/>
              </a:ext>
            </a:extLst>
          </p:cNvPr>
          <p:cNvSpPr>
            <a:spLocks noGrp="1"/>
          </p:cNvSpPr>
          <p:nvPr/>
        </p:nvSpPr>
        <p:spPr>
          <a:xfrm>
            <a:off x="609600" y="400050"/>
            <a:ext cx="109728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925" b="1" i="0">
                <a:solidFill>
                  <a:srgbClr val="FFFDF7"/>
                </a:solidFill>
                <a:latin typeface="Georgia"/>
                <a:ea typeface="Georgia"/>
                <a:cs typeface="Georgia"/>
              </a:defRPr>
            </a:pPr>
            <a:r>
              <a:rPr sz="2925" b="1" i="0">
                <a:solidFill>
                  <a:srgbClr val="FFFDF7"/>
                </a:solidFill>
                <a:latin typeface="Georgia"/>
                <a:ea typeface="Georgia"/>
                <a:cs typeface="Georgia"/>
              </a:rPr>
              <a:t>Локк выделял еще федеративную ветвь власти (для внешней политики).</a:t>
            </a:r>
          </a:p>
        </p:txBody>
      </p:sp>
      <p:sp>
        <p:nvSpPr>
          <p:cNvPr id="3" name="title-rule">
            <a:extLst>
              <a:ext uri="{FF2B5EF4-FFF2-40B4-BE49-F238E27FC236}">
                <a16:creationId xmlns:a16="http://schemas.microsoft.com/office/drawing/2014/main" id="{8BD9E2A3-E3FB-4CED-91BB-1F451A76F6DC}"/>
              </a:ext>
            </a:extLst>
          </p:cNvPr>
          <p:cNvSpPr>
            <a:spLocks noGrp="1"/>
          </p:cNvSpPr>
          <p:nvPr/>
        </p:nvSpPr>
        <p:spPr>
          <a:xfrm>
            <a:off x="1524000" y="1257300"/>
            <a:ext cx="9144000" cy="0"/>
          </a:xfrm>
          <a:prstGeom prst="line">
            <a:avLst/>
          </a:prstGeom>
          <a:noFill/>
          <a:ln w="19050">
            <a:solidFill>
              <a:srgbClr val="D9BD83"/>
            </a:solidFill>
            <a:prstDash val="solid"/>
          </a:ln>
        </p:spPr>
      </p:sp>
      <p:sp>
        <p:nvSpPr>
          <p:cNvPr id="4" name="subtitle">
            <a:extLst>
              <a:ext uri="{FF2B5EF4-FFF2-40B4-BE49-F238E27FC236}">
                <a16:creationId xmlns:a16="http://schemas.microsoft.com/office/drawing/2014/main" id="{6F5A8973-ED0A-4761-B55C-4F54B45AE425}"/>
              </a:ext>
            </a:extLst>
          </p:cNvPr>
          <p:cNvSpPr>
            <a:spLocks noGrp="1"/>
          </p:cNvSpPr>
          <p:nvPr/>
        </p:nvSpPr>
        <p:spPr>
          <a:xfrm>
            <a:off x="762000" y="1466850"/>
            <a:ext cx="10668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325" b="1" i="0">
                <a:solidFill>
                  <a:srgbClr val="D9BD83"/>
                </a:solidFill>
                <a:latin typeface="Aptos"/>
                <a:ea typeface="Aptos"/>
                <a:cs typeface="Aptos"/>
              </a:defRPr>
            </a:pPr>
            <a:r>
              <a:rPr sz="2325" b="1" i="0">
                <a:solidFill>
                  <a:srgbClr val="D9BD83"/>
                </a:solidFill>
                <a:latin typeface="Aptos"/>
                <a:ea typeface="Aptos"/>
                <a:cs typeface="Aptos"/>
              </a:rPr>
              <a:t>Для взглядов Локка (как и для других просветителей) характерна противоречивость:</a:t>
            </a:r>
          </a:p>
        </p:txBody>
      </p:sp>
      <p:sp>
        <p:nvSpPr>
          <p:cNvPr id="5" name="dossier-one">
            <a:extLst>
              <a:ext uri="{FF2B5EF4-FFF2-40B4-BE49-F238E27FC236}">
                <a16:creationId xmlns:a16="http://schemas.microsoft.com/office/drawing/2014/main" id="{BE7A1B41-F547-462C-B473-0CDB53BB9CDD}"/>
              </a:ext>
            </a:extLst>
          </p:cNvPr>
          <p:cNvSpPr>
            <a:spLocks noGrp="1"/>
          </p:cNvSpPr>
          <p:nvPr/>
        </p:nvSpPr>
        <p:spPr>
          <a:xfrm>
            <a:off x="723900" y="2476500"/>
            <a:ext cx="10744200" cy="1447800"/>
          </a:xfrm>
          <a:prstGeom prst="roundRect">
            <a:avLst>
              <a:gd name="adj" fmla="val 6579"/>
            </a:avLst>
          </a:prstGeom>
          <a:solidFill>
            <a:srgbClr val="F7F0DF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6" name="dossier-two">
            <a:extLst>
              <a:ext uri="{FF2B5EF4-FFF2-40B4-BE49-F238E27FC236}">
                <a16:creationId xmlns:a16="http://schemas.microsoft.com/office/drawing/2014/main" id="{EF46ADEE-A118-47E1-B157-E821701A9A5B}"/>
              </a:ext>
            </a:extLst>
          </p:cNvPr>
          <p:cNvSpPr>
            <a:spLocks noGrp="1"/>
          </p:cNvSpPr>
          <p:nvPr/>
        </p:nvSpPr>
        <p:spPr>
          <a:xfrm>
            <a:off x="723900" y="4229100"/>
            <a:ext cx="10744200" cy="1619250"/>
          </a:xfrm>
          <a:prstGeom prst="roundRect">
            <a:avLst>
              <a:gd name="adj" fmla="val 5882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6">
            <a:scrgbClr r="0" g="0" b="0"/>
          </a:effectRef>
          <a:fontRef idx="major"/>
        </p:style>
      </p:sp>
      <p:sp>
        <p:nvSpPr>
          <p:cNvPr id="7" name="contradiction-one">
            <a:extLst>
              <a:ext uri="{FF2B5EF4-FFF2-40B4-BE49-F238E27FC236}">
                <a16:creationId xmlns:a16="http://schemas.microsoft.com/office/drawing/2014/main" id="{62249692-D216-490D-9804-516A58B7B7DE}"/>
              </a:ext>
            </a:extLst>
          </p:cNvPr>
          <p:cNvSpPr>
            <a:spLocks noGrp="1"/>
          </p:cNvSpPr>
          <p:nvPr/>
        </p:nvSpPr>
        <p:spPr>
          <a:xfrm>
            <a:off x="1066800" y="2781300"/>
            <a:ext cx="100584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8000"/>
              </a:lnSpc>
              <a:buNone/>
              <a:defRPr sz="2175" b="0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75" b="0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говоря о важности соблюдения прав людей, он имел в виду прежде всего белых имущих граждан и сам с выгодой участвовал в работорговле.</a:t>
            </a:r>
          </a:p>
        </p:txBody>
      </p:sp>
      <p:sp>
        <p:nvSpPr>
          <p:cNvPr id="8" name="contradiction-two">
            <a:extLst>
              <a:ext uri="{FF2B5EF4-FFF2-40B4-BE49-F238E27FC236}">
                <a16:creationId xmlns:a16="http://schemas.microsoft.com/office/drawing/2014/main" id="{95B0B92D-2B66-4191-A2A0-8BD0565A6DB5}"/>
              </a:ext>
            </a:extLst>
          </p:cNvPr>
          <p:cNvSpPr>
            <a:spLocks noGrp="1"/>
          </p:cNvSpPr>
          <p:nvPr/>
        </p:nvSpPr>
        <p:spPr>
          <a:xfrm>
            <a:off x="1066800" y="4533900"/>
            <a:ext cx="10058400" cy="1104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8000"/>
              </a:lnSpc>
              <a:buNone/>
              <a:defRPr sz="2100" b="0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00" b="0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Локк выступал за веротерпимость, однако на практике считал её необходимой лишь по отношению к различным направлениям протестантизма, но не к католикам и атеистам.</a:t>
            </a:r>
          </a:p>
        </p:txBody>
      </p:sp>
      <p:sp>
        <p:nvSpPr>
          <p:cNvPr id="9" name="footer-rule">
            <a:extLst>
              <a:ext uri="{FF2B5EF4-FFF2-40B4-BE49-F238E27FC236}">
                <a16:creationId xmlns:a16="http://schemas.microsoft.com/office/drawing/2014/main" id="{790696FB-A5F5-4FC2-B538-2F852642B31D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B48A4A"/>
            </a:solidFill>
            <a:prstDash val="solid"/>
          </a:ln>
        </p:spPr>
      </p:sp>
      <p:sp>
        <p:nvSpPr>
          <p:cNvPr id="10" name="author-footer">
            <a:extLst>
              <a:ext uri="{FF2B5EF4-FFF2-40B4-BE49-F238E27FC236}">
                <a16:creationId xmlns:a16="http://schemas.microsoft.com/office/drawing/2014/main" id="{F3EB1ABC-AEB8-4711-B4F4-BD7B18D08DF7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BEB39E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BEB39E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987672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op-accent">
            <a:extLst>
              <a:ext uri="{FF2B5EF4-FFF2-40B4-BE49-F238E27FC236}">
                <a16:creationId xmlns:a16="http://schemas.microsoft.com/office/drawing/2014/main" id="{9120E9D4-F40C-4174-A99A-CE279CA9B80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78283B"/>
          </a:solidFill>
          <a:ln w="0">
            <a:noFill/>
            <a:prstDash val="solid"/>
          </a:ln>
        </p:spPr>
      </p:sp>
      <p:sp>
        <p:nvSpPr>
          <p:cNvPr id="2" name="section-title">
            <a:extLst>
              <a:ext uri="{FF2B5EF4-FFF2-40B4-BE49-F238E27FC236}">
                <a16:creationId xmlns:a16="http://schemas.microsoft.com/office/drawing/2014/main" id="{FF046712-2B28-4081-BE5F-F6A474A32CA9}"/>
              </a:ext>
            </a:extLst>
          </p:cNvPr>
          <p:cNvSpPr>
            <a:spLocks noGrp="1"/>
          </p:cNvSpPr>
          <p:nvPr/>
        </p:nvSpPr>
        <p:spPr>
          <a:xfrm>
            <a:off x="609600" y="323850"/>
            <a:ext cx="1095375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98000"/>
              </a:lnSpc>
              <a:buNone/>
              <a:defRPr sz="307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307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3. Как французские просветители стали властителями дум в Европе и Америке</a:t>
            </a:r>
          </a:p>
        </p:txBody>
      </p:sp>
      <p:sp>
        <p:nvSpPr>
          <p:cNvPr id="3" name="name">
            <a:extLst>
              <a:ext uri="{FF2B5EF4-FFF2-40B4-BE49-F238E27FC236}">
                <a16:creationId xmlns:a16="http://schemas.microsoft.com/office/drawing/2014/main" id="{53FDB9C8-2543-4B13-8C75-E4A323D56610}"/>
              </a:ext>
            </a:extLst>
          </p:cNvPr>
          <p:cNvSpPr>
            <a:spLocks noGrp="1"/>
          </p:cNvSpPr>
          <p:nvPr/>
        </p:nvSpPr>
        <p:spPr>
          <a:xfrm>
            <a:off x="609600" y="1524000"/>
            <a:ext cx="64579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  <a:defRPr sz="3525" b="1" i="0">
                <a:solidFill>
                  <a:srgbClr val="78283B"/>
                </a:solidFill>
                <a:latin typeface="Georgia"/>
                <a:ea typeface="Georgia"/>
                <a:cs typeface="Georgia"/>
              </a:defRPr>
            </a:pPr>
            <a:r>
              <a:rPr sz="3525" b="1" i="0">
                <a:solidFill>
                  <a:srgbClr val="78283B"/>
                </a:solidFill>
                <a:latin typeface="Georgia"/>
                <a:ea typeface="Georgia"/>
                <a:cs typeface="Georgia"/>
              </a:rPr>
              <a:t>Шарль Луи де Монтескьё.</a:t>
            </a:r>
          </a:p>
        </p:txBody>
      </p:sp>
      <p:sp>
        <p:nvSpPr>
          <p:cNvPr id="4" name="name-rule">
            <a:extLst>
              <a:ext uri="{FF2B5EF4-FFF2-40B4-BE49-F238E27FC236}">
                <a16:creationId xmlns:a16="http://schemas.microsoft.com/office/drawing/2014/main" id="{175AB938-7B79-483B-86B6-BFF2A821041B}"/>
              </a:ext>
            </a:extLst>
          </p:cNvPr>
          <p:cNvSpPr>
            <a:spLocks noGrp="1"/>
          </p:cNvSpPr>
          <p:nvPr/>
        </p:nvSpPr>
        <p:spPr>
          <a:xfrm>
            <a:off x="609600" y="2209800"/>
            <a:ext cx="5905500" cy="0"/>
          </a:xfrm>
          <a:prstGeom prst="line">
            <a:avLst/>
          </a:prstGeom>
          <a:noFill/>
          <a:ln w="28575">
            <a:solidFill>
              <a:srgbClr val="B48A4A"/>
            </a:solidFill>
            <a:prstDash val="solid"/>
          </a:ln>
        </p:spPr>
      </p:sp>
      <p:sp>
        <p:nvSpPr>
          <p:cNvPr id="5" name="idea-one-bg">
            <a:extLst>
              <a:ext uri="{FF2B5EF4-FFF2-40B4-BE49-F238E27FC236}">
                <a16:creationId xmlns:a16="http://schemas.microsoft.com/office/drawing/2014/main" id="{FB4F97E9-CCF6-4DE4-8E33-AC510870B0E1}"/>
              </a:ext>
            </a:extLst>
          </p:cNvPr>
          <p:cNvSpPr>
            <a:spLocks noGrp="1"/>
          </p:cNvSpPr>
          <p:nvPr/>
        </p:nvSpPr>
        <p:spPr>
          <a:xfrm>
            <a:off x="609600" y="2552700"/>
            <a:ext cx="6286500" cy="1181100"/>
          </a:xfrm>
          <a:prstGeom prst="roundRect">
            <a:avLst>
              <a:gd name="adj" fmla="val 9677"/>
            </a:avLst>
          </a:prstGeom>
          <a:solidFill>
            <a:srgbClr val="EFE2C6"/>
          </a:solidFill>
          <a:ln w="14288">
            <a:solidFill>
              <a:srgbClr val="B48A4A"/>
            </a:solidFill>
            <a:prstDash val="solid"/>
          </a:ln>
        </p:spPr>
      </p:sp>
      <p:sp>
        <p:nvSpPr>
          <p:cNvPr id="6" name="idea-two-bg">
            <a:extLst>
              <a:ext uri="{FF2B5EF4-FFF2-40B4-BE49-F238E27FC236}">
                <a16:creationId xmlns:a16="http://schemas.microsoft.com/office/drawing/2014/main" id="{F92E51C6-DF27-4EAD-BDF6-488208DE9841}"/>
              </a:ext>
            </a:extLst>
          </p:cNvPr>
          <p:cNvSpPr>
            <a:spLocks noGrp="1"/>
          </p:cNvSpPr>
          <p:nvPr/>
        </p:nvSpPr>
        <p:spPr>
          <a:xfrm>
            <a:off x="609600" y="4095750"/>
            <a:ext cx="6286500" cy="1390650"/>
          </a:xfrm>
          <a:prstGeom prst="roundRect">
            <a:avLst>
              <a:gd name="adj" fmla="val 8219"/>
            </a:avLst>
          </a:prstGeom>
          <a:solidFill>
            <a:srgbClr val="FFFDF7"/>
          </a:solidFill>
          <a:ln w="14288">
            <a:solidFill>
              <a:srgbClr val="D9BD83"/>
            </a:solidFill>
            <a:prstDash val="solid"/>
          </a:ln>
        </p:spPr>
      </p:sp>
      <p:sp>
        <p:nvSpPr>
          <p:cNvPr id="7" name="idea-one">
            <a:extLst>
              <a:ext uri="{FF2B5EF4-FFF2-40B4-BE49-F238E27FC236}">
                <a16:creationId xmlns:a16="http://schemas.microsoft.com/office/drawing/2014/main" id="{3487B0A3-7D53-4E0D-AB8D-78987978749C}"/>
              </a:ext>
            </a:extLst>
          </p:cNvPr>
          <p:cNvSpPr>
            <a:spLocks noGrp="1"/>
          </p:cNvSpPr>
          <p:nvPr/>
        </p:nvSpPr>
        <p:spPr>
          <a:xfrm>
            <a:off x="933450" y="2857500"/>
            <a:ext cx="56388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6000"/>
              </a:lnSpc>
              <a:buNone/>
              <a:defRPr sz="2175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Приверженец конституционной монархии  английского типа.</a:t>
            </a:r>
          </a:p>
        </p:txBody>
      </p:sp>
      <p:sp>
        <p:nvSpPr>
          <p:cNvPr id="8" name="idea-two">
            <a:extLst>
              <a:ext uri="{FF2B5EF4-FFF2-40B4-BE49-F238E27FC236}">
                <a16:creationId xmlns:a16="http://schemas.microsoft.com/office/drawing/2014/main" id="{BC8B2E45-C244-4242-8562-D67F67CD7A27}"/>
              </a:ext>
            </a:extLst>
          </p:cNvPr>
          <p:cNvSpPr>
            <a:spLocks noGrp="1"/>
          </p:cNvSpPr>
          <p:nvPr/>
        </p:nvSpPr>
        <p:spPr>
          <a:xfrm>
            <a:off x="933450" y="4400550"/>
            <a:ext cx="5638800" cy="876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marL="26" indent="-18" algn="l">
              <a:lnSpc>
                <a:spcPct val="108000"/>
              </a:lnSpc>
              <a:buNone/>
              <a:defRPr sz="2175" b="1" i="0">
                <a:solidFill>
                  <a:srgbClr val="10243E"/>
                </a:solidFill>
                <a:latin typeface="Aptos"/>
                <a:ea typeface="Aptos"/>
                <a:cs typeface="Aptos"/>
              </a:defRPr>
            </a:pPr>
            <a:r>
              <a:rPr sz="2175" b="1" i="0">
                <a:solidFill>
                  <a:srgbClr val="10243E"/>
                </a:solidFill>
                <a:latin typeface="Aptos"/>
                <a:ea typeface="Aptos"/>
                <a:cs typeface="Aptos"/>
              </a:rPr>
              <a:t>Критиковал французский абсолютизм. Развил идеи Локка о разделении власти.</a:t>
            </a:r>
          </a:p>
        </p:txBody>
      </p:sp>
      <p:sp>
        <p:nvSpPr>
          <p:cNvPr id="9" name="montesquieu-portrait-matte">
            <a:extLst>
              <a:ext uri="{FF2B5EF4-FFF2-40B4-BE49-F238E27FC236}">
                <a16:creationId xmlns:a16="http://schemas.microsoft.com/office/drawing/2014/main" id="{F375C72A-2438-4BF4-B034-2586EA5B16EC}"/>
              </a:ext>
            </a:extLst>
          </p:cNvPr>
          <p:cNvSpPr>
            <a:spLocks noGrp="1"/>
          </p:cNvSpPr>
          <p:nvPr/>
        </p:nvSpPr>
        <p:spPr>
          <a:xfrm>
            <a:off x="7772400" y="1352550"/>
            <a:ext cx="3409950" cy="4400550"/>
          </a:xfrm>
          <a:prstGeom prst="roundRect">
            <a:avLst>
              <a:gd name="adj" fmla="val 3352"/>
            </a:avLst>
          </a:prstGeom>
          <a:solidFill>
            <a:srgbClr val="EFE2C6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rcRect l="3655" r="3655"/>
          <a:stretch>
            <a:fillRect/>
          </a:stretch>
        </p:blipFill>
        <p:spPr>
          <a:xfrm>
            <a:off x="7848600" y="1428750"/>
            <a:ext cx="3257550" cy="4248150"/>
          </a:xfrm>
          <a:prstGeom prst="roundRect">
            <a:avLst>
              <a:gd name="adj" fmla="val 3509"/>
            </a:avLst>
          </a:prstGeom>
        </p:spPr>
      </p:pic>
      <p:sp>
        <p:nvSpPr>
          <p:cNvPr id="11" name="montesquieu-portrait-border">
            <a:extLst>
              <a:ext uri="{FF2B5EF4-FFF2-40B4-BE49-F238E27FC236}">
                <a16:creationId xmlns:a16="http://schemas.microsoft.com/office/drawing/2014/main" id="{C14EB53F-0341-4B5E-9E70-0378B8ACB1B4}"/>
              </a:ext>
            </a:extLst>
          </p:cNvPr>
          <p:cNvSpPr>
            <a:spLocks noGrp="1"/>
          </p:cNvSpPr>
          <p:nvPr/>
        </p:nvSpPr>
        <p:spPr>
          <a:xfrm>
            <a:off x="7848600" y="1428750"/>
            <a:ext cx="3257550" cy="4248150"/>
          </a:xfrm>
          <a:prstGeom prst="roundRect">
            <a:avLst>
              <a:gd name="adj" fmla="val 3509"/>
            </a:avLst>
          </a:prstGeom>
          <a:noFill/>
          <a:ln w="19050">
            <a:solidFill>
              <a:srgbClr val="B48A4A"/>
            </a:solidFill>
            <a:prstDash val="solid"/>
          </a:ln>
        </p:spPr>
      </p:sp>
      <p:sp>
        <p:nvSpPr>
          <p:cNvPr id="12" name="footer-rule">
            <a:extLst>
              <a:ext uri="{FF2B5EF4-FFF2-40B4-BE49-F238E27FC236}">
                <a16:creationId xmlns:a16="http://schemas.microsoft.com/office/drawing/2014/main" id="{F8830BDE-2BD1-4FF3-BB09-4DBD84E70D20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13" name="author-footer">
            <a:extLst>
              <a:ext uri="{FF2B5EF4-FFF2-40B4-BE49-F238E27FC236}">
                <a16:creationId xmlns:a16="http://schemas.microsoft.com/office/drawing/2014/main" id="{D2C8CD68-5067-4FEB-B169-328110C905F9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746B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46B5D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72779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2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op-accent">
            <a:extLst>
              <a:ext uri="{FF2B5EF4-FFF2-40B4-BE49-F238E27FC236}">
                <a16:creationId xmlns:a16="http://schemas.microsoft.com/office/drawing/2014/main" id="{0D246053-A2F9-4B0C-910F-9CB018E7FE73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48A4A"/>
          </a:solidFill>
          <a:ln w="0">
            <a:noFill/>
            <a:prstDash val="solid"/>
          </a:ln>
        </p:spPr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A71C8B1F-4DB1-4D29-B5C6-F5D23B7E7717}"/>
              </a:ext>
            </a:extLst>
          </p:cNvPr>
          <p:cNvSpPr>
            <a:spLocks noGrp="1"/>
          </p:cNvSpPr>
          <p:nvPr/>
        </p:nvSpPr>
        <p:spPr>
          <a:xfrm>
            <a:off x="609600" y="400050"/>
            <a:ext cx="109728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Autofit/>
          </a:bodyPr>
          <a:lstStyle/>
          <a:p>
            <a:pPr algn="ctr">
              <a:lnSpc>
                <a:spcPct val="108000"/>
              </a:lnSpc>
              <a:buNone/>
              <a:defRPr sz="3825" b="1" i="0">
                <a:solidFill>
                  <a:srgbClr val="10243E"/>
                </a:solidFill>
                <a:latin typeface="Georgia"/>
                <a:ea typeface="Georgia"/>
                <a:cs typeface="Georgia"/>
              </a:defRPr>
            </a:pPr>
            <a:r>
              <a:rPr sz="3825" b="1" i="0">
                <a:solidFill>
                  <a:srgbClr val="10243E"/>
                </a:solidFill>
                <a:latin typeface="Georgia"/>
                <a:ea typeface="Georgia"/>
                <a:cs typeface="Georgia"/>
              </a:rPr>
              <a:t>Шарль Луи де Монтескье</a:t>
            </a:r>
          </a:p>
        </p:txBody>
      </p:sp>
      <p:sp>
        <p:nvSpPr>
          <p:cNvPr id="3" name="branch-0">
            <a:extLst>
              <a:ext uri="{FF2B5EF4-FFF2-40B4-BE49-F238E27FC236}">
                <a16:creationId xmlns:a16="http://schemas.microsoft.com/office/drawing/2014/main" id="{D6F8978A-4654-4CC8-83F5-C0100D8DBC85}"/>
              </a:ext>
            </a:extLst>
          </p:cNvPr>
          <p:cNvSpPr>
            <a:spLocks noGrp="1"/>
          </p:cNvSpPr>
          <p:nvPr/>
        </p:nvSpPr>
        <p:spPr>
          <a:xfrm>
            <a:off x="4095750" y="2190750"/>
            <a:ext cx="3600450" cy="0"/>
          </a:xfrm>
          <a:prstGeom prst="line">
            <a:avLst/>
          </a:prstGeom>
          <a:noFill/>
          <a:ln w="38100">
            <a:solidFill>
              <a:srgbClr val="B48A4A"/>
            </a:solidFill>
            <a:prstDash val="solid"/>
          </a:ln>
        </p:spPr>
      </p:sp>
      <p:sp>
        <p:nvSpPr>
          <p:cNvPr id="4" name="branch-medallion-0">
            <a:extLst>
              <a:ext uri="{FF2B5EF4-FFF2-40B4-BE49-F238E27FC236}">
                <a16:creationId xmlns:a16="http://schemas.microsoft.com/office/drawing/2014/main" id="{F808C1B0-CED0-49B5-9870-A778CB7AF3DB}"/>
              </a:ext>
            </a:extLst>
          </p:cNvPr>
          <p:cNvSpPr>
            <a:spLocks noGrp="1"/>
          </p:cNvSpPr>
          <p:nvPr/>
        </p:nvSpPr>
        <p:spPr>
          <a:xfrm>
            <a:off x="5867400" y="2000250"/>
            <a:ext cx="400050" cy="400050"/>
          </a:xfrm>
          <a:prstGeom prst="ellipse">
            <a:avLst/>
          </a:prstGeom>
          <a:solidFill>
            <a:srgbClr val="78283B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5" name="left-0">
            <a:extLst>
              <a:ext uri="{FF2B5EF4-FFF2-40B4-BE49-F238E27FC236}">
                <a16:creationId xmlns:a16="http://schemas.microsoft.com/office/drawing/2014/main" id="{001EF2EC-7B61-43E6-8334-448D322074CF}"/>
              </a:ext>
            </a:extLst>
          </p:cNvPr>
          <p:cNvSpPr>
            <a:spLocks noGrp="1"/>
          </p:cNvSpPr>
          <p:nvPr/>
        </p:nvSpPr>
        <p:spPr>
          <a:xfrm>
            <a:off x="819150" y="1638300"/>
            <a:ext cx="3276600" cy="1104900"/>
          </a:xfrm>
          <a:prstGeom prst="roundRect">
            <a:avLst>
              <a:gd name="adj" fmla="val 8621"/>
            </a:avLst>
          </a:prstGeom>
          <a:solidFill>
            <a:srgbClr val="FFFDF7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6" name="right-0">
            <a:extLst>
              <a:ext uri="{FF2B5EF4-FFF2-40B4-BE49-F238E27FC236}">
                <a16:creationId xmlns:a16="http://schemas.microsoft.com/office/drawing/2014/main" id="{8488AE74-FB3C-441E-BA65-624C81F045E0}"/>
              </a:ext>
            </a:extLst>
          </p:cNvPr>
          <p:cNvSpPr>
            <a:spLocks noGrp="1"/>
          </p:cNvSpPr>
          <p:nvPr/>
        </p:nvSpPr>
        <p:spPr>
          <a:xfrm>
            <a:off x="7696200" y="1562100"/>
            <a:ext cx="3619500" cy="1257300"/>
          </a:xfrm>
          <a:prstGeom prst="roundRect">
            <a:avLst>
              <a:gd name="adj" fmla="val 13636"/>
            </a:avLst>
          </a:prstGeom>
          <a:solidFill>
            <a:srgbClr val="78283B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7" name="branch-1">
            <a:extLst>
              <a:ext uri="{FF2B5EF4-FFF2-40B4-BE49-F238E27FC236}">
                <a16:creationId xmlns:a16="http://schemas.microsoft.com/office/drawing/2014/main" id="{9B640C42-0E51-4481-938E-93A0F3E6A33F}"/>
              </a:ext>
            </a:extLst>
          </p:cNvPr>
          <p:cNvSpPr>
            <a:spLocks noGrp="1"/>
          </p:cNvSpPr>
          <p:nvPr/>
        </p:nvSpPr>
        <p:spPr>
          <a:xfrm>
            <a:off x="4095750" y="3771900"/>
            <a:ext cx="3600450" cy="0"/>
          </a:xfrm>
          <a:prstGeom prst="line">
            <a:avLst/>
          </a:prstGeom>
          <a:noFill/>
          <a:ln w="38100">
            <a:solidFill>
              <a:srgbClr val="B48A4A"/>
            </a:solidFill>
            <a:prstDash val="solid"/>
          </a:ln>
        </p:spPr>
      </p:sp>
      <p:sp>
        <p:nvSpPr>
          <p:cNvPr id="8" name="branch-medallion-1">
            <a:extLst>
              <a:ext uri="{FF2B5EF4-FFF2-40B4-BE49-F238E27FC236}">
                <a16:creationId xmlns:a16="http://schemas.microsoft.com/office/drawing/2014/main" id="{6F97919A-4237-4A1A-9B28-E367BC3AF33E}"/>
              </a:ext>
            </a:extLst>
          </p:cNvPr>
          <p:cNvSpPr>
            <a:spLocks noGrp="1"/>
          </p:cNvSpPr>
          <p:nvPr/>
        </p:nvSpPr>
        <p:spPr>
          <a:xfrm>
            <a:off x="5867400" y="3581400"/>
            <a:ext cx="400050" cy="400050"/>
          </a:xfrm>
          <a:prstGeom prst="ellipse">
            <a:avLst/>
          </a:prstGeom>
          <a:solidFill>
            <a:srgbClr val="183D37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9" name="left-1">
            <a:extLst>
              <a:ext uri="{FF2B5EF4-FFF2-40B4-BE49-F238E27FC236}">
                <a16:creationId xmlns:a16="http://schemas.microsoft.com/office/drawing/2014/main" id="{09D1F23F-CA53-4877-8400-CC58FA044825}"/>
              </a:ext>
            </a:extLst>
          </p:cNvPr>
          <p:cNvSpPr>
            <a:spLocks noGrp="1"/>
          </p:cNvSpPr>
          <p:nvPr/>
        </p:nvSpPr>
        <p:spPr>
          <a:xfrm>
            <a:off x="819150" y="3219450"/>
            <a:ext cx="3276600" cy="1104900"/>
          </a:xfrm>
          <a:prstGeom prst="roundRect">
            <a:avLst>
              <a:gd name="adj" fmla="val 8621"/>
            </a:avLst>
          </a:prstGeom>
          <a:solidFill>
            <a:srgbClr val="FFFDF7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0" name="right-1">
            <a:extLst>
              <a:ext uri="{FF2B5EF4-FFF2-40B4-BE49-F238E27FC236}">
                <a16:creationId xmlns:a16="http://schemas.microsoft.com/office/drawing/2014/main" id="{F923C6FA-967A-4396-B7AB-403FAEFD1388}"/>
              </a:ext>
            </a:extLst>
          </p:cNvPr>
          <p:cNvSpPr>
            <a:spLocks noGrp="1"/>
          </p:cNvSpPr>
          <p:nvPr/>
        </p:nvSpPr>
        <p:spPr>
          <a:xfrm>
            <a:off x="7696200" y="3143250"/>
            <a:ext cx="3619500" cy="1257300"/>
          </a:xfrm>
          <a:prstGeom prst="roundRect">
            <a:avLst>
              <a:gd name="adj" fmla="val 13636"/>
            </a:avLst>
          </a:prstGeom>
          <a:solidFill>
            <a:srgbClr val="183D37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1" name="branch-2">
            <a:extLst>
              <a:ext uri="{FF2B5EF4-FFF2-40B4-BE49-F238E27FC236}">
                <a16:creationId xmlns:a16="http://schemas.microsoft.com/office/drawing/2014/main" id="{29265920-F685-4193-BBB9-AAC96902F898}"/>
              </a:ext>
            </a:extLst>
          </p:cNvPr>
          <p:cNvSpPr>
            <a:spLocks noGrp="1"/>
          </p:cNvSpPr>
          <p:nvPr/>
        </p:nvSpPr>
        <p:spPr>
          <a:xfrm>
            <a:off x="4095750" y="5353050"/>
            <a:ext cx="3600450" cy="0"/>
          </a:xfrm>
          <a:prstGeom prst="line">
            <a:avLst/>
          </a:prstGeom>
          <a:noFill/>
          <a:ln w="38100">
            <a:solidFill>
              <a:srgbClr val="B48A4A"/>
            </a:solidFill>
            <a:prstDash val="solid"/>
          </a:ln>
        </p:spPr>
      </p:sp>
      <p:sp>
        <p:nvSpPr>
          <p:cNvPr id="12" name="branch-medallion-2">
            <a:extLst>
              <a:ext uri="{FF2B5EF4-FFF2-40B4-BE49-F238E27FC236}">
                <a16:creationId xmlns:a16="http://schemas.microsoft.com/office/drawing/2014/main" id="{53A9BE70-F22F-4BC1-AC2E-910CE4380A7D}"/>
              </a:ext>
            </a:extLst>
          </p:cNvPr>
          <p:cNvSpPr>
            <a:spLocks noGrp="1"/>
          </p:cNvSpPr>
          <p:nvPr/>
        </p:nvSpPr>
        <p:spPr>
          <a:xfrm>
            <a:off x="5867400" y="5162550"/>
            <a:ext cx="400050" cy="400050"/>
          </a:xfrm>
          <a:prstGeom prst="ellipse">
            <a:avLst/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</p:sp>
      <p:sp>
        <p:nvSpPr>
          <p:cNvPr id="13" name="left-2">
            <a:extLst>
              <a:ext uri="{FF2B5EF4-FFF2-40B4-BE49-F238E27FC236}">
                <a16:creationId xmlns:a16="http://schemas.microsoft.com/office/drawing/2014/main" id="{822E016D-0A74-4DA3-B84A-4A157147CE15}"/>
              </a:ext>
            </a:extLst>
          </p:cNvPr>
          <p:cNvSpPr>
            <a:spLocks noGrp="1"/>
          </p:cNvSpPr>
          <p:nvPr/>
        </p:nvSpPr>
        <p:spPr>
          <a:xfrm>
            <a:off x="819150" y="4800600"/>
            <a:ext cx="3276600" cy="1104900"/>
          </a:xfrm>
          <a:prstGeom prst="roundRect">
            <a:avLst>
              <a:gd name="adj" fmla="val 8621"/>
            </a:avLst>
          </a:prstGeom>
          <a:solidFill>
            <a:srgbClr val="FFFDF7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4" name="right-2">
            <a:extLst>
              <a:ext uri="{FF2B5EF4-FFF2-40B4-BE49-F238E27FC236}">
                <a16:creationId xmlns:a16="http://schemas.microsoft.com/office/drawing/2014/main" id="{3EBDF81F-4F45-43C4-BE19-625445726F0E}"/>
              </a:ext>
            </a:extLst>
          </p:cNvPr>
          <p:cNvSpPr>
            <a:spLocks noGrp="1"/>
          </p:cNvSpPr>
          <p:nvPr/>
        </p:nvSpPr>
        <p:spPr>
          <a:xfrm>
            <a:off x="7696200" y="4724400"/>
            <a:ext cx="3619500" cy="1257300"/>
          </a:xfrm>
          <a:prstGeom prst="roundRect">
            <a:avLst>
              <a:gd name="adj" fmla="val 13636"/>
            </a:avLst>
          </a:prstGeom>
          <a:solidFill>
            <a:srgbClr val="10243E"/>
          </a:solidFill>
          <a:ln w="19050">
            <a:solidFill>
              <a:srgbClr val="B48A4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5" name="power-0">
            <a:extLst>
              <a:ext uri="{FF2B5EF4-FFF2-40B4-BE49-F238E27FC236}">
                <a16:creationId xmlns:a16="http://schemas.microsoft.com/office/drawing/2014/main" id="{2A71536D-D007-4922-A847-879D5A18CB60}"/>
              </a:ext>
            </a:extLst>
          </p:cNvPr>
          <p:cNvSpPr>
            <a:spLocks noGrp="1"/>
          </p:cNvSpPr>
          <p:nvPr/>
        </p:nvSpPr>
        <p:spPr>
          <a:xfrm>
            <a:off x="1066800" y="1971675"/>
            <a:ext cx="27813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29292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292925"/>
                </a:solidFill>
                <a:latin typeface="Georgia"/>
                <a:ea typeface="Georgia"/>
                <a:cs typeface="Georgia"/>
              </a:rPr>
              <a:t>Законодательная</a:t>
            </a:r>
          </a:p>
        </p:txBody>
      </p:sp>
      <p:sp>
        <p:nvSpPr>
          <p:cNvPr id="16" name="power-1">
            <a:extLst>
              <a:ext uri="{FF2B5EF4-FFF2-40B4-BE49-F238E27FC236}">
                <a16:creationId xmlns:a16="http://schemas.microsoft.com/office/drawing/2014/main" id="{21035CE4-1B95-4084-A71B-9FDD14E6FA7C}"/>
              </a:ext>
            </a:extLst>
          </p:cNvPr>
          <p:cNvSpPr>
            <a:spLocks noGrp="1"/>
          </p:cNvSpPr>
          <p:nvPr/>
        </p:nvSpPr>
        <p:spPr>
          <a:xfrm>
            <a:off x="1066800" y="3552825"/>
            <a:ext cx="27813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29292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292925"/>
                </a:solidFill>
                <a:latin typeface="Georgia"/>
                <a:ea typeface="Georgia"/>
                <a:cs typeface="Georgia"/>
              </a:rPr>
              <a:t>Исполнительная</a:t>
            </a:r>
          </a:p>
        </p:txBody>
      </p:sp>
      <p:sp>
        <p:nvSpPr>
          <p:cNvPr id="17" name="power-2">
            <a:extLst>
              <a:ext uri="{FF2B5EF4-FFF2-40B4-BE49-F238E27FC236}">
                <a16:creationId xmlns:a16="http://schemas.microsoft.com/office/drawing/2014/main" id="{6D4D698F-1A36-4B34-A7D3-D41D985F3E19}"/>
              </a:ext>
            </a:extLst>
          </p:cNvPr>
          <p:cNvSpPr>
            <a:spLocks noGrp="1"/>
          </p:cNvSpPr>
          <p:nvPr/>
        </p:nvSpPr>
        <p:spPr>
          <a:xfrm>
            <a:off x="1066800" y="5133975"/>
            <a:ext cx="27813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8000"/>
              </a:lnSpc>
              <a:buNone/>
              <a:defRPr sz="2250" b="1" i="0">
                <a:solidFill>
                  <a:srgbClr val="29292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292925"/>
                </a:solidFill>
                <a:latin typeface="Georgia"/>
                <a:ea typeface="Georgia"/>
                <a:cs typeface="Georgia"/>
              </a:rPr>
              <a:t>Судебная</a:t>
            </a:r>
          </a:p>
        </p:txBody>
      </p:sp>
      <p:sp>
        <p:nvSpPr>
          <p:cNvPr id="18" name="owner-0">
            <a:extLst>
              <a:ext uri="{FF2B5EF4-FFF2-40B4-BE49-F238E27FC236}">
                <a16:creationId xmlns:a16="http://schemas.microsoft.com/office/drawing/2014/main" id="{29817ECD-28B4-42FB-B820-F97D31EA697E}"/>
              </a:ext>
            </a:extLst>
          </p:cNvPr>
          <p:cNvSpPr>
            <a:spLocks noGrp="1"/>
          </p:cNvSpPr>
          <p:nvPr/>
        </p:nvSpPr>
        <p:spPr>
          <a:xfrm>
            <a:off x="8001000" y="1790700"/>
            <a:ext cx="30099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210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Должна принадлежать народу</a:t>
            </a:r>
          </a:p>
        </p:txBody>
      </p:sp>
      <p:sp>
        <p:nvSpPr>
          <p:cNvPr id="19" name="owner-1">
            <a:extLst>
              <a:ext uri="{FF2B5EF4-FFF2-40B4-BE49-F238E27FC236}">
                <a16:creationId xmlns:a16="http://schemas.microsoft.com/office/drawing/2014/main" id="{48BBD384-268F-4D83-ADDF-E1D1CC691E34}"/>
              </a:ext>
            </a:extLst>
          </p:cNvPr>
          <p:cNvSpPr>
            <a:spLocks noGrp="1"/>
          </p:cNvSpPr>
          <p:nvPr/>
        </p:nvSpPr>
        <p:spPr>
          <a:xfrm>
            <a:off x="8001000" y="3371850"/>
            <a:ext cx="30099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210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Принадлежит монарху</a:t>
            </a:r>
          </a:p>
        </p:txBody>
      </p:sp>
      <p:sp>
        <p:nvSpPr>
          <p:cNvPr id="20" name="owner-2">
            <a:extLst>
              <a:ext uri="{FF2B5EF4-FFF2-40B4-BE49-F238E27FC236}">
                <a16:creationId xmlns:a16="http://schemas.microsoft.com/office/drawing/2014/main" id="{5AF0E9FD-FD09-424F-945F-1C3394D7FE8A}"/>
              </a:ext>
            </a:extLst>
          </p:cNvPr>
          <p:cNvSpPr>
            <a:spLocks noGrp="1"/>
          </p:cNvSpPr>
          <p:nvPr/>
        </p:nvSpPr>
        <p:spPr>
          <a:xfrm>
            <a:off x="8001000" y="4953000"/>
            <a:ext cx="3009900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4000"/>
              </a:lnSpc>
              <a:buNone/>
              <a:defRPr sz="2100" b="1" i="0">
                <a:solidFill>
                  <a:srgbClr val="FFFDF7"/>
                </a:solidFill>
                <a:latin typeface="Aptos"/>
                <a:ea typeface="Aptos"/>
                <a:cs typeface="Aptos"/>
              </a:defRPr>
            </a:pPr>
            <a:r>
              <a:rPr sz="2100" b="1" i="0">
                <a:solidFill>
                  <a:srgbClr val="FFFDF7"/>
                </a:solidFill>
                <a:latin typeface="Aptos"/>
                <a:ea typeface="Aptos"/>
                <a:cs typeface="Aptos"/>
              </a:rPr>
              <a:t>Принадлежит независимым судьям</a:t>
            </a:r>
          </a:p>
        </p:txBody>
      </p:sp>
      <p:sp>
        <p:nvSpPr>
          <p:cNvPr id="21" name="footer-rule">
            <a:extLst>
              <a:ext uri="{FF2B5EF4-FFF2-40B4-BE49-F238E27FC236}">
                <a16:creationId xmlns:a16="http://schemas.microsoft.com/office/drawing/2014/main" id="{FF95DC51-6A2F-429A-BD27-8062A7EAD9E4}"/>
              </a:ext>
            </a:extLst>
          </p:cNvPr>
          <p:cNvSpPr>
            <a:spLocks noGrp="1"/>
          </p:cNvSpPr>
          <p:nvPr/>
        </p:nvSpPr>
        <p:spPr>
          <a:xfrm>
            <a:off x="457200" y="6486525"/>
            <a:ext cx="11277600" cy="0"/>
          </a:xfrm>
          <a:prstGeom prst="line">
            <a:avLst/>
          </a:prstGeom>
          <a:noFill/>
          <a:ln w="9525">
            <a:solidFill>
              <a:srgbClr val="D9BD83"/>
            </a:solidFill>
            <a:prstDash val="solid"/>
          </a:ln>
        </p:spPr>
      </p:sp>
      <p:sp>
        <p:nvSpPr>
          <p:cNvPr id="22" name="author-footer">
            <a:extLst>
              <a:ext uri="{FF2B5EF4-FFF2-40B4-BE49-F238E27FC236}">
                <a16:creationId xmlns:a16="http://schemas.microsoft.com/office/drawing/2014/main" id="{14AAF647-A595-43BC-B537-9F64B29F346E}"/>
              </a:ext>
            </a:extLst>
          </p:cNvPr>
          <p:cNvSpPr>
            <a:spLocks noGrp="1"/>
          </p:cNvSpPr>
          <p:nvPr/>
        </p:nvSpPr>
        <p:spPr>
          <a:xfrm>
            <a:off x="9525000" y="6543675"/>
            <a:ext cx="22098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algn="r">
              <a:lnSpc>
                <a:spcPct val="108000"/>
              </a:lnSpc>
              <a:buNone/>
              <a:defRPr sz="975" b="0" i="0">
                <a:solidFill>
                  <a:srgbClr val="746B5D"/>
                </a:solidFill>
                <a:latin typeface="Aptos"/>
                <a:ea typeface="Aptos"/>
                <a:cs typeface="Aptos"/>
              </a:defRPr>
            </a:pPr>
            <a:r>
              <a:rPr sz="975" b="0" i="0">
                <a:solidFill>
                  <a:srgbClr val="746B5D"/>
                </a:solidFill>
                <a:latin typeface="Aptos"/>
                <a:ea typeface="Aptos"/>
                <a:cs typeface="Aptos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1666811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Enlightenment Editorial">
      <a:dk1>
        <a:srgbClr val="0A1628"/>
      </a:dk1>
      <a:lt1>
        <a:srgbClr val="FFFDF7"/>
      </a:lt1>
      <a:dk2>
        <a:srgbClr val="10243E"/>
      </a:dk2>
      <a:lt2>
        <a:srgbClr val="F7F0DF"/>
      </a:lt2>
      <a:accent1>
        <a:srgbClr val="10243E"/>
      </a:accent1>
      <a:accent2>
        <a:srgbClr val="183D37"/>
      </a:accent2>
      <a:accent3>
        <a:srgbClr val="78283B"/>
      </a:accent3>
      <a:accent4>
        <a:srgbClr val="B48A4A"/>
      </a:accent4>
      <a:accent5>
        <a:srgbClr val="71867B"/>
      </a:accent5>
      <a:accent6>
        <a:srgbClr val="D9BD83"/>
      </a:accent6>
      <a:hlink>
        <a:srgbClr val="78283B"/>
      </a:hlink>
      <a:folHlink>
        <a:srgbClr val="183D37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Enlightenment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Enlightenment Editorial">
      <a:dk1>
        <a:srgbClr val="0A1628"/>
      </a:dk1>
      <a:lt1>
        <a:srgbClr val="FFFDF7"/>
      </a:lt1>
      <a:dk2>
        <a:srgbClr val="10243E"/>
      </a:dk2>
      <a:lt2>
        <a:srgbClr val="F7F0DF"/>
      </a:lt2>
      <a:accent1>
        <a:srgbClr val="10243E"/>
      </a:accent1>
      <a:accent2>
        <a:srgbClr val="183D37"/>
      </a:accent2>
      <a:accent3>
        <a:srgbClr val="78283B"/>
      </a:accent3>
      <a:accent4>
        <a:srgbClr val="B48A4A"/>
      </a:accent4>
      <a:accent5>
        <a:srgbClr val="71867B"/>
      </a:accent5>
      <a:accent6>
        <a:srgbClr val="D9BD83"/>
      </a:accent6>
      <a:hlink>
        <a:srgbClr val="78283B"/>
      </a:hlink>
      <a:folHlink>
        <a:srgbClr val="183D37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Enlightenment Editorial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1209</Words>
  <Application>Microsoft Office PowerPoint</Application>
  <DocSecurity>0</DocSecurity>
  <PresentationFormat>Широкоэкранный</PresentationFormat>
  <Paragraphs>141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Aptos</vt:lpstr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2026-09-03T14:33:01Z</dcterms:created>
  <dcterms:modified xsi:type="dcterms:W3CDTF">2026-09-03T15:25:27Z</dcterms:modified>
</cp:coreProperties>
</file>