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D8C613-6E59-473B-B1C9-081B7D6C801D}"/>
              </a:ext>
            </a:extLst>
          </p:cNvPr>
          <p:cNvSpPr>
            <a:spLocks noGrp="1"/>
          </p:cNvSpPr>
          <p:nvPr/>
        </p:nvSpPr>
        <p:spPr>
          <a:xfrm>
            <a:off x="5981700" y="0"/>
            <a:ext cx="6210300" cy="6858000"/>
          </a:xfrm>
          <a:prstGeom prst="rect">
            <a:avLst/>
          </a:prstGeom>
          <a:solidFill>
            <a:srgbClr val="182D3E"/>
          </a:solidFill>
          <a:ln w="0">
            <a:noFill/>
          </a:ln>
        </p:spPr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rcRect l="8131" r="8131"/>
          <a:stretch>
            <a:fillRect/>
          </a:stretch>
        </p:blipFill>
        <p:spPr>
          <a:xfrm>
            <a:off x="6248400" y="381000"/>
            <a:ext cx="5600700" cy="593407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AAF36B3-AC68-4A86-9D82-090258229B3D}"/>
              </a:ext>
            </a:extLst>
          </p:cNvPr>
          <p:cNvSpPr>
            <a:spLocks noGrp="1"/>
          </p:cNvSpPr>
          <p:nvPr/>
        </p:nvSpPr>
        <p:spPr>
          <a:xfrm>
            <a:off x="514350" y="504825"/>
            <a:ext cx="561975" cy="47625"/>
          </a:xfrm>
          <a:prstGeom prst="rect">
            <a:avLst/>
          </a:prstGeom>
          <a:solidFill>
            <a:srgbClr val="743845"/>
          </a:solidFill>
          <a:ln w="0">
            <a:noFill/>
          </a:ln>
        </p:spPr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3DABD1F-A7B0-4AA7-8D3F-A60658B1588F}"/>
              </a:ext>
            </a:extLst>
          </p:cNvPr>
          <p:cNvSpPr>
            <a:spLocks noGrp="1"/>
          </p:cNvSpPr>
          <p:nvPr/>
        </p:nvSpPr>
        <p:spPr>
          <a:xfrm>
            <a:off x="514350" y="3819525"/>
            <a:ext cx="4876800" cy="0"/>
          </a:xfrm>
          <a:prstGeom prst="line">
            <a:avLst/>
          </a:prstGeom>
          <a:noFill/>
          <a:ln w="14288">
            <a:solidFill>
              <a:srgbClr val="AD9060"/>
            </a:solidFill>
          </a:ln>
        </p:spPr>
      </p:sp>
      <p:sp>
        <p:nvSpPr>
          <p:cNvPr id="5" name="text-1-0">
            <a:extLst>
              <a:ext uri="{FF2B5EF4-FFF2-40B4-BE49-F238E27FC236}">
                <a16:creationId xmlns:a16="http://schemas.microsoft.com/office/drawing/2014/main" id="{401A3863-68B6-4731-9B1F-05F839517101}"/>
              </a:ext>
            </a:extLst>
          </p:cNvPr>
          <p:cNvSpPr>
            <a:spLocks noGrp="1"/>
          </p:cNvSpPr>
          <p:nvPr/>
        </p:nvSpPr>
        <p:spPr>
          <a:xfrm>
            <a:off x="485775" y="1095375"/>
            <a:ext cx="5419725" cy="2371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57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457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Человек,</a:t>
            </a:r>
          </a:p>
          <a:p>
            <a:pPr algn="l">
              <a:lnSpc>
                <a:spcPct val="104000"/>
              </a:lnSpc>
              <a:buNone/>
              <a:defRPr sz="457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457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общество,</a:t>
            </a:r>
          </a:p>
          <a:p>
            <a:pPr algn="l">
              <a:lnSpc>
                <a:spcPct val="104000"/>
              </a:lnSpc>
              <a:buNone/>
              <a:defRPr sz="457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457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государство</a:t>
            </a:r>
          </a:p>
        </p:txBody>
      </p:sp>
      <p:sp>
        <p:nvSpPr>
          <p:cNvPr id="6" name="text-1-1">
            <a:extLst>
              <a:ext uri="{FF2B5EF4-FFF2-40B4-BE49-F238E27FC236}">
                <a16:creationId xmlns:a16="http://schemas.microsoft.com/office/drawing/2014/main" id="{4C51391C-4DBE-4714-8296-5A384840FE99}"/>
              </a:ext>
            </a:extLst>
          </p:cNvPr>
          <p:cNvSpPr>
            <a:spLocks noGrp="1"/>
          </p:cNvSpPr>
          <p:nvPr/>
        </p:nvSpPr>
        <p:spPr>
          <a:xfrm>
            <a:off x="523875" y="4181475"/>
            <a:ext cx="4729163" cy="1685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Какие факторы вызвали столь радикальные изменения в жизни людей в раннее Новое время?</a:t>
            </a:r>
          </a:p>
        </p:txBody>
      </p:sp>
      <p:sp>
        <p:nvSpPr>
          <p:cNvPr id="7" name="text-1-2">
            <a:extLst>
              <a:ext uri="{FF2B5EF4-FFF2-40B4-BE49-F238E27FC236}">
                <a16:creationId xmlns:a16="http://schemas.microsoft.com/office/drawing/2014/main" id="{2ACE150E-E6B4-4417-91F6-A2D2547DB817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E8DFCD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E8DFC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0333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-10-83">
            <a:extLst>
              <a:ext uri="{FF2B5EF4-FFF2-40B4-BE49-F238E27FC236}">
                <a16:creationId xmlns:a16="http://schemas.microsoft.com/office/drawing/2014/main" id="{AB7837F4-FE62-4744-8650-6FB697E03284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22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Образование: революция в обучении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8EE1BD05-CCD2-45E8-BC38-DFA4C4750907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10-84">
            <a:extLst>
              <a:ext uri="{FF2B5EF4-FFF2-40B4-BE49-F238E27FC236}">
                <a16:creationId xmlns:a16="http://schemas.microsoft.com/office/drawing/2014/main" id="{4A7BC8DF-5D56-41D1-A43E-13D5E2D6182D}"/>
              </a:ext>
            </a:extLst>
          </p:cNvPr>
          <p:cNvSpPr>
            <a:spLocks noGrp="1"/>
          </p:cNvSpPr>
          <p:nvPr/>
        </p:nvSpPr>
        <p:spPr>
          <a:xfrm>
            <a:off x="514350" y="1028700"/>
            <a:ext cx="111442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От индивидуального обучения к классно-урочной системе</a:t>
            </a:r>
          </a:p>
        </p:txBody>
      </p:sp>
      <p:sp>
        <p:nvSpPr>
          <p:cNvPr id="4" name="text-10-85">
            <a:extLst>
              <a:ext uri="{FF2B5EF4-FFF2-40B4-BE49-F238E27FC236}">
                <a16:creationId xmlns:a16="http://schemas.microsoft.com/office/drawing/2014/main" id="{038B4F64-C460-4D2B-A2FF-A0948189F907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BD95E6-0A6F-4056-A237-88C64E1E7FF8}"/>
              </a:ext>
            </a:extLst>
          </p:cNvPr>
          <p:cNvSpPr>
            <a:spLocks noGrp="1"/>
          </p:cNvSpPr>
          <p:nvPr/>
        </p:nvSpPr>
        <p:spPr>
          <a:xfrm>
            <a:off x="514350" y="1657350"/>
            <a:ext cx="3505200" cy="4657725"/>
          </a:xfrm>
          <a:prstGeom prst="rect">
            <a:avLst/>
          </a:prstGeom>
          <a:solidFill>
            <a:srgbClr val="182D3E"/>
          </a:solidFill>
          <a:ln w="0">
            <a:noFill/>
          </a:ln>
        </p:spPr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85800" y="1932416"/>
            <a:ext cx="3171825" cy="3917093"/>
          </a:xfrm>
          <a:prstGeom prst="rect">
            <a:avLst/>
          </a:prstGeom>
        </p:spPr>
      </p:pic>
      <p:sp>
        <p:nvSpPr>
          <p:cNvPr id="7" name="text-10-86">
            <a:extLst>
              <a:ext uri="{FF2B5EF4-FFF2-40B4-BE49-F238E27FC236}">
                <a16:creationId xmlns:a16="http://schemas.microsoft.com/office/drawing/2014/main" id="{F21C63C1-8D23-46B7-A39E-9CA885D21F80}"/>
              </a:ext>
            </a:extLst>
          </p:cNvPr>
          <p:cNvSpPr>
            <a:spLocks noGrp="1"/>
          </p:cNvSpPr>
          <p:nvPr/>
        </p:nvSpPr>
        <p:spPr>
          <a:xfrm>
            <a:off x="4448175" y="1638300"/>
            <a:ext cx="7115175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Рост грамотности, но школьное образование необязательно.</a:t>
            </a:r>
          </a:p>
        </p:txBody>
      </p:sp>
      <p:sp>
        <p:nvSpPr>
          <p:cNvPr id="8" name="text-10-87">
            <a:extLst>
              <a:ext uri="{FF2B5EF4-FFF2-40B4-BE49-F238E27FC236}">
                <a16:creationId xmlns:a16="http://schemas.microsoft.com/office/drawing/2014/main" id="{7BC74712-BA41-48EB-A69F-19ABCFEDA9F9}"/>
              </a:ext>
            </a:extLst>
          </p:cNvPr>
          <p:cNvSpPr>
            <a:spLocks noGrp="1"/>
          </p:cNvSpPr>
          <p:nvPr/>
        </p:nvSpPr>
        <p:spPr>
          <a:xfrm>
            <a:off x="4438650" y="2676525"/>
            <a:ext cx="721995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1" i="0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Ян Амос Коменский (1592-1670):</a:t>
            </a:r>
          </a:p>
        </p:txBody>
      </p:sp>
      <p:sp>
        <p:nvSpPr>
          <p:cNvPr id="9" name="text-10-88">
            <a:extLst>
              <a:ext uri="{FF2B5EF4-FFF2-40B4-BE49-F238E27FC236}">
                <a16:creationId xmlns:a16="http://schemas.microsoft.com/office/drawing/2014/main" id="{503A6E64-18E5-49F4-8CC8-A6F0C50A501C}"/>
              </a:ext>
            </a:extLst>
          </p:cNvPr>
          <p:cNvSpPr>
            <a:spLocks noGrp="1"/>
          </p:cNvSpPr>
          <p:nvPr/>
        </p:nvSpPr>
        <p:spPr>
          <a:xfrm>
            <a:off x="4448175" y="3181350"/>
            <a:ext cx="7115175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Основоположник современной педагогики.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48E8274-0CDB-42CA-967C-8B7FB8C9E031}"/>
              </a:ext>
            </a:extLst>
          </p:cNvPr>
          <p:cNvSpPr>
            <a:spLocks noGrp="1"/>
          </p:cNvSpPr>
          <p:nvPr/>
        </p:nvSpPr>
        <p:spPr>
          <a:xfrm>
            <a:off x="4448175" y="4067175"/>
            <a:ext cx="721995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11" name="text-10-89">
            <a:extLst>
              <a:ext uri="{FF2B5EF4-FFF2-40B4-BE49-F238E27FC236}">
                <a16:creationId xmlns:a16="http://schemas.microsoft.com/office/drawing/2014/main" id="{1141E99F-F431-4D8A-856D-9D2284056FD0}"/>
              </a:ext>
            </a:extLst>
          </p:cNvPr>
          <p:cNvSpPr>
            <a:spLocks noGrp="1"/>
          </p:cNvSpPr>
          <p:nvPr/>
        </p:nvSpPr>
        <p:spPr>
          <a:xfrm>
            <a:off x="4448175" y="4248150"/>
            <a:ext cx="716280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Принципы:</a:t>
            </a:r>
            <a:r>
              <a: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Всеобщность обучения, наглядность, поурочная система, деление на классы по возрасту.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9DBF8CB-E01E-4D2B-88FD-6521FA471EA9}"/>
              </a:ext>
            </a:extLst>
          </p:cNvPr>
          <p:cNvSpPr>
            <a:spLocks noGrp="1"/>
          </p:cNvSpPr>
          <p:nvPr/>
        </p:nvSpPr>
        <p:spPr>
          <a:xfrm>
            <a:off x="4448175" y="5591175"/>
            <a:ext cx="7219950" cy="771525"/>
          </a:xfrm>
          <a:prstGeom prst="rect">
            <a:avLst/>
          </a:prstGeom>
          <a:solidFill>
            <a:srgbClr val="E7DECE"/>
          </a:solidFill>
          <a:ln w="0">
            <a:noFill/>
          </a:ln>
        </p:spPr>
      </p:sp>
      <p:sp>
        <p:nvSpPr>
          <p:cNvPr id="13" name="text-10-90">
            <a:extLst>
              <a:ext uri="{FF2B5EF4-FFF2-40B4-BE49-F238E27FC236}">
                <a16:creationId xmlns:a16="http://schemas.microsoft.com/office/drawing/2014/main" id="{9A7C6B0F-1E58-4E1B-8827-948BECA1E94B}"/>
              </a:ext>
            </a:extLst>
          </p:cNvPr>
          <p:cNvSpPr>
            <a:spLocks noGrp="1"/>
          </p:cNvSpPr>
          <p:nvPr/>
        </p:nvSpPr>
        <p:spPr>
          <a:xfrm>
            <a:off x="4619625" y="5676900"/>
            <a:ext cx="6877050" cy="695262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Заложены основы массового 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860361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11-91">
            <a:extLst>
              <a:ext uri="{FF2B5EF4-FFF2-40B4-BE49-F238E27FC236}">
                <a16:creationId xmlns:a16="http://schemas.microsoft.com/office/drawing/2014/main" id="{B44CFB3E-B054-474C-8FFC-B7BDD9CB31B7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150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3150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Европа и Россия: сравнение процессов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A4074940-8EF7-4258-930A-D57B0EA5DC55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11-92">
            <a:extLst>
              <a:ext uri="{FF2B5EF4-FFF2-40B4-BE49-F238E27FC236}">
                <a16:creationId xmlns:a16="http://schemas.microsoft.com/office/drawing/2014/main" id="{CC079899-DB72-4CCE-A9FB-1F89ECA2D964}"/>
              </a:ext>
            </a:extLst>
          </p:cNvPr>
          <p:cNvSpPr>
            <a:spLocks noGrp="1"/>
          </p:cNvSpPr>
          <p:nvPr/>
        </p:nvSpPr>
        <p:spPr>
          <a:xfrm>
            <a:off x="514350" y="1028700"/>
            <a:ext cx="111442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Общее и особенное</a:t>
            </a:r>
          </a:p>
        </p:txBody>
      </p:sp>
      <p:sp>
        <p:nvSpPr>
          <p:cNvPr id="4" name="text-11-93">
            <a:extLst>
              <a:ext uri="{FF2B5EF4-FFF2-40B4-BE49-F238E27FC236}">
                <a16:creationId xmlns:a16="http://schemas.microsoft.com/office/drawing/2014/main" id="{1D84410D-AE99-47D0-95F2-38507205132C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text-11-94">
            <a:extLst>
              <a:ext uri="{FF2B5EF4-FFF2-40B4-BE49-F238E27FC236}">
                <a16:creationId xmlns:a16="http://schemas.microsoft.com/office/drawing/2014/main" id="{B5C72D01-B237-4712-81D2-9D64862409C6}"/>
              </a:ext>
            </a:extLst>
          </p:cNvPr>
          <p:cNvSpPr>
            <a:spLocks noGrp="1"/>
          </p:cNvSpPr>
          <p:nvPr/>
        </p:nvSpPr>
        <p:spPr>
          <a:xfrm>
            <a:off x="514350" y="1676400"/>
            <a:ext cx="2714625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1" i="0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Абсолютизм: </a:t>
            </a:r>
          </a:p>
        </p:txBody>
      </p:sp>
      <p:sp>
        <p:nvSpPr>
          <p:cNvPr id="6" name="text-11-95">
            <a:extLst>
              <a:ext uri="{FF2B5EF4-FFF2-40B4-BE49-F238E27FC236}">
                <a16:creationId xmlns:a16="http://schemas.microsoft.com/office/drawing/2014/main" id="{9DED8AC2-96D3-4E78-914B-915E5DAB64FC}"/>
              </a:ext>
            </a:extLst>
          </p:cNvPr>
          <p:cNvSpPr>
            <a:spLocks noGrp="1"/>
          </p:cNvSpPr>
          <p:nvPr/>
        </p:nvSpPr>
        <p:spPr>
          <a:xfrm>
            <a:off x="514350" y="2343150"/>
            <a:ext cx="42291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850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В Европе — к XVII в., 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870A19D-7411-485E-8C8C-3D7AE7DD5199}"/>
              </a:ext>
            </a:extLst>
          </p:cNvPr>
          <p:cNvSpPr>
            <a:spLocks noGrp="1"/>
          </p:cNvSpPr>
          <p:nvPr/>
        </p:nvSpPr>
        <p:spPr>
          <a:xfrm>
            <a:off x="514350" y="3267075"/>
            <a:ext cx="37338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8" name="text-11-96">
            <a:extLst>
              <a:ext uri="{FF2B5EF4-FFF2-40B4-BE49-F238E27FC236}">
                <a16:creationId xmlns:a16="http://schemas.microsoft.com/office/drawing/2014/main" id="{878722A5-C6FB-4372-9684-5524BF67DE89}"/>
              </a:ext>
            </a:extLst>
          </p:cNvPr>
          <p:cNvSpPr>
            <a:spLocks noGrp="1"/>
          </p:cNvSpPr>
          <p:nvPr/>
        </p:nvSpPr>
        <p:spPr>
          <a:xfrm>
            <a:off x="4695825" y="2209800"/>
            <a:ext cx="4594479" cy="2238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в России — укрепление</a:t>
            </a:r>
          </a:p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при </a:t>
            </a:r>
            <a:r>
              <a:rPr sz="240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Иване Грозном</a:t>
            </a: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 и особенно</a:t>
            </a:r>
          </a:p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при </a:t>
            </a:r>
            <a:r>
              <a:rPr sz="240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Алексее Михайловиче</a:t>
            </a:r>
          </a:p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(Соборное уложение </a:t>
            </a:r>
            <a:r>
              <a:rPr sz="240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1649 г.</a:t>
            </a: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315450" y="1753518"/>
            <a:ext cx="2381250" cy="2960439"/>
          </a:xfrm>
          <a:prstGeom prst="rect">
            <a:avLst/>
          </a:prstGeom>
        </p:spPr>
      </p:pic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BFFC89F-8983-4A6F-B3E6-98EEF7FCDCB0}"/>
              </a:ext>
            </a:extLst>
          </p:cNvPr>
          <p:cNvSpPr>
            <a:spLocks noGrp="1"/>
          </p:cNvSpPr>
          <p:nvPr/>
        </p:nvSpPr>
        <p:spPr>
          <a:xfrm>
            <a:off x="4457700" y="1685925"/>
            <a:ext cx="0" cy="2952750"/>
          </a:xfrm>
          <a:prstGeom prst="line">
            <a:avLst/>
          </a:prstGeom>
          <a:noFill/>
          <a:ln w="14288">
            <a:solidFill>
              <a:srgbClr val="AD9060"/>
            </a:solidFill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87D594D-67D9-416C-9DD7-5853B38B13C6}"/>
              </a:ext>
            </a:extLst>
          </p:cNvPr>
          <p:cNvSpPr>
            <a:spLocks noGrp="1"/>
          </p:cNvSpPr>
          <p:nvPr/>
        </p:nvSpPr>
        <p:spPr>
          <a:xfrm>
            <a:off x="514350" y="4772025"/>
            <a:ext cx="11163300" cy="1590675"/>
          </a:xfrm>
          <a:prstGeom prst="rect">
            <a:avLst/>
          </a:prstGeom>
          <a:solidFill>
            <a:srgbClr val="E7DECE"/>
          </a:solidFill>
          <a:ln w="0">
            <a:noFill/>
          </a:ln>
        </p:spPr>
      </p:sp>
      <p:sp>
        <p:nvSpPr>
          <p:cNvPr id="12" name="text-11-97">
            <a:extLst>
              <a:ext uri="{FF2B5EF4-FFF2-40B4-BE49-F238E27FC236}">
                <a16:creationId xmlns:a16="http://schemas.microsoft.com/office/drawing/2014/main" id="{4392E7D2-48A6-4BD4-B320-368B92B4BF39}"/>
              </a:ext>
            </a:extLst>
          </p:cNvPr>
          <p:cNvSpPr>
            <a:spLocks noGrp="1"/>
          </p:cNvSpPr>
          <p:nvPr/>
        </p:nvSpPr>
        <p:spPr>
          <a:xfrm>
            <a:off x="714375" y="4933950"/>
            <a:ext cx="6334125" cy="1276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Сословия:</a:t>
            </a:r>
            <a:r>
              <a: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Схожая трёхсословная структура, но с большей жёсткостью в России (закрепощение крестьян).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36D160D-FBD0-45D7-AD23-1EBFFBCCA0EE}"/>
              </a:ext>
            </a:extLst>
          </p:cNvPr>
          <p:cNvSpPr>
            <a:spLocks noGrp="1"/>
          </p:cNvSpPr>
          <p:nvPr/>
        </p:nvSpPr>
        <p:spPr>
          <a:xfrm>
            <a:off x="7277100" y="4953000"/>
            <a:ext cx="0" cy="1209675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14" name="text-11-98">
            <a:extLst>
              <a:ext uri="{FF2B5EF4-FFF2-40B4-BE49-F238E27FC236}">
                <a16:creationId xmlns:a16="http://schemas.microsoft.com/office/drawing/2014/main" id="{0FC2B9C4-3BCA-49B9-A557-FB091D949CAD}"/>
              </a:ext>
            </a:extLst>
          </p:cNvPr>
          <p:cNvSpPr>
            <a:spLocks noGrp="1"/>
          </p:cNvSpPr>
          <p:nvPr/>
        </p:nvSpPr>
        <p:spPr>
          <a:xfrm>
            <a:off x="7524750" y="4933950"/>
            <a:ext cx="3943350" cy="1276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Повседневность:</a:t>
            </a:r>
            <a:r>
              <a: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В России изменения запаздывали, сильнее традиции.</a:t>
            </a:r>
          </a:p>
        </p:txBody>
      </p:sp>
    </p:spTree>
    <p:extLst>
      <p:ext uri="{BB962C8B-B14F-4D97-AF65-F5344CB8AC3E}">
        <p14:creationId xmlns:p14="http://schemas.microsoft.com/office/powerpoint/2010/main" val="669938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-12-99">
            <a:extLst>
              <a:ext uri="{FF2B5EF4-FFF2-40B4-BE49-F238E27FC236}">
                <a16:creationId xmlns:a16="http://schemas.microsoft.com/office/drawing/2014/main" id="{E2FEE6D6-B1FA-4A0A-B1C9-7732D7CF8178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12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412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Выводы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96341F41-E083-42D4-B243-798EF80B62A8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12-100">
            <a:extLst>
              <a:ext uri="{FF2B5EF4-FFF2-40B4-BE49-F238E27FC236}">
                <a16:creationId xmlns:a16="http://schemas.microsoft.com/office/drawing/2014/main" id="{1DE677F7-7109-437F-8362-6677F7951580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18A933-2A77-4405-83C1-36B51BF4AFB0}"/>
              </a:ext>
            </a:extLst>
          </p:cNvPr>
          <p:cNvSpPr>
            <a:spLocks noGrp="1"/>
          </p:cNvSpPr>
          <p:nvPr/>
        </p:nvSpPr>
        <p:spPr>
          <a:xfrm>
            <a:off x="514350" y="1657350"/>
            <a:ext cx="66675" cy="828675"/>
          </a:xfrm>
          <a:prstGeom prst="rect">
            <a:avLst/>
          </a:prstGeom>
          <a:solidFill>
            <a:srgbClr val="743845"/>
          </a:solidFill>
          <a:ln w="0">
            <a:noFill/>
          </a:ln>
        </p:spPr>
      </p:sp>
      <p:sp>
        <p:nvSpPr>
          <p:cNvPr id="5" name="text-12-101">
            <a:extLst>
              <a:ext uri="{FF2B5EF4-FFF2-40B4-BE49-F238E27FC236}">
                <a16:creationId xmlns:a16="http://schemas.microsoft.com/office/drawing/2014/main" id="{1F75E3C9-8D62-4CA2-983F-081EBEE4DFB6}"/>
              </a:ext>
            </a:extLst>
          </p:cNvPr>
          <p:cNvSpPr>
            <a:spLocks noGrp="1"/>
          </p:cNvSpPr>
          <p:nvPr/>
        </p:nvSpPr>
        <p:spPr>
          <a:xfrm>
            <a:off x="781050" y="1647825"/>
            <a:ext cx="3762375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850" b="0" i="0">
                <a:solidFill>
                  <a:srgbClr val="743845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743845"/>
                </a:solidFill>
                <a:latin typeface="Georgia"/>
                <a:ea typeface="Georgia"/>
                <a:cs typeface="Georgia"/>
              </a:rPr>
              <a:t>Государство:</a:t>
            </a:r>
          </a:p>
        </p:txBody>
      </p:sp>
      <p:sp>
        <p:nvSpPr>
          <p:cNvPr id="6" name="text-12-102">
            <a:extLst>
              <a:ext uri="{FF2B5EF4-FFF2-40B4-BE49-F238E27FC236}">
                <a16:creationId xmlns:a16="http://schemas.microsoft.com/office/drawing/2014/main" id="{E21FF822-7A39-49C5-A079-DAF6B17DFE88}"/>
              </a:ext>
            </a:extLst>
          </p:cNvPr>
          <p:cNvSpPr>
            <a:spLocks noGrp="1"/>
          </p:cNvSpPr>
          <p:nvPr/>
        </p:nvSpPr>
        <p:spPr>
          <a:xfrm>
            <a:off x="4524375" y="1647825"/>
            <a:ext cx="70961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Усиление власти монарха (абсолютизм), рост аппарата управления.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05C8634-E671-42A5-A70D-251E5957DABD}"/>
              </a:ext>
            </a:extLst>
          </p:cNvPr>
          <p:cNvSpPr>
            <a:spLocks noGrp="1"/>
          </p:cNvSpPr>
          <p:nvPr/>
        </p:nvSpPr>
        <p:spPr>
          <a:xfrm>
            <a:off x="781050" y="2657475"/>
            <a:ext cx="10896600" cy="0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EDB9E5D-81AA-4CE2-860C-F6EBAC09D609}"/>
              </a:ext>
            </a:extLst>
          </p:cNvPr>
          <p:cNvSpPr>
            <a:spLocks noGrp="1"/>
          </p:cNvSpPr>
          <p:nvPr/>
        </p:nvSpPr>
        <p:spPr>
          <a:xfrm>
            <a:off x="514350" y="2809875"/>
            <a:ext cx="66675" cy="828675"/>
          </a:xfrm>
          <a:prstGeom prst="rect">
            <a:avLst/>
          </a:prstGeom>
          <a:solidFill>
            <a:srgbClr val="182D3E"/>
          </a:solidFill>
          <a:ln w="0">
            <a:noFill/>
          </a:ln>
        </p:spPr>
      </p:sp>
      <p:sp>
        <p:nvSpPr>
          <p:cNvPr id="9" name="text-12-103">
            <a:extLst>
              <a:ext uri="{FF2B5EF4-FFF2-40B4-BE49-F238E27FC236}">
                <a16:creationId xmlns:a16="http://schemas.microsoft.com/office/drawing/2014/main" id="{B0BBB603-AADA-4A70-80D0-1F81D9E5DF91}"/>
              </a:ext>
            </a:extLst>
          </p:cNvPr>
          <p:cNvSpPr>
            <a:spLocks noGrp="1"/>
          </p:cNvSpPr>
          <p:nvPr/>
        </p:nvSpPr>
        <p:spPr>
          <a:xfrm>
            <a:off x="781050" y="2800350"/>
            <a:ext cx="3762375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850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Общество:</a:t>
            </a:r>
          </a:p>
        </p:txBody>
      </p:sp>
      <p:sp>
        <p:nvSpPr>
          <p:cNvPr id="10" name="text-12-104">
            <a:extLst>
              <a:ext uri="{FF2B5EF4-FFF2-40B4-BE49-F238E27FC236}">
                <a16:creationId xmlns:a16="http://schemas.microsoft.com/office/drawing/2014/main" id="{787C09B9-E103-4185-9F2A-77DE7B0389C5}"/>
              </a:ext>
            </a:extLst>
          </p:cNvPr>
          <p:cNvSpPr>
            <a:spLocks noGrp="1"/>
          </p:cNvSpPr>
          <p:nvPr/>
        </p:nvSpPr>
        <p:spPr>
          <a:xfrm>
            <a:off x="4524375" y="2800350"/>
            <a:ext cx="70961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Сохранение сословий, но рост значения богатства (буржуазия).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B17795C-B2AE-458A-BA32-370DBF02A8FC}"/>
              </a:ext>
            </a:extLst>
          </p:cNvPr>
          <p:cNvSpPr>
            <a:spLocks noGrp="1"/>
          </p:cNvSpPr>
          <p:nvPr/>
        </p:nvSpPr>
        <p:spPr>
          <a:xfrm>
            <a:off x="781050" y="3810000"/>
            <a:ext cx="10896600" cy="0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E8CC476-ABE2-48F5-AFC8-BCD0A75651C3}"/>
              </a:ext>
            </a:extLst>
          </p:cNvPr>
          <p:cNvSpPr>
            <a:spLocks noGrp="1"/>
          </p:cNvSpPr>
          <p:nvPr/>
        </p:nvSpPr>
        <p:spPr>
          <a:xfrm>
            <a:off x="514350" y="3962400"/>
            <a:ext cx="66675" cy="828675"/>
          </a:xfrm>
          <a:prstGeom prst="rect">
            <a:avLst/>
          </a:prstGeom>
          <a:solidFill>
            <a:srgbClr val="66705B"/>
          </a:solidFill>
          <a:ln w="0">
            <a:noFill/>
          </a:ln>
        </p:spPr>
      </p:sp>
      <p:sp>
        <p:nvSpPr>
          <p:cNvPr id="13" name="text-12-105">
            <a:extLst>
              <a:ext uri="{FF2B5EF4-FFF2-40B4-BE49-F238E27FC236}">
                <a16:creationId xmlns:a16="http://schemas.microsoft.com/office/drawing/2014/main" id="{08FF7FDB-4D8F-422A-B12C-910DF4FD694A}"/>
              </a:ext>
            </a:extLst>
          </p:cNvPr>
          <p:cNvSpPr>
            <a:spLocks noGrp="1"/>
          </p:cNvSpPr>
          <p:nvPr/>
        </p:nvSpPr>
        <p:spPr>
          <a:xfrm>
            <a:off x="781050" y="3952875"/>
            <a:ext cx="3762375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66705B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66705B"/>
                </a:solidFill>
                <a:latin typeface="Georgia"/>
                <a:ea typeface="Georgia"/>
                <a:cs typeface="Georgia"/>
              </a:rPr>
              <a:t>Повседневность:</a:t>
            </a:r>
          </a:p>
        </p:txBody>
      </p:sp>
      <p:sp>
        <p:nvSpPr>
          <p:cNvPr id="14" name="text-12-106">
            <a:extLst>
              <a:ext uri="{FF2B5EF4-FFF2-40B4-BE49-F238E27FC236}">
                <a16:creationId xmlns:a16="http://schemas.microsoft.com/office/drawing/2014/main" id="{1D82895E-CC1D-4631-BE39-7DAD3A6519B3}"/>
              </a:ext>
            </a:extLst>
          </p:cNvPr>
          <p:cNvSpPr>
            <a:spLocks noGrp="1"/>
          </p:cNvSpPr>
          <p:nvPr/>
        </p:nvSpPr>
        <p:spPr>
          <a:xfrm>
            <a:off x="4524375" y="3952875"/>
            <a:ext cx="70961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Распространение новых бытовых привычек, комфорта, моды.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3C59B28-D051-4CA3-8851-00FB24E1DFFD}"/>
              </a:ext>
            </a:extLst>
          </p:cNvPr>
          <p:cNvSpPr>
            <a:spLocks noGrp="1"/>
          </p:cNvSpPr>
          <p:nvPr/>
        </p:nvSpPr>
        <p:spPr>
          <a:xfrm>
            <a:off x="781050" y="4962525"/>
            <a:ext cx="10896600" cy="0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0F67BAA-122B-4C31-AC86-1EACB4F5FC93}"/>
              </a:ext>
            </a:extLst>
          </p:cNvPr>
          <p:cNvSpPr>
            <a:spLocks noGrp="1"/>
          </p:cNvSpPr>
          <p:nvPr/>
        </p:nvSpPr>
        <p:spPr>
          <a:xfrm>
            <a:off x="514350" y="5114925"/>
            <a:ext cx="66675" cy="828675"/>
          </a:xfrm>
          <a:prstGeom prst="rect">
            <a:avLst/>
          </a:prstGeom>
          <a:solidFill>
            <a:srgbClr val="66705B"/>
          </a:solidFill>
          <a:ln w="0">
            <a:noFill/>
          </a:ln>
        </p:spPr>
      </p:sp>
      <p:sp>
        <p:nvSpPr>
          <p:cNvPr id="17" name="text-12-107">
            <a:extLst>
              <a:ext uri="{FF2B5EF4-FFF2-40B4-BE49-F238E27FC236}">
                <a16:creationId xmlns:a16="http://schemas.microsoft.com/office/drawing/2014/main" id="{137AFDE2-6115-4633-B43B-EFEA264082FD}"/>
              </a:ext>
            </a:extLst>
          </p:cNvPr>
          <p:cNvSpPr>
            <a:spLocks noGrp="1"/>
          </p:cNvSpPr>
          <p:nvPr/>
        </p:nvSpPr>
        <p:spPr>
          <a:xfrm>
            <a:off x="781050" y="5105400"/>
            <a:ext cx="3762375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850" b="0" i="0">
                <a:solidFill>
                  <a:srgbClr val="66705B"/>
                </a:solidFill>
                <a:latin typeface="Georgia"/>
                <a:ea typeface="Georgia"/>
                <a:cs typeface="Georgia"/>
              </a:defRPr>
            </a:pPr>
            <a:r>
              <a:rPr sz="2850" b="0" i="0">
                <a:solidFill>
                  <a:srgbClr val="66705B"/>
                </a:solidFill>
                <a:latin typeface="Georgia"/>
                <a:ea typeface="Georgia"/>
                <a:cs typeface="Georgia"/>
              </a:rPr>
              <a:t>Культура:</a:t>
            </a:r>
          </a:p>
        </p:txBody>
      </p:sp>
      <p:sp>
        <p:nvSpPr>
          <p:cNvPr id="18" name="text-12-108">
            <a:extLst>
              <a:ext uri="{FF2B5EF4-FFF2-40B4-BE49-F238E27FC236}">
                <a16:creationId xmlns:a16="http://schemas.microsoft.com/office/drawing/2014/main" id="{75DF3C92-D7FF-48FD-B7D0-5A7C7B59D8C7}"/>
              </a:ext>
            </a:extLst>
          </p:cNvPr>
          <p:cNvSpPr>
            <a:spLocks noGrp="1"/>
          </p:cNvSpPr>
          <p:nvPr/>
        </p:nvSpPr>
        <p:spPr>
          <a:xfrm>
            <a:off x="4524375" y="5105400"/>
            <a:ext cx="709612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Изменение отношения к семье, рост роли женщины и значения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74243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D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-13-109">
            <a:extLst>
              <a:ext uri="{FF2B5EF4-FFF2-40B4-BE49-F238E27FC236}">
                <a16:creationId xmlns:a16="http://schemas.microsoft.com/office/drawing/2014/main" id="{89D56EE8-30BB-419E-9B74-B5214C511048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675" b="0" i="0">
                <a:solidFill>
                  <a:srgbClr val="F5F0E6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F5F0E6"/>
                </a:solidFill>
                <a:latin typeface="Georgia"/>
                <a:ea typeface="Georgia"/>
                <a:cs typeface="Georgia"/>
              </a:rPr>
              <a:t>Ответ на главный вопрос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B066FDFC-D412-42C6-9992-F2E4EF973A83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13-110">
            <a:extLst>
              <a:ext uri="{FF2B5EF4-FFF2-40B4-BE49-F238E27FC236}">
                <a16:creationId xmlns:a16="http://schemas.microsoft.com/office/drawing/2014/main" id="{01C44377-DFB5-4F8B-96E7-55CDB9B9D952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E8DFCD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E8DFC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1EE47C4E-B9DD-4EEC-AED7-AA8A469D85D1}"/>
              </a:ext>
            </a:extLst>
          </p:cNvPr>
          <p:cNvSpPr>
            <a:spLocks noGrp="1"/>
          </p:cNvSpPr>
          <p:nvPr/>
        </p:nvSpPr>
        <p:spPr>
          <a:xfrm>
            <a:off x="523875" y="1733550"/>
            <a:ext cx="4981575" cy="0"/>
          </a:xfrm>
          <a:prstGeom prst="line">
            <a:avLst/>
          </a:prstGeom>
          <a:noFill/>
          <a:ln w="19050">
            <a:solidFill>
              <a:srgbClr val="AD9060"/>
            </a:solidFill>
          </a:ln>
        </p:spPr>
      </p:sp>
      <p:sp>
        <p:nvSpPr>
          <p:cNvPr id="5" name="text-13-111">
            <a:extLst>
              <a:ext uri="{FF2B5EF4-FFF2-40B4-BE49-F238E27FC236}">
                <a16:creationId xmlns:a16="http://schemas.microsoft.com/office/drawing/2014/main" id="{8E062706-7039-4F5B-8B9E-0A89D3403778}"/>
              </a:ext>
            </a:extLst>
          </p:cNvPr>
          <p:cNvSpPr>
            <a:spLocks noGrp="1"/>
          </p:cNvSpPr>
          <p:nvPr/>
        </p:nvSpPr>
        <p:spPr>
          <a:xfrm>
            <a:off x="523875" y="1885950"/>
            <a:ext cx="4981575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1" i="0">
                <a:solidFill>
                  <a:srgbClr val="E8DFCD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E8DFCD"/>
                </a:solidFill>
                <a:latin typeface="Calibri"/>
                <a:ea typeface="Calibri"/>
                <a:cs typeface="Calibri"/>
              </a:rPr>
              <a:t>Экономические факторы:</a:t>
            </a:r>
          </a:p>
        </p:txBody>
      </p:sp>
      <p:sp>
        <p:nvSpPr>
          <p:cNvPr id="6" name="text-13-112">
            <a:extLst>
              <a:ext uri="{FF2B5EF4-FFF2-40B4-BE49-F238E27FC236}">
                <a16:creationId xmlns:a16="http://schemas.microsoft.com/office/drawing/2014/main" id="{AF1A7EC8-2E2C-4EA2-950C-3F8BB6BE83CF}"/>
              </a:ext>
            </a:extLst>
          </p:cNvPr>
          <p:cNvSpPr>
            <a:spLocks noGrp="1"/>
          </p:cNvSpPr>
          <p:nvPr/>
        </p:nvSpPr>
        <p:spPr>
          <a:xfrm>
            <a:off x="523875" y="2362200"/>
            <a:ext cx="4981575" cy="1171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 Развитие торговли, мануфактур, Великие географические открытия.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1DBE03E-21F7-4E3D-BD69-BAAB9A21648D}"/>
              </a:ext>
            </a:extLst>
          </p:cNvPr>
          <p:cNvSpPr>
            <a:spLocks noGrp="1"/>
          </p:cNvSpPr>
          <p:nvPr/>
        </p:nvSpPr>
        <p:spPr>
          <a:xfrm>
            <a:off x="6705600" y="1733550"/>
            <a:ext cx="4981575" cy="0"/>
          </a:xfrm>
          <a:prstGeom prst="line">
            <a:avLst/>
          </a:prstGeom>
          <a:noFill/>
          <a:ln w="19050">
            <a:solidFill>
              <a:srgbClr val="AD9060"/>
            </a:solidFill>
          </a:ln>
        </p:spPr>
      </p:sp>
      <p:sp>
        <p:nvSpPr>
          <p:cNvPr id="8" name="text-13-113">
            <a:extLst>
              <a:ext uri="{FF2B5EF4-FFF2-40B4-BE49-F238E27FC236}">
                <a16:creationId xmlns:a16="http://schemas.microsoft.com/office/drawing/2014/main" id="{4A616A14-8344-4AE4-B889-D2DDAFEDAAF6}"/>
              </a:ext>
            </a:extLst>
          </p:cNvPr>
          <p:cNvSpPr>
            <a:spLocks noGrp="1"/>
          </p:cNvSpPr>
          <p:nvPr/>
        </p:nvSpPr>
        <p:spPr>
          <a:xfrm>
            <a:off x="6705600" y="1885950"/>
            <a:ext cx="4981575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1" i="0">
                <a:solidFill>
                  <a:srgbClr val="E8DFCD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E8DFCD"/>
                </a:solidFill>
                <a:latin typeface="Calibri"/>
                <a:ea typeface="Calibri"/>
                <a:cs typeface="Calibri"/>
              </a:rPr>
              <a:t>Политические факторы:</a:t>
            </a:r>
          </a:p>
        </p:txBody>
      </p:sp>
      <p:sp>
        <p:nvSpPr>
          <p:cNvPr id="9" name="text-13-114">
            <a:extLst>
              <a:ext uri="{FF2B5EF4-FFF2-40B4-BE49-F238E27FC236}">
                <a16:creationId xmlns:a16="http://schemas.microsoft.com/office/drawing/2014/main" id="{742B2898-30EB-4C6C-9F3F-874CB0F644FD}"/>
              </a:ext>
            </a:extLst>
          </p:cNvPr>
          <p:cNvSpPr>
            <a:spLocks noGrp="1"/>
          </p:cNvSpPr>
          <p:nvPr/>
        </p:nvSpPr>
        <p:spPr>
          <a:xfrm>
            <a:off x="6705600" y="2362200"/>
            <a:ext cx="4981575" cy="1171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 Преодоление феодальной раздробленности, создание централизованных государств.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8A41E28-B05C-490C-BADF-CDE309AB8DA3}"/>
              </a:ext>
            </a:extLst>
          </p:cNvPr>
          <p:cNvSpPr>
            <a:spLocks noGrp="1"/>
          </p:cNvSpPr>
          <p:nvPr/>
        </p:nvSpPr>
        <p:spPr>
          <a:xfrm>
            <a:off x="523875" y="4286250"/>
            <a:ext cx="4981575" cy="0"/>
          </a:xfrm>
          <a:prstGeom prst="line">
            <a:avLst/>
          </a:prstGeom>
          <a:noFill/>
          <a:ln w="19050">
            <a:solidFill>
              <a:srgbClr val="AD9060"/>
            </a:solidFill>
          </a:ln>
        </p:spPr>
      </p:sp>
      <p:sp>
        <p:nvSpPr>
          <p:cNvPr id="11" name="text-13-115">
            <a:extLst>
              <a:ext uri="{FF2B5EF4-FFF2-40B4-BE49-F238E27FC236}">
                <a16:creationId xmlns:a16="http://schemas.microsoft.com/office/drawing/2014/main" id="{E177666A-F493-4D78-A57D-8B2EB49A8140}"/>
              </a:ext>
            </a:extLst>
          </p:cNvPr>
          <p:cNvSpPr>
            <a:spLocks noGrp="1"/>
          </p:cNvSpPr>
          <p:nvPr/>
        </p:nvSpPr>
        <p:spPr>
          <a:xfrm>
            <a:off x="523875" y="4438650"/>
            <a:ext cx="4981575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1" i="0">
                <a:solidFill>
                  <a:srgbClr val="E8DFCD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E8DFCD"/>
                </a:solidFill>
                <a:latin typeface="Calibri"/>
                <a:ea typeface="Calibri"/>
                <a:cs typeface="Calibri"/>
              </a:rPr>
              <a:t>Социальные факторы:</a:t>
            </a:r>
          </a:p>
        </p:txBody>
      </p:sp>
      <p:sp>
        <p:nvSpPr>
          <p:cNvPr id="12" name="text-13-116">
            <a:extLst>
              <a:ext uri="{FF2B5EF4-FFF2-40B4-BE49-F238E27FC236}">
                <a16:creationId xmlns:a16="http://schemas.microsoft.com/office/drawing/2014/main" id="{82A97F3E-A869-4AFA-8E6E-36B2C01CEF4D}"/>
              </a:ext>
            </a:extLst>
          </p:cNvPr>
          <p:cNvSpPr>
            <a:spLocks noGrp="1"/>
          </p:cNvSpPr>
          <p:nvPr/>
        </p:nvSpPr>
        <p:spPr>
          <a:xfrm>
            <a:off x="523875" y="4914900"/>
            <a:ext cx="4981575" cy="1428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 Рождение нового социального слоя — буржуазии, чьи ценности влияли на общество.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B729DDE-CFCA-4053-BA79-CFCD33362379}"/>
              </a:ext>
            </a:extLst>
          </p:cNvPr>
          <p:cNvSpPr>
            <a:spLocks noGrp="1"/>
          </p:cNvSpPr>
          <p:nvPr/>
        </p:nvSpPr>
        <p:spPr>
          <a:xfrm>
            <a:off x="6705600" y="4286250"/>
            <a:ext cx="4981575" cy="0"/>
          </a:xfrm>
          <a:prstGeom prst="line">
            <a:avLst/>
          </a:prstGeom>
          <a:noFill/>
          <a:ln w="19050">
            <a:solidFill>
              <a:srgbClr val="AD9060"/>
            </a:solidFill>
          </a:ln>
        </p:spPr>
      </p:sp>
      <p:sp>
        <p:nvSpPr>
          <p:cNvPr id="14" name="text-13-117">
            <a:extLst>
              <a:ext uri="{FF2B5EF4-FFF2-40B4-BE49-F238E27FC236}">
                <a16:creationId xmlns:a16="http://schemas.microsoft.com/office/drawing/2014/main" id="{30FD19E7-F232-42DA-BCEE-15DCE9E680E6}"/>
              </a:ext>
            </a:extLst>
          </p:cNvPr>
          <p:cNvSpPr>
            <a:spLocks noGrp="1"/>
          </p:cNvSpPr>
          <p:nvPr/>
        </p:nvSpPr>
        <p:spPr>
          <a:xfrm>
            <a:off x="6705600" y="4438650"/>
            <a:ext cx="4981575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1" i="0">
                <a:solidFill>
                  <a:srgbClr val="E8DFCD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E8DFCD"/>
                </a:solidFill>
                <a:latin typeface="Calibri"/>
                <a:ea typeface="Calibri"/>
                <a:cs typeface="Calibri"/>
              </a:rPr>
              <a:t>Культурные факторы:</a:t>
            </a:r>
          </a:p>
        </p:txBody>
      </p:sp>
      <p:sp>
        <p:nvSpPr>
          <p:cNvPr id="15" name="text-13-118">
            <a:extLst>
              <a:ext uri="{FF2B5EF4-FFF2-40B4-BE49-F238E27FC236}">
                <a16:creationId xmlns:a16="http://schemas.microsoft.com/office/drawing/2014/main" id="{1CE619DA-BD08-4841-A63B-510CD667F2F4}"/>
              </a:ext>
            </a:extLst>
          </p:cNvPr>
          <p:cNvSpPr>
            <a:spLocks noGrp="1"/>
          </p:cNvSpPr>
          <p:nvPr/>
        </p:nvSpPr>
        <p:spPr>
          <a:xfrm>
            <a:off x="6705600" y="4914900"/>
            <a:ext cx="4981575" cy="1428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 Идеи Ренессанса и Реформации, стремление к комфорту и светскости.</a:t>
            </a:r>
          </a:p>
        </p:txBody>
      </p:sp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AE21EA4-7EBA-4E3D-9F7A-8FD14EB2D627}"/>
              </a:ext>
            </a:extLst>
          </p:cNvPr>
          <p:cNvSpPr>
            <a:spLocks noGrp="1"/>
          </p:cNvSpPr>
          <p:nvPr/>
        </p:nvSpPr>
        <p:spPr>
          <a:xfrm>
            <a:off x="2905125" y="3819525"/>
            <a:ext cx="638175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C087D9B-5A0F-4CB4-ACB0-EDC3A7EC1FD3}"/>
              </a:ext>
            </a:extLst>
          </p:cNvPr>
          <p:cNvSpPr>
            <a:spLocks noGrp="1"/>
          </p:cNvSpPr>
          <p:nvPr/>
        </p:nvSpPr>
        <p:spPr>
          <a:xfrm>
            <a:off x="3495675" y="3552825"/>
            <a:ext cx="5200650" cy="552450"/>
          </a:xfrm>
          <a:prstGeom prst="rect">
            <a:avLst/>
          </a:prstGeom>
          <a:solidFill>
            <a:srgbClr val="182D3E"/>
          </a:solidFill>
          <a:ln w="0">
            <a:noFill/>
          </a:ln>
        </p:spPr>
      </p:sp>
      <p:sp>
        <p:nvSpPr>
          <p:cNvPr id="18" name="text-13-119">
            <a:extLst>
              <a:ext uri="{FF2B5EF4-FFF2-40B4-BE49-F238E27FC236}">
                <a16:creationId xmlns:a16="http://schemas.microsoft.com/office/drawing/2014/main" id="{20F63E2B-9E0B-4DE9-9410-46A402147139}"/>
              </a:ext>
            </a:extLst>
          </p:cNvPr>
          <p:cNvSpPr>
            <a:spLocks noGrp="1"/>
          </p:cNvSpPr>
          <p:nvPr/>
        </p:nvSpPr>
        <p:spPr>
          <a:xfrm>
            <a:off x="3524250" y="3609975"/>
            <a:ext cx="51435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550" b="0" i="0">
                <a:solidFill>
                  <a:srgbClr val="F5F0E6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F5F0E6"/>
                </a:solidFill>
                <a:latin typeface="Georgia"/>
                <a:ea typeface="Georgia"/>
                <a:cs typeface="Georgia"/>
              </a:rPr>
              <a:t>Что вызвало изменения?</a:t>
            </a:r>
          </a:p>
        </p:txBody>
      </p:sp>
    </p:spTree>
    <p:extLst>
      <p:ext uri="{BB962C8B-B14F-4D97-AF65-F5344CB8AC3E}">
        <p14:creationId xmlns:p14="http://schemas.microsoft.com/office/powerpoint/2010/main" val="1374935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-14-120">
            <a:extLst>
              <a:ext uri="{FF2B5EF4-FFF2-40B4-BE49-F238E27FC236}">
                <a16:creationId xmlns:a16="http://schemas.microsoft.com/office/drawing/2014/main" id="{D628D090-D7BE-4F8C-957C-287EE4C5E601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12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412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Домашнее задание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F7A6D771-BF3B-43B0-BF8F-7335628BA011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14-121">
            <a:extLst>
              <a:ext uri="{FF2B5EF4-FFF2-40B4-BE49-F238E27FC236}">
                <a16:creationId xmlns:a16="http://schemas.microsoft.com/office/drawing/2014/main" id="{3D74B364-42AD-4549-AE6F-A130CE0E0ADD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4F871D-2012-44CE-9872-229F427ECF43}"/>
              </a:ext>
            </a:extLst>
          </p:cNvPr>
          <p:cNvSpPr>
            <a:spLocks noGrp="1"/>
          </p:cNvSpPr>
          <p:nvPr/>
        </p:nvSpPr>
        <p:spPr>
          <a:xfrm>
            <a:off x="514350" y="1619250"/>
            <a:ext cx="2524125" cy="4667250"/>
          </a:xfrm>
          <a:prstGeom prst="rect">
            <a:avLst/>
          </a:prstGeom>
          <a:solidFill>
            <a:srgbClr val="E7DECE"/>
          </a:solidFill>
          <a:ln w="0">
            <a:noFill/>
          </a:ln>
        </p:spPr>
      </p:sp>
      <p:sp>
        <p:nvSpPr>
          <p:cNvPr id="5" name="text-14-122">
            <a:extLst>
              <a:ext uri="{FF2B5EF4-FFF2-40B4-BE49-F238E27FC236}">
                <a16:creationId xmlns:a16="http://schemas.microsoft.com/office/drawing/2014/main" id="{237B23F0-9B81-4376-9999-6AF3E00243DA}"/>
              </a:ext>
            </a:extLst>
          </p:cNvPr>
          <p:cNvSpPr>
            <a:spLocks noGrp="1"/>
          </p:cNvSpPr>
          <p:nvPr/>
        </p:nvSpPr>
        <p:spPr>
          <a:xfrm>
            <a:off x="714375" y="1857375"/>
            <a:ext cx="2135188" cy="985393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150" b="0" i="0">
                <a:solidFill>
                  <a:srgbClr val="743845"/>
                </a:solidFill>
                <a:latin typeface="Georgia"/>
                <a:ea typeface="Georgia"/>
                <a:cs typeface="Georgia"/>
              </a:defRPr>
            </a:pPr>
            <a:r>
              <a:rPr sz="3150" b="0" i="0">
                <a:solidFill>
                  <a:srgbClr val="743845"/>
                </a:solidFill>
                <a:latin typeface="Georgia"/>
                <a:ea typeface="Georgia"/>
                <a:cs typeface="Georgia"/>
              </a:rPr>
              <a:t>Прочитать § 5.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90575" y="3321260"/>
            <a:ext cx="1990725" cy="2511005"/>
          </a:xfrm>
          <a:prstGeom prst="rect">
            <a:avLst/>
          </a:prstGeom>
        </p:spPr>
      </p:pic>
      <p:sp>
        <p:nvSpPr>
          <p:cNvPr id="7" name="text-14-123">
            <a:extLst>
              <a:ext uri="{FF2B5EF4-FFF2-40B4-BE49-F238E27FC236}">
                <a16:creationId xmlns:a16="http://schemas.microsoft.com/office/drawing/2014/main" id="{AB66378C-1971-49F2-90F2-3E5E8EA9CC03}"/>
              </a:ext>
            </a:extLst>
          </p:cNvPr>
          <p:cNvSpPr>
            <a:spLocks noGrp="1"/>
          </p:cNvSpPr>
          <p:nvPr/>
        </p:nvSpPr>
        <p:spPr>
          <a:xfrm>
            <a:off x="3429000" y="1638300"/>
            <a:ext cx="8115300" cy="407734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1" i="0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На выбор:</a:t>
            </a:r>
          </a:p>
        </p:txBody>
      </p:sp>
      <p:sp>
        <p:nvSpPr>
          <p:cNvPr id="8" name="text-14-124">
            <a:extLst>
              <a:ext uri="{FF2B5EF4-FFF2-40B4-BE49-F238E27FC236}">
                <a16:creationId xmlns:a16="http://schemas.microsoft.com/office/drawing/2014/main" id="{2F4E7155-9B4E-4530-91AD-F938391EE6D1}"/>
              </a:ext>
            </a:extLst>
          </p:cNvPr>
          <p:cNvSpPr>
            <a:spLocks noGrp="1"/>
          </p:cNvSpPr>
          <p:nvPr/>
        </p:nvSpPr>
        <p:spPr>
          <a:xfrm>
            <a:off x="3438525" y="2190750"/>
            <a:ext cx="8170101" cy="114554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Подготовить сообщение об одном из правителей эпохи абсолютизма (например, Людовик XIV, Филипп II) и его роли в укреплении государства.</a:t>
            </a:r>
          </a:p>
        </p:txBody>
      </p:sp>
      <p:sp>
        <p:nvSpPr>
          <p:cNvPr id="9" name="text-14-125">
            <a:extLst>
              <a:ext uri="{FF2B5EF4-FFF2-40B4-BE49-F238E27FC236}">
                <a16:creationId xmlns:a16="http://schemas.microsoft.com/office/drawing/2014/main" id="{3707E072-C3A3-48E9-B760-9C31B004E5DE}"/>
              </a:ext>
            </a:extLst>
          </p:cNvPr>
          <p:cNvSpPr>
            <a:spLocks noGrp="1"/>
          </p:cNvSpPr>
          <p:nvPr/>
        </p:nvSpPr>
        <p:spPr>
          <a:xfrm>
            <a:off x="3438525" y="3562350"/>
            <a:ext cx="8163370" cy="765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Сравнить положение дворянина и богатого буржуа в XVII веке (быт, права, мировоззрение).</a:t>
            </a:r>
          </a:p>
        </p:txBody>
      </p:sp>
      <p:sp>
        <p:nvSpPr>
          <p:cNvPr id="10" name="text-14-126">
            <a:extLst>
              <a:ext uri="{FF2B5EF4-FFF2-40B4-BE49-F238E27FC236}">
                <a16:creationId xmlns:a16="http://schemas.microsoft.com/office/drawing/2014/main" id="{E8CA5BD5-B391-4D1B-8ABF-65573AD34A7D}"/>
              </a:ext>
            </a:extLst>
          </p:cNvPr>
          <p:cNvSpPr>
            <a:spLocks noGrp="1"/>
          </p:cNvSpPr>
          <p:nvPr/>
        </p:nvSpPr>
        <p:spPr>
          <a:xfrm>
            <a:off x="3438525" y="4591050"/>
            <a:ext cx="8221853" cy="765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Исследовать, какие продукты, появившиеся в Европе в раннее Новое время, популярны в вашем рационе сегодня.</a:t>
            </a:r>
          </a:p>
        </p:txBody>
      </p:sp>
    </p:spTree>
    <p:extLst>
      <p:ext uri="{BB962C8B-B14F-4D97-AF65-F5344CB8AC3E}">
        <p14:creationId xmlns:p14="http://schemas.microsoft.com/office/powerpoint/2010/main" val="258231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-2-3">
            <a:extLst>
              <a:ext uri="{FF2B5EF4-FFF2-40B4-BE49-F238E27FC236}">
                <a16:creationId xmlns:a16="http://schemas.microsoft.com/office/drawing/2014/main" id="{7DF26603-9D04-4995-9479-463B2FF44DA8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12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412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План урока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FF1FA8E-5019-45D6-A45A-3CC93A933290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2-4">
            <a:extLst>
              <a:ext uri="{FF2B5EF4-FFF2-40B4-BE49-F238E27FC236}">
                <a16:creationId xmlns:a16="http://schemas.microsoft.com/office/drawing/2014/main" id="{3183D80B-E24E-471C-B164-221E13FA9E79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31035B-B620-493F-B8FE-8A46FC76A2AC}"/>
              </a:ext>
            </a:extLst>
          </p:cNvPr>
          <p:cNvSpPr>
            <a:spLocks noGrp="1"/>
          </p:cNvSpPr>
          <p:nvPr/>
        </p:nvSpPr>
        <p:spPr>
          <a:xfrm>
            <a:off x="514350" y="1647825"/>
            <a:ext cx="2876550" cy="4581525"/>
          </a:xfrm>
          <a:prstGeom prst="rect">
            <a:avLst/>
          </a:prstGeom>
          <a:solidFill>
            <a:srgbClr val="E7DECE"/>
          </a:solidFill>
          <a:ln w="0">
            <a:noFill/>
          </a:ln>
        </p:spPr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14375" y="2777804"/>
            <a:ext cx="2476500" cy="1654817"/>
          </a:xfrm>
          <a:prstGeom prst="rect">
            <a:avLst/>
          </a:prstGeom>
        </p:spPr>
      </p:pic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E046735-5655-4CEE-A929-9FC217674098}"/>
              </a:ext>
            </a:extLst>
          </p:cNvPr>
          <p:cNvSpPr>
            <a:spLocks noGrp="1"/>
          </p:cNvSpPr>
          <p:nvPr/>
        </p:nvSpPr>
        <p:spPr>
          <a:xfrm>
            <a:off x="3800475" y="1752600"/>
            <a:ext cx="171450" cy="0"/>
          </a:xfrm>
          <a:prstGeom prst="line">
            <a:avLst/>
          </a:prstGeom>
          <a:noFill/>
          <a:ln w="28575">
            <a:solidFill>
              <a:srgbClr val="743845"/>
            </a:solidFill>
          </a:ln>
        </p:spPr>
      </p:sp>
      <p:sp>
        <p:nvSpPr>
          <p:cNvPr id="7" name="text-2-5">
            <a:extLst>
              <a:ext uri="{FF2B5EF4-FFF2-40B4-BE49-F238E27FC236}">
                <a16:creationId xmlns:a16="http://schemas.microsoft.com/office/drawing/2014/main" id="{A5308918-AED7-4AA6-AA79-A847B88299B2}"/>
              </a:ext>
            </a:extLst>
          </p:cNvPr>
          <p:cNvSpPr>
            <a:spLocks noGrp="1"/>
          </p:cNvSpPr>
          <p:nvPr/>
        </p:nvSpPr>
        <p:spPr>
          <a:xfrm>
            <a:off x="4191000" y="1600200"/>
            <a:ext cx="7239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Европейский абсолютизм: «новое государство».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F28E076-DB20-45A7-A926-40283891D930}"/>
              </a:ext>
            </a:extLst>
          </p:cNvPr>
          <p:cNvSpPr>
            <a:spLocks noGrp="1"/>
          </p:cNvSpPr>
          <p:nvPr/>
        </p:nvSpPr>
        <p:spPr>
          <a:xfrm>
            <a:off x="4191000" y="2286000"/>
            <a:ext cx="7239000" cy="0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42BDF03-CE64-4A94-ADDF-3F9737790447}"/>
              </a:ext>
            </a:extLst>
          </p:cNvPr>
          <p:cNvSpPr>
            <a:spLocks noGrp="1"/>
          </p:cNvSpPr>
          <p:nvPr/>
        </p:nvSpPr>
        <p:spPr>
          <a:xfrm>
            <a:off x="3800475" y="2524125"/>
            <a:ext cx="171450" cy="0"/>
          </a:xfrm>
          <a:prstGeom prst="line">
            <a:avLst/>
          </a:prstGeom>
          <a:noFill/>
          <a:ln w="28575">
            <a:solidFill>
              <a:srgbClr val="743845"/>
            </a:solidFill>
          </a:ln>
        </p:spPr>
      </p:sp>
      <p:sp>
        <p:nvSpPr>
          <p:cNvPr id="10" name="text-2-6">
            <a:extLst>
              <a:ext uri="{FF2B5EF4-FFF2-40B4-BE49-F238E27FC236}">
                <a16:creationId xmlns:a16="http://schemas.microsoft.com/office/drawing/2014/main" id="{4F4634C2-3EF6-4CA7-8CA3-D8DAE4ABBBDD}"/>
              </a:ext>
            </a:extLst>
          </p:cNvPr>
          <p:cNvSpPr>
            <a:spLocks noGrp="1"/>
          </p:cNvSpPr>
          <p:nvPr/>
        </p:nvSpPr>
        <p:spPr>
          <a:xfrm>
            <a:off x="4191000" y="2371725"/>
            <a:ext cx="7239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Общество сословий и привилегий.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C5AE110-7D60-4ADA-A90D-A5390478CF70}"/>
              </a:ext>
            </a:extLst>
          </p:cNvPr>
          <p:cNvSpPr>
            <a:spLocks noGrp="1"/>
          </p:cNvSpPr>
          <p:nvPr/>
        </p:nvSpPr>
        <p:spPr>
          <a:xfrm>
            <a:off x="4191000" y="3057525"/>
            <a:ext cx="7239000" cy="0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E2CF728-1D6C-4BEB-904B-EEDBEE6D508D}"/>
              </a:ext>
            </a:extLst>
          </p:cNvPr>
          <p:cNvSpPr>
            <a:spLocks noGrp="1"/>
          </p:cNvSpPr>
          <p:nvPr/>
        </p:nvSpPr>
        <p:spPr>
          <a:xfrm>
            <a:off x="3800475" y="3295650"/>
            <a:ext cx="171450" cy="0"/>
          </a:xfrm>
          <a:prstGeom prst="line">
            <a:avLst/>
          </a:prstGeom>
          <a:noFill/>
          <a:ln w="28575">
            <a:solidFill>
              <a:srgbClr val="66705B"/>
            </a:solidFill>
          </a:ln>
        </p:spPr>
      </p:sp>
      <p:sp>
        <p:nvSpPr>
          <p:cNvPr id="13" name="text-2-7">
            <a:extLst>
              <a:ext uri="{FF2B5EF4-FFF2-40B4-BE49-F238E27FC236}">
                <a16:creationId xmlns:a16="http://schemas.microsoft.com/office/drawing/2014/main" id="{41FCCFF2-4FB6-407A-8552-AE0D143BD67B}"/>
              </a:ext>
            </a:extLst>
          </p:cNvPr>
          <p:cNvSpPr>
            <a:spLocks noGrp="1"/>
          </p:cNvSpPr>
          <p:nvPr/>
        </p:nvSpPr>
        <p:spPr>
          <a:xfrm>
            <a:off x="4191000" y="3143250"/>
            <a:ext cx="7239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Повседневная жизнь: изменения в доме.</a:t>
            </a:r>
          </a:p>
        </p:txBody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68A30E5-998B-48DE-B24C-E44F85647B98}"/>
              </a:ext>
            </a:extLst>
          </p:cNvPr>
          <p:cNvSpPr>
            <a:spLocks noGrp="1"/>
          </p:cNvSpPr>
          <p:nvPr/>
        </p:nvSpPr>
        <p:spPr>
          <a:xfrm>
            <a:off x="4191000" y="3829050"/>
            <a:ext cx="7239000" cy="0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73FE1B0-640D-40B1-99EC-3230B1B73A75}"/>
              </a:ext>
            </a:extLst>
          </p:cNvPr>
          <p:cNvSpPr>
            <a:spLocks noGrp="1"/>
          </p:cNvSpPr>
          <p:nvPr/>
        </p:nvSpPr>
        <p:spPr>
          <a:xfrm>
            <a:off x="3800475" y="4067175"/>
            <a:ext cx="171450" cy="0"/>
          </a:xfrm>
          <a:prstGeom prst="line">
            <a:avLst/>
          </a:prstGeom>
          <a:noFill/>
          <a:ln w="28575">
            <a:solidFill>
              <a:srgbClr val="66705B"/>
            </a:solidFill>
          </a:ln>
        </p:spPr>
      </p:sp>
      <p:sp>
        <p:nvSpPr>
          <p:cNvPr id="16" name="text-2-8">
            <a:extLst>
              <a:ext uri="{FF2B5EF4-FFF2-40B4-BE49-F238E27FC236}">
                <a16:creationId xmlns:a16="http://schemas.microsoft.com/office/drawing/2014/main" id="{4DCDBE9F-58FB-4E79-8179-ECB16D77D32B}"/>
              </a:ext>
            </a:extLst>
          </p:cNvPr>
          <p:cNvSpPr>
            <a:spLocks noGrp="1"/>
          </p:cNvSpPr>
          <p:nvPr/>
        </p:nvSpPr>
        <p:spPr>
          <a:xfrm>
            <a:off x="4191000" y="3914775"/>
            <a:ext cx="7239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Новые привычки: еда и гастрономия.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6D9C506-D2A1-475A-B7BC-EE5CA15608F6}"/>
              </a:ext>
            </a:extLst>
          </p:cNvPr>
          <p:cNvSpPr>
            <a:spLocks noGrp="1"/>
          </p:cNvSpPr>
          <p:nvPr/>
        </p:nvSpPr>
        <p:spPr>
          <a:xfrm>
            <a:off x="4191000" y="4600575"/>
            <a:ext cx="7239000" cy="0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07A7106-6526-4AFE-B15C-67AE5C8177F3}"/>
              </a:ext>
            </a:extLst>
          </p:cNvPr>
          <p:cNvSpPr>
            <a:spLocks noGrp="1"/>
          </p:cNvSpPr>
          <p:nvPr/>
        </p:nvSpPr>
        <p:spPr>
          <a:xfrm>
            <a:off x="3800475" y="4838700"/>
            <a:ext cx="171450" cy="0"/>
          </a:xfrm>
          <a:prstGeom prst="line">
            <a:avLst/>
          </a:prstGeom>
          <a:noFill/>
          <a:ln w="28575">
            <a:solidFill>
              <a:srgbClr val="66705B"/>
            </a:solidFill>
          </a:ln>
        </p:spPr>
      </p:sp>
      <p:sp>
        <p:nvSpPr>
          <p:cNvPr id="19" name="text-2-9">
            <a:extLst>
              <a:ext uri="{FF2B5EF4-FFF2-40B4-BE49-F238E27FC236}">
                <a16:creationId xmlns:a16="http://schemas.microsoft.com/office/drawing/2014/main" id="{33695391-EDE0-4CD0-BD3D-523E67F46D94}"/>
              </a:ext>
            </a:extLst>
          </p:cNvPr>
          <p:cNvSpPr>
            <a:spLocks noGrp="1"/>
          </p:cNvSpPr>
          <p:nvPr/>
        </p:nvSpPr>
        <p:spPr>
          <a:xfrm>
            <a:off x="4191000" y="4686300"/>
            <a:ext cx="7239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Одежда и мода как социальный маркер.</a:t>
            </a:r>
          </a:p>
        </p:txBody>
      </p:sp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371E526-DF3D-462B-8337-5F847C278CED}"/>
              </a:ext>
            </a:extLst>
          </p:cNvPr>
          <p:cNvSpPr>
            <a:spLocks noGrp="1"/>
          </p:cNvSpPr>
          <p:nvPr/>
        </p:nvSpPr>
        <p:spPr>
          <a:xfrm>
            <a:off x="4191000" y="5372100"/>
            <a:ext cx="7239000" cy="0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  <p:sp>
        <p:nv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08AC091-1760-4F6B-8C78-2F42C01ED898}"/>
              </a:ext>
            </a:extLst>
          </p:cNvPr>
          <p:cNvSpPr>
            <a:spLocks noGrp="1"/>
          </p:cNvSpPr>
          <p:nvPr/>
        </p:nvSpPr>
        <p:spPr>
          <a:xfrm>
            <a:off x="3800475" y="5610225"/>
            <a:ext cx="171450" cy="0"/>
          </a:xfrm>
          <a:prstGeom prst="line">
            <a:avLst/>
          </a:prstGeom>
          <a:noFill/>
          <a:ln w="28575">
            <a:solidFill>
              <a:srgbClr val="66705B"/>
            </a:solidFill>
          </a:ln>
        </p:spPr>
      </p:sp>
      <p:sp>
        <p:nvSpPr>
          <p:cNvPr id="22" name="text-2-10">
            <a:extLst>
              <a:ext uri="{FF2B5EF4-FFF2-40B4-BE49-F238E27FC236}">
                <a16:creationId xmlns:a16="http://schemas.microsoft.com/office/drawing/2014/main" id="{01E6BD6A-4B7B-4519-8238-62BF59CE93E7}"/>
              </a:ext>
            </a:extLst>
          </p:cNvPr>
          <p:cNvSpPr>
            <a:spLocks noGrp="1"/>
          </p:cNvSpPr>
          <p:nvPr/>
        </p:nvSpPr>
        <p:spPr>
          <a:xfrm>
            <a:off x="4191000" y="5457825"/>
            <a:ext cx="72390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Семья, дети и образование.</a:t>
            </a:r>
          </a:p>
        </p:txBody>
      </p:sp>
    </p:spTree>
    <p:extLst>
      <p:ext uri="{BB962C8B-B14F-4D97-AF65-F5344CB8AC3E}">
        <p14:creationId xmlns:p14="http://schemas.microsoft.com/office/powerpoint/2010/main" val="1871649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-3-11">
            <a:extLst>
              <a:ext uri="{FF2B5EF4-FFF2-40B4-BE49-F238E27FC236}">
                <a16:creationId xmlns:a16="http://schemas.microsoft.com/office/drawing/2014/main" id="{E80032A1-3FB3-4EE4-BA3D-CF2B652096E8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750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3750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Европейский абсолютизм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90038851-F823-47F8-8AB0-990C4ADA2A3D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3-12">
            <a:extLst>
              <a:ext uri="{FF2B5EF4-FFF2-40B4-BE49-F238E27FC236}">
                <a16:creationId xmlns:a16="http://schemas.microsoft.com/office/drawing/2014/main" id="{ED7D5321-58BC-4173-BCD1-5A7DFD5365C7}"/>
              </a:ext>
            </a:extLst>
          </p:cNvPr>
          <p:cNvSpPr>
            <a:spLocks noGrp="1"/>
          </p:cNvSpPr>
          <p:nvPr/>
        </p:nvSpPr>
        <p:spPr>
          <a:xfrm>
            <a:off x="514350" y="1028700"/>
            <a:ext cx="111442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От сеньора к монарху</a:t>
            </a:r>
          </a:p>
        </p:txBody>
      </p:sp>
      <p:sp>
        <p:nvSpPr>
          <p:cNvPr id="4" name="text-3-13">
            <a:extLst>
              <a:ext uri="{FF2B5EF4-FFF2-40B4-BE49-F238E27FC236}">
                <a16:creationId xmlns:a16="http://schemas.microsoft.com/office/drawing/2014/main" id="{279FA5E2-960F-4105-888B-AD9E580DF77F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324D8E-1987-4288-9519-93DC8A219FBD}"/>
              </a:ext>
            </a:extLst>
          </p:cNvPr>
          <p:cNvSpPr>
            <a:spLocks noGrp="1"/>
          </p:cNvSpPr>
          <p:nvPr/>
        </p:nvSpPr>
        <p:spPr>
          <a:xfrm>
            <a:off x="514350" y="1619250"/>
            <a:ext cx="5505450" cy="4191000"/>
          </a:xfrm>
          <a:prstGeom prst="rect">
            <a:avLst/>
          </a:prstGeom>
          <a:solidFill>
            <a:srgbClr val="FFFDF7"/>
          </a:solidFill>
          <a:ln w="0">
            <a:noFill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B67216-F8BA-4659-AAB8-C4A0008C2D10}"/>
              </a:ext>
            </a:extLst>
          </p:cNvPr>
          <p:cNvSpPr>
            <a:spLocks noGrp="1"/>
          </p:cNvSpPr>
          <p:nvPr/>
        </p:nvSpPr>
        <p:spPr>
          <a:xfrm>
            <a:off x="6238875" y="1619250"/>
            <a:ext cx="5438775" cy="4191000"/>
          </a:xfrm>
          <a:prstGeom prst="rect">
            <a:avLst/>
          </a:prstGeom>
          <a:solidFill>
            <a:srgbClr val="743845"/>
          </a:solidFill>
          <a:ln w="0">
            <a:noFill/>
          </a:ln>
        </p:spPr>
      </p:sp>
      <p:sp>
        <p:nvSpPr>
          <p:cNvPr id="7" name="text-3-14">
            <a:extLst>
              <a:ext uri="{FF2B5EF4-FFF2-40B4-BE49-F238E27FC236}">
                <a16:creationId xmlns:a16="http://schemas.microsoft.com/office/drawing/2014/main" id="{56C619C5-F655-4364-A642-4A2A654772AA}"/>
              </a:ext>
            </a:extLst>
          </p:cNvPr>
          <p:cNvSpPr>
            <a:spLocks noGrp="1"/>
          </p:cNvSpPr>
          <p:nvPr/>
        </p:nvSpPr>
        <p:spPr>
          <a:xfrm>
            <a:off x="723900" y="1819275"/>
            <a:ext cx="5114925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1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«Новое государство» (с конца XV в.):</a:t>
            </a:r>
          </a:p>
        </p:txBody>
      </p:sp>
      <p:sp>
        <p:nvSpPr>
          <p:cNvPr id="8" name="text-3-15">
            <a:extLst>
              <a:ext uri="{FF2B5EF4-FFF2-40B4-BE49-F238E27FC236}">
                <a16:creationId xmlns:a16="http://schemas.microsoft.com/office/drawing/2014/main" id="{F68F332A-9169-4B44-9FCD-9851D53A32CD}"/>
              </a:ext>
            </a:extLst>
          </p:cNvPr>
          <p:cNvSpPr>
            <a:spLocks noGrp="1"/>
          </p:cNvSpPr>
          <p:nvPr/>
        </p:nvSpPr>
        <p:spPr>
          <a:xfrm>
            <a:off x="723900" y="2495550"/>
            <a:ext cx="5071682" cy="1110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Расширение функций:</a:t>
            </a:r>
            <a:r>
              <a: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 не только война и суд, но и регулирование экономики, социальная политика.</a:t>
            </a:r>
          </a:p>
        </p:txBody>
      </p:sp>
      <p:sp>
        <p:nvSpPr>
          <p:cNvPr id="9" name="text-3-16">
            <a:extLst>
              <a:ext uri="{FF2B5EF4-FFF2-40B4-BE49-F238E27FC236}">
                <a16:creationId xmlns:a16="http://schemas.microsoft.com/office/drawing/2014/main" id="{8C561D6E-6360-406D-A4F1-80BC3B682E1B}"/>
              </a:ext>
            </a:extLst>
          </p:cNvPr>
          <p:cNvSpPr>
            <a:spLocks noGrp="1"/>
          </p:cNvSpPr>
          <p:nvPr/>
        </p:nvSpPr>
        <p:spPr>
          <a:xfrm>
            <a:off x="723900" y="3705225"/>
            <a:ext cx="5038725" cy="741934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Рост бюрократического аппарата (чиновники, министры).</a:t>
            </a:r>
          </a:p>
        </p:txBody>
      </p:sp>
      <p:sp>
        <p:nvSpPr>
          <p:cNvPr id="10" name="text-3-17">
            <a:extLst>
              <a:ext uri="{FF2B5EF4-FFF2-40B4-BE49-F238E27FC236}">
                <a16:creationId xmlns:a16="http://schemas.microsoft.com/office/drawing/2014/main" id="{3273F307-D5DC-4BE1-A296-2208D1D9ABE9}"/>
              </a:ext>
            </a:extLst>
          </p:cNvPr>
          <p:cNvSpPr>
            <a:spLocks noGrp="1"/>
          </p:cNvSpPr>
          <p:nvPr/>
        </p:nvSpPr>
        <p:spPr>
          <a:xfrm>
            <a:off x="723900" y="4581525"/>
            <a:ext cx="5038725" cy="741934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Увеличение налогов и государственного долга.</a:t>
            </a:r>
          </a:p>
        </p:txBody>
      </p:sp>
      <p:sp>
        <p:nvSpPr>
          <p:cNvPr id="11" name="text-3-18">
            <a:extLst>
              <a:ext uri="{FF2B5EF4-FFF2-40B4-BE49-F238E27FC236}">
                <a16:creationId xmlns:a16="http://schemas.microsoft.com/office/drawing/2014/main" id="{91BD60C2-E172-4AD1-98A1-6332D78AD5CA}"/>
              </a:ext>
            </a:extLst>
          </p:cNvPr>
          <p:cNvSpPr>
            <a:spLocks noGrp="1"/>
          </p:cNvSpPr>
          <p:nvPr/>
        </p:nvSpPr>
        <p:spPr>
          <a:xfrm>
            <a:off x="6486525" y="1819275"/>
            <a:ext cx="491490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1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Абсолютизм (XVI в.):</a:t>
            </a:r>
          </a:p>
        </p:txBody>
      </p:sp>
      <p:sp>
        <p:nvSpPr>
          <p:cNvPr id="12" name="text-3-19">
            <a:extLst>
              <a:ext uri="{FF2B5EF4-FFF2-40B4-BE49-F238E27FC236}">
                <a16:creationId xmlns:a16="http://schemas.microsoft.com/office/drawing/2014/main" id="{D43B4C77-DA70-46BE-B249-832E223F1C1A}"/>
              </a:ext>
            </a:extLst>
          </p:cNvPr>
          <p:cNvSpPr>
            <a:spLocks noGrp="1"/>
          </p:cNvSpPr>
          <p:nvPr/>
        </p:nvSpPr>
        <p:spPr>
          <a:xfrm>
            <a:off x="6486525" y="2524125"/>
            <a:ext cx="4848225" cy="78860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Власть монарха — от Бога, она неограниченна.</a:t>
            </a:r>
          </a:p>
        </p:txBody>
      </p:sp>
      <p:sp>
        <p:nvSpPr>
          <p:cNvPr id="13" name="text-3-20">
            <a:extLst>
              <a:ext uri="{FF2B5EF4-FFF2-40B4-BE49-F238E27FC236}">
                <a16:creationId xmlns:a16="http://schemas.microsoft.com/office/drawing/2014/main" id="{3D5DEF04-44B5-4053-96E0-9145C814DD53}"/>
              </a:ext>
            </a:extLst>
          </p:cNvPr>
          <p:cNvSpPr>
            <a:spLocks noGrp="1"/>
          </p:cNvSpPr>
          <p:nvPr/>
        </p:nvSpPr>
        <p:spPr>
          <a:xfrm>
            <a:off x="6486525" y="3514725"/>
            <a:ext cx="4848225" cy="78860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Монарх — верховный законодатель.</a:t>
            </a:r>
          </a:p>
        </p:txBody>
      </p:sp>
      <p:sp>
        <p:nvSpPr>
          <p:cNvPr id="14" name="text-3-21">
            <a:extLst>
              <a:ext uri="{FF2B5EF4-FFF2-40B4-BE49-F238E27FC236}">
                <a16:creationId xmlns:a16="http://schemas.microsoft.com/office/drawing/2014/main" id="{29C8C848-DFC4-4049-8477-FCDFDE212594}"/>
              </a:ext>
            </a:extLst>
          </p:cNvPr>
          <p:cNvSpPr>
            <a:spLocks noGrp="1"/>
          </p:cNvSpPr>
          <p:nvPr/>
        </p:nvSpPr>
        <p:spPr>
          <a:xfrm>
            <a:off x="6486525" y="4505325"/>
            <a:ext cx="4848225" cy="78860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Опора на бюрократию и наёмную армию.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304F1B2-6860-43DD-8A8E-383B7B5A08EA}"/>
              </a:ext>
            </a:extLst>
          </p:cNvPr>
          <p:cNvSpPr>
            <a:spLocks noGrp="1"/>
          </p:cNvSpPr>
          <p:nvPr/>
        </p:nvSpPr>
        <p:spPr>
          <a:xfrm>
            <a:off x="514350" y="6019800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16" name="text-3-22">
            <a:extLst>
              <a:ext uri="{FF2B5EF4-FFF2-40B4-BE49-F238E27FC236}">
                <a16:creationId xmlns:a16="http://schemas.microsoft.com/office/drawing/2014/main" id="{AF12885F-A7F5-4271-9681-7F4D727FE7BD}"/>
              </a:ext>
            </a:extLst>
          </p:cNvPr>
          <p:cNvSpPr>
            <a:spLocks noGrp="1"/>
          </p:cNvSpPr>
          <p:nvPr/>
        </p:nvSpPr>
        <p:spPr>
          <a:xfrm>
            <a:off x="723900" y="6105525"/>
            <a:ext cx="107442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Ограничения:</a:t>
            </a: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Традиции, права сословий и собственности.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442203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-4-23">
            <a:extLst>
              <a:ext uri="{FF2B5EF4-FFF2-40B4-BE49-F238E27FC236}">
                <a16:creationId xmlns:a16="http://schemas.microsoft.com/office/drawing/2014/main" id="{53940781-915C-4581-9D23-DEEC942BCA8D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750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3750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Общество: три сословия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F4B6C0CD-3D0F-486D-9FA1-8375758FFBE1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4-24">
            <a:extLst>
              <a:ext uri="{FF2B5EF4-FFF2-40B4-BE49-F238E27FC236}">
                <a16:creationId xmlns:a16="http://schemas.microsoft.com/office/drawing/2014/main" id="{F3E29799-38CD-4BE6-803D-FF4810A4188C}"/>
              </a:ext>
            </a:extLst>
          </p:cNvPr>
          <p:cNvSpPr>
            <a:spLocks noGrp="1"/>
          </p:cNvSpPr>
          <p:nvPr/>
        </p:nvSpPr>
        <p:spPr>
          <a:xfrm>
            <a:off x="514350" y="1028700"/>
            <a:ext cx="111442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Иерархия и привилегии</a:t>
            </a:r>
          </a:p>
        </p:txBody>
      </p:sp>
      <p:sp>
        <p:nvSpPr>
          <p:cNvPr id="4" name="text-4-25">
            <a:extLst>
              <a:ext uri="{FF2B5EF4-FFF2-40B4-BE49-F238E27FC236}">
                <a16:creationId xmlns:a16="http://schemas.microsoft.com/office/drawing/2014/main" id="{D53FA51E-1A48-4F01-84C4-4A5F7CA8E6BD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9E49AE3-78C8-43B1-B312-A1324393445A}"/>
              </a:ext>
            </a:extLst>
          </p:cNvPr>
          <p:cNvSpPr>
            <a:spLocks noGrp="1"/>
          </p:cNvSpPr>
          <p:nvPr/>
        </p:nvSpPr>
        <p:spPr>
          <a:xfrm>
            <a:off x="514350" y="1657350"/>
            <a:ext cx="3371850" cy="0"/>
          </a:xfrm>
          <a:prstGeom prst="line">
            <a:avLst/>
          </a:prstGeom>
          <a:noFill/>
          <a:ln w="38100">
            <a:solidFill>
              <a:srgbClr val="66705B"/>
            </a:solidFill>
          </a:ln>
        </p:spPr>
      </p:sp>
      <p:sp>
        <p:nvSpPr>
          <p:cNvPr id="6" name="text-4-26">
            <a:extLst>
              <a:ext uri="{FF2B5EF4-FFF2-40B4-BE49-F238E27FC236}">
                <a16:creationId xmlns:a16="http://schemas.microsoft.com/office/drawing/2014/main" id="{E9A62736-E556-4FEC-A856-927C5EDF2E16}"/>
              </a:ext>
            </a:extLst>
          </p:cNvPr>
          <p:cNvSpPr>
            <a:spLocks noGrp="1"/>
          </p:cNvSpPr>
          <p:nvPr/>
        </p:nvSpPr>
        <p:spPr>
          <a:xfrm>
            <a:off x="514350" y="1809750"/>
            <a:ext cx="3379153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1" i="0">
                <a:solidFill>
                  <a:srgbClr val="66705B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1-е сословие: Духовенство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DEC1A4F-F95C-4905-A90A-A34EF827D8B2}"/>
              </a:ext>
            </a:extLst>
          </p:cNvPr>
          <p:cNvSpPr>
            <a:spLocks noGrp="1"/>
          </p:cNvSpPr>
          <p:nvPr/>
        </p:nvSpPr>
        <p:spPr>
          <a:xfrm>
            <a:off x="4181475" y="1657350"/>
            <a:ext cx="3905250" cy="0"/>
          </a:xfrm>
          <a:prstGeom prst="line">
            <a:avLst/>
          </a:prstGeom>
          <a:noFill/>
          <a:ln w="38100">
            <a:solidFill>
              <a:srgbClr val="743845"/>
            </a:solidFill>
          </a:ln>
        </p:spPr>
      </p:sp>
      <p:sp>
        <p:nvSpPr>
          <p:cNvPr id="8" name="text-4-27">
            <a:extLst>
              <a:ext uri="{FF2B5EF4-FFF2-40B4-BE49-F238E27FC236}">
                <a16:creationId xmlns:a16="http://schemas.microsoft.com/office/drawing/2014/main" id="{46BE65B1-67AA-4A89-A0D4-F53E40C36196}"/>
              </a:ext>
            </a:extLst>
          </p:cNvPr>
          <p:cNvSpPr>
            <a:spLocks noGrp="1"/>
          </p:cNvSpPr>
          <p:nvPr/>
        </p:nvSpPr>
        <p:spPr>
          <a:xfrm>
            <a:off x="4181475" y="1809750"/>
            <a:ext cx="390525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1" i="0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2-е сословие: Дворянство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9437AF6-4BFC-4370-B5E5-BCF333F9684A}"/>
              </a:ext>
            </a:extLst>
          </p:cNvPr>
          <p:cNvSpPr>
            <a:spLocks noGrp="1"/>
          </p:cNvSpPr>
          <p:nvPr/>
        </p:nvSpPr>
        <p:spPr>
          <a:xfrm>
            <a:off x="8382000" y="1657350"/>
            <a:ext cx="3295650" cy="0"/>
          </a:xfrm>
          <a:prstGeom prst="line">
            <a:avLst/>
          </a:prstGeom>
          <a:noFill/>
          <a:ln w="38100">
            <a:solidFill>
              <a:srgbClr val="66705B"/>
            </a:solidFill>
          </a:ln>
        </p:spPr>
      </p:sp>
      <p:sp>
        <p:nvSpPr>
          <p:cNvPr id="10" name="text-4-28">
            <a:extLst>
              <a:ext uri="{FF2B5EF4-FFF2-40B4-BE49-F238E27FC236}">
                <a16:creationId xmlns:a16="http://schemas.microsoft.com/office/drawing/2014/main" id="{743077E7-73DC-4C98-A88B-746D4906B653}"/>
              </a:ext>
            </a:extLst>
          </p:cNvPr>
          <p:cNvSpPr>
            <a:spLocks noGrp="1"/>
          </p:cNvSpPr>
          <p:nvPr/>
        </p:nvSpPr>
        <p:spPr>
          <a:xfrm>
            <a:off x="8382000" y="1809750"/>
            <a:ext cx="329565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1" i="0">
                <a:solidFill>
                  <a:srgbClr val="66705B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3-е сословие: Все остальные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653820" y="2609850"/>
            <a:ext cx="1102434" cy="1533525"/>
          </a:xfrm>
          <a:prstGeom prst="rect">
            <a:avLst/>
          </a:prstGeom>
        </p:spPr>
      </p:pic>
      <p:sp>
        <p:nvSpPr>
          <p:cNvPr id="12" name="text-4-29">
            <a:extLst>
              <a:ext uri="{FF2B5EF4-FFF2-40B4-BE49-F238E27FC236}">
                <a16:creationId xmlns:a16="http://schemas.microsoft.com/office/drawing/2014/main" id="{A33CF309-6F0C-45CC-8D1F-B827C4F7A13C}"/>
              </a:ext>
            </a:extLst>
          </p:cNvPr>
          <p:cNvSpPr>
            <a:spLocks noGrp="1"/>
          </p:cNvSpPr>
          <p:nvPr/>
        </p:nvSpPr>
        <p:spPr>
          <a:xfrm>
            <a:off x="523875" y="4286250"/>
            <a:ext cx="3362325" cy="138474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Функции:</a:t>
            </a: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 молитва, образование, благотворительность, регистрация актов.</a:t>
            </a:r>
          </a:p>
        </p:txBody>
      </p:sp>
      <p:sp>
        <p:nvSpPr>
          <p:cNvPr id="13" name="text-4-30">
            <a:extLst>
              <a:ext uri="{FF2B5EF4-FFF2-40B4-BE49-F238E27FC236}">
                <a16:creationId xmlns:a16="http://schemas.microsoft.com/office/drawing/2014/main" id="{946D4061-0649-4CE1-B2E2-9D4C226B0015}"/>
              </a:ext>
            </a:extLst>
          </p:cNvPr>
          <p:cNvSpPr>
            <a:spLocks noGrp="1"/>
          </p:cNvSpPr>
          <p:nvPr/>
        </p:nvSpPr>
        <p:spPr>
          <a:xfrm>
            <a:off x="523875" y="5743575"/>
            <a:ext cx="3362325" cy="695262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Привилегия:</a:t>
            </a: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 не платит налоги.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rcRect t="2384" b="2384"/>
          <a:stretch>
            <a:fillRect/>
          </a:stretch>
        </p:blipFill>
        <p:spPr>
          <a:xfrm>
            <a:off x="6953250" y="2638425"/>
            <a:ext cx="1133475" cy="1724025"/>
          </a:xfrm>
          <a:prstGeom prst="rect">
            <a:avLst/>
          </a:prstGeom>
        </p:spPr>
      </p:pic>
      <p:sp>
        <p:nvSpPr>
          <p:cNvPr id="15" name="text-4-31">
            <a:extLst>
              <a:ext uri="{FF2B5EF4-FFF2-40B4-BE49-F238E27FC236}">
                <a16:creationId xmlns:a16="http://schemas.microsoft.com/office/drawing/2014/main" id="{17EBB8C7-0FF6-42AD-B61D-ECC24CF76713}"/>
              </a:ext>
            </a:extLst>
          </p:cNvPr>
          <p:cNvSpPr>
            <a:spLocks noGrp="1"/>
          </p:cNvSpPr>
          <p:nvPr/>
        </p:nvSpPr>
        <p:spPr>
          <a:xfrm>
            <a:off x="4191000" y="2600325"/>
            <a:ext cx="2562225" cy="1323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Функции:</a:t>
            </a: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 управление, армия, землевладение.</a:t>
            </a:r>
          </a:p>
        </p:txBody>
      </p:sp>
      <p:sp>
        <p:nvSpPr>
          <p:cNvPr id="16" name="text-4-32">
            <a:extLst>
              <a:ext uri="{FF2B5EF4-FFF2-40B4-BE49-F238E27FC236}">
                <a16:creationId xmlns:a16="http://schemas.microsoft.com/office/drawing/2014/main" id="{4E164F44-4F16-4725-B890-7C24000DBF05}"/>
              </a:ext>
            </a:extLst>
          </p:cNvPr>
          <p:cNvSpPr>
            <a:spLocks noGrp="1"/>
          </p:cNvSpPr>
          <p:nvPr/>
        </p:nvSpPr>
        <p:spPr>
          <a:xfrm>
            <a:off x="4191000" y="4391025"/>
            <a:ext cx="3895725" cy="1152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Привилегии:</a:t>
            </a: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 освобождение от налогов, особый суд, право ношения оружия.</a:t>
            </a:r>
          </a:p>
        </p:txBody>
      </p:sp>
      <p:sp>
        <p:nvSpPr>
          <p:cNvPr id="17" name="text-4-33">
            <a:extLst>
              <a:ext uri="{FF2B5EF4-FFF2-40B4-BE49-F238E27FC236}">
                <a16:creationId xmlns:a16="http://schemas.microsoft.com/office/drawing/2014/main" id="{4333CE3A-1381-44E1-A1EE-B508E1BBD4D7}"/>
              </a:ext>
            </a:extLst>
          </p:cNvPr>
          <p:cNvSpPr>
            <a:spLocks noGrp="1"/>
          </p:cNvSpPr>
          <p:nvPr/>
        </p:nvSpPr>
        <p:spPr>
          <a:xfrm>
            <a:off x="4191000" y="5619750"/>
            <a:ext cx="3895725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Военная служба из обязанности становится почётным правом.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rcRect t="5224" b="5224"/>
          <a:stretch>
            <a:fillRect/>
          </a:stretch>
        </p:blipFill>
        <p:spPr>
          <a:xfrm>
            <a:off x="8382000" y="2705100"/>
            <a:ext cx="3286125" cy="2190750"/>
          </a:xfrm>
          <a:prstGeom prst="rect">
            <a:avLst/>
          </a:prstGeom>
        </p:spPr>
      </p:pic>
      <p:sp>
        <p:nvSpPr>
          <p:cNvPr id="19" name="text-4-34">
            <a:extLst>
              <a:ext uri="{FF2B5EF4-FFF2-40B4-BE49-F238E27FC236}">
                <a16:creationId xmlns:a16="http://schemas.microsoft.com/office/drawing/2014/main" id="{647252F0-9581-4A9F-B92F-BAECE7B4814E}"/>
              </a:ext>
            </a:extLst>
          </p:cNvPr>
          <p:cNvSpPr>
            <a:spLocks noGrp="1"/>
          </p:cNvSpPr>
          <p:nvPr/>
        </p:nvSpPr>
        <p:spPr>
          <a:xfrm>
            <a:off x="8382000" y="4991100"/>
            <a:ext cx="3356039" cy="1381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Крайняя неоднородность:</a:t>
            </a:r>
            <a:r>
              <a: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 от крестьян до богатейших купцов.</a:t>
            </a:r>
          </a:p>
        </p:txBody>
      </p:sp>
    </p:spTree>
    <p:extLst>
      <p:ext uri="{BB962C8B-B14F-4D97-AF65-F5344CB8AC3E}">
        <p14:creationId xmlns:p14="http://schemas.microsoft.com/office/powerpoint/2010/main" val="147163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-5-35">
            <a:extLst>
              <a:ext uri="{FF2B5EF4-FFF2-40B4-BE49-F238E27FC236}">
                <a16:creationId xmlns:a16="http://schemas.microsoft.com/office/drawing/2014/main" id="{AFA4D4EB-9B21-4E4B-A109-D26D1A00C4AF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22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Буржуазия – новый влиятельный слой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51A52B08-1848-430B-B003-B981130FB1F7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5-36">
            <a:extLst>
              <a:ext uri="{FF2B5EF4-FFF2-40B4-BE49-F238E27FC236}">
                <a16:creationId xmlns:a16="http://schemas.microsoft.com/office/drawing/2014/main" id="{306151B4-BC22-4D0B-8290-A1309088E226}"/>
              </a:ext>
            </a:extLst>
          </p:cNvPr>
          <p:cNvSpPr>
            <a:spLocks noGrp="1"/>
          </p:cNvSpPr>
          <p:nvPr/>
        </p:nvSpPr>
        <p:spPr>
          <a:xfrm>
            <a:off x="514350" y="1028700"/>
            <a:ext cx="111442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Деньги против знатности</a:t>
            </a:r>
          </a:p>
        </p:txBody>
      </p:sp>
      <p:sp>
        <p:nvSpPr>
          <p:cNvPr id="4" name="text-5-37">
            <a:extLst>
              <a:ext uri="{FF2B5EF4-FFF2-40B4-BE49-F238E27FC236}">
                <a16:creationId xmlns:a16="http://schemas.microsoft.com/office/drawing/2014/main" id="{8D0F52E2-2185-48F7-88AF-BD0288121A51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rcRect t="65" b="65"/>
          <a:stretch>
            <a:fillRect/>
          </a:stretch>
        </p:blipFill>
        <p:spPr>
          <a:xfrm>
            <a:off x="6438900" y="1657350"/>
            <a:ext cx="5238750" cy="4191000"/>
          </a:xfrm>
          <a:prstGeom prst="rect">
            <a:avLst/>
          </a:prstGeom>
        </p:spPr>
      </p:pic>
      <p:sp>
        <p:nvSpPr>
          <p:cNvPr id="6" name="text-5-38">
            <a:extLst>
              <a:ext uri="{FF2B5EF4-FFF2-40B4-BE49-F238E27FC236}">
                <a16:creationId xmlns:a16="http://schemas.microsoft.com/office/drawing/2014/main" id="{C42393FC-DDC7-4D22-9AF1-A872B25F3642}"/>
              </a:ext>
            </a:extLst>
          </p:cNvPr>
          <p:cNvSpPr>
            <a:spLocks noGrp="1"/>
          </p:cNvSpPr>
          <p:nvPr/>
        </p:nvSpPr>
        <p:spPr>
          <a:xfrm>
            <a:off x="514350" y="1666875"/>
            <a:ext cx="5514975" cy="118091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Буржуазия (бюргеры) – состоятельные горожане (банкиры, купцы, владельцы мануфактур).</a:t>
            </a:r>
          </a:p>
        </p:txBody>
      </p:sp>
      <p:sp>
        <p:nvSpPr>
          <p:cNvPr id="7" name="text-5-39">
            <a:extLst>
              <a:ext uri="{FF2B5EF4-FFF2-40B4-BE49-F238E27FC236}">
                <a16:creationId xmlns:a16="http://schemas.microsoft.com/office/drawing/2014/main" id="{A52C6161-83FA-4FF2-BA8F-8139EE6FE4B5}"/>
              </a:ext>
            </a:extLst>
          </p:cNvPr>
          <p:cNvSpPr>
            <a:spLocks noGrp="1"/>
          </p:cNvSpPr>
          <p:nvPr/>
        </p:nvSpPr>
        <p:spPr>
          <a:xfrm>
            <a:off x="514350" y="3000375"/>
            <a:ext cx="5514975" cy="78860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Ценности:</a:t>
            </a:r>
            <a:r>
              <a: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Богатство, предприимчивость, труд.</a:t>
            </a:r>
          </a:p>
        </p:txBody>
      </p:sp>
      <p:sp>
        <p:nvSpPr>
          <p:cNvPr id="8" name="text-5-40">
            <a:extLst>
              <a:ext uri="{FF2B5EF4-FFF2-40B4-BE49-F238E27FC236}">
                <a16:creationId xmlns:a16="http://schemas.microsoft.com/office/drawing/2014/main" id="{BB4D5162-C731-4ABB-B7F5-B15139863DF0}"/>
              </a:ext>
            </a:extLst>
          </p:cNvPr>
          <p:cNvSpPr>
            <a:spLocks noGrp="1"/>
          </p:cNvSpPr>
          <p:nvPr/>
        </p:nvSpPr>
        <p:spPr>
          <a:xfrm>
            <a:off x="514350" y="3981450"/>
            <a:ext cx="5514975" cy="788607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Стремление:</a:t>
            </a:r>
            <a:r>
              <a: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Приобрести дворянский статус, подражать аристократии.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9429BA-2E60-426B-B11C-680C362C9D2C}"/>
              </a:ext>
            </a:extLst>
          </p:cNvPr>
          <p:cNvSpPr>
            <a:spLocks noGrp="1"/>
          </p:cNvSpPr>
          <p:nvPr/>
        </p:nvSpPr>
        <p:spPr>
          <a:xfrm>
            <a:off x="514350" y="5143500"/>
            <a:ext cx="5514975" cy="1200150"/>
          </a:xfrm>
          <a:prstGeom prst="rect">
            <a:avLst/>
          </a:prstGeom>
          <a:solidFill>
            <a:srgbClr val="E7DECE"/>
          </a:solidFill>
          <a:ln w="0">
            <a:noFill/>
          </a:ln>
        </p:spPr>
      </p:sp>
      <p:sp>
        <p:nvSpPr>
          <p:cNvPr id="10" name="text-5-41">
            <a:extLst>
              <a:ext uri="{FF2B5EF4-FFF2-40B4-BE49-F238E27FC236}">
                <a16:creationId xmlns:a16="http://schemas.microsoft.com/office/drawing/2014/main" id="{85042A83-C152-42F9-AB6B-2EBBB64A89DD}"/>
              </a:ext>
            </a:extLst>
          </p:cNvPr>
          <p:cNvSpPr>
            <a:spLocks noGrp="1"/>
          </p:cNvSpPr>
          <p:nvPr/>
        </p:nvSpPr>
        <p:spPr>
          <a:xfrm>
            <a:off x="704850" y="5257800"/>
            <a:ext cx="5143500" cy="1040003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Конфликт:</a:t>
            </a: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Дворянство с презрением, но вынуждено считаться с финансовой мощью буржуазии.</a:t>
            </a:r>
          </a:p>
        </p:txBody>
      </p:sp>
    </p:spTree>
    <p:extLst>
      <p:ext uri="{BB962C8B-B14F-4D97-AF65-F5344CB8AC3E}">
        <p14:creationId xmlns:p14="http://schemas.microsoft.com/office/powerpoint/2010/main" val="368562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-6-42">
            <a:extLst>
              <a:ext uri="{FF2B5EF4-FFF2-40B4-BE49-F238E27FC236}">
                <a16:creationId xmlns:a16="http://schemas.microsoft.com/office/drawing/2014/main" id="{10254F02-B32C-4E5E-9F7A-99607D64BDD2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750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3750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Жизнь за стенами домов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2D6E5015-C724-4614-85E4-DC4025450E8C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6-43">
            <a:extLst>
              <a:ext uri="{FF2B5EF4-FFF2-40B4-BE49-F238E27FC236}">
                <a16:creationId xmlns:a16="http://schemas.microsoft.com/office/drawing/2014/main" id="{CA92EBF6-6E51-4CC3-B729-B9E64E335D4A}"/>
              </a:ext>
            </a:extLst>
          </p:cNvPr>
          <p:cNvSpPr>
            <a:spLocks noGrp="1"/>
          </p:cNvSpPr>
          <p:nvPr/>
        </p:nvSpPr>
        <p:spPr>
          <a:xfrm>
            <a:off x="514350" y="1028700"/>
            <a:ext cx="111442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От публичности к уединению</a:t>
            </a:r>
          </a:p>
        </p:txBody>
      </p:sp>
      <p:sp>
        <p:nvSpPr>
          <p:cNvPr id="4" name="text-6-44">
            <a:extLst>
              <a:ext uri="{FF2B5EF4-FFF2-40B4-BE49-F238E27FC236}">
                <a16:creationId xmlns:a16="http://schemas.microsoft.com/office/drawing/2014/main" id="{4C58DBE1-16BD-4750-935C-7F9886CB840F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F946EB2-64EA-4062-A68D-B5A5DC43E894}"/>
              </a:ext>
            </a:extLst>
          </p:cNvPr>
          <p:cNvSpPr>
            <a:spLocks noGrp="1"/>
          </p:cNvSpPr>
          <p:nvPr/>
        </p:nvSpPr>
        <p:spPr>
          <a:xfrm>
            <a:off x="8248650" y="1571625"/>
            <a:ext cx="3438525" cy="4743450"/>
          </a:xfrm>
          <a:prstGeom prst="rect">
            <a:avLst/>
          </a:prstGeom>
          <a:solidFill>
            <a:srgbClr val="E7DECE"/>
          </a:solidFill>
          <a:ln w="0">
            <a:noFill/>
          </a:ln>
        </p:spPr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305800" y="1722438"/>
            <a:ext cx="3324225" cy="4432300"/>
          </a:xfrm>
          <a:prstGeom prst="rect">
            <a:avLst/>
          </a:prstGeom>
        </p:spPr>
      </p:pic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97FD2AB-66B8-4468-9A55-2F37E6CC79F4}"/>
              </a:ext>
            </a:extLst>
          </p:cNvPr>
          <p:cNvSpPr>
            <a:spLocks noGrp="1"/>
          </p:cNvSpPr>
          <p:nvPr/>
        </p:nvSpPr>
        <p:spPr>
          <a:xfrm>
            <a:off x="695325" y="1876425"/>
            <a:ext cx="0" cy="3781425"/>
          </a:xfrm>
          <a:prstGeom prst="line">
            <a:avLst/>
          </a:prstGeom>
          <a:noFill/>
          <a:ln w="19050">
            <a:solidFill>
              <a:srgbClr val="AD9060"/>
            </a:solidFill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839A787-7241-49A3-A430-157253C254D0}"/>
              </a:ext>
            </a:extLst>
          </p:cNvPr>
          <p:cNvSpPr>
            <a:spLocks noGrp="1"/>
          </p:cNvSpPr>
          <p:nvPr/>
        </p:nvSpPr>
        <p:spPr>
          <a:xfrm>
            <a:off x="638175" y="1866900"/>
            <a:ext cx="114300" cy="114300"/>
          </a:xfrm>
          <a:prstGeom prst="rect">
            <a:avLst/>
          </a:prstGeom>
          <a:solidFill>
            <a:srgbClr val="66705B"/>
          </a:solidFill>
          <a:ln w="0">
            <a:noFill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87EAE87-5C40-4730-9A42-B4DD126C0223}"/>
              </a:ext>
            </a:extLst>
          </p:cNvPr>
          <p:cNvSpPr>
            <a:spLocks noGrp="1"/>
          </p:cNvSpPr>
          <p:nvPr/>
        </p:nvSpPr>
        <p:spPr>
          <a:xfrm>
            <a:off x="638175" y="2971800"/>
            <a:ext cx="114300" cy="114300"/>
          </a:xfrm>
          <a:prstGeom prst="rect">
            <a:avLst/>
          </a:prstGeom>
          <a:solidFill>
            <a:srgbClr val="66705B"/>
          </a:solidFill>
          <a:ln w="0">
            <a:noFill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AC13336-FB88-4EE5-AAE9-D1B2D5195639}"/>
              </a:ext>
            </a:extLst>
          </p:cNvPr>
          <p:cNvSpPr>
            <a:spLocks noGrp="1"/>
          </p:cNvSpPr>
          <p:nvPr/>
        </p:nvSpPr>
        <p:spPr>
          <a:xfrm>
            <a:off x="638175" y="4648200"/>
            <a:ext cx="114300" cy="114300"/>
          </a:xfrm>
          <a:prstGeom prst="rect">
            <a:avLst/>
          </a:prstGeom>
          <a:solidFill>
            <a:srgbClr val="66705B"/>
          </a:solidFill>
          <a:ln w="0">
            <a:noFill/>
          </a:ln>
        </p:spPr>
      </p:sp>
      <p:sp>
        <p:nvSpPr>
          <p:cNvPr id="11" name="text-6-45">
            <a:extLst>
              <a:ext uri="{FF2B5EF4-FFF2-40B4-BE49-F238E27FC236}">
                <a16:creationId xmlns:a16="http://schemas.microsoft.com/office/drawing/2014/main" id="{FAB8552E-2F15-4B6E-B421-7406E8B22C4E}"/>
              </a:ext>
            </a:extLst>
          </p:cNvPr>
          <p:cNvSpPr>
            <a:spLocks noGrp="1"/>
          </p:cNvSpPr>
          <p:nvPr/>
        </p:nvSpPr>
        <p:spPr>
          <a:xfrm>
            <a:off x="942975" y="1695450"/>
            <a:ext cx="68580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Раннее Новое время:</a:t>
            </a:r>
            <a:r>
              <a:rPr sz="25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Дом — публичное пространство (приём гостей, работа).</a:t>
            </a:r>
          </a:p>
        </p:txBody>
      </p:sp>
      <p:sp>
        <p:nvSpPr>
          <p:cNvPr id="12" name="text-6-46">
            <a:extLst>
              <a:ext uri="{FF2B5EF4-FFF2-40B4-BE49-F238E27FC236}">
                <a16:creationId xmlns:a16="http://schemas.microsoft.com/office/drawing/2014/main" id="{F4FEA84D-25FF-45E3-977F-9E7E2632978F}"/>
              </a:ext>
            </a:extLst>
          </p:cNvPr>
          <p:cNvSpPr>
            <a:spLocks noGrp="1"/>
          </p:cNvSpPr>
          <p:nvPr/>
        </p:nvSpPr>
        <p:spPr>
          <a:xfrm>
            <a:off x="942975" y="2838450"/>
            <a:ext cx="685800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1" i="0">
                <a:solidFill>
                  <a:srgbClr val="66705B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Изменения к XVII в.:</a:t>
            </a:r>
          </a:p>
        </p:txBody>
      </p:sp>
      <p:sp>
        <p:nvSpPr>
          <p:cNvPr id="13" name="text-6-47">
            <a:extLst>
              <a:ext uri="{FF2B5EF4-FFF2-40B4-BE49-F238E27FC236}">
                <a16:creationId xmlns:a16="http://schemas.microsoft.com/office/drawing/2014/main" id="{DE5675DA-CA7A-45F4-9F41-C80659A7A419}"/>
              </a:ext>
            </a:extLst>
          </p:cNvPr>
          <p:cNvSpPr>
            <a:spLocks noGrp="1"/>
          </p:cNvSpPr>
          <p:nvPr/>
        </p:nvSpPr>
        <p:spPr>
          <a:xfrm>
            <a:off x="942975" y="3286125"/>
            <a:ext cx="6762750" cy="765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Появление коридоров и отдельных комнат (кабинетов).</a:t>
            </a:r>
          </a:p>
        </p:txBody>
      </p:sp>
      <p:sp>
        <p:nvSpPr>
          <p:cNvPr id="14" name="text-6-48">
            <a:extLst>
              <a:ext uri="{FF2B5EF4-FFF2-40B4-BE49-F238E27FC236}">
                <a16:creationId xmlns:a16="http://schemas.microsoft.com/office/drawing/2014/main" id="{46D6BC62-8382-45DA-BE96-74BF843D967E}"/>
              </a:ext>
            </a:extLst>
          </p:cNvPr>
          <p:cNvSpPr>
            <a:spLocks noGrp="1"/>
          </p:cNvSpPr>
          <p:nvPr/>
        </p:nvSpPr>
        <p:spPr>
          <a:xfrm>
            <a:off x="942975" y="4105275"/>
            <a:ext cx="67627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Разделение пространства для хозяев и слуг.</a:t>
            </a:r>
          </a:p>
        </p:txBody>
      </p:sp>
      <p:sp>
        <p:nvSpPr>
          <p:cNvPr id="15" name="text-6-49">
            <a:extLst>
              <a:ext uri="{FF2B5EF4-FFF2-40B4-BE49-F238E27FC236}">
                <a16:creationId xmlns:a16="http://schemas.microsoft.com/office/drawing/2014/main" id="{0F53937C-215F-44FA-B0EF-F48E032BDEE2}"/>
              </a:ext>
            </a:extLst>
          </p:cNvPr>
          <p:cNvSpPr>
            <a:spLocks noGrp="1"/>
          </p:cNvSpPr>
          <p:nvPr/>
        </p:nvSpPr>
        <p:spPr>
          <a:xfrm>
            <a:off x="942975" y="4524375"/>
            <a:ext cx="23812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1" i="0">
                <a:solidFill>
                  <a:srgbClr val="66705B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Новая мебель:</a:t>
            </a:r>
          </a:p>
        </p:txBody>
      </p:sp>
      <p:sp>
        <p:nvSpPr>
          <p:cNvPr id="16" name="text-6-50">
            <a:extLst>
              <a:ext uri="{FF2B5EF4-FFF2-40B4-BE49-F238E27FC236}">
                <a16:creationId xmlns:a16="http://schemas.microsoft.com/office/drawing/2014/main" id="{B13306AF-13D1-430E-9E1D-F1F9131D3402}"/>
              </a:ext>
            </a:extLst>
          </p:cNvPr>
          <p:cNvSpPr>
            <a:spLocks noGrp="1"/>
          </p:cNvSpPr>
          <p:nvPr/>
        </p:nvSpPr>
        <p:spPr>
          <a:xfrm>
            <a:off x="942975" y="4943475"/>
            <a:ext cx="6762750" cy="361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Шкафы вместо сундуков.</a:t>
            </a:r>
          </a:p>
        </p:txBody>
      </p:sp>
      <p:sp>
        <p:nvSpPr>
          <p:cNvPr id="17" name="text-6-51">
            <a:extLst>
              <a:ext uri="{FF2B5EF4-FFF2-40B4-BE49-F238E27FC236}">
                <a16:creationId xmlns:a16="http://schemas.microsoft.com/office/drawing/2014/main" id="{2816044B-DD94-437C-B842-51831B6D4080}"/>
              </a:ext>
            </a:extLst>
          </p:cNvPr>
          <p:cNvSpPr>
            <a:spLocks noGrp="1"/>
          </p:cNvSpPr>
          <p:nvPr/>
        </p:nvSpPr>
        <p:spPr>
          <a:xfrm>
            <a:off x="942975" y="5305425"/>
            <a:ext cx="6762750" cy="361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Кровати с балдахинами.</a:t>
            </a:r>
          </a:p>
        </p:txBody>
      </p:sp>
      <p:sp>
        <p:nvSpPr>
          <p:cNvPr id="18" name="text-6-52">
            <a:extLst>
              <a:ext uri="{FF2B5EF4-FFF2-40B4-BE49-F238E27FC236}">
                <a16:creationId xmlns:a16="http://schemas.microsoft.com/office/drawing/2014/main" id="{800BC910-6009-45CF-A17A-45A5B69EE328}"/>
              </a:ext>
            </a:extLst>
          </p:cNvPr>
          <p:cNvSpPr>
            <a:spLocks noGrp="1"/>
          </p:cNvSpPr>
          <p:nvPr/>
        </p:nvSpPr>
        <p:spPr>
          <a:xfrm>
            <a:off x="942975" y="5667375"/>
            <a:ext cx="6762750" cy="361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Дорогая резная мебель.</a:t>
            </a:r>
          </a:p>
        </p:txBody>
      </p:sp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9562E5E-E78C-445D-93CC-94069BA0B037}"/>
              </a:ext>
            </a:extLst>
          </p:cNvPr>
          <p:cNvSpPr>
            <a:spLocks noGrp="1"/>
          </p:cNvSpPr>
          <p:nvPr/>
        </p:nvSpPr>
        <p:spPr>
          <a:xfrm>
            <a:off x="514350" y="6076950"/>
            <a:ext cx="741045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20" name="text-6-53">
            <a:extLst>
              <a:ext uri="{FF2B5EF4-FFF2-40B4-BE49-F238E27FC236}">
                <a16:creationId xmlns:a16="http://schemas.microsoft.com/office/drawing/2014/main" id="{4903BA43-0C14-4D5D-BCF3-7A68EB5D2B9D}"/>
              </a:ext>
            </a:extLst>
          </p:cNvPr>
          <p:cNvSpPr>
            <a:spLocks noGrp="1"/>
          </p:cNvSpPr>
          <p:nvPr/>
        </p:nvSpPr>
        <p:spPr>
          <a:xfrm>
            <a:off x="514350" y="6153150"/>
            <a:ext cx="741045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063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063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Село:</a:t>
            </a:r>
            <a:r>
              <a:rPr sz="2063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Перемены происходят гораздо медленнее.</a:t>
            </a:r>
          </a:p>
        </p:txBody>
      </p:sp>
    </p:spTree>
    <p:extLst>
      <p:ext uri="{BB962C8B-B14F-4D97-AF65-F5344CB8AC3E}">
        <p14:creationId xmlns:p14="http://schemas.microsoft.com/office/powerpoint/2010/main" val="60983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-7-54">
            <a:extLst>
              <a:ext uri="{FF2B5EF4-FFF2-40B4-BE49-F238E27FC236}">
                <a16:creationId xmlns:a16="http://schemas.microsoft.com/office/drawing/2014/main" id="{CC904D5A-E10D-4EC4-8E69-BE8782B17724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52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Искусство жить: гастрономия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0DF7F1DC-C91F-4D09-9C80-436D433F4FCE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7-55">
            <a:extLst>
              <a:ext uri="{FF2B5EF4-FFF2-40B4-BE49-F238E27FC236}">
                <a16:creationId xmlns:a16="http://schemas.microsoft.com/office/drawing/2014/main" id="{EDA37EB0-715C-43A7-B60F-D6FB2ECCD762}"/>
              </a:ext>
            </a:extLst>
          </p:cNvPr>
          <p:cNvSpPr>
            <a:spLocks noGrp="1"/>
          </p:cNvSpPr>
          <p:nvPr/>
        </p:nvSpPr>
        <p:spPr>
          <a:xfrm>
            <a:off x="514350" y="1028700"/>
            <a:ext cx="111442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Что и как ели в раннее Новое время</a:t>
            </a:r>
          </a:p>
        </p:txBody>
      </p:sp>
      <p:sp>
        <p:nvSpPr>
          <p:cNvPr id="4" name="text-7-56">
            <a:extLst>
              <a:ext uri="{FF2B5EF4-FFF2-40B4-BE49-F238E27FC236}">
                <a16:creationId xmlns:a16="http://schemas.microsoft.com/office/drawing/2014/main" id="{A6990D28-2939-4F9F-BE65-38FB1390A3B0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text-7-57">
            <a:extLst>
              <a:ext uri="{FF2B5EF4-FFF2-40B4-BE49-F238E27FC236}">
                <a16:creationId xmlns:a16="http://schemas.microsoft.com/office/drawing/2014/main" id="{DDD63FBE-6E3B-455F-858F-CA4D1144F069}"/>
              </a:ext>
            </a:extLst>
          </p:cNvPr>
          <p:cNvSpPr>
            <a:spLocks noGrp="1"/>
          </p:cNvSpPr>
          <p:nvPr/>
        </p:nvSpPr>
        <p:spPr>
          <a:xfrm>
            <a:off x="514350" y="1657350"/>
            <a:ext cx="5905500" cy="765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Основа рациона:</a:t>
            </a: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Зерновые (хлеб, каши), овощи, фрукты, рыба (особенно сельдь).</a:t>
            </a:r>
          </a:p>
        </p:txBody>
      </p:sp>
      <p:sp>
        <p:nvSpPr>
          <p:cNvPr id="6" name="text-7-58">
            <a:extLst>
              <a:ext uri="{FF2B5EF4-FFF2-40B4-BE49-F238E27FC236}">
                <a16:creationId xmlns:a16="http://schemas.microsoft.com/office/drawing/2014/main" id="{2046E01A-FC39-4511-8928-ABFB7C58BE38}"/>
              </a:ext>
            </a:extLst>
          </p:cNvPr>
          <p:cNvSpPr>
            <a:spLocks noGrp="1"/>
          </p:cNvSpPr>
          <p:nvPr/>
        </p:nvSpPr>
        <p:spPr>
          <a:xfrm>
            <a:off x="514350" y="2552700"/>
            <a:ext cx="5905500" cy="765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Мясо:</a:t>
            </a: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Редкость для бедняков, кроме Англии и Нидерланд.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924136" y="1628775"/>
            <a:ext cx="4744528" cy="2933700"/>
          </a:xfrm>
          <a:prstGeom prst="rect">
            <a:avLst/>
          </a:prstGeom>
        </p:spPr>
      </p:pic>
      <p:sp>
        <p:nvSpPr>
          <p:cNvPr id="8" name="text-7-59">
            <a:extLst>
              <a:ext uri="{FF2B5EF4-FFF2-40B4-BE49-F238E27FC236}">
                <a16:creationId xmlns:a16="http://schemas.microsoft.com/office/drawing/2014/main" id="{DFEDA32A-7605-43D6-B873-9C74725BEC29}"/>
              </a:ext>
            </a:extLst>
          </p:cNvPr>
          <p:cNvSpPr>
            <a:spLocks noGrp="1"/>
          </p:cNvSpPr>
          <p:nvPr/>
        </p:nvSpPr>
        <p:spPr>
          <a:xfrm>
            <a:off x="514350" y="3590925"/>
            <a:ext cx="590550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1" i="0">
                <a:solidFill>
                  <a:srgbClr val="66705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Новые продукты:</a:t>
            </a:r>
          </a:p>
        </p:txBody>
      </p:sp>
      <p:sp>
        <p:nvSpPr>
          <p:cNvPr id="9" name="text-7-60">
            <a:extLst>
              <a:ext uri="{FF2B5EF4-FFF2-40B4-BE49-F238E27FC236}">
                <a16:creationId xmlns:a16="http://schemas.microsoft.com/office/drawing/2014/main" id="{8B534F77-F522-4A01-9691-16ED3E10697C}"/>
              </a:ext>
            </a:extLst>
          </p:cNvPr>
          <p:cNvSpPr>
            <a:spLocks noGrp="1"/>
          </p:cNvSpPr>
          <p:nvPr/>
        </p:nvSpPr>
        <p:spPr>
          <a:xfrm>
            <a:off x="514350" y="4048125"/>
            <a:ext cx="5905500" cy="765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Колониальные товары:</a:t>
            </a: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 чай, кофе, шоколад (сначала как роскошь).</a:t>
            </a:r>
          </a:p>
        </p:txBody>
      </p:sp>
      <p:sp>
        <p:nvSpPr>
          <p:cNvPr id="10" name="text-7-61">
            <a:extLst>
              <a:ext uri="{FF2B5EF4-FFF2-40B4-BE49-F238E27FC236}">
                <a16:creationId xmlns:a16="http://schemas.microsoft.com/office/drawing/2014/main" id="{7BC9E557-0822-42C0-A4B0-5C9327251BB7}"/>
              </a:ext>
            </a:extLst>
          </p:cNvPr>
          <p:cNvSpPr>
            <a:spLocks noGrp="1"/>
          </p:cNvSpPr>
          <p:nvPr/>
        </p:nvSpPr>
        <p:spPr>
          <a:xfrm>
            <a:off x="514350" y="4810125"/>
            <a:ext cx="59055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Рис, кукуруза.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DE074598-02F4-426E-B35B-04EFB520B071}"/>
              </a:ext>
            </a:extLst>
          </p:cNvPr>
          <p:cNvSpPr>
            <a:spLocks noGrp="1"/>
          </p:cNvSpPr>
          <p:nvPr/>
        </p:nvSpPr>
        <p:spPr>
          <a:xfrm>
            <a:off x="514350" y="5238750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12" name="text-7-62">
            <a:extLst>
              <a:ext uri="{FF2B5EF4-FFF2-40B4-BE49-F238E27FC236}">
                <a16:creationId xmlns:a16="http://schemas.microsoft.com/office/drawing/2014/main" id="{29E91A34-0CD5-41DF-AC0D-9BFF25A33E53}"/>
              </a:ext>
            </a:extLst>
          </p:cNvPr>
          <p:cNvSpPr>
            <a:spLocks noGrp="1"/>
          </p:cNvSpPr>
          <p:nvPr/>
        </p:nvSpPr>
        <p:spPr>
          <a:xfrm>
            <a:off x="514350" y="5391150"/>
            <a:ext cx="5581650" cy="1075182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Сервировка (XVI-XVII вв.):</a:t>
            </a:r>
          </a:p>
          <a:p>
            <a:pPr algn="l">
              <a:lnSpc>
                <a:spcPct val="104000"/>
              </a:lnSpc>
              <a:buNone/>
              <a:def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Появление вилки, индивидуальных тарелок и приборов.</a:t>
            </a:r>
          </a:p>
        </p:txBody>
      </p:sp>
      <p:sp>
        <p:nvSpPr>
          <p:cNvPr id="13" name="text-7-63">
            <a:extLst>
              <a:ext uri="{FF2B5EF4-FFF2-40B4-BE49-F238E27FC236}">
                <a16:creationId xmlns:a16="http://schemas.microsoft.com/office/drawing/2014/main" id="{0316F4F5-FC0F-489F-AFE3-7B9D92273767}"/>
              </a:ext>
            </a:extLst>
          </p:cNvPr>
          <p:cNvSpPr>
            <a:spLocks noGrp="1"/>
          </p:cNvSpPr>
          <p:nvPr/>
        </p:nvSpPr>
        <p:spPr>
          <a:xfrm>
            <a:off x="6524625" y="5391150"/>
            <a:ext cx="5143500" cy="1076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Гастрономия (XVII в., Франция):</a:t>
            </a:r>
            <a:r>
              <a:rPr sz="225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Искусство изысканной кухни, сложных блюд и соусов.</a:t>
            </a:r>
          </a:p>
        </p:txBody>
      </p:sp>
    </p:spTree>
    <p:extLst>
      <p:ext uri="{BB962C8B-B14F-4D97-AF65-F5344CB8AC3E}">
        <p14:creationId xmlns:p14="http://schemas.microsoft.com/office/powerpoint/2010/main" val="417411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8-64">
            <a:extLst>
              <a:ext uri="{FF2B5EF4-FFF2-40B4-BE49-F238E27FC236}">
                <a16:creationId xmlns:a16="http://schemas.microsoft.com/office/drawing/2014/main" id="{27351E69-7967-4260-9AFA-0F2BFA621475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125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4125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Одежда и мода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32DBB6E9-6A50-4D08-B020-970A353A0326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8-65">
            <a:extLst>
              <a:ext uri="{FF2B5EF4-FFF2-40B4-BE49-F238E27FC236}">
                <a16:creationId xmlns:a16="http://schemas.microsoft.com/office/drawing/2014/main" id="{7919CB08-7C72-47D2-AAA9-A7EF5B33F8F8}"/>
              </a:ext>
            </a:extLst>
          </p:cNvPr>
          <p:cNvSpPr>
            <a:spLocks noGrp="1"/>
          </p:cNvSpPr>
          <p:nvPr/>
        </p:nvSpPr>
        <p:spPr>
          <a:xfrm>
            <a:off x="514350" y="1028700"/>
            <a:ext cx="111442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По одежке встречают</a:t>
            </a:r>
          </a:p>
        </p:txBody>
      </p:sp>
      <p:sp>
        <p:nvSpPr>
          <p:cNvPr id="4" name="text-8-66">
            <a:extLst>
              <a:ext uri="{FF2B5EF4-FFF2-40B4-BE49-F238E27FC236}">
                <a16:creationId xmlns:a16="http://schemas.microsoft.com/office/drawing/2014/main" id="{C9BC5C56-687A-4263-9BE4-26ACF9FFA117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23875" y="1635391"/>
            <a:ext cx="2857500" cy="4539718"/>
          </a:xfrm>
          <a:prstGeom prst="rect">
            <a:avLst/>
          </a:prstGeom>
        </p:spPr>
      </p:pic>
      <p:sp>
        <p:nvSpPr>
          <p:cNvPr id="6" name="text-8-67">
            <a:extLst>
              <a:ext uri="{FF2B5EF4-FFF2-40B4-BE49-F238E27FC236}">
                <a16:creationId xmlns:a16="http://schemas.microsoft.com/office/drawing/2014/main" id="{D47A9267-B69D-49C2-8ABB-680F632A098B}"/>
              </a:ext>
            </a:extLst>
          </p:cNvPr>
          <p:cNvSpPr>
            <a:spLocks noGrp="1"/>
          </p:cNvSpPr>
          <p:nvPr/>
        </p:nvSpPr>
        <p:spPr>
          <a:xfrm>
            <a:off x="3762375" y="1571625"/>
            <a:ext cx="782002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Законодатели мод:</a:t>
            </a:r>
            <a:r>
              <a:rPr sz="24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XVI в. — Испания, XVII в. — Франция.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5958CB-E01B-4A5F-A909-DF335A10E6A1}"/>
              </a:ext>
            </a:extLst>
          </p:cNvPr>
          <p:cNvSpPr>
            <a:spLocks noGrp="1"/>
          </p:cNvSpPr>
          <p:nvPr/>
        </p:nvSpPr>
        <p:spPr>
          <a:xfrm>
            <a:off x="3743325" y="2381250"/>
            <a:ext cx="7934325" cy="1000125"/>
          </a:xfrm>
          <a:prstGeom prst="rect">
            <a:avLst/>
          </a:prstGeom>
          <a:solidFill>
            <a:srgbClr val="E7DECE"/>
          </a:solidFill>
          <a:ln w="0">
            <a:noFill/>
          </a:ln>
        </p:spPr>
      </p:sp>
      <p:sp>
        <p:nvSpPr>
          <p:cNvPr id="8" name="text-8-68">
            <a:extLst>
              <a:ext uri="{FF2B5EF4-FFF2-40B4-BE49-F238E27FC236}">
                <a16:creationId xmlns:a16="http://schemas.microsoft.com/office/drawing/2014/main" id="{95F31887-60DD-47F3-B871-90645D68AF65}"/>
              </a:ext>
            </a:extLst>
          </p:cNvPr>
          <p:cNvSpPr>
            <a:spLocks noGrp="1"/>
          </p:cNvSpPr>
          <p:nvPr/>
        </p:nvSpPr>
        <p:spPr>
          <a:xfrm>
            <a:off x="3943350" y="2524125"/>
            <a:ext cx="7534275" cy="765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Одежда — социальный маркер:</a:t>
            </a: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Запрет простолюдинам носить одежду знати.</a:t>
            </a:r>
          </a:p>
        </p:txBody>
      </p:sp>
      <p:sp>
        <p:nvSpPr>
          <p:cNvPr id="9" name="text-8-69">
            <a:extLst>
              <a:ext uri="{FF2B5EF4-FFF2-40B4-BE49-F238E27FC236}">
                <a16:creationId xmlns:a16="http://schemas.microsoft.com/office/drawing/2014/main" id="{D5138D78-3E06-46A4-ACDD-2C85AF60D62D}"/>
              </a:ext>
            </a:extLst>
          </p:cNvPr>
          <p:cNvSpPr>
            <a:spLocks noGrp="1"/>
          </p:cNvSpPr>
          <p:nvPr/>
        </p:nvSpPr>
        <p:spPr>
          <a:xfrm>
            <a:off x="3771900" y="3552825"/>
            <a:ext cx="77152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1" i="0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Новые элементы:</a:t>
            </a:r>
          </a:p>
        </p:txBody>
      </p:sp>
      <p:sp>
        <p:nvSpPr>
          <p:cNvPr id="10" name="text-8-70">
            <a:extLst>
              <a:ext uri="{FF2B5EF4-FFF2-40B4-BE49-F238E27FC236}">
                <a16:creationId xmlns:a16="http://schemas.microsoft.com/office/drawing/2014/main" id="{F5749155-0C44-4A04-90DB-876173058D32}"/>
              </a:ext>
            </a:extLst>
          </p:cNvPr>
          <p:cNvSpPr>
            <a:spLocks noGrp="1"/>
          </p:cNvSpPr>
          <p:nvPr/>
        </p:nvSpPr>
        <p:spPr>
          <a:xfrm>
            <a:off x="3771900" y="4019550"/>
            <a:ext cx="773430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Мужской костюм:</a:t>
            </a:r>
            <a:r>
              <a: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Кружева, шитьё (в католических странах).</a:t>
            </a:r>
          </a:p>
        </p:txBody>
      </p:sp>
      <p:sp>
        <p:nvSpPr>
          <p:cNvPr id="11" name="text-8-71">
            <a:extLst>
              <a:ext uri="{FF2B5EF4-FFF2-40B4-BE49-F238E27FC236}">
                <a16:creationId xmlns:a16="http://schemas.microsoft.com/office/drawing/2014/main" id="{DA33C11F-0344-4E6A-8598-1AC15C241D34}"/>
              </a:ext>
            </a:extLst>
          </p:cNvPr>
          <p:cNvSpPr>
            <a:spLocks noGrp="1"/>
          </p:cNvSpPr>
          <p:nvPr/>
        </p:nvSpPr>
        <p:spPr>
          <a:xfrm>
            <a:off x="3771900" y="4505325"/>
            <a:ext cx="7734300" cy="741934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Аксессуары:</a:t>
            </a:r>
            <a:r>
              <a: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Перчатки, парики (обязательны для высших слоёв).</a:t>
            </a:r>
          </a:p>
        </p:txBody>
      </p:sp>
      <p:sp>
        <p:nvSpPr>
          <p:cNvPr id="12" name="text-8-72">
            <a:extLst>
              <a:ext uri="{FF2B5EF4-FFF2-40B4-BE49-F238E27FC236}">
                <a16:creationId xmlns:a16="http://schemas.microsoft.com/office/drawing/2014/main" id="{E14ADDE0-7BCF-4F36-A439-6BDE588B37D5}"/>
              </a:ext>
            </a:extLst>
          </p:cNvPr>
          <p:cNvSpPr>
            <a:spLocks noGrp="1"/>
          </p:cNvSpPr>
          <p:nvPr/>
        </p:nvSpPr>
        <p:spPr>
          <a:xfrm>
            <a:off x="3771900" y="5324475"/>
            <a:ext cx="773430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Женский костюм:</a:t>
            </a:r>
            <a:r>
              <a:rPr sz="232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Макияж (белила, румяна).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C594AE5-07EF-44A0-8E2B-75A44F7D216B}"/>
              </a:ext>
            </a:extLst>
          </p:cNvPr>
          <p:cNvSpPr>
            <a:spLocks noGrp="1"/>
          </p:cNvSpPr>
          <p:nvPr/>
        </p:nvSpPr>
        <p:spPr>
          <a:xfrm>
            <a:off x="3762375" y="5695950"/>
            <a:ext cx="7915275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14" name="text-8-73">
            <a:extLst>
              <a:ext uri="{FF2B5EF4-FFF2-40B4-BE49-F238E27FC236}">
                <a16:creationId xmlns:a16="http://schemas.microsoft.com/office/drawing/2014/main" id="{68D2E510-75C0-4EB7-A261-226FF2B5C5F0}"/>
              </a:ext>
            </a:extLst>
          </p:cNvPr>
          <p:cNvSpPr>
            <a:spLocks noGrp="1"/>
          </p:cNvSpPr>
          <p:nvPr/>
        </p:nvSpPr>
        <p:spPr>
          <a:xfrm>
            <a:off x="3771900" y="5867400"/>
            <a:ext cx="7905750" cy="68370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38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38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Гигиена:</a:t>
            </a:r>
            <a:r>
              <a:rPr sz="2138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Редкое мытьё, но частая смена белья (воротники, манжеты становятся видны).</a:t>
            </a:r>
          </a:p>
        </p:txBody>
      </p:sp>
    </p:spTree>
    <p:extLst>
      <p:ext uri="{BB962C8B-B14F-4D97-AF65-F5344CB8AC3E}">
        <p14:creationId xmlns:p14="http://schemas.microsoft.com/office/powerpoint/2010/main" val="1797074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9-74">
            <a:extLst>
              <a:ext uri="{FF2B5EF4-FFF2-40B4-BE49-F238E27FC236}">
                <a16:creationId xmlns:a16="http://schemas.microsoft.com/office/drawing/2014/main" id="{AE2D66AE-D00E-4529-8A0E-C85D604F2CC6}"/>
              </a:ext>
            </a:extLst>
          </p:cNvPr>
          <p:cNvSpPr>
            <a:spLocks noGrp="1"/>
          </p:cNvSpPr>
          <p:nvPr/>
        </p:nvSpPr>
        <p:spPr>
          <a:xfrm>
            <a:off x="514350" y="314325"/>
            <a:ext cx="1114425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050" b="0" i="0">
                <a:solidFill>
                  <a:srgbClr val="182D3E"/>
                </a:solidFill>
                <a:latin typeface="Georgia"/>
                <a:ea typeface="Georgia"/>
                <a:cs typeface="Georgia"/>
              </a:defRPr>
            </a:pPr>
            <a:r>
              <a:rPr sz="4050" b="0" i="0">
                <a:solidFill>
                  <a:srgbClr val="182D3E"/>
                </a:solidFill>
                <a:latin typeface="Georgia"/>
                <a:ea typeface="Georgia"/>
                <a:cs typeface="Georgia"/>
              </a:rPr>
              <a:t>Семейная жизнь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C875FDF2-A22D-41CF-8A32-4E9F9DEEB655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3" name="text-9-75">
            <a:extLst>
              <a:ext uri="{FF2B5EF4-FFF2-40B4-BE49-F238E27FC236}">
                <a16:creationId xmlns:a16="http://schemas.microsoft.com/office/drawing/2014/main" id="{88D6BDC5-98DA-408B-97E7-17134BA9C11A}"/>
              </a:ext>
            </a:extLst>
          </p:cNvPr>
          <p:cNvSpPr>
            <a:spLocks noGrp="1"/>
          </p:cNvSpPr>
          <p:nvPr/>
        </p:nvSpPr>
        <p:spPr>
          <a:xfrm>
            <a:off x="514350" y="1028700"/>
            <a:ext cx="11144250" cy="390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defRPr>
            </a:pPr>
            <a:r>
              <a:rPr sz="2100" b="0" i="1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Брак, женщина, дети</a:t>
            </a:r>
          </a:p>
        </p:txBody>
      </p:sp>
      <p:sp>
        <p:nvSpPr>
          <p:cNvPr id="4" name="text-9-76">
            <a:extLst>
              <a:ext uri="{FF2B5EF4-FFF2-40B4-BE49-F238E27FC236}">
                <a16:creationId xmlns:a16="http://schemas.microsoft.com/office/drawing/2014/main" id="{A12ED4C7-DAB6-4A84-9EF0-05A12B3A48F1}"/>
              </a:ext>
            </a:extLst>
          </p:cNvPr>
          <p:cNvSpPr>
            <a:spLocks noGrp="1"/>
          </p:cNvSpPr>
          <p:nvPr/>
        </p:nvSpPr>
        <p:spPr>
          <a:xfrm>
            <a:off x="10239375" y="6515100"/>
            <a:ext cx="1428750" cy="200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76F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rcRect t="23023" b="23023"/>
          <a:stretch>
            <a:fillRect/>
          </a:stretch>
        </p:blipFill>
        <p:spPr>
          <a:xfrm>
            <a:off x="514350" y="1619250"/>
            <a:ext cx="5715000" cy="2924175"/>
          </a:xfrm>
          <a:prstGeom prst="rect">
            <a:avLst/>
          </a:prstGeom>
        </p:spPr>
      </p:pic>
      <p:sp>
        <p:nvSpPr>
          <p:cNvPr id="6" name="text-9-77">
            <a:extLst>
              <a:ext uri="{FF2B5EF4-FFF2-40B4-BE49-F238E27FC236}">
                <a16:creationId xmlns:a16="http://schemas.microsoft.com/office/drawing/2014/main" id="{F939C76E-A585-4430-8871-72861FE74615}"/>
              </a:ext>
            </a:extLst>
          </p:cNvPr>
          <p:cNvSpPr>
            <a:spLocks noGrp="1"/>
          </p:cNvSpPr>
          <p:nvPr/>
        </p:nvSpPr>
        <p:spPr>
          <a:xfrm>
            <a:off x="6667500" y="1628775"/>
            <a:ext cx="5010150" cy="114554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Брак:</a:t>
            </a: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Часто по расчёту (экономический, социальный), поздний.</a:t>
            </a:r>
          </a:p>
        </p:txBody>
      </p:sp>
      <p:sp>
        <p:nvSpPr>
          <p:cNvPr id="7" name="text-9-78">
            <a:extLst>
              <a:ext uri="{FF2B5EF4-FFF2-40B4-BE49-F238E27FC236}">
                <a16:creationId xmlns:a16="http://schemas.microsoft.com/office/drawing/2014/main" id="{5D1E4A13-5EEC-4EB4-8BB4-556AF6E9BB50}"/>
              </a:ext>
            </a:extLst>
          </p:cNvPr>
          <p:cNvSpPr>
            <a:spLocks noGrp="1"/>
          </p:cNvSpPr>
          <p:nvPr/>
        </p:nvSpPr>
        <p:spPr>
          <a:xfrm>
            <a:off x="6667500" y="2924175"/>
            <a:ext cx="5010150" cy="114554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43845"/>
                </a:solidFill>
                <a:latin typeface="Calibri"/>
                <a:ea typeface="Calibri"/>
                <a:cs typeface="Calibri"/>
              </a:rPr>
              <a:t>Роль женщины:</a:t>
            </a:r>
            <a:r>
              <a:rPr sz="2400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 Растёт! Королевы (Елизавета I), хозяйки салонов, помощницы мужьям в делах.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8742FD0-4CDA-4B99-B78D-A8519D278082}"/>
              </a:ext>
            </a:extLst>
          </p:cNvPr>
          <p:cNvSpPr>
            <a:spLocks noGrp="1"/>
          </p:cNvSpPr>
          <p:nvPr/>
        </p:nvSpPr>
        <p:spPr>
          <a:xfrm>
            <a:off x="514350" y="4772025"/>
            <a:ext cx="11163300" cy="0"/>
          </a:xfrm>
          <a:prstGeom prst="line">
            <a:avLst/>
          </a:prstGeom>
          <a:noFill/>
          <a:ln w="9525">
            <a:solidFill>
              <a:srgbClr val="AD9060"/>
            </a:solidFill>
          </a:ln>
        </p:spPr>
      </p:sp>
      <p:sp>
        <p:nvSpPr>
          <p:cNvPr id="9" name="text-9-79">
            <a:extLst>
              <a:ext uri="{FF2B5EF4-FFF2-40B4-BE49-F238E27FC236}">
                <a16:creationId xmlns:a16="http://schemas.microsoft.com/office/drawing/2014/main" id="{31E426AA-B16E-438E-9906-125B9FA708EC}"/>
              </a:ext>
            </a:extLst>
          </p:cNvPr>
          <p:cNvSpPr>
            <a:spLocks noGrp="1"/>
          </p:cNvSpPr>
          <p:nvPr/>
        </p:nvSpPr>
        <p:spPr>
          <a:xfrm>
            <a:off x="514350" y="4886325"/>
            <a:ext cx="1116330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1" i="0">
                <a:solidFill>
                  <a:srgbClr val="66705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Дети:</a:t>
            </a:r>
          </a:p>
        </p:txBody>
      </p:sp>
      <p:sp>
        <p:nvSpPr>
          <p:cNvPr id="10" name="text-9-80">
            <a:extLst>
              <a:ext uri="{FF2B5EF4-FFF2-40B4-BE49-F238E27FC236}">
                <a16:creationId xmlns:a16="http://schemas.microsoft.com/office/drawing/2014/main" id="{601CE970-E704-4FFA-BDCB-6EE1943C45F4}"/>
              </a:ext>
            </a:extLst>
          </p:cNvPr>
          <p:cNvSpPr>
            <a:spLocks noGrp="1"/>
          </p:cNvSpPr>
          <p:nvPr/>
        </p:nvSpPr>
        <p:spPr>
          <a:xfrm>
            <a:off x="514350" y="5353050"/>
            <a:ext cx="3376613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Воспринимались как помощники, рано начинали работать.</a:t>
            </a:r>
          </a:p>
        </p:txBody>
      </p:sp>
      <p:sp>
        <p:nvSpPr>
          <p:cNvPr id="11" name="text-9-81">
            <a:extLst>
              <a:ext uri="{FF2B5EF4-FFF2-40B4-BE49-F238E27FC236}">
                <a16:creationId xmlns:a16="http://schemas.microsoft.com/office/drawing/2014/main" id="{C32335AD-880F-4CC0-A40C-688103EDF18D}"/>
              </a:ext>
            </a:extLst>
          </p:cNvPr>
          <p:cNvSpPr>
            <a:spLocks noGrp="1"/>
          </p:cNvSpPr>
          <p:nvPr/>
        </p:nvSpPr>
        <p:spPr>
          <a:xfrm>
            <a:off x="4191000" y="5353050"/>
            <a:ext cx="3597148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Отсутствие понятия «детства» как периода беззаботности.</a:t>
            </a:r>
          </a:p>
        </p:txBody>
      </p:sp>
      <p:sp>
        <p:nvSpPr>
          <p:cNvPr id="12" name="text-9-82">
            <a:extLst>
              <a:ext uri="{FF2B5EF4-FFF2-40B4-BE49-F238E27FC236}">
                <a16:creationId xmlns:a16="http://schemas.microsoft.com/office/drawing/2014/main" id="{890D7433-0D25-46BD-87B7-10C1701D789F}"/>
              </a:ext>
            </a:extLst>
          </p:cNvPr>
          <p:cNvSpPr>
            <a:spLocks noGrp="1"/>
          </p:cNvSpPr>
          <p:nvPr/>
        </p:nvSpPr>
        <p:spPr>
          <a:xfrm>
            <a:off x="8096250" y="5353050"/>
            <a:ext cx="3581400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66705B"/>
                </a:solidFill>
                <a:latin typeface="Calibri"/>
                <a:ea typeface="Calibri"/>
                <a:cs typeface="Calibri"/>
              </a:rPr>
              <a:t>Обучение «в людях»:</a:t>
            </a:r>
            <a:r>
              <a:rPr sz="2175" b="0" i="0">
                <a:solidFill>
                  <a:srgbClr val="182D3E"/>
                </a:solidFill>
                <a:latin typeface="Calibri"/>
                <a:ea typeface="Calibri"/>
                <a:cs typeface="Calibri"/>
              </a:rPr>
              <a:t> у ремесленников, в чужих семьях.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834591E-F17E-4225-8C4D-B7258D82C95F}"/>
              </a:ext>
            </a:extLst>
          </p:cNvPr>
          <p:cNvSpPr>
            <a:spLocks noGrp="1"/>
          </p:cNvSpPr>
          <p:nvPr/>
        </p:nvSpPr>
        <p:spPr>
          <a:xfrm>
            <a:off x="4019550" y="5381625"/>
            <a:ext cx="0" cy="1000125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A60F153-E4BC-491A-9CD4-9DFAF1E92353}"/>
              </a:ext>
            </a:extLst>
          </p:cNvPr>
          <p:cNvSpPr>
            <a:spLocks noGrp="1"/>
          </p:cNvSpPr>
          <p:nvPr/>
        </p:nvSpPr>
        <p:spPr>
          <a:xfrm>
            <a:off x="7915275" y="5381625"/>
            <a:ext cx="0" cy="1000125"/>
          </a:xfrm>
          <a:prstGeom prst="line">
            <a:avLst/>
          </a:prstGeom>
          <a:noFill/>
          <a:ln w="9525">
            <a:solidFill>
              <a:srgbClr val="E7DECE"/>
            </a:solidFill>
          </a:ln>
        </p:spPr>
      </p:sp>
    </p:spTree>
    <p:extLst>
      <p:ext uri="{BB962C8B-B14F-4D97-AF65-F5344CB8AC3E}">
        <p14:creationId xmlns:p14="http://schemas.microsoft.com/office/powerpoint/2010/main" val="213141941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919</Words>
  <Application>Microsoft Office PowerPoint</Application>
  <DocSecurity>0</DocSecurity>
  <PresentationFormat>Широкоэкранный</PresentationFormat>
  <Paragraphs>133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2</cp:revision>
  <dcterms:created xsi:type="dcterms:W3CDTF">2026-09-10T07:15:16Z</dcterms:created>
  <dcterms:modified xsi:type="dcterms:W3CDTF">2026-09-10T08:01:14Z</dcterms:modified>
</cp:coreProperties>
</file>