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7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Новая иллюстрация: Crookes’ tube for showing how a magnet affects cathode rays, 1878–1888. Science Museum Group, object 1888-169/53. © The Board of Trustees of the Science Museum. CC BY-NC-SA 4.0. Изображение использовано без изменений. https://collection.sciencemuseumgroup.org.uk/objects/co6477/crookes-tube-for-showing-how-a-magnet-affects-cathode-rays-1888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Новая иллюстрация: Якоб Шлезингер, портрет Гегеля, 1831. Альте Национальгалерея, A I 556. Репродукция: https://commons.wikimedia.org/wiki/File:Jakob_Schlesinger_-_Hegel_1831.jpg ; музей: https://recherche.smb.museum/detail/963803 . Public domain.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rface-1-1">
            <a:extLst>
              <a:ext uri="{FF2B5EF4-FFF2-40B4-BE49-F238E27FC236}">
                <a16:creationId xmlns:a16="http://schemas.microsoft.com/office/drawing/2014/main" id="{32F82957-1369-47D5-8D1D-698D96925238}"/>
              </a:ext>
            </a:extLst>
          </p:cNvPr>
          <p:cNvSpPr>
            <a:spLocks noGrp="1"/>
          </p:cNvSpPr>
          <p:nvPr/>
        </p:nvSpPr>
        <p:spPr>
          <a:xfrm>
            <a:off x="5924550" y="0"/>
            <a:ext cx="6267450" cy="6200775"/>
          </a:xfrm>
          <a:prstGeom prst="rect">
            <a:avLst/>
          </a:prstGeom>
          <a:solidFill>
            <a:srgbClr val="142D3B"/>
          </a:solidFill>
          <a:ln w="0">
            <a:noFill/>
          </a:ln>
        </p:spPr>
      </p:sp>
      <p:sp>
        <p:nvSpPr>
          <p:cNvPr id="2" name="surface-1-2">
            <a:extLst>
              <a:ext uri="{FF2B5EF4-FFF2-40B4-BE49-F238E27FC236}">
                <a16:creationId xmlns:a16="http://schemas.microsoft.com/office/drawing/2014/main" id="{B23860F4-158C-42CC-97A6-0020F3865873}"/>
              </a:ext>
            </a:extLst>
          </p:cNvPr>
          <p:cNvSpPr>
            <a:spLocks noGrp="1"/>
          </p:cNvSpPr>
          <p:nvPr/>
        </p:nvSpPr>
        <p:spPr>
          <a:xfrm>
            <a:off x="457200" y="1047750"/>
            <a:ext cx="800100" cy="28575"/>
          </a:xfrm>
          <a:prstGeom prst="rect">
            <a:avLst/>
          </a:prstGeom>
          <a:solidFill>
            <a:srgbClr val="9F7A4E"/>
          </a:solidFill>
          <a:ln w="0">
            <a:noFill/>
          </a:ln>
        </p:spPr>
      </p:sp>
      <p:sp>
        <p:nvSpPr>
          <p:cNvPr id="3" name="cover-title-1">
            <a:extLst>
              <a:ext uri="{FF2B5EF4-FFF2-40B4-BE49-F238E27FC236}">
                <a16:creationId xmlns:a16="http://schemas.microsoft.com/office/drawing/2014/main" id="{4B5097B1-50CA-4E5B-AD9E-00B0F72DD4AB}"/>
              </a:ext>
            </a:extLst>
          </p:cNvPr>
          <p:cNvSpPr>
            <a:spLocks noGrp="1"/>
          </p:cNvSpPr>
          <p:nvPr/>
        </p:nvSpPr>
        <p:spPr>
          <a:xfrm>
            <a:off x="457200" y="1419225"/>
            <a:ext cx="5286375" cy="1590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4575" b="0" i="0">
                <a:solidFill>
                  <a:srgbClr val="193444"/>
                </a:solidFill>
                <a:latin typeface="Georgia"/>
                <a:ea typeface="Georgia"/>
                <a:cs typeface="Georgia"/>
              </a:defRPr>
            </a:pPr>
            <a:r>
              <a:rPr sz="4575" b="0" i="0">
                <a:solidFill>
                  <a:srgbClr val="193444"/>
                </a:solidFill>
                <a:latin typeface="Georgia"/>
                <a:ea typeface="Georgia"/>
                <a:cs typeface="Georgia"/>
              </a:rPr>
              <a:t>Наука и</a:t>
            </a:r>
          </a:p>
          <a:p>
            <a:pPr algn="l">
              <a:lnSpc>
                <a:spcPct val="92000"/>
              </a:lnSpc>
              <a:buNone/>
              <a:defRPr sz="4575" b="0" i="0">
                <a:solidFill>
                  <a:srgbClr val="193444"/>
                </a:solidFill>
                <a:latin typeface="Georgia"/>
                <a:ea typeface="Georgia"/>
                <a:cs typeface="Georgia"/>
              </a:defRPr>
            </a:pPr>
            <a:r>
              <a:rPr sz="4575" b="0" i="0">
                <a:solidFill>
                  <a:srgbClr val="193444"/>
                </a:solidFill>
                <a:latin typeface="Georgia"/>
                <a:ea typeface="Georgia"/>
                <a:cs typeface="Georgia"/>
              </a:rPr>
              <a:t>образование</a:t>
            </a:r>
          </a:p>
        </p:txBody>
      </p:sp>
      <p:sp>
        <p:nvSpPr>
          <p:cNvPr id="4" name="cover-title-2">
            <a:extLst>
              <a:ext uri="{FF2B5EF4-FFF2-40B4-BE49-F238E27FC236}">
                <a16:creationId xmlns:a16="http://schemas.microsoft.com/office/drawing/2014/main" id="{12F422D3-01EA-440A-8BA7-3CD04E8B0FE2}"/>
              </a:ext>
            </a:extLst>
          </p:cNvPr>
          <p:cNvSpPr>
            <a:spLocks noGrp="1"/>
          </p:cNvSpPr>
          <p:nvPr/>
        </p:nvSpPr>
        <p:spPr>
          <a:xfrm>
            <a:off x="457200" y="3105150"/>
            <a:ext cx="5286375" cy="742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3675" b="0" i="0">
                <a:solidFill>
                  <a:srgbClr val="193444"/>
                </a:solidFill>
                <a:latin typeface="Georgia"/>
                <a:ea typeface="Georgia"/>
                <a:cs typeface="Georgia"/>
              </a:defRPr>
            </a:pPr>
            <a:r>
              <a:rPr sz="3675" b="0" i="0">
                <a:solidFill>
                  <a:srgbClr val="193444"/>
                </a:solidFill>
                <a:latin typeface="Georgia"/>
                <a:ea typeface="Georgia"/>
                <a:cs typeface="Georgia"/>
              </a:rPr>
              <a:t>в XIX в.:</a:t>
            </a:r>
          </a:p>
        </p:txBody>
      </p:sp>
      <p:sp>
        <p:nvSpPr>
          <p:cNvPr id="5" name="cover-title-3">
            <a:extLst>
              <a:ext uri="{FF2B5EF4-FFF2-40B4-BE49-F238E27FC236}">
                <a16:creationId xmlns:a16="http://schemas.microsoft.com/office/drawing/2014/main" id="{654EE028-D517-44B9-8ECE-F5E5C332FD53}"/>
              </a:ext>
            </a:extLst>
          </p:cNvPr>
          <p:cNvSpPr>
            <a:spLocks noGrp="1"/>
          </p:cNvSpPr>
          <p:nvPr/>
        </p:nvSpPr>
        <p:spPr>
          <a:xfrm>
            <a:off x="457200" y="3971925"/>
            <a:ext cx="5048250" cy="1304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3375" b="0" i="1">
                <a:solidFill>
                  <a:srgbClr val="793B42"/>
                </a:solidFill>
                <a:latin typeface="Georgia"/>
                <a:ea typeface="Georgia"/>
                <a:cs typeface="Georgia"/>
              </a:defRPr>
            </a:pPr>
            <a:r>
              <a:rPr sz="3375" b="0" i="1">
                <a:solidFill>
                  <a:srgbClr val="793B42"/>
                </a:solidFill>
                <a:latin typeface="Georgia"/>
                <a:ea typeface="Georgia"/>
                <a:cs typeface="Georgia"/>
              </a:rPr>
              <a:t>сила, менявшая мир</a:t>
            </a:r>
          </a:p>
        </p:txBody>
      </p:sp>
      <p:sp>
        <p:nvSpPr>
          <p:cNvPr id="6" name="cover-subtitle">
            <a:extLst>
              <a:ext uri="{FF2B5EF4-FFF2-40B4-BE49-F238E27FC236}">
                <a16:creationId xmlns:a16="http://schemas.microsoft.com/office/drawing/2014/main" id="{7B6B83A3-C5D3-4CE4-B565-524BCF4B15D7}"/>
              </a:ext>
            </a:extLst>
          </p:cNvPr>
          <p:cNvSpPr>
            <a:spLocks noGrp="1"/>
          </p:cNvSpPr>
          <p:nvPr/>
        </p:nvSpPr>
        <p:spPr>
          <a:xfrm>
            <a:off x="457200" y="5629275"/>
            <a:ext cx="504825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100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100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Всеобщая история 9 класс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172200" y="1231297"/>
            <a:ext cx="5734050" cy="4185857"/>
          </a:xfrm>
          <a:prstGeom prst="rect">
            <a:avLst/>
          </a:prstGeom>
        </p:spPr>
      </p:pic>
      <p:sp>
        <p:nvSpPr>
          <p:cNvPr id="8" name="surface-1-3">
            <a:extLst>
              <a:ext uri="{FF2B5EF4-FFF2-40B4-BE49-F238E27FC236}">
                <a16:creationId xmlns:a16="http://schemas.microsoft.com/office/drawing/2014/main" id="{54E81712-C274-4FB8-B665-BB25B001E433}"/>
              </a:ext>
            </a:extLst>
          </p:cNvPr>
          <p:cNvSpPr>
            <a:spLocks noGrp="1"/>
          </p:cNvSpPr>
          <p:nvPr/>
        </p:nvSpPr>
        <p:spPr>
          <a:xfrm>
            <a:off x="6172200" y="5648325"/>
            <a:ext cx="5734050" cy="9525"/>
          </a:xfrm>
          <a:prstGeom prst="rect">
            <a:avLst/>
          </a:prstGeom>
          <a:solidFill>
            <a:srgbClr val="9F7A4E"/>
          </a:solidFill>
          <a:ln w="0">
            <a:noFill/>
          </a:ln>
        </p:spPr>
      </p:sp>
      <p:sp>
        <p:nvSpPr>
          <p:cNvPr id="9" name="surface-1-4">
            <a:extLst>
              <a:ext uri="{FF2B5EF4-FFF2-40B4-BE49-F238E27FC236}">
                <a16:creationId xmlns:a16="http://schemas.microsoft.com/office/drawing/2014/main" id="{068A859F-68DC-47A7-935B-54B8B4A8E9BC}"/>
              </a:ext>
            </a:extLst>
          </p:cNvPr>
          <p:cNvSpPr>
            <a:spLocks noGrp="1"/>
          </p:cNvSpPr>
          <p:nvPr/>
        </p:nvSpPr>
        <p:spPr>
          <a:xfrm>
            <a:off x="457200" y="6391275"/>
            <a:ext cx="11277600" cy="7620"/>
          </a:xfrm>
          <a:prstGeom prst="rect">
            <a:avLst/>
          </a:prstGeom>
          <a:solidFill>
            <a:srgbClr val="C8BCA8"/>
          </a:solidFill>
          <a:ln w="0">
            <a:noFill/>
          </a:ln>
        </p:spPr>
      </p:sp>
      <p:sp>
        <p:nvSpPr>
          <p:cNvPr id="10" name="author-1">
            <a:extLst>
              <a:ext uri="{FF2B5EF4-FFF2-40B4-BE49-F238E27FC236}">
                <a16:creationId xmlns:a16="http://schemas.microsoft.com/office/drawing/2014/main" id="{32C4D1CF-1231-42F7-9E39-EDF1CF797FE3}"/>
              </a:ext>
            </a:extLst>
          </p:cNvPr>
          <p:cNvSpPr>
            <a:spLocks noGrp="1"/>
          </p:cNvSpPr>
          <p:nvPr/>
        </p:nvSpPr>
        <p:spPr>
          <a:xfrm>
            <a:off x="10382250" y="6477000"/>
            <a:ext cx="1352550" cy="238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92000"/>
              </a:lnSpc>
              <a:buNone/>
              <a:defRPr sz="1125" b="0" i="0">
                <a:solidFill>
                  <a:srgbClr val="53605D"/>
                </a:solidFill>
                <a:latin typeface="Georgia"/>
                <a:ea typeface="Georgia"/>
                <a:cs typeface="Georgia"/>
              </a:defRPr>
            </a:pPr>
            <a:r>
              <a:rPr sz="1125" b="0" i="0">
                <a:solidFill>
                  <a:srgbClr val="53605D"/>
                </a:solidFill>
                <a:latin typeface="Georgia"/>
                <a:ea typeface="Georgia"/>
                <a:cs typeface="Georgia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305454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-10">
            <a:extLst>
              <a:ext uri="{FF2B5EF4-FFF2-40B4-BE49-F238E27FC236}">
                <a16:creationId xmlns:a16="http://schemas.microsoft.com/office/drawing/2014/main" id="{686A1F91-3851-4FD0-A9B9-0EF07A561C14}"/>
              </a:ext>
            </a:extLst>
          </p:cNvPr>
          <p:cNvSpPr>
            <a:spLocks noGrp="1"/>
          </p:cNvSpPr>
          <p:nvPr/>
        </p:nvSpPr>
        <p:spPr>
          <a:xfrm>
            <a:off x="457200" y="314325"/>
            <a:ext cx="11277600" cy="866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925" b="0" i="0">
                <a:solidFill>
                  <a:srgbClr val="193444"/>
                </a:solidFill>
                <a:latin typeface="Georgia"/>
                <a:ea typeface="Georgia"/>
                <a:cs typeface="Georgia"/>
              </a:defRPr>
            </a:pPr>
            <a:r>
              <a:rPr sz="2925" b="0" i="0">
                <a:solidFill>
                  <a:srgbClr val="193444"/>
                </a:solidFill>
                <a:latin typeface="Georgia"/>
                <a:ea typeface="Georgia"/>
                <a:cs typeface="Georgia"/>
              </a:rPr>
              <a:t>6. «Нет ни одного физического закона, который не подвергали бы в настоящее время сомнению»</a:t>
            </a:r>
          </a:p>
        </p:txBody>
      </p:sp>
      <p:sp>
        <p:nvSpPr>
          <p:cNvPr id="2" name="surface-10-1">
            <a:extLst>
              <a:ext uri="{FF2B5EF4-FFF2-40B4-BE49-F238E27FC236}">
                <a16:creationId xmlns:a16="http://schemas.microsoft.com/office/drawing/2014/main" id="{A48A02ED-11C7-4503-B98C-CDCE86BB4364}"/>
              </a:ext>
            </a:extLst>
          </p:cNvPr>
          <p:cNvSpPr>
            <a:spLocks noGrp="1"/>
          </p:cNvSpPr>
          <p:nvPr/>
        </p:nvSpPr>
        <p:spPr>
          <a:xfrm>
            <a:off x="457200" y="1209675"/>
            <a:ext cx="11277600" cy="9525"/>
          </a:xfrm>
          <a:prstGeom prst="rect">
            <a:avLst/>
          </a:prstGeom>
          <a:solidFill>
            <a:srgbClr val="9F7A4E"/>
          </a:solidFill>
          <a:ln w="0">
            <a:noFill/>
          </a:ln>
        </p:spPr>
      </p:sp>
      <p:sp>
        <p:nvSpPr>
          <p:cNvPr id="3" name="text-10-2">
            <a:extLst>
              <a:ext uri="{FF2B5EF4-FFF2-40B4-BE49-F238E27FC236}">
                <a16:creationId xmlns:a16="http://schemas.microsoft.com/office/drawing/2014/main" id="{C6B9F9D7-155A-4F47-84A4-0100F0EDDA9D}"/>
              </a:ext>
            </a:extLst>
          </p:cNvPr>
          <p:cNvSpPr>
            <a:spLocks noGrp="1"/>
          </p:cNvSpPr>
          <p:nvPr/>
        </p:nvSpPr>
        <p:spPr>
          <a:xfrm>
            <a:off x="457200" y="1457325"/>
            <a:ext cx="1127760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213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21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Рубеж XIX-XX веков ознаменовался </a:t>
            </a:r>
            <a:r>
              <a:rPr sz="221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сменой научной парадигмы:</a:t>
            </a:r>
            <a:r>
              <a:rPr sz="221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21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классическая наука</a:t>
            </a:r>
            <a:r>
              <a:rPr sz="221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(XVII – начала XX вв.), с чётким разделением дисциплин, уступила место </a:t>
            </a:r>
            <a:r>
              <a:rPr sz="221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неклассической</a:t>
            </a:r>
            <a:r>
              <a:rPr sz="221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перешедшей к междисциплинарному рассмотрению явлений.</a:t>
            </a:r>
          </a:p>
        </p:txBody>
      </p:sp>
      <p:sp>
        <p:nvSpPr>
          <p:cNvPr id="4" name="surface-10-3">
            <a:extLst>
              <a:ext uri="{FF2B5EF4-FFF2-40B4-BE49-F238E27FC236}">
                <a16:creationId xmlns:a16="http://schemas.microsoft.com/office/drawing/2014/main" id="{A55E31B0-A384-475F-9606-FDFC8058AD00}"/>
              </a:ext>
            </a:extLst>
          </p:cNvPr>
          <p:cNvSpPr>
            <a:spLocks noGrp="1"/>
          </p:cNvSpPr>
          <p:nvPr/>
        </p:nvSpPr>
        <p:spPr>
          <a:xfrm>
            <a:off x="457200" y="2686050"/>
            <a:ext cx="11277600" cy="14288"/>
          </a:xfrm>
          <a:prstGeom prst="rect">
            <a:avLst/>
          </a:prstGeom>
          <a:solidFill>
            <a:srgbClr val="9F7A4E"/>
          </a:solidFill>
          <a:ln w="0">
            <a:noFill/>
          </a:ln>
        </p:spPr>
      </p:sp>
      <p:sp>
        <p:nvSpPr>
          <p:cNvPr id="5" name="text-10-4">
            <a:extLst>
              <a:ext uri="{FF2B5EF4-FFF2-40B4-BE49-F238E27FC236}">
                <a16:creationId xmlns:a16="http://schemas.microsoft.com/office/drawing/2014/main" id="{DCD7E67E-84C6-428E-AA7D-F62D275E8750}"/>
              </a:ext>
            </a:extLst>
          </p:cNvPr>
          <p:cNvSpPr>
            <a:spLocks noGrp="1"/>
          </p:cNvSpPr>
          <p:nvPr/>
        </p:nvSpPr>
        <p:spPr>
          <a:xfrm>
            <a:off x="457200" y="2828925"/>
            <a:ext cx="11277600" cy="781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250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Фриц Габер</a:t>
            </a:r>
            <a:r>
              <a:rPr sz="2250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немецкий химик, стал яркой иллюстрацией </a:t>
            </a:r>
            <a:r>
              <a:rPr sz="2250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противоречивой природы научного прогресса.</a:t>
            </a:r>
          </a:p>
        </p:txBody>
      </p:sp>
      <p:sp>
        <p:nvSpPr>
          <p:cNvPr id="6" name="surface-10-5">
            <a:extLst>
              <a:ext uri="{FF2B5EF4-FFF2-40B4-BE49-F238E27FC236}">
                <a16:creationId xmlns:a16="http://schemas.microsoft.com/office/drawing/2014/main" id="{AB494616-7013-4256-8488-8293DC706A35}"/>
              </a:ext>
            </a:extLst>
          </p:cNvPr>
          <p:cNvSpPr>
            <a:spLocks noGrp="1"/>
          </p:cNvSpPr>
          <p:nvPr/>
        </p:nvSpPr>
        <p:spPr>
          <a:xfrm>
            <a:off x="457200" y="3695700"/>
            <a:ext cx="4210050" cy="28575"/>
          </a:xfrm>
          <a:prstGeom prst="rect">
            <a:avLst/>
          </a:prstGeom>
          <a:solidFill>
            <a:srgbClr val="24483F"/>
          </a:solidFill>
          <a:ln w="0">
            <a:noFill/>
          </a:ln>
        </p:spPr>
      </p:sp>
      <p:sp>
        <p:nvSpPr>
          <p:cNvPr id="7" name="surface-10-6">
            <a:extLst>
              <a:ext uri="{FF2B5EF4-FFF2-40B4-BE49-F238E27FC236}">
                <a16:creationId xmlns:a16="http://schemas.microsoft.com/office/drawing/2014/main" id="{3066C4BE-601D-4604-8BC0-C076B55CEA0F}"/>
              </a:ext>
            </a:extLst>
          </p:cNvPr>
          <p:cNvSpPr>
            <a:spLocks noGrp="1"/>
          </p:cNvSpPr>
          <p:nvPr/>
        </p:nvSpPr>
        <p:spPr>
          <a:xfrm>
            <a:off x="7591425" y="3695700"/>
            <a:ext cx="4143375" cy="28575"/>
          </a:xfrm>
          <a:prstGeom prst="rect">
            <a:avLst/>
          </a:prstGeom>
          <a:solidFill>
            <a:srgbClr val="793B42"/>
          </a:solidFill>
          <a:ln w="0">
            <a:noFill/>
          </a:ln>
        </p:spPr>
      </p:sp>
      <p:sp>
        <p:nvSpPr>
          <p:cNvPr id="8" name="text-10-7">
            <a:extLst>
              <a:ext uri="{FF2B5EF4-FFF2-40B4-BE49-F238E27FC236}">
                <a16:creationId xmlns:a16="http://schemas.microsoft.com/office/drawing/2014/main" id="{83D34666-9A6C-4ACD-8223-432D23606483}"/>
              </a:ext>
            </a:extLst>
          </p:cNvPr>
          <p:cNvSpPr>
            <a:spLocks noGrp="1"/>
          </p:cNvSpPr>
          <p:nvPr/>
        </p:nvSpPr>
        <p:spPr>
          <a:xfrm>
            <a:off x="457200" y="3848100"/>
            <a:ext cx="4210050" cy="2400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85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08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Его метод </a:t>
            </a:r>
            <a:r>
              <a:rPr sz="208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синтеза аммиака</a:t>
            </a:r>
            <a:r>
              <a:rPr sz="208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(основа азотных удобрений) позволил получать </a:t>
            </a:r>
            <a:r>
              <a:rPr sz="208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«хлеб из воздуха»</a:t>
            </a:r>
            <a:r>
              <a:rPr sz="208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что решило проблему истощения почв и спасло миллионы от голода (за что он получил Нобелевскую премию).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226489" y="3743325"/>
            <a:ext cx="1758073" cy="2486025"/>
          </a:xfrm>
          <a:prstGeom prst="rect">
            <a:avLst/>
          </a:prstGeom>
        </p:spPr>
      </p:pic>
      <p:sp>
        <p:nvSpPr>
          <p:cNvPr id="10" name="text-10-8">
            <a:extLst>
              <a:ext uri="{FF2B5EF4-FFF2-40B4-BE49-F238E27FC236}">
                <a16:creationId xmlns:a16="http://schemas.microsoft.com/office/drawing/2014/main" id="{3C496695-5736-4C4C-B9CF-00A33CB19FE3}"/>
              </a:ext>
            </a:extLst>
          </p:cNvPr>
          <p:cNvSpPr>
            <a:spLocks noGrp="1"/>
          </p:cNvSpPr>
          <p:nvPr/>
        </p:nvSpPr>
        <p:spPr>
          <a:xfrm>
            <a:off x="7591425" y="3848100"/>
            <a:ext cx="4143375" cy="2400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85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08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Однако Габер вошёл в историю и как </a:t>
            </a:r>
            <a:r>
              <a:rPr sz="2085" b="1" i="0">
                <a:solidFill>
                  <a:srgbClr val="793B42"/>
                </a:solidFill>
                <a:latin typeface="Calibri"/>
                <a:ea typeface="Calibri"/>
                <a:cs typeface="Calibri"/>
              </a:rPr>
              <a:t>«отец химического оружия»</a:t>
            </a:r>
            <a:r>
              <a:rPr sz="208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разработавший и руководивший первым массовым применением боевых газов в </a:t>
            </a:r>
            <a:r>
              <a:rPr sz="2085" b="1" i="0">
                <a:solidFill>
                  <a:srgbClr val="793B42"/>
                </a:solidFill>
                <a:latin typeface="Calibri"/>
                <a:ea typeface="Calibri"/>
                <a:cs typeface="Calibri"/>
              </a:rPr>
              <a:t>Первой мировой войне</a:t>
            </a:r>
            <a:r>
              <a:rPr sz="208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что привело к миллионам жертв и трагедии в его личной жизни.</a:t>
            </a:r>
          </a:p>
        </p:txBody>
      </p:sp>
      <p:sp>
        <p:nvSpPr>
          <p:cNvPr id="11" name="surface-10-9">
            <a:extLst>
              <a:ext uri="{FF2B5EF4-FFF2-40B4-BE49-F238E27FC236}">
                <a16:creationId xmlns:a16="http://schemas.microsoft.com/office/drawing/2014/main" id="{85C0F491-1BB8-4BF4-BD53-F8354095BF6D}"/>
              </a:ext>
            </a:extLst>
          </p:cNvPr>
          <p:cNvSpPr>
            <a:spLocks noGrp="1"/>
          </p:cNvSpPr>
          <p:nvPr/>
        </p:nvSpPr>
        <p:spPr>
          <a:xfrm>
            <a:off x="457200" y="6391275"/>
            <a:ext cx="11277600" cy="7620"/>
          </a:xfrm>
          <a:prstGeom prst="rect">
            <a:avLst/>
          </a:prstGeom>
          <a:solidFill>
            <a:srgbClr val="C8BCA8"/>
          </a:solidFill>
          <a:ln w="0">
            <a:noFill/>
          </a:ln>
        </p:spPr>
      </p:sp>
      <p:sp>
        <p:nvSpPr>
          <p:cNvPr id="12" name="author-10">
            <a:extLst>
              <a:ext uri="{FF2B5EF4-FFF2-40B4-BE49-F238E27FC236}">
                <a16:creationId xmlns:a16="http://schemas.microsoft.com/office/drawing/2014/main" id="{59013D7C-0A0D-4DF4-B592-45715F2C5199}"/>
              </a:ext>
            </a:extLst>
          </p:cNvPr>
          <p:cNvSpPr>
            <a:spLocks noGrp="1"/>
          </p:cNvSpPr>
          <p:nvPr/>
        </p:nvSpPr>
        <p:spPr>
          <a:xfrm>
            <a:off x="10382250" y="6477000"/>
            <a:ext cx="1352550" cy="238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92000"/>
              </a:lnSpc>
              <a:buNone/>
              <a:defRPr sz="1125" b="0" i="0">
                <a:solidFill>
                  <a:srgbClr val="53605D"/>
                </a:solidFill>
                <a:latin typeface="Georgia"/>
                <a:ea typeface="Georgia"/>
                <a:cs typeface="Georgia"/>
              </a:defRPr>
            </a:pPr>
            <a:r>
              <a:rPr sz="1125" b="0" i="0">
                <a:solidFill>
                  <a:srgbClr val="53605D"/>
                </a:solidFill>
                <a:latin typeface="Georgia"/>
                <a:ea typeface="Georgia"/>
                <a:cs typeface="Georgia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030995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D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-11-1">
            <a:extLst>
              <a:ext uri="{FF2B5EF4-FFF2-40B4-BE49-F238E27FC236}">
                <a16:creationId xmlns:a16="http://schemas.microsoft.com/office/drawing/2014/main" id="{3DDD1F25-B331-448E-929B-1FADA041430A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8601075" cy="1581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325" b="0" i="0">
                <a:solidFill>
                  <a:srgbClr val="FBF8F0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Взаимодействие химии и физики привело к открытию </a:t>
            </a:r>
            <a:r>
              <a:rPr sz="2325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микромира элементарных частиц</a:t>
            </a:r>
            <a:r>
              <a:rPr sz="2325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, где важную роль сыграла </a:t>
            </a:r>
            <a:r>
              <a:rPr sz="2325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трубка Крукса.</a:t>
            </a:r>
            <a:r>
              <a:rPr sz="2325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 Революция в физике на рубеже веков началась с </a:t>
            </a:r>
            <a:r>
              <a:rPr sz="2325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фундаментальных открытий: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868766" y="295275"/>
            <a:ext cx="1722293" cy="2105025"/>
          </a:xfrm>
          <a:prstGeom prst="rect">
            <a:avLst/>
          </a:prstGeom>
        </p:spPr>
      </p:pic>
      <p:sp>
        <p:nvSpPr>
          <p:cNvPr id="3" name="surface-11-2">
            <a:extLst>
              <a:ext uri="{FF2B5EF4-FFF2-40B4-BE49-F238E27FC236}">
                <a16:creationId xmlns:a16="http://schemas.microsoft.com/office/drawing/2014/main" id="{A616738E-0762-4A96-AA10-8E3A78B7B674}"/>
              </a:ext>
            </a:extLst>
          </p:cNvPr>
          <p:cNvSpPr>
            <a:spLocks noGrp="1"/>
          </p:cNvSpPr>
          <p:nvPr/>
        </p:nvSpPr>
        <p:spPr>
          <a:xfrm>
            <a:off x="457200" y="2200275"/>
            <a:ext cx="8915400" cy="14288"/>
          </a:xfrm>
          <a:prstGeom prst="rect">
            <a:avLst/>
          </a:prstGeom>
          <a:solidFill>
            <a:srgbClr val="657B80"/>
          </a:solidFill>
          <a:ln w="0">
            <a:noFill/>
          </a:ln>
        </p:spPr>
      </p:sp>
      <p:sp>
        <p:nvSpPr>
          <p:cNvPr id="4" name="text-11-3">
            <a:extLst>
              <a:ext uri="{FF2B5EF4-FFF2-40B4-BE49-F238E27FC236}">
                <a16:creationId xmlns:a16="http://schemas.microsoft.com/office/drawing/2014/main" id="{5726FD5C-4FEE-4F4E-9646-ADFE4DFCE3A7}"/>
              </a:ext>
            </a:extLst>
          </p:cNvPr>
          <p:cNvSpPr>
            <a:spLocks noGrp="1"/>
          </p:cNvSpPr>
          <p:nvPr/>
        </p:nvSpPr>
        <p:spPr>
          <a:xfrm>
            <a:off x="457200" y="2466975"/>
            <a:ext cx="5305425" cy="714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defRPr>
            </a:pPr>
            <a:r>
              <a: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078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В. Рентген</a:t>
            </a:r>
            <a:r>
              <a: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 в </a:t>
            </a:r>
            <a:r>
              <a:rPr sz="2078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1895 г.</a:t>
            </a:r>
            <a:r>
              <a: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 обнаружил </a:t>
            </a:r>
            <a:r>
              <a:rPr sz="2078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X-лучи</a:t>
            </a:r>
            <a:r>
              <a: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;</a:t>
            </a:r>
          </a:p>
        </p:txBody>
      </p:sp>
      <p:sp>
        <p:nvSpPr>
          <p:cNvPr id="5" name="surface-11-4">
            <a:extLst>
              <a:ext uri="{FF2B5EF4-FFF2-40B4-BE49-F238E27FC236}">
                <a16:creationId xmlns:a16="http://schemas.microsoft.com/office/drawing/2014/main" id="{9292641A-5D07-41B1-8943-0422DE050614}"/>
              </a:ext>
            </a:extLst>
          </p:cNvPr>
          <p:cNvSpPr>
            <a:spLocks noGrp="1"/>
          </p:cNvSpPr>
          <p:nvPr/>
        </p:nvSpPr>
        <p:spPr>
          <a:xfrm>
            <a:off x="457200" y="3371850"/>
            <a:ext cx="5305425" cy="7620"/>
          </a:xfrm>
          <a:prstGeom prst="rect">
            <a:avLst/>
          </a:prstGeom>
          <a:solidFill>
            <a:srgbClr val="657B80"/>
          </a:solidFill>
          <a:ln w="0">
            <a:noFill/>
          </a:ln>
        </p:spPr>
      </p:sp>
      <p:sp>
        <p:nvSpPr>
          <p:cNvPr id="6" name="text-11-5">
            <a:extLst>
              <a:ext uri="{FF2B5EF4-FFF2-40B4-BE49-F238E27FC236}">
                <a16:creationId xmlns:a16="http://schemas.microsoft.com/office/drawing/2014/main" id="{0E588D38-B71B-4552-A1CE-DA2D5108E78B}"/>
              </a:ext>
            </a:extLst>
          </p:cNvPr>
          <p:cNvSpPr>
            <a:spLocks noGrp="1"/>
          </p:cNvSpPr>
          <p:nvPr/>
        </p:nvSpPr>
        <p:spPr>
          <a:xfrm>
            <a:off x="6372225" y="2466975"/>
            <a:ext cx="5362575" cy="942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defRPr>
            </a:pPr>
            <a:r>
              <a: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078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А. Беккерель</a:t>
            </a:r>
            <a:r>
              <a: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 в </a:t>
            </a:r>
            <a:r>
              <a:rPr sz="2078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1896 г.</a:t>
            </a:r>
            <a:r>
              <a: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 открыл радиоактивность (исследования продолжили </a:t>
            </a:r>
            <a:r>
              <a:rPr sz="2078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П. и М. Кюри</a:t>
            </a:r>
            <a:r>
              <a: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);</a:t>
            </a:r>
          </a:p>
        </p:txBody>
      </p:sp>
      <p:sp>
        <p:nvSpPr>
          <p:cNvPr id="7" name="surface-11-6">
            <a:extLst>
              <a:ext uri="{FF2B5EF4-FFF2-40B4-BE49-F238E27FC236}">
                <a16:creationId xmlns:a16="http://schemas.microsoft.com/office/drawing/2014/main" id="{790700ED-21E0-4A4A-8308-C4BD95A46910}"/>
              </a:ext>
            </a:extLst>
          </p:cNvPr>
          <p:cNvSpPr>
            <a:spLocks noGrp="1"/>
          </p:cNvSpPr>
          <p:nvPr/>
        </p:nvSpPr>
        <p:spPr>
          <a:xfrm>
            <a:off x="6372225" y="3371850"/>
            <a:ext cx="5362575" cy="7620"/>
          </a:xfrm>
          <a:prstGeom prst="rect">
            <a:avLst/>
          </a:prstGeom>
          <a:solidFill>
            <a:srgbClr val="657B80"/>
          </a:solidFill>
          <a:ln w="0">
            <a:noFill/>
          </a:ln>
        </p:spPr>
      </p:sp>
      <p:sp>
        <p:nvSpPr>
          <p:cNvPr id="8" name="text-11-7">
            <a:extLst>
              <a:ext uri="{FF2B5EF4-FFF2-40B4-BE49-F238E27FC236}">
                <a16:creationId xmlns:a16="http://schemas.microsoft.com/office/drawing/2014/main" id="{BE997081-CFD2-48CC-8DD3-A05B3C80006D}"/>
              </a:ext>
            </a:extLst>
          </p:cNvPr>
          <p:cNvSpPr>
            <a:spLocks noGrp="1"/>
          </p:cNvSpPr>
          <p:nvPr/>
        </p:nvSpPr>
        <p:spPr>
          <a:xfrm>
            <a:off x="457200" y="3571875"/>
            <a:ext cx="5305425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defRPr>
            </a:pPr>
            <a:r>
              <a: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078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Дж. Томсон</a:t>
            </a:r>
            <a:r>
              <a: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 в </a:t>
            </a:r>
            <a:r>
              <a:rPr sz="2078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1897 г.</a:t>
            </a:r>
            <a:r>
              <a: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 открыл </a:t>
            </a:r>
            <a:r>
              <a:rPr sz="2078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электроны</a:t>
            </a:r>
            <a:r>
              <a: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, опровергнув представление о неделимости атома.</a:t>
            </a:r>
          </a:p>
        </p:txBody>
      </p:sp>
      <p:sp>
        <p:nvSpPr>
          <p:cNvPr id="9" name="surface-11-8">
            <a:extLst>
              <a:ext uri="{FF2B5EF4-FFF2-40B4-BE49-F238E27FC236}">
                <a16:creationId xmlns:a16="http://schemas.microsoft.com/office/drawing/2014/main" id="{F3FED464-8EE9-432C-A644-595776EA1136}"/>
              </a:ext>
            </a:extLst>
          </p:cNvPr>
          <p:cNvSpPr>
            <a:spLocks noGrp="1"/>
          </p:cNvSpPr>
          <p:nvPr/>
        </p:nvSpPr>
        <p:spPr>
          <a:xfrm>
            <a:off x="457200" y="4695825"/>
            <a:ext cx="5305425" cy="7620"/>
          </a:xfrm>
          <a:prstGeom prst="rect">
            <a:avLst/>
          </a:prstGeom>
          <a:solidFill>
            <a:srgbClr val="657B80"/>
          </a:solidFill>
          <a:ln w="0">
            <a:noFill/>
          </a:ln>
        </p:spPr>
      </p:sp>
      <p:sp>
        <p:nvSpPr>
          <p:cNvPr id="10" name="text-11-9">
            <a:extLst>
              <a:ext uri="{FF2B5EF4-FFF2-40B4-BE49-F238E27FC236}">
                <a16:creationId xmlns:a16="http://schemas.microsoft.com/office/drawing/2014/main" id="{F5B35202-1207-4596-951F-45D1D311F885}"/>
              </a:ext>
            </a:extLst>
          </p:cNvPr>
          <p:cNvSpPr>
            <a:spLocks noGrp="1"/>
          </p:cNvSpPr>
          <p:nvPr/>
        </p:nvSpPr>
        <p:spPr>
          <a:xfrm>
            <a:off x="6372225" y="3571875"/>
            <a:ext cx="5362575" cy="1000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defRPr>
            </a:pPr>
            <a:r>
              <a: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078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Э. Резерфорд</a:t>
            </a:r>
            <a:r>
              <a: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 в </a:t>
            </a:r>
            <a:r>
              <a:rPr sz="2078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1911 г.</a:t>
            </a:r>
            <a:r>
              <a: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 открыл </a:t>
            </a:r>
            <a:r>
              <a:rPr sz="2078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атомное ядро</a:t>
            </a:r>
            <a:r>
              <a: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 и предложил планетарную модель атома (дополненную Н. Бором);</a:t>
            </a:r>
          </a:p>
        </p:txBody>
      </p:sp>
      <p:sp>
        <p:nvSpPr>
          <p:cNvPr id="11" name="surface-11-10">
            <a:extLst>
              <a:ext uri="{FF2B5EF4-FFF2-40B4-BE49-F238E27FC236}">
                <a16:creationId xmlns:a16="http://schemas.microsoft.com/office/drawing/2014/main" id="{D5E2266F-2B50-4C4C-925D-DA66C92A9C3A}"/>
              </a:ext>
            </a:extLst>
          </p:cNvPr>
          <p:cNvSpPr>
            <a:spLocks noGrp="1"/>
          </p:cNvSpPr>
          <p:nvPr/>
        </p:nvSpPr>
        <p:spPr>
          <a:xfrm>
            <a:off x="6372225" y="4695825"/>
            <a:ext cx="5362575" cy="7620"/>
          </a:xfrm>
          <a:prstGeom prst="rect">
            <a:avLst/>
          </a:prstGeom>
          <a:solidFill>
            <a:srgbClr val="657B80"/>
          </a:solidFill>
          <a:ln w="0">
            <a:noFill/>
          </a:ln>
        </p:spPr>
      </p:sp>
      <p:sp>
        <p:nvSpPr>
          <p:cNvPr id="12" name="text-11-11">
            <a:extLst>
              <a:ext uri="{FF2B5EF4-FFF2-40B4-BE49-F238E27FC236}">
                <a16:creationId xmlns:a16="http://schemas.microsoft.com/office/drawing/2014/main" id="{6EF0B8EA-CC33-46A2-85F1-20CCC291D1FC}"/>
              </a:ext>
            </a:extLst>
          </p:cNvPr>
          <p:cNvSpPr>
            <a:spLocks noGrp="1"/>
          </p:cNvSpPr>
          <p:nvPr/>
        </p:nvSpPr>
        <p:spPr>
          <a:xfrm>
            <a:off x="457200" y="4810125"/>
            <a:ext cx="5305425" cy="1457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defRPr>
            </a:pPr>
            <a:r>
              <a: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078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М. Планк</a:t>
            </a:r>
            <a:r>
              <a: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 заложил основы </a:t>
            </a:r>
            <a:r>
              <a:rPr sz="2078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квантовой физики</a:t>
            </a:r>
            <a:r>
              <a: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, показав дискретный характер энергии;</a:t>
            </a:r>
          </a:p>
        </p:txBody>
      </p:sp>
      <p:sp>
        <p:nvSpPr>
          <p:cNvPr id="13" name="text-11-12">
            <a:extLst>
              <a:ext uri="{FF2B5EF4-FFF2-40B4-BE49-F238E27FC236}">
                <a16:creationId xmlns:a16="http://schemas.microsoft.com/office/drawing/2014/main" id="{79E13099-A69E-4EB3-88DA-C19219B22A17}"/>
              </a:ext>
            </a:extLst>
          </p:cNvPr>
          <p:cNvSpPr>
            <a:spLocks noGrp="1"/>
          </p:cNvSpPr>
          <p:nvPr/>
        </p:nvSpPr>
        <p:spPr>
          <a:xfrm>
            <a:off x="6372225" y="4810125"/>
            <a:ext cx="5362575" cy="1457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defRPr>
            </a:pPr>
            <a:r>
              <a: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078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А. Эйнштейн</a:t>
            </a:r>
            <a:r>
              <a: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 в </a:t>
            </a:r>
            <a:r>
              <a:rPr sz="2078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1905 г.</a:t>
            </a:r>
            <a:r>
              <a: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 своей теорией электродинамики движущихся тел пересмотрел концепцию </a:t>
            </a:r>
            <a:r>
              <a:rPr sz="2078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времени и пространства</a:t>
            </a:r>
            <a:r>
              <a:rPr sz="207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, представив время как четвёртое измерение и отказавшись от их абсолютности.</a:t>
            </a:r>
          </a:p>
        </p:txBody>
      </p:sp>
      <p:sp>
        <p:nvSpPr>
          <p:cNvPr id="14" name="surface-11-13">
            <a:extLst>
              <a:ext uri="{FF2B5EF4-FFF2-40B4-BE49-F238E27FC236}">
                <a16:creationId xmlns:a16="http://schemas.microsoft.com/office/drawing/2014/main" id="{B0F1023C-0D3C-43B6-99BD-D5F50CBB282A}"/>
              </a:ext>
            </a:extLst>
          </p:cNvPr>
          <p:cNvSpPr>
            <a:spLocks noGrp="1"/>
          </p:cNvSpPr>
          <p:nvPr/>
        </p:nvSpPr>
        <p:spPr>
          <a:xfrm>
            <a:off x="457200" y="6391275"/>
            <a:ext cx="11277600" cy="7620"/>
          </a:xfrm>
          <a:prstGeom prst="rect">
            <a:avLst/>
          </a:prstGeom>
          <a:solidFill>
            <a:srgbClr val="657B80"/>
          </a:solidFill>
          <a:ln w="0">
            <a:noFill/>
          </a:ln>
        </p:spPr>
      </p:sp>
      <p:sp>
        <p:nvSpPr>
          <p:cNvPr id="15" name="author-11">
            <a:extLst>
              <a:ext uri="{FF2B5EF4-FFF2-40B4-BE49-F238E27FC236}">
                <a16:creationId xmlns:a16="http://schemas.microsoft.com/office/drawing/2014/main" id="{1D846907-313A-4B66-8E83-0CD761E2037D}"/>
              </a:ext>
            </a:extLst>
          </p:cNvPr>
          <p:cNvSpPr>
            <a:spLocks noGrp="1"/>
          </p:cNvSpPr>
          <p:nvPr/>
        </p:nvSpPr>
        <p:spPr>
          <a:xfrm>
            <a:off x="10382250" y="6477000"/>
            <a:ext cx="1352550" cy="238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92000"/>
              </a:lnSpc>
              <a:buNone/>
              <a:defRPr sz="1125" b="0" i="0">
                <a:solidFill>
                  <a:srgbClr val="C6CDC8"/>
                </a:solidFill>
                <a:latin typeface="Georgia"/>
                <a:ea typeface="Georgia"/>
                <a:cs typeface="Georgia"/>
              </a:defRPr>
            </a:pPr>
            <a:r>
              <a:rPr sz="1125" b="0" i="0">
                <a:solidFill>
                  <a:srgbClr val="C6CDC8"/>
                </a:solidFill>
                <a:latin typeface="Georgia"/>
                <a:ea typeface="Georgia"/>
                <a:cs typeface="Georgia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502143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-12">
            <a:extLst>
              <a:ext uri="{FF2B5EF4-FFF2-40B4-BE49-F238E27FC236}">
                <a16:creationId xmlns:a16="http://schemas.microsoft.com/office/drawing/2014/main" id="{5F01A7F7-4835-4C8E-BB07-F67F4EC5ADD3}"/>
              </a:ext>
            </a:extLst>
          </p:cNvPr>
          <p:cNvSpPr>
            <a:spLocks noGrp="1"/>
          </p:cNvSpPr>
          <p:nvPr/>
        </p:nvSpPr>
        <p:spPr>
          <a:xfrm>
            <a:off x="457200" y="314325"/>
            <a:ext cx="11277600" cy="800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3525" b="0" i="0">
                <a:solidFill>
                  <a:srgbClr val="193444"/>
                </a:solidFill>
                <a:latin typeface="Georgia"/>
                <a:ea typeface="Georgia"/>
                <a:cs typeface="Georgia"/>
              </a:defRPr>
            </a:pPr>
            <a:r>
              <a:rPr sz="3525" b="0" i="0">
                <a:solidFill>
                  <a:srgbClr val="193444"/>
                </a:solidFill>
                <a:latin typeface="Georgia"/>
                <a:ea typeface="Georgia"/>
                <a:cs typeface="Georgia"/>
              </a:rPr>
              <a:t>7. Как познать этот мир?</a:t>
            </a:r>
          </a:p>
        </p:txBody>
      </p:sp>
      <p:sp>
        <p:nvSpPr>
          <p:cNvPr id="2" name="surface-12-1">
            <a:extLst>
              <a:ext uri="{FF2B5EF4-FFF2-40B4-BE49-F238E27FC236}">
                <a16:creationId xmlns:a16="http://schemas.microsoft.com/office/drawing/2014/main" id="{A1790B1D-231A-404B-85C2-D8E1C7F7A2CD}"/>
              </a:ext>
            </a:extLst>
          </p:cNvPr>
          <p:cNvSpPr>
            <a:spLocks noGrp="1"/>
          </p:cNvSpPr>
          <p:nvPr/>
        </p:nvSpPr>
        <p:spPr>
          <a:xfrm>
            <a:off x="457200" y="1209675"/>
            <a:ext cx="11277600" cy="9525"/>
          </a:xfrm>
          <a:prstGeom prst="rect">
            <a:avLst/>
          </a:prstGeom>
          <a:solidFill>
            <a:srgbClr val="9F7A4E"/>
          </a:solidFill>
          <a:ln w="0">
            <a:noFill/>
          </a:ln>
        </p:spPr>
      </p:sp>
      <p:sp>
        <p:nvSpPr>
          <p:cNvPr id="3" name="text-12-2">
            <a:extLst>
              <a:ext uri="{FF2B5EF4-FFF2-40B4-BE49-F238E27FC236}">
                <a16:creationId xmlns:a16="http://schemas.microsoft.com/office/drawing/2014/main" id="{A9B2D19E-F25B-425F-B27A-44BE3E176315}"/>
              </a:ext>
            </a:extLst>
          </p:cNvPr>
          <p:cNvSpPr>
            <a:spLocks noGrp="1"/>
          </p:cNvSpPr>
          <p:nvPr/>
        </p:nvSpPr>
        <p:spPr>
          <a:xfrm>
            <a:off x="457200" y="1381125"/>
            <a:ext cx="7991475" cy="1114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100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100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На рубеже XIX-XX веков научные открытия разрушили </a:t>
            </a:r>
            <a:r>
              <a:rPr sz="2100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«очевидность мира»</a:t>
            </a:r>
            <a:r>
              <a:rPr sz="2100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что с небывалой остротой возродило извечный философский вопрос о </a:t>
            </a:r>
            <a:r>
              <a:rPr sz="2100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пределах человеческого познания.</a:t>
            </a:r>
          </a:p>
        </p:txBody>
      </p:sp>
      <p:sp>
        <p:nvSpPr>
          <p:cNvPr id="4" name="text-12-3">
            <a:extLst>
              <a:ext uri="{FF2B5EF4-FFF2-40B4-BE49-F238E27FC236}">
                <a16:creationId xmlns:a16="http://schemas.microsoft.com/office/drawing/2014/main" id="{C7CE183C-6C41-4287-8E9C-37E5B3ED85BB}"/>
              </a:ext>
            </a:extLst>
          </p:cNvPr>
          <p:cNvSpPr>
            <a:spLocks noGrp="1"/>
          </p:cNvSpPr>
          <p:nvPr/>
        </p:nvSpPr>
        <p:spPr>
          <a:xfrm>
            <a:off x="457200" y="2638425"/>
            <a:ext cx="7991475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213" b="0" i="0">
                <a:solidFill>
                  <a:srgbClr val="24483F"/>
                </a:solidFill>
                <a:latin typeface="Georgia"/>
                <a:ea typeface="Georgia"/>
                <a:cs typeface="Georgia"/>
              </a:defRPr>
            </a:pPr>
            <a:r>
              <a:rPr sz="2213" b="0" i="0">
                <a:solidFill>
                  <a:srgbClr val="24483F"/>
                </a:solidFill>
                <a:latin typeface="Georgia"/>
                <a:ea typeface="Georgia"/>
                <a:cs typeface="Georgia"/>
              </a:rPr>
              <a:t>В результате появились новые направления:</a:t>
            </a:r>
          </a:p>
        </p:txBody>
      </p:sp>
      <p:sp>
        <p:nvSpPr>
          <p:cNvPr id="5" name="surface-12-4">
            <a:extLst>
              <a:ext uri="{FF2B5EF4-FFF2-40B4-BE49-F238E27FC236}">
                <a16:creationId xmlns:a16="http://schemas.microsoft.com/office/drawing/2014/main" id="{92002DCD-0E24-464C-B0E4-D8FD532782AD}"/>
              </a:ext>
            </a:extLst>
          </p:cNvPr>
          <p:cNvSpPr>
            <a:spLocks noGrp="1"/>
          </p:cNvSpPr>
          <p:nvPr/>
        </p:nvSpPr>
        <p:spPr>
          <a:xfrm>
            <a:off x="457200" y="3057525"/>
            <a:ext cx="7991475" cy="9525"/>
          </a:xfrm>
          <a:prstGeom prst="rect">
            <a:avLst/>
          </a:prstGeom>
          <a:solidFill>
            <a:srgbClr val="9F7A4E"/>
          </a:solidFill>
          <a:ln w="0">
            <a:noFill/>
          </a:ln>
        </p:spPr>
      </p:sp>
      <p:sp>
        <p:nvSpPr>
          <p:cNvPr id="6" name="text-12-5">
            <a:extLst>
              <a:ext uri="{FF2B5EF4-FFF2-40B4-BE49-F238E27FC236}">
                <a16:creationId xmlns:a16="http://schemas.microsoft.com/office/drawing/2014/main" id="{66DA0AC7-4BFD-4365-9FED-804186FF90AD}"/>
              </a:ext>
            </a:extLst>
          </p:cNvPr>
          <p:cNvSpPr>
            <a:spLocks noGrp="1"/>
          </p:cNvSpPr>
          <p:nvPr/>
        </p:nvSpPr>
        <p:spPr>
          <a:xfrm>
            <a:off x="457200" y="3171825"/>
            <a:ext cx="7991475" cy="1200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138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«Философия жизни»</a:t>
            </a:r>
            <a:r>
              <a: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(</a:t>
            </a:r>
            <a:r>
              <a:rPr sz="2138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А. Бергсон, В. Дильтей</a:t>
            </a:r>
            <a:r>
              <a: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) утверждала, что познание является актом не только </a:t>
            </a:r>
            <a:r>
              <a:rPr sz="2138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интеллекта</a:t>
            </a:r>
            <a:r>
              <a: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но и </a:t>
            </a:r>
            <a:r>
              <a:rPr sz="2138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чувств</a:t>
            </a:r>
            <a:r>
              <a: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и </a:t>
            </a:r>
            <a:r>
              <a:rPr sz="2138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желаний</a:t>
            </a:r>
            <a:r>
              <a: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поскольку человек не сводится исключительно к мыслительному процессу.</a:t>
            </a:r>
          </a:p>
        </p:txBody>
      </p:sp>
      <p:sp>
        <p:nvSpPr>
          <p:cNvPr id="7" name="text-12-6">
            <a:extLst>
              <a:ext uri="{FF2B5EF4-FFF2-40B4-BE49-F238E27FC236}">
                <a16:creationId xmlns:a16="http://schemas.microsoft.com/office/drawing/2014/main" id="{5C985EFB-050A-4D88-A3CF-B62986E5EC36}"/>
              </a:ext>
            </a:extLst>
          </p:cNvPr>
          <p:cNvSpPr>
            <a:spLocks noGrp="1"/>
          </p:cNvSpPr>
          <p:nvPr/>
        </p:nvSpPr>
        <p:spPr>
          <a:xfrm>
            <a:off x="457200" y="4543425"/>
            <a:ext cx="7991475" cy="1695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02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002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002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Ф. Ницше</a:t>
            </a:r>
            <a:r>
              <a:rPr sz="2002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сосредоточился на </a:t>
            </a:r>
            <a:r>
              <a:rPr sz="2002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«кризисе культуры»</a:t>
            </a:r>
            <a:r>
              <a:rPr sz="2002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видя угрозу в массовой усреднённости и культе потребления. Он выступал против всего, что унифицировало людей, противопоставляя этому идею </a:t>
            </a:r>
            <a:r>
              <a:rPr sz="2002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«сверхчеловека»</a:t>
            </a:r>
            <a:r>
              <a:rPr sz="2002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– личности, которая преодолевает себя, а не превосходит других. К сожалению, его концепции впоследствии получили </a:t>
            </a:r>
            <a:r>
              <a:rPr sz="2002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националистическую интерпретацию.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953500" y="1992481"/>
            <a:ext cx="2781300" cy="3492163"/>
          </a:xfrm>
          <a:prstGeom prst="rect">
            <a:avLst/>
          </a:prstGeom>
        </p:spPr>
      </p:pic>
      <p:sp>
        <p:nvSpPr>
          <p:cNvPr id="9" name="surface-12-7">
            <a:extLst>
              <a:ext uri="{FF2B5EF4-FFF2-40B4-BE49-F238E27FC236}">
                <a16:creationId xmlns:a16="http://schemas.microsoft.com/office/drawing/2014/main" id="{1F231CD3-AA2C-4A73-8218-7B5D8A547103}"/>
              </a:ext>
            </a:extLst>
          </p:cNvPr>
          <p:cNvSpPr>
            <a:spLocks noGrp="1"/>
          </p:cNvSpPr>
          <p:nvPr/>
        </p:nvSpPr>
        <p:spPr>
          <a:xfrm>
            <a:off x="457200" y="6391275"/>
            <a:ext cx="11277600" cy="7620"/>
          </a:xfrm>
          <a:prstGeom prst="rect">
            <a:avLst/>
          </a:prstGeom>
          <a:solidFill>
            <a:srgbClr val="C8BCA8"/>
          </a:solidFill>
          <a:ln w="0">
            <a:noFill/>
          </a:ln>
        </p:spPr>
      </p:sp>
      <p:sp>
        <p:nvSpPr>
          <p:cNvPr id="10" name="author-12">
            <a:extLst>
              <a:ext uri="{FF2B5EF4-FFF2-40B4-BE49-F238E27FC236}">
                <a16:creationId xmlns:a16="http://schemas.microsoft.com/office/drawing/2014/main" id="{612CD5A9-0970-4F27-884C-3F60AE2C4F6E}"/>
              </a:ext>
            </a:extLst>
          </p:cNvPr>
          <p:cNvSpPr>
            <a:spLocks noGrp="1"/>
          </p:cNvSpPr>
          <p:nvPr/>
        </p:nvSpPr>
        <p:spPr>
          <a:xfrm>
            <a:off x="10382250" y="6477000"/>
            <a:ext cx="1352550" cy="238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92000"/>
              </a:lnSpc>
              <a:buNone/>
              <a:defRPr sz="1125" b="0" i="0">
                <a:solidFill>
                  <a:srgbClr val="53605D"/>
                </a:solidFill>
                <a:latin typeface="Georgia"/>
                <a:ea typeface="Georgia"/>
                <a:cs typeface="Georgia"/>
              </a:defRPr>
            </a:pPr>
            <a:r>
              <a:rPr sz="1125" b="0" i="0">
                <a:solidFill>
                  <a:srgbClr val="53605D"/>
                </a:solidFill>
                <a:latin typeface="Georgia"/>
                <a:ea typeface="Georgia"/>
                <a:cs typeface="Georgia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349963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-13">
            <a:extLst>
              <a:ext uri="{FF2B5EF4-FFF2-40B4-BE49-F238E27FC236}">
                <a16:creationId xmlns:a16="http://schemas.microsoft.com/office/drawing/2014/main" id="{098BA1C4-AC15-4B27-9AB3-D8BE3F474C47}"/>
              </a:ext>
            </a:extLst>
          </p:cNvPr>
          <p:cNvSpPr>
            <a:spLocks noGrp="1"/>
          </p:cNvSpPr>
          <p:nvPr/>
        </p:nvSpPr>
        <p:spPr>
          <a:xfrm>
            <a:off x="457200" y="314325"/>
            <a:ext cx="11277600" cy="800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3225" b="0" i="0">
                <a:solidFill>
                  <a:srgbClr val="193444"/>
                </a:solidFill>
                <a:latin typeface="Georgia"/>
                <a:ea typeface="Georgia"/>
                <a:cs typeface="Georgia"/>
              </a:defRPr>
            </a:pPr>
            <a:r>
              <a:rPr sz="3225" b="0" i="0">
                <a:solidFill>
                  <a:srgbClr val="193444"/>
                </a:solidFill>
                <a:latin typeface="Georgia"/>
                <a:ea typeface="Georgia"/>
                <a:cs typeface="Georgia"/>
              </a:rPr>
              <a:t>Изменения в исторической науке</a:t>
            </a:r>
          </a:p>
        </p:txBody>
      </p:sp>
      <p:sp>
        <p:nvSpPr>
          <p:cNvPr id="2" name="surface-13-1">
            <a:extLst>
              <a:ext uri="{FF2B5EF4-FFF2-40B4-BE49-F238E27FC236}">
                <a16:creationId xmlns:a16="http://schemas.microsoft.com/office/drawing/2014/main" id="{5D4D6FEC-3513-4A9B-AE18-F75F1016C794}"/>
              </a:ext>
            </a:extLst>
          </p:cNvPr>
          <p:cNvSpPr>
            <a:spLocks noGrp="1"/>
          </p:cNvSpPr>
          <p:nvPr/>
        </p:nvSpPr>
        <p:spPr>
          <a:xfrm>
            <a:off x="457200" y="1209675"/>
            <a:ext cx="11277600" cy="9525"/>
          </a:xfrm>
          <a:prstGeom prst="rect">
            <a:avLst/>
          </a:prstGeom>
          <a:solidFill>
            <a:srgbClr val="9F7A4E"/>
          </a:solidFill>
          <a:ln w="0">
            <a:noFill/>
          </a:ln>
        </p:spPr>
      </p:sp>
      <p:sp>
        <p:nvSpPr>
          <p:cNvPr id="3" name="text-13-2">
            <a:extLst>
              <a:ext uri="{FF2B5EF4-FFF2-40B4-BE49-F238E27FC236}">
                <a16:creationId xmlns:a16="http://schemas.microsoft.com/office/drawing/2014/main" id="{C3C04B14-D087-473C-BC54-4081E1D7079B}"/>
              </a:ext>
            </a:extLst>
          </p:cNvPr>
          <p:cNvSpPr>
            <a:spLocks noGrp="1"/>
          </p:cNvSpPr>
          <p:nvPr/>
        </p:nvSpPr>
        <p:spPr>
          <a:xfrm>
            <a:off x="457200" y="1447800"/>
            <a:ext cx="11277600" cy="1209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175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17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История, заимствуя методы естественных наук, стала </a:t>
            </a:r>
            <a:r>
              <a:rPr sz="217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«всё более доказательной»</a:t>
            </a:r>
            <a:r>
              <a:rPr sz="217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. Однако одновременно набирала популярность идея о </a:t>
            </a:r>
            <a:r>
              <a:rPr sz="217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нелинейности исторического процесса</a:t>
            </a:r>
            <a:r>
              <a:rPr sz="217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и отсутствии у него общих закономерностей. Это нанесло серьёзный удар по центральной для XIX века </a:t>
            </a:r>
            <a:r>
              <a:rPr sz="217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концепции прогресса</a:t>
            </a:r>
            <a:r>
              <a:rPr sz="217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и оптимистическому взгляду на будущее.</a:t>
            </a:r>
          </a:p>
        </p:txBody>
      </p:sp>
      <p:sp>
        <p:nvSpPr>
          <p:cNvPr id="4" name="surface-13-3">
            <a:extLst>
              <a:ext uri="{FF2B5EF4-FFF2-40B4-BE49-F238E27FC236}">
                <a16:creationId xmlns:a16="http://schemas.microsoft.com/office/drawing/2014/main" id="{1AAF3E92-7D74-438B-9580-C29DD28C3C74}"/>
              </a:ext>
            </a:extLst>
          </p:cNvPr>
          <p:cNvSpPr>
            <a:spLocks noGrp="1"/>
          </p:cNvSpPr>
          <p:nvPr/>
        </p:nvSpPr>
        <p:spPr>
          <a:xfrm>
            <a:off x="457200" y="2847975"/>
            <a:ext cx="11277600" cy="19050"/>
          </a:xfrm>
          <a:prstGeom prst="rect">
            <a:avLst/>
          </a:prstGeom>
          <a:solidFill>
            <a:srgbClr val="9F7A4E"/>
          </a:solidFill>
          <a:ln w="0">
            <a:noFill/>
          </a:ln>
        </p:spPr>
      </p:sp>
      <p:sp>
        <p:nvSpPr>
          <p:cNvPr id="5" name="text-13-4">
            <a:extLst>
              <a:ext uri="{FF2B5EF4-FFF2-40B4-BE49-F238E27FC236}">
                <a16:creationId xmlns:a16="http://schemas.microsoft.com/office/drawing/2014/main" id="{2B4524A9-D435-48BB-AAE6-3A4A765F482A}"/>
              </a:ext>
            </a:extLst>
          </p:cNvPr>
          <p:cNvSpPr>
            <a:spLocks noGrp="1"/>
          </p:cNvSpPr>
          <p:nvPr/>
        </p:nvSpPr>
        <p:spPr>
          <a:xfrm>
            <a:off x="457200" y="3009900"/>
            <a:ext cx="11277600" cy="428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250" b="1" i="0">
                <a:solidFill>
                  <a:srgbClr val="24483F"/>
                </a:solidFill>
                <a:latin typeface="Calibri"/>
                <a:ea typeface="Calibri"/>
                <a:cs typeface="Calibri"/>
              </a:defRPr>
            </a:pPr>
            <a:r>
              <a:rPr sz="2250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Успехи естественных наук оказали глубокое влияние на гуманитарные дисциплины:</a:t>
            </a:r>
          </a:p>
        </p:txBody>
      </p:sp>
      <p:sp>
        <p:nvSpPr>
          <p:cNvPr id="6" name="text-13-5">
            <a:extLst>
              <a:ext uri="{FF2B5EF4-FFF2-40B4-BE49-F238E27FC236}">
                <a16:creationId xmlns:a16="http://schemas.microsoft.com/office/drawing/2014/main" id="{CDA00CF6-A69F-46E7-80EE-8F59CC141038}"/>
              </a:ext>
            </a:extLst>
          </p:cNvPr>
          <p:cNvSpPr>
            <a:spLocks noGrp="1"/>
          </p:cNvSpPr>
          <p:nvPr/>
        </p:nvSpPr>
        <p:spPr>
          <a:xfrm>
            <a:off x="457200" y="3552825"/>
            <a:ext cx="4343400" cy="2686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100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100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100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Психология,</a:t>
            </a:r>
            <a:r>
              <a:rPr sz="2100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начиная с последних десятилетий XIX века, стала ставить под сомнение </a:t>
            </a:r>
            <a:r>
              <a:rPr sz="2100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исключительную разумность человека</a:t>
            </a:r>
            <a:r>
              <a:rPr sz="2100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подорвав зародившееся в эпоху Просвещения преклонение перед рациональной человеческой личностью.</a:t>
            </a:r>
          </a:p>
        </p:txBody>
      </p:sp>
      <p:sp>
        <p:nvSpPr>
          <p:cNvPr id="7" name="surface-13-6">
            <a:extLst>
              <a:ext uri="{FF2B5EF4-FFF2-40B4-BE49-F238E27FC236}">
                <a16:creationId xmlns:a16="http://schemas.microsoft.com/office/drawing/2014/main" id="{ADD144F5-92A5-4414-B8C1-5491C2225E7F}"/>
              </a:ext>
            </a:extLst>
          </p:cNvPr>
          <p:cNvSpPr>
            <a:spLocks noGrp="1"/>
          </p:cNvSpPr>
          <p:nvPr/>
        </p:nvSpPr>
        <p:spPr>
          <a:xfrm>
            <a:off x="5010150" y="3552825"/>
            <a:ext cx="9525" cy="2686050"/>
          </a:xfrm>
          <a:prstGeom prst="rect">
            <a:avLst/>
          </a:prstGeom>
          <a:solidFill>
            <a:srgbClr val="C8BCA8"/>
          </a:solidFill>
          <a:ln w="0">
            <a:noFill/>
          </a:ln>
        </p:spPr>
      </p:sp>
      <p:sp>
        <p:nvSpPr>
          <p:cNvPr id="8" name="text-13-7">
            <a:extLst>
              <a:ext uri="{FF2B5EF4-FFF2-40B4-BE49-F238E27FC236}">
                <a16:creationId xmlns:a16="http://schemas.microsoft.com/office/drawing/2014/main" id="{F9EB6D09-EDEA-4D26-9A09-7A36DD334547}"/>
              </a:ext>
            </a:extLst>
          </p:cNvPr>
          <p:cNvSpPr>
            <a:spLocks noGrp="1"/>
          </p:cNvSpPr>
          <p:nvPr/>
        </p:nvSpPr>
        <p:spPr>
          <a:xfrm>
            <a:off x="5248275" y="3552825"/>
            <a:ext cx="4267200" cy="2686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06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Социология</a:t>
            </a: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(</a:t>
            </a:r>
            <a:r>
              <a:rPr sz="206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О. Конт, Э. Дюркгейм, М. Вебер</a:t>
            </a: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), возникшая как реакция на кардинальные изменения в социальной структуре, начала рассматривать человека преимущественно как </a:t>
            </a:r>
            <a:r>
              <a:rPr sz="206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элемент коллективной группы или института</a:t>
            </a: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а не как автономную рациональную сущность.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756228" y="3552825"/>
            <a:ext cx="1975945" cy="2686050"/>
          </a:xfrm>
          <a:prstGeom prst="rect">
            <a:avLst/>
          </a:prstGeom>
        </p:spPr>
      </p:pic>
      <p:sp>
        <p:nvSpPr>
          <p:cNvPr id="10" name="surface-13-8">
            <a:extLst>
              <a:ext uri="{FF2B5EF4-FFF2-40B4-BE49-F238E27FC236}">
                <a16:creationId xmlns:a16="http://schemas.microsoft.com/office/drawing/2014/main" id="{5A13B747-26F4-4D1E-BFD7-145EC4BFD46C}"/>
              </a:ext>
            </a:extLst>
          </p:cNvPr>
          <p:cNvSpPr>
            <a:spLocks noGrp="1"/>
          </p:cNvSpPr>
          <p:nvPr/>
        </p:nvSpPr>
        <p:spPr>
          <a:xfrm>
            <a:off x="457200" y="6391275"/>
            <a:ext cx="11277600" cy="7620"/>
          </a:xfrm>
          <a:prstGeom prst="rect">
            <a:avLst/>
          </a:prstGeom>
          <a:solidFill>
            <a:srgbClr val="C8BCA8"/>
          </a:solidFill>
          <a:ln w="0">
            <a:noFill/>
          </a:ln>
        </p:spPr>
      </p:sp>
      <p:sp>
        <p:nvSpPr>
          <p:cNvPr id="11" name="author-13">
            <a:extLst>
              <a:ext uri="{FF2B5EF4-FFF2-40B4-BE49-F238E27FC236}">
                <a16:creationId xmlns:a16="http://schemas.microsoft.com/office/drawing/2014/main" id="{AFC96706-32B8-4F50-A523-B184F5CA8F85}"/>
              </a:ext>
            </a:extLst>
          </p:cNvPr>
          <p:cNvSpPr>
            <a:spLocks noGrp="1"/>
          </p:cNvSpPr>
          <p:nvPr/>
        </p:nvSpPr>
        <p:spPr>
          <a:xfrm>
            <a:off x="10382250" y="6477000"/>
            <a:ext cx="1352550" cy="238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92000"/>
              </a:lnSpc>
              <a:buNone/>
              <a:defRPr sz="1125" b="0" i="0">
                <a:solidFill>
                  <a:srgbClr val="53605D"/>
                </a:solidFill>
                <a:latin typeface="Georgia"/>
                <a:ea typeface="Georgia"/>
                <a:cs typeface="Georgia"/>
              </a:defRPr>
            </a:pPr>
            <a:r>
              <a:rPr sz="1125" b="0" i="0">
                <a:solidFill>
                  <a:srgbClr val="53605D"/>
                </a:solidFill>
                <a:latin typeface="Georgia"/>
                <a:ea typeface="Georgia"/>
                <a:cs typeface="Georgia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192347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rface-14-1">
            <a:extLst>
              <a:ext uri="{FF2B5EF4-FFF2-40B4-BE49-F238E27FC236}">
                <a16:creationId xmlns:a16="http://schemas.microsoft.com/office/drawing/2014/main" id="{80FF57F8-396E-4B99-998C-188A55A36505}"/>
              </a:ext>
            </a:extLst>
          </p:cNvPr>
          <p:cNvSpPr>
            <a:spLocks noGrp="1"/>
          </p:cNvSpPr>
          <p:nvPr/>
        </p:nvSpPr>
        <p:spPr>
          <a:xfrm>
            <a:off x="3867150" y="0"/>
            <a:ext cx="8324850" cy="6296025"/>
          </a:xfrm>
          <a:prstGeom prst="rect">
            <a:avLst/>
          </a:prstGeom>
          <a:solidFill>
            <a:srgbClr val="24483F"/>
          </a:solidFill>
          <a:ln w="0">
            <a:noFill/>
          </a:ln>
        </p:spPr>
      </p:sp>
      <p:sp>
        <p:nvSpPr>
          <p:cNvPr id="2" name="title-14">
            <a:extLst>
              <a:ext uri="{FF2B5EF4-FFF2-40B4-BE49-F238E27FC236}">
                <a16:creationId xmlns:a16="http://schemas.microsoft.com/office/drawing/2014/main" id="{3B043698-F0F3-4791-A42B-41DDCC7C2DF2}"/>
              </a:ext>
            </a:extLst>
          </p:cNvPr>
          <p:cNvSpPr>
            <a:spLocks noGrp="1"/>
          </p:cNvSpPr>
          <p:nvPr/>
        </p:nvSpPr>
        <p:spPr>
          <a:xfrm>
            <a:off x="457200" y="409575"/>
            <a:ext cx="2952750" cy="676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4050" b="0" i="0">
                <a:solidFill>
                  <a:srgbClr val="193444"/>
                </a:solidFill>
                <a:latin typeface="Georgia"/>
                <a:ea typeface="Georgia"/>
                <a:cs typeface="Georgia"/>
              </a:defRPr>
            </a:pPr>
            <a:r>
              <a:rPr sz="4050" b="0" i="0">
                <a:solidFill>
                  <a:srgbClr val="193444"/>
                </a:solidFill>
                <a:latin typeface="Georgia"/>
                <a:ea typeface="Georgia"/>
                <a:cs typeface="Georgia"/>
              </a:rPr>
              <a:t>ИТОГИ</a:t>
            </a:r>
          </a:p>
        </p:txBody>
      </p:sp>
      <p:sp>
        <p:nvSpPr>
          <p:cNvPr id="3" name="surface-14-2">
            <a:extLst>
              <a:ext uri="{FF2B5EF4-FFF2-40B4-BE49-F238E27FC236}">
                <a16:creationId xmlns:a16="http://schemas.microsoft.com/office/drawing/2014/main" id="{91D6D87C-0227-43B2-A75A-E7CBE69BAB33}"/>
              </a:ext>
            </a:extLst>
          </p:cNvPr>
          <p:cNvSpPr>
            <a:spLocks noGrp="1"/>
          </p:cNvSpPr>
          <p:nvPr/>
        </p:nvSpPr>
        <p:spPr>
          <a:xfrm>
            <a:off x="457200" y="1276350"/>
            <a:ext cx="2952750" cy="19050"/>
          </a:xfrm>
          <a:prstGeom prst="rect">
            <a:avLst/>
          </a:prstGeom>
          <a:solidFill>
            <a:srgbClr val="9F7A4E"/>
          </a:solidFill>
          <a:ln w="0">
            <a:noFill/>
          </a:ln>
        </p:spPr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57200" y="1676177"/>
            <a:ext cx="2952750" cy="3972371"/>
          </a:xfrm>
          <a:prstGeom prst="rect">
            <a:avLst/>
          </a:prstGeom>
        </p:spPr>
      </p:pic>
      <p:sp>
        <p:nvSpPr>
          <p:cNvPr id="5" name="text-14-3">
            <a:extLst>
              <a:ext uri="{FF2B5EF4-FFF2-40B4-BE49-F238E27FC236}">
                <a16:creationId xmlns:a16="http://schemas.microsoft.com/office/drawing/2014/main" id="{E05304E4-1EE4-485D-AC90-E939457FEA2F}"/>
              </a:ext>
            </a:extLst>
          </p:cNvPr>
          <p:cNvSpPr>
            <a:spLocks noGrp="1"/>
          </p:cNvSpPr>
          <p:nvPr/>
        </p:nvSpPr>
        <p:spPr>
          <a:xfrm>
            <a:off x="4324350" y="638175"/>
            <a:ext cx="7391400" cy="2266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400" b="0" i="0">
                <a:solidFill>
                  <a:srgbClr val="FBF8F0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В период с XIX по начало XX века государственный надзор над школьной системой обеспечил беспрецедентное </a:t>
            </a:r>
            <a:r>
              <a:rPr sz="2400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распространение грамотности</a:t>
            </a:r>
            <a:r>
              <a:rPr sz="2400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, в то время как в различных научных дисциплинах были совершены </a:t>
            </a:r>
            <a:r>
              <a:rPr sz="2400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революционные открытия.</a:t>
            </a:r>
          </a:p>
        </p:txBody>
      </p:sp>
      <p:sp>
        <p:nvSpPr>
          <p:cNvPr id="6" name="surface-14-4">
            <a:extLst>
              <a:ext uri="{FF2B5EF4-FFF2-40B4-BE49-F238E27FC236}">
                <a16:creationId xmlns:a16="http://schemas.microsoft.com/office/drawing/2014/main" id="{3B77DD45-CA3A-44C8-A308-76BDA1B025B5}"/>
              </a:ext>
            </a:extLst>
          </p:cNvPr>
          <p:cNvSpPr>
            <a:spLocks noGrp="1"/>
          </p:cNvSpPr>
          <p:nvPr/>
        </p:nvSpPr>
        <p:spPr>
          <a:xfrm>
            <a:off x="4324350" y="3305175"/>
            <a:ext cx="6953250" cy="9525"/>
          </a:xfrm>
          <a:prstGeom prst="rect">
            <a:avLst/>
          </a:prstGeom>
          <a:solidFill>
            <a:srgbClr val="80918A"/>
          </a:solidFill>
          <a:ln w="0">
            <a:noFill/>
          </a:ln>
        </p:spPr>
      </p:sp>
      <p:sp>
        <p:nvSpPr>
          <p:cNvPr id="7" name="text-14-5">
            <a:extLst>
              <a:ext uri="{FF2B5EF4-FFF2-40B4-BE49-F238E27FC236}">
                <a16:creationId xmlns:a16="http://schemas.microsoft.com/office/drawing/2014/main" id="{76D6AB63-D4C5-4B43-8DAE-6C0223CF86ED}"/>
              </a:ext>
            </a:extLst>
          </p:cNvPr>
          <p:cNvSpPr>
            <a:spLocks noGrp="1"/>
          </p:cNvSpPr>
          <p:nvPr/>
        </p:nvSpPr>
        <p:spPr>
          <a:xfrm>
            <a:off x="4324350" y="3657600"/>
            <a:ext cx="7391400" cy="2400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400" b="0" i="0">
                <a:solidFill>
                  <a:srgbClr val="FBF8F0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Общественные настроения этой эпохи формировались под влиянием </a:t>
            </a:r>
            <a:r>
              <a:rPr sz="2400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двойственности:</a:t>
            </a:r>
            <a:r>
              <a:rPr sz="2400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 грандиозные успехи в науке и материальном производстве рождали </a:t>
            </a:r>
            <a:r>
              <a:rPr sz="2400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оптимизм</a:t>
            </a:r>
            <a:r>
              <a:rPr sz="2400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, но одновременно с этим ощущались непонимание стремительно меняющегося мира и </a:t>
            </a:r>
            <a:r>
              <a:rPr sz="2400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нарастающая неопределенность будущего.</a:t>
            </a:r>
          </a:p>
        </p:txBody>
      </p:sp>
      <p:sp>
        <p:nvSpPr>
          <p:cNvPr id="8" name="surface-14-6">
            <a:extLst>
              <a:ext uri="{FF2B5EF4-FFF2-40B4-BE49-F238E27FC236}">
                <a16:creationId xmlns:a16="http://schemas.microsoft.com/office/drawing/2014/main" id="{AAA05E30-5A17-4A1B-B163-C8198A6F4C9D}"/>
              </a:ext>
            </a:extLst>
          </p:cNvPr>
          <p:cNvSpPr>
            <a:spLocks noGrp="1"/>
          </p:cNvSpPr>
          <p:nvPr/>
        </p:nvSpPr>
        <p:spPr>
          <a:xfrm>
            <a:off x="457200" y="6391275"/>
            <a:ext cx="11277600" cy="7620"/>
          </a:xfrm>
          <a:prstGeom prst="rect">
            <a:avLst/>
          </a:prstGeom>
          <a:solidFill>
            <a:srgbClr val="C8BCA8"/>
          </a:solidFill>
          <a:ln w="0">
            <a:noFill/>
          </a:ln>
        </p:spPr>
      </p:sp>
      <p:sp>
        <p:nvSpPr>
          <p:cNvPr id="9" name="author-14">
            <a:extLst>
              <a:ext uri="{FF2B5EF4-FFF2-40B4-BE49-F238E27FC236}">
                <a16:creationId xmlns:a16="http://schemas.microsoft.com/office/drawing/2014/main" id="{5BE3AB8F-8269-4702-BCB6-32ADEA7C2BA8}"/>
              </a:ext>
            </a:extLst>
          </p:cNvPr>
          <p:cNvSpPr>
            <a:spLocks noGrp="1"/>
          </p:cNvSpPr>
          <p:nvPr/>
        </p:nvSpPr>
        <p:spPr>
          <a:xfrm>
            <a:off x="10382250" y="6477000"/>
            <a:ext cx="1352550" cy="238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92000"/>
              </a:lnSpc>
              <a:buNone/>
              <a:defRPr sz="1125" b="0" i="0">
                <a:solidFill>
                  <a:srgbClr val="53605D"/>
                </a:solidFill>
                <a:latin typeface="Georgia"/>
                <a:ea typeface="Georgia"/>
                <a:cs typeface="Georgia"/>
              </a:defRPr>
            </a:pPr>
            <a:r>
              <a:rPr sz="1125" b="0" i="0">
                <a:solidFill>
                  <a:srgbClr val="53605D"/>
                </a:solidFill>
                <a:latin typeface="Georgia"/>
                <a:ea typeface="Georgia"/>
                <a:cs typeface="Georgia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449744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-2">
            <a:extLst>
              <a:ext uri="{FF2B5EF4-FFF2-40B4-BE49-F238E27FC236}">
                <a16:creationId xmlns:a16="http://schemas.microsoft.com/office/drawing/2014/main" id="{0C49F358-8589-43DE-B2AC-9B6CB655215D}"/>
              </a:ext>
            </a:extLst>
          </p:cNvPr>
          <p:cNvSpPr>
            <a:spLocks noGrp="1"/>
          </p:cNvSpPr>
          <p:nvPr/>
        </p:nvSpPr>
        <p:spPr>
          <a:xfrm>
            <a:off x="457200" y="314325"/>
            <a:ext cx="11277600" cy="800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3450" b="0" i="0">
                <a:solidFill>
                  <a:srgbClr val="193444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193444"/>
                </a:solidFill>
                <a:latin typeface="Georgia"/>
                <a:ea typeface="Georgia"/>
                <a:cs typeface="Georgia"/>
              </a:rPr>
              <a:t>1. Неграмотность отступает</a:t>
            </a:r>
          </a:p>
        </p:txBody>
      </p:sp>
      <p:sp>
        <p:nvSpPr>
          <p:cNvPr id="2" name="surface-2-1">
            <a:extLst>
              <a:ext uri="{FF2B5EF4-FFF2-40B4-BE49-F238E27FC236}">
                <a16:creationId xmlns:a16="http://schemas.microsoft.com/office/drawing/2014/main" id="{9B4191B7-6190-4DCC-8DAD-DBB4330B51C2}"/>
              </a:ext>
            </a:extLst>
          </p:cNvPr>
          <p:cNvSpPr>
            <a:spLocks noGrp="1"/>
          </p:cNvSpPr>
          <p:nvPr/>
        </p:nvSpPr>
        <p:spPr>
          <a:xfrm>
            <a:off x="457200" y="1209675"/>
            <a:ext cx="11277600" cy="9525"/>
          </a:xfrm>
          <a:prstGeom prst="rect">
            <a:avLst/>
          </a:prstGeom>
          <a:solidFill>
            <a:srgbClr val="9F7A4E"/>
          </a:solidFill>
          <a:ln w="0">
            <a:noFill/>
          </a:ln>
        </p:spPr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57200" y="1448872"/>
            <a:ext cx="4552950" cy="2788682"/>
          </a:xfrm>
          <a:prstGeom prst="rect">
            <a:avLst/>
          </a:prstGeom>
        </p:spPr>
      </p:pic>
      <p:sp>
        <p:nvSpPr>
          <p:cNvPr id="4" name="text-2-2">
            <a:extLst>
              <a:ext uri="{FF2B5EF4-FFF2-40B4-BE49-F238E27FC236}">
                <a16:creationId xmlns:a16="http://schemas.microsoft.com/office/drawing/2014/main" id="{5B330612-D978-4EE5-BAF5-810253E3DA3D}"/>
              </a:ext>
            </a:extLst>
          </p:cNvPr>
          <p:cNvSpPr>
            <a:spLocks noGrp="1"/>
          </p:cNvSpPr>
          <p:nvPr/>
        </p:nvSpPr>
        <p:spPr>
          <a:xfrm>
            <a:off x="5391150" y="1457325"/>
            <a:ext cx="6343650" cy="1323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250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Распространение </a:t>
            </a:r>
            <a:r>
              <a:rPr sz="2250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начального образования</a:t>
            </a:r>
            <a:r>
              <a:rPr sz="2250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и значительное </a:t>
            </a:r>
            <a:r>
              <a:rPr sz="2250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снижение неграмотности</a:t>
            </a:r>
            <a:r>
              <a:rPr sz="2250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в большинстве европейских стран и США стали ключевым достижением XIX века.</a:t>
            </a:r>
          </a:p>
        </p:txBody>
      </p:sp>
      <p:sp>
        <p:nvSpPr>
          <p:cNvPr id="5" name="text-2-3">
            <a:extLst>
              <a:ext uri="{FF2B5EF4-FFF2-40B4-BE49-F238E27FC236}">
                <a16:creationId xmlns:a16="http://schemas.microsoft.com/office/drawing/2014/main" id="{B1460B6A-7DA9-448C-8B1B-7610258754BB}"/>
              </a:ext>
            </a:extLst>
          </p:cNvPr>
          <p:cNvSpPr>
            <a:spLocks noGrp="1"/>
          </p:cNvSpPr>
          <p:nvPr/>
        </p:nvSpPr>
        <p:spPr>
          <a:xfrm>
            <a:off x="5391150" y="2971800"/>
            <a:ext cx="6343650" cy="1285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175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17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Однако этот прогресс был </a:t>
            </a:r>
            <a:r>
              <a:rPr sz="2175" b="1" i="0">
                <a:solidFill>
                  <a:srgbClr val="793B42"/>
                </a:solidFill>
                <a:latin typeface="Calibri"/>
                <a:ea typeface="Calibri"/>
                <a:cs typeface="Calibri"/>
              </a:rPr>
              <a:t>крайне неравномерным</a:t>
            </a:r>
            <a:r>
              <a:rPr sz="217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: массовое обучение начало активно развиваться лишь в последние десятилетия столетия.</a:t>
            </a:r>
          </a:p>
        </p:txBody>
      </p:sp>
      <p:sp>
        <p:nvSpPr>
          <p:cNvPr id="6" name="surface-2-4">
            <a:extLst>
              <a:ext uri="{FF2B5EF4-FFF2-40B4-BE49-F238E27FC236}">
                <a16:creationId xmlns:a16="http://schemas.microsoft.com/office/drawing/2014/main" id="{4CB2F47E-CF3B-4F20-88E1-414AE8A895C7}"/>
              </a:ext>
            </a:extLst>
          </p:cNvPr>
          <p:cNvSpPr>
            <a:spLocks noGrp="1"/>
          </p:cNvSpPr>
          <p:nvPr/>
        </p:nvSpPr>
        <p:spPr>
          <a:xfrm>
            <a:off x="457200" y="4552950"/>
            <a:ext cx="3619500" cy="28575"/>
          </a:xfrm>
          <a:prstGeom prst="rect">
            <a:avLst/>
          </a:prstGeom>
          <a:solidFill>
            <a:srgbClr val="793B42"/>
          </a:solidFill>
          <a:ln w="0">
            <a:noFill/>
          </a:ln>
        </p:spPr>
      </p:sp>
      <p:sp>
        <p:nvSpPr>
          <p:cNvPr id="7" name="text-2-5">
            <a:extLst>
              <a:ext uri="{FF2B5EF4-FFF2-40B4-BE49-F238E27FC236}">
                <a16:creationId xmlns:a16="http://schemas.microsoft.com/office/drawing/2014/main" id="{7730F46B-8619-46B4-8857-540CDF91D716}"/>
              </a:ext>
            </a:extLst>
          </p:cNvPr>
          <p:cNvSpPr>
            <a:spLocks noGrp="1"/>
          </p:cNvSpPr>
          <p:nvPr/>
        </p:nvSpPr>
        <p:spPr>
          <a:xfrm>
            <a:off x="457200" y="4676775"/>
            <a:ext cx="3676650" cy="1533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Во Франции </a:t>
            </a:r>
            <a:r>
              <a:rPr sz="2025" b="1" i="0">
                <a:solidFill>
                  <a:srgbClr val="793B42"/>
                </a:solidFill>
                <a:latin typeface="Calibri"/>
                <a:ea typeface="Calibri"/>
                <a:cs typeface="Calibri"/>
              </a:rPr>
              <a:t>около 40%</a:t>
            </a:r>
            <a:r>
              <a: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025" b="1" i="0">
                <a:solidFill>
                  <a:srgbClr val="793B42"/>
                </a:solidFill>
                <a:latin typeface="Calibri"/>
                <a:ea typeface="Calibri"/>
                <a:cs typeface="Calibri"/>
              </a:rPr>
              <a:t>мужского населения</a:t>
            </a:r>
            <a:r>
              <a: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оставалось неграмотным даже в </a:t>
            </a:r>
            <a:r>
              <a:rPr sz="2025" b="1" i="0">
                <a:solidFill>
                  <a:srgbClr val="793B42"/>
                </a:solidFill>
                <a:latin typeface="Calibri"/>
                <a:ea typeface="Calibri"/>
                <a:cs typeface="Calibri"/>
              </a:rPr>
              <a:t>1870-х</a:t>
            </a:r>
            <a:r>
              <a: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годах.</a:t>
            </a:r>
          </a:p>
        </p:txBody>
      </p:sp>
      <p:sp>
        <p:nvSpPr>
          <p:cNvPr id="8" name="surface-2-6">
            <a:extLst>
              <a:ext uri="{FF2B5EF4-FFF2-40B4-BE49-F238E27FC236}">
                <a16:creationId xmlns:a16="http://schemas.microsoft.com/office/drawing/2014/main" id="{495A907C-080D-45A6-B2EE-D890F4D850CD}"/>
              </a:ext>
            </a:extLst>
          </p:cNvPr>
          <p:cNvSpPr>
            <a:spLocks noGrp="1"/>
          </p:cNvSpPr>
          <p:nvPr/>
        </p:nvSpPr>
        <p:spPr>
          <a:xfrm>
            <a:off x="4286250" y="4552950"/>
            <a:ext cx="3619500" cy="28575"/>
          </a:xfrm>
          <a:prstGeom prst="rect">
            <a:avLst/>
          </a:prstGeom>
          <a:solidFill>
            <a:srgbClr val="24483F"/>
          </a:solidFill>
          <a:ln w="0">
            <a:noFill/>
          </a:ln>
        </p:spPr>
      </p:sp>
      <p:sp>
        <p:nvSpPr>
          <p:cNvPr id="9" name="text-2-7">
            <a:extLst>
              <a:ext uri="{FF2B5EF4-FFF2-40B4-BE49-F238E27FC236}">
                <a16:creationId xmlns:a16="http://schemas.microsoft.com/office/drawing/2014/main" id="{CC656BBA-B2E7-4529-B411-25CE407F4429}"/>
              </a:ext>
            </a:extLst>
          </p:cNvPr>
          <p:cNvSpPr>
            <a:spLocks noGrp="1"/>
          </p:cNvSpPr>
          <p:nvPr/>
        </p:nvSpPr>
        <p:spPr>
          <a:xfrm>
            <a:off x="4286250" y="4676775"/>
            <a:ext cx="3676650" cy="1533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02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В Англии</a:t>
            </a:r>
            <a:r>
              <a: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в </a:t>
            </a:r>
            <a:r>
              <a:rPr sz="202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1840-х</a:t>
            </a:r>
            <a:r>
              <a: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многие не умели ставить подпись в церковных записях.</a:t>
            </a:r>
          </a:p>
        </p:txBody>
      </p:sp>
      <p:sp>
        <p:nvSpPr>
          <p:cNvPr id="10" name="surface-2-8">
            <a:extLst>
              <a:ext uri="{FF2B5EF4-FFF2-40B4-BE49-F238E27FC236}">
                <a16:creationId xmlns:a16="http://schemas.microsoft.com/office/drawing/2014/main" id="{AB0C6E7C-3A54-401E-B777-78012D7B7410}"/>
              </a:ext>
            </a:extLst>
          </p:cNvPr>
          <p:cNvSpPr>
            <a:spLocks noGrp="1"/>
          </p:cNvSpPr>
          <p:nvPr/>
        </p:nvSpPr>
        <p:spPr>
          <a:xfrm>
            <a:off x="8115300" y="4552950"/>
            <a:ext cx="3619500" cy="28575"/>
          </a:xfrm>
          <a:prstGeom prst="rect">
            <a:avLst/>
          </a:prstGeom>
          <a:solidFill>
            <a:srgbClr val="24483F"/>
          </a:solidFill>
          <a:ln w="0">
            <a:noFill/>
          </a:ln>
        </p:spPr>
      </p:sp>
      <p:sp>
        <p:nvSpPr>
          <p:cNvPr id="11" name="text-2-9">
            <a:extLst>
              <a:ext uri="{FF2B5EF4-FFF2-40B4-BE49-F238E27FC236}">
                <a16:creationId xmlns:a16="http://schemas.microsoft.com/office/drawing/2014/main" id="{EE6323B6-9001-49DA-A18E-88FB07B13D42}"/>
              </a:ext>
            </a:extLst>
          </p:cNvPr>
          <p:cNvSpPr>
            <a:spLocks noGrp="1"/>
          </p:cNvSpPr>
          <p:nvPr/>
        </p:nvSpPr>
        <p:spPr>
          <a:xfrm>
            <a:off x="8115300" y="4676775"/>
            <a:ext cx="3676650" cy="1533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К 1900 году </a:t>
            </a:r>
            <a:r>
              <a:rPr sz="202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80%</a:t>
            </a:r>
            <a:r>
              <a: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британцев </a:t>
            </a:r>
            <a:r>
              <a:rPr sz="202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до 35 лет</a:t>
            </a:r>
            <a:r>
              <a: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умели читать, а к </a:t>
            </a:r>
            <a:r>
              <a:rPr sz="202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1910 году</a:t>
            </a:r>
            <a:r>
              <a: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грамотность этой возрастной группы стала почти всеобщей.</a:t>
            </a:r>
          </a:p>
        </p:txBody>
      </p:sp>
      <p:sp>
        <p:nvSpPr>
          <p:cNvPr id="12" name="surface-2-10">
            <a:extLst>
              <a:ext uri="{FF2B5EF4-FFF2-40B4-BE49-F238E27FC236}">
                <a16:creationId xmlns:a16="http://schemas.microsoft.com/office/drawing/2014/main" id="{B5D6B618-1F5B-4387-8478-D8B1392A7E3D}"/>
              </a:ext>
            </a:extLst>
          </p:cNvPr>
          <p:cNvSpPr>
            <a:spLocks noGrp="1"/>
          </p:cNvSpPr>
          <p:nvPr/>
        </p:nvSpPr>
        <p:spPr>
          <a:xfrm>
            <a:off x="457200" y="6391275"/>
            <a:ext cx="11277600" cy="7620"/>
          </a:xfrm>
          <a:prstGeom prst="rect">
            <a:avLst/>
          </a:prstGeom>
          <a:solidFill>
            <a:srgbClr val="C8BCA8"/>
          </a:solidFill>
          <a:ln w="0">
            <a:noFill/>
          </a:ln>
        </p:spPr>
      </p:sp>
      <p:sp>
        <p:nvSpPr>
          <p:cNvPr id="13" name="author-2">
            <a:extLst>
              <a:ext uri="{FF2B5EF4-FFF2-40B4-BE49-F238E27FC236}">
                <a16:creationId xmlns:a16="http://schemas.microsoft.com/office/drawing/2014/main" id="{B152C1DC-49AE-44F2-8A87-48AECC43CE22}"/>
              </a:ext>
            </a:extLst>
          </p:cNvPr>
          <p:cNvSpPr>
            <a:spLocks noGrp="1"/>
          </p:cNvSpPr>
          <p:nvPr/>
        </p:nvSpPr>
        <p:spPr>
          <a:xfrm>
            <a:off x="10382250" y="6477000"/>
            <a:ext cx="1352550" cy="238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92000"/>
              </a:lnSpc>
              <a:buNone/>
              <a:defRPr sz="1125" b="0" i="0">
                <a:solidFill>
                  <a:srgbClr val="53605D"/>
                </a:solidFill>
                <a:latin typeface="Georgia"/>
                <a:ea typeface="Georgia"/>
                <a:cs typeface="Georgia"/>
              </a:defRPr>
            </a:pPr>
            <a:r>
              <a:rPr sz="1125" b="0" i="0">
                <a:solidFill>
                  <a:srgbClr val="53605D"/>
                </a:solidFill>
                <a:latin typeface="Georgia"/>
                <a:ea typeface="Georgia"/>
                <a:cs typeface="Georgia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902750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urface-3-1">
            <a:extLst>
              <a:ext uri="{FF2B5EF4-FFF2-40B4-BE49-F238E27FC236}">
                <a16:creationId xmlns:a16="http://schemas.microsoft.com/office/drawing/2014/main" id="{01F9431B-D227-4412-9858-58190C4295B0}"/>
              </a:ext>
            </a:extLst>
          </p:cNvPr>
          <p:cNvSpPr>
            <a:spLocks noGrp="1"/>
          </p:cNvSpPr>
          <p:nvPr/>
        </p:nvSpPr>
        <p:spPr>
          <a:xfrm>
            <a:off x="6410325" y="247650"/>
            <a:ext cx="5553075" cy="6067425"/>
          </a:xfrm>
          <a:prstGeom prst="rect">
            <a:avLst/>
          </a:prstGeom>
          <a:solidFill>
            <a:srgbClr val="E7EBDD"/>
          </a:solidFill>
          <a:ln w="0">
            <a:noFill/>
          </a:ln>
        </p:spPr>
      </p:sp>
      <p:sp>
        <p:nvSpPr>
          <p:cNvPr id="2" name="text-3-2">
            <a:extLst>
              <a:ext uri="{FF2B5EF4-FFF2-40B4-BE49-F238E27FC236}">
                <a16:creationId xmlns:a16="http://schemas.microsoft.com/office/drawing/2014/main" id="{A90FAE12-A4C9-42F8-8234-B65D7CE2D9F7}"/>
              </a:ext>
            </a:extLst>
          </p:cNvPr>
          <p:cNvSpPr>
            <a:spLocks noGrp="1"/>
          </p:cNvSpPr>
          <p:nvPr/>
        </p:nvSpPr>
        <p:spPr>
          <a:xfrm>
            <a:off x="457200" y="381000"/>
            <a:ext cx="5619750" cy="971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06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К 1910 г.</a:t>
            </a: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почти полную грамотность (</a:t>
            </a:r>
            <a:r>
              <a:rPr sz="206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около 100%</a:t>
            </a: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) демонстрировали </a:t>
            </a:r>
            <a:r>
              <a:rPr sz="206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Англия, Германия и Нидерланды.</a:t>
            </a:r>
          </a:p>
        </p:txBody>
      </p:sp>
      <p:sp>
        <p:nvSpPr>
          <p:cNvPr id="3" name="surface-3-3">
            <a:extLst>
              <a:ext uri="{FF2B5EF4-FFF2-40B4-BE49-F238E27FC236}">
                <a16:creationId xmlns:a16="http://schemas.microsoft.com/office/drawing/2014/main" id="{7C0C9D0E-D792-4993-A613-A557C9E29D26}"/>
              </a:ext>
            </a:extLst>
          </p:cNvPr>
          <p:cNvSpPr>
            <a:spLocks noGrp="1"/>
          </p:cNvSpPr>
          <p:nvPr/>
        </p:nvSpPr>
        <p:spPr>
          <a:xfrm>
            <a:off x="457200" y="1362075"/>
            <a:ext cx="5619750" cy="6668"/>
          </a:xfrm>
          <a:prstGeom prst="rect">
            <a:avLst/>
          </a:prstGeom>
          <a:solidFill>
            <a:srgbClr val="C8BCA8"/>
          </a:solidFill>
          <a:ln w="0">
            <a:noFill/>
          </a:ln>
        </p:spPr>
      </p:sp>
      <p:sp>
        <p:nvSpPr>
          <p:cNvPr id="4" name="text-3-4">
            <a:extLst>
              <a:ext uri="{FF2B5EF4-FFF2-40B4-BE49-F238E27FC236}">
                <a16:creationId xmlns:a16="http://schemas.microsoft.com/office/drawing/2014/main" id="{980F404E-0032-4251-AAF4-A0F8322F11E2}"/>
              </a:ext>
            </a:extLst>
          </p:cNvPr>
          <p:cNvSpPr>
            <a:spLocks noGrp="1"/>
          </p:cNvSpPr>
          <p:nvPr/>
        </p:nvSpPr>
        <p:spPr>
          <a:xfrm>
            <a:off x="457200" y="1447800"/>
            <a:ext cx="5619750" cy="704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К ним приближались </a:t>
            </a:r>
            <a:r>
              <a:rPr sz="206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Франция (87%)</a:t>
            </a: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206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Бельгия (85%)</a:t>
            </a: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sp>
        <p:nvSpPr>
          <p:cNvPr id="5" name="surface-3-5">
            <a:extLst>
              <a:ext uri="{FF2B5EF4-FFF2-40B4-BE49-F238E27FC236}">
                <a16:creationId xmlns:a16="http://schemas.microsoft.com/office/drawing/2014/main" id="{50949669-FECA-4B7D-9F27-76DFEC538F5C}"/>
              </a:ext>
            </a:extLst>
          </p:cNvPr>
          <p:cNvSpPr>
            <a:spLocks noGrp="1"/>
          </p:cNvSpPr>
          <p:nvPr/>
        </p:nvSpPr>
        <p:spPr>
          <a:xfrm>
            <a:off x="457200" y="2162175"/>
            <a:ext cx="5619750" cy="6668"/>
          </a:xfrm>
          <a:prstGeom prst="rect">
            <a:avLst/>
          </a:prstGeom>
          <a:solidFill>
            <a:srgbClr val="C8BCA8"/>
          </a:solidFill>
          <a:ln w="0">
            <a:noFill/>
          </a:ln>
        </p:spPr>
      </p:sp>
      <p:sp>
        <p:nvSpPr>
          <p:cNvPr id="6" name="text-3-6">
            <a:extLst>
              <a:ext uri="{FF2B5EF4-FFF2-40B4-BE49-F238E27FC236}">
                <a16:creationId xmlns:a16="http://schemas.microsoft.com/office/drawing/2014/main" id="{80A4782B-506C-45EE-A374-3A277A274BE2}"/>
              </a:ext>
            </a:extLst>
          </p:cNvPr>
          <p:cNvSpPr>
            <a:spLocks noGrp="1"/>
          </p:cNvSpPr>
          <p:nvPr/>
        </p:nvSpPr>
        <p:spPr>
          <a:xfrm>
            <a:off x="457200" y="2228850"/>
            <a:ext cx="5619750" cy="609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06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Италия</a:t>
            </a: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добилась более скромных результатов </a:t>
            </a:r>
            <a:r>
              <a:rPr sz="206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(62%)</a:t>
            </a: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sp>
        <p:nvSpPr>
          <p:cNvPr id="7" name="surface-3-7">
            <a:extLst>
              <a:ext uri="{FF2B5EF4-FFF2-40B4-BE49-F238E27FC236}">
                <a16:creationId xmlns:a16="http://schemas.microsoft.com/office/drawing/2014/main" id="{7B3CC9CE-54B1-41C8-A5F1-C8095030B5AD}"/>
              </a:ext>
            </a:extLst>
          </p:cNvPr>
          <p:cNvSpPr>
            <a:spLocks noGrp="1"/>
          </p:cNvSpPr>
          <p:nvPr/>
        </p:nvSpPr>
        <p:spPr>
          <a:xfrm>
            <a:off x="457200" y="2847975"/>
            <a:ext cx="5619750" cy="6668"/>
          </a:xfrm>
          <a:prstGeom prst="rect">
            <a:avLst/>
          </a:prstGeom>
          <a:solidFill>
            <a:srgbClr val="C8BCA8"/>
          </a:solidFill>
          <a:ln w="0">
            <a:noFill/>
          </a:ln>
        </p:spPr>
      </p:sp>
      <p:sp>
        <p:nvSpPr>
          <p:cNvPr id="8" name="text-3-8">
            <a:extLst>
              <a:ext uri="{FF2B5EF4-FFF2-40B4-BE49-F238E27FC236}">
                <a16:creationId xmlns:a16="http://schemas.microsoft.com/office/drawing/2014/main" id="{6F6ECA85-AB32-4B75-B784-BBF8066C9A84}"/>
              </a:ext>
            </a:extLst>
          </p:cNvPr>
          <p:cNvSpPr>
            <a:spLocks noGrp="1"/>
          </p:cNvSpPr>
          <p:nvPr/>
        </p:nvSpPr>
        <p:spPr>
          <a:xfrm>
            <a:off x="457200" y="2933700"/>
            <a:ext cx="5619750" cy="923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06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В Испании (50%)</a:t>
            </a: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206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Португалии (25%)</a:t>
            </a: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уровень грамотности оставался низким.</a:t>
            </a:r>
          </a:p>
        </p:txBody>
      </p:sp>
      <p:sp>
        <p:nvSpPr>
          <p:cNvPr id="9" name="surface-3-9">
            <a:extLst>
              <a:ext uri="{FF2B5EF4-FFF2-40B4-BE49-F238E27FC236}">
                <a16:creationId xmlns:a16="http://schemas.microsoft.com/office/drawing/2014/main" id="{9A096157-6087-46A8-9D17-7E7958750FB2}"/>
              </a:ext>
            </a:extLst>
          </p:cNvPr>
          <p:cNvSpPr>
            <a:spLocks noGrp="1"/>
          </p:cNvSpPr>
          <p:nvPr/>
        </p:nvSpPr>
        <p:spPr>
          <a:xfrm>
            <a:off x="457200" y="3867150"/>
            <a:ext cx="5619750" cy="6668"/>
          </a:xfrm>
          <a:prstGeom prst="rect">
            <a:avLst/>
          </a:prstGeom>
          <a:solidFill>
            <a:srgbClr val="C8BCA8"/>
          </a:solidFill>
          <a:ln w="0">
            <a:noFill/>
          </a:ln>
        </p:spPr>
      </p:sp>
      <p:sp>
        <p:nvSpPr>
          <p:cNvPr id="10" name="text-3-10">
            <a:extLst>
              <a:ext uri="{FF2B5EF4-FFF2-40B4-BE49-F238E27FC236}">
                <a16:creationId xmlns:a16="http://schemas.microsoft.com/office/drawing/2014/main" id="{9CBAD36E-6E8F-4D11-A54C-03043C7ABBA1}"/>
              </a:ext>
            </a:extLst>
          </p:cNvPr>
          <p:cNvSpPr>
            <a:spLocks noGrp="1"/>
          </p:cNvSpPr>
          <p:nvPr/>
        </p:nvSpPr>
        <p:spPr>
          <a:xfrm>
            <a:off x="457200" y="3990975"/>
            <a:ext cx="5619750" cy="971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В Австро-Венгрии к 1900 году </a:t>
            </a:r>
            <a:r>
              <a:rPr sz="2063" b="1" i="0">
                <a:solidFill>
                  <a:srgbClr val="793B42"/>
                </a:solidFill>
                <a:latin typeface="Calibri"/>
                <a:ea typeface="Calibri"/>
                <a:cs typeface="Calibri"/>
              </a:rPr>
              <a:t>неграмотность</a:t>
            </a: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на западе составляла </a:t>
            </a:r>
            <a:r>
              <a:rPr sz="2063" b="1" i="0">
                <a:solidFill>
                  <a:srgbClr val="793B42"/>
                </a:solidFill>
                <a:latin typeface="Calibri"/>
                <a:ea typeface="Calibri"/>
                <a:cs typeface="Calibri"/>
              </a:rPr>
              <a:t>около 1%</a:t>
            </a: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а на востоке достигала </a:t>
            </a:r>
            <a:r>
              <a:rPr sz="2063" b="1" i="0">
                <a:solidFill>
                  <a:srgbClr val="793B42"/>
                </a:solidFill>
                <a:latin typeface="Calibri"/>
                <a:ea typeface="Calibri"/>
                <a:cs typeface="Calibri"/>
              </a:rPr>
              <a:t>70%</a:t>
            </a: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sp>
        <p:nvSpPr>
          <p:cNvPr id="11" name="surface-3-11">
            <a:extLst>
              <a:ext uri="{FF2B5EF4-FFF2-40B4-BE49-F238E27FC236}">
                <a16:creationId xmlns:a16="http://schemas.microsoft.com/office/drawing/2014/main" id="{49263C0F-1D14-4B5A-9278-6F8BC7FC7587}"/>
              </a:ext>
            </a:extLst>
          </p:cNvPr>
          <p:cNvSpPr>
            <a:spLocks noGrp="1"/>
          </p:cNvSpPr>
          <p:nvPr/>
        </p:nvSpPr>
        <p:spPr>
          <a:xfrm>
            <a:off x="457200" y="5162550"/>
            <a:ext cx="5619750" cy="19050"/>
          </a:xfrm>
          <a:prstGeom prst="rect">
            <a:avLst/>
          </a:prstGeom>
          <a:solidFill>
            <a:srgbClr val="9F7A4E"/>
          </a:solidFill>
          <a:ln w="0">
            <a:noFill/>
          </a:ln>
        </p:spPr>
      </p:sp>
      <p:sp>
        <p:nvSpPr>
          <p:cNvPr id="12" name="text-3-12">
            <a:extLst>
              <a:ext uri="{FF2B5EF4-FFF2-40B4-BE49-F238E27FC236}">
                <a16:creationId xmlns:a16="http://schemas.microsoft.com/office/drawing/2014/main" id="{BEBE8B90-2102-46DB-AC95-421DEE437AA3}"/>
              </a:ext>
            </a:extLst>
          </p:cNvPr>
          <p:cNvSpPr>
            <a:spLocks noGrp="1"/>
          </p:cNvSpPr>
          <p:nvPr/>
        </p:nvSpPr>
        <p:spPr>
          <a:xfrm>
            <a:off x="457200" y="5286375"/>
            <a:ext cx="561975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06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В США</a:t>
            </a: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быстрый рост грамотности был обусловлен необходимостью интеграции иммигрантов в англоязычную среду.</a:t>
            </a:r>
          </a:p>
        </p:txBody>
      </p:sp>
      <p:sp>
        <p:nvSpPr>
          <p:cNvPr id="13" name="text-3-13">
            <a:extLst>
              <a:ext uri="{FF2B5EF4-FFF2-40B4-BE49-F238E27FC236}">
                <a16:creationId xmlns:a16="http://schemas.microsoft.com/office/drawing/2014/main" id="{BE7A4C4B-C59D-4695-BA4B-FFB14407FBEC}"/>
              </a:ext>
            </a:extLst>
          </p:cNvPr>
          <p:cNvSpPr>
            <a:spLocks noGrp="1"/>
          </p:cNvSpPr>
          <p:nvPr/>
        </p:nvSpPr>
        <p:spPr>
          <a:xfrm>
            <a:off x="6696075" y="381000"/>
            <a:ext cx="4953000" cy="1743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1913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191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В Латинской Америке</a:t>
            </a:r>
            <a:r>
              <a:rPr sz="191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уровень грамотности часто зависел от политической конъюнктуры. Так, в Венесуэле введение всеобщего образования при </a:t>
            </a:r>
            <a:r>
              <a:rPr sz="191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А. Гусмане Бланко</a:t>
            </a:r>
            <a:r>
              <a:rPr sz="191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в </a:t>
            </a:r>
            <a:r>
              <a:rPr sz="191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1880 году</a:t>
            </a:r>
            <a:r>
              <a:rPr sz="191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сменилось снижением грамотности при диктатуре </a:t>
            </a:r>
            <a:r>
              <a:rPr sz="191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Х. Гомеса</a:t>
            </a:r>
            <a:r>
              <a:rPr sz="191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в начале XX века.</a:t>
            </a:r>
          </a:p>
        </p:txBody>
      </p:sp>
      <p:sp>
        <p:nvSpPr>
          <p:cNvPr id="14" name="surface-3-14">
            <a:extLst>
              <a:ext uri="{FF2B5EF4-FFF2-40B4-BE49-F238E27FC236}">
                <a16:creationId xmlns:a16="http://schemas.microsoft.com/office/drawing/2014/main" id="{6D697D8C-1070-43F0-98C2-D135FF63B739}"/>
              </a:ext>
            </a:extLst>
          </p:cNvPr>
          <p:cNvSpPr>
            <a:spLocks noGrp="1"/>
          </p:cNvSpPr>
          <p:nvPr/>
        </p:nvSpPr>
        <p:spPr>
          <a:xfrm>
            <a:off x="6696075" y="2143125"/>
            <a:ext cx="4953000" cy="19050"/>
          </a:xfrm>
          <a:prstGeom prst="rect">
            <a:avLst/>
          </a:prstGeom>
          <a:solidFill>
            <a:srgbClr val="24483F"/>
          </a:solidFill>
          <a:ln w="0">
            <a:noFill/>
          </a:ln>
        </p:spPr>
      </p:sp>
      <p:sp>
        <p:nvSpPr>
          <p:cNvPr id="15" name="text-3-15">
            <a:extLst>
              <a:ext uri="{FF2B5EF4-FFF2-40B4-BE49-F238E27FC236}">
                <a16:creationId xmlns:a16="http://schemas.microsoft.com/office/drawing/2014/main" id="{5B52FD6F-E510-4139-93A3-E7FE2C62B834}"/>
              </a:ext>
            </a:extLst>
          </p:cNvPr>
          <p:cNvSpPr>
            <a:spLocks noGrp="1"/>
          </p:cNvSpPr>
          <p:nvPr/>
        </p:nvSpPr>
        <p:spPr>
          <a:xfrm>
            <a:off x="6696075" y="2247900"/>
            <a:ext cx="4953000" cy="838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1988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198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В остальном мире, в целом, наблюдался медленный и крайне неоднородный рост грамотности.</a:t>
            </a:r>
          </a:p>
        </p:txBody>
      </p:sp>
      <p:sp>
        <p:nvSpPr>
          <p:cNvPr id="16" name="text-3-16">
            <a:extLst>
              <a:ext uri="{FF2B5EF4-FFF2-40B4-BE49-F238E27FC236}">
                <a16:creationId xmlns:a16="http://schemas.microsoft.com/office/drawing/2014/main" id="{16967764-EA8D-4E34-BC8E-4F29E62D70B4}"/>
              </a:ext>
            </a:extLst>
          </p:cNvPr>
          <p:cNvSpPr>
            <a:spLocks noGrp="1"/>
          </p:cNvSpPr>
          <p:nvPr/>
        </p:nvSpPr>
        <p:spPr>
          <a:xfrm>
            <a:off x="6696075" y="3162300"/>
            <a:ext cx="495300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1988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198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В Китае к началу XX века </a:t>
            </a:r>
            <a:r>
              <a:rPr sz="1988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30-45% мужчин</a:t>
            </a:r>
            <a:r>
              <a:rPr sz="198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владели письменностью.</a:t>
            </a:r>
          </a:p>
        </p:txBody>
      </p:sp>
      <p:sp>
        <p:nvSpPr>
          <p:cNvPr id="17" name="text-3-17">
            <a:extLst>
              <a:ext uri="{FF2B5EF4-FFF2-40B4-BE49-F238E27FC236}">
                <a16:creationId xmlns:a16="http://schemas.microsoft.com/office/drawing/2014/main" id="{76E67086-34BC-401B-92C0-CE2332B77115}"/>
              </a:ext>
            </a:extLst>
          </p:cNvPr>
          <p:cNvSpPr>
            <a:spLocks noGrp="1"/>
          </p:cNvSpPr>
          <p:nvPr/>
        </p:nvSpPr>
        <p:spPr>
          <a:xfrm>
            <a:off x="6696075" y="3905250"/>
            <a:ext cx="4953000" cy="1171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1988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1988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Япония,</a:t>
            </a:r>
            <a:r>
              <a:rPr sz="198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ещё до реформ Мэйдзи (конец 1860-х), имела высокую образовательную базу: </a:t>
            </a:r>
            <a:r>
              <a:rPr sz="1988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почти половина мальчиков</a:t>
            </a:r>
            <a:r>
              <a:rPr sz="198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1988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15% девочек</a:t>
            </a:r>
            <a:r>
              <a:rPr sz="198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посещали школы.</a:t>
            </a:r>
          </a:p>
        </p:txBody>
      </p:sp>
      <p:sp>
        <p:nvSpPr>
          <p:cNvPr id="18" name="text-3-18">
            <a:extLst>
              <a:ext uri="{FF2B5EF4-FFF2-40B4-BE49-F238E27FC236}">
                <a16:creationId xmlns:a16="http://schemas.microsoft.com/office/drawing/2014/main" id="{D5164FAF-00A0-4096-890A-B92C1B5AD114}"/>
              </a:ext>
            </a:extLst>
          </p:cNvPr>
          <p:cNvSpPr>
            <a:spLocks noGrp="1"/>
          </p:cNvSpPr>
          <p:nvPr/>
        </p:nvSpPr>
        <p:spPr>
          <a:xfrm>
            <a:off x="6696075" y="5172075"/>
            <a:ext cx="5010150" cy="1095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1913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191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Эта основа способствовала успешным реформам и дальнейшему развитию образования, сделав Японию </a:t>
            </a:r>
            <a:r>
              <a:rPr sz="191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самой грамотной страной Востока</a:t>
            </a:r>
            <a:r>
              <a:rPr sz="191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к началу XX века.</a:t>
            </a:r>
          </a:p>
        </p:txBody>
      </p:sp>
      <p:sp>
        <p:nvSpPr>
          <p:cNvPr id="19" name="surface-3-19">
            <a:extLst>
              <a:ext uri="{FF2B5EF4-FFF2-40B4-BE49-F238E27FC236}">
                <a16:creationId xmlns:a16="http://schemas.microsoft.com/office/drawing/2014/main" id="{E318CED1-0A4D-48F6-9A37-1AD3615D3812}"/>
              </a:ext>
            </a:extLst>
          </p:cNvPr>
          <p:cNvSpPr>
            <a:spLocks noGrp="1"/>
          </p:cNvSpPr>
          <p:nvPr/>
        </p:nvSpPr>
        <p:spPr>
          <a:xfrm>
            <a:off x="457200" y="6391275"/>
            <a:ext cx="11277600" cy="7620"/>
          </a:xfrm>
          <a:prstGeom prst="rect">
            <a:avLst/>
          </a:prstGeom>
          <a:solidFill>
            <a:srgbClr val="C8BCA8"/>
          </a:solidFill>
          <a:ln w="0">
            <a:noFill/>
          </a:ln>
        </p:spPr>
      </p:sp>
      <p:sp>
        <p:nvSpPr>
          <p:cNvPr id="20" name="author-3">
            <a:extLst>
              <a:ext uri="{FF2B5EF4-FFF2-40B4-BE49-F238E27FC236}">
                <a16:creationId xmlns:a16="http://schemas.microsoft.com/office/drawing/2014/main" id="{204FEC89-8AD3-4B55-852C-BEEC16BB77F4}"/>
              </a:ext>
            </a:extLst>
          </p:cNvPr>
          <p:cNvSpPr>
            <a:spLocks noGrp="1"/>
          </p:cNvSpPr>
          <p:nvPr/>
        </p:nvSpPr>
        <p:spPr>
          <a:xfrm>
            <a:off x="10382250" y="6477000"/>
            <a:ext cx="1352550" cy="238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92000"/>
              </a:lnSpc>
              <a:buNone/>
              <a:defRPr sz="1125" b="0" i="0">
                <a:solidFill>
                  <a:srgbClr val="53605D"/>
                </a:solidFill>
                <a:latin typeface="Georgia"/>
                <a:ea typeface="Georgia"/>
                <a:cs typeface="Georgia"/>
              </a:defRPr>
            </a:pPr>
            <a:r>
              <a:rPr sz="1125" b="0" i="0">
                <a:solidFill>
                  <a:srgbClr val="53605D"/>
                </a:solidFill>
                <a:latin typeface="Georgia"/>
                <a:ea typeface="Georgia"/>
                <a:cs typeface="Georgia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125761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-4">
            <a:extLst>
              <a:ext uri="{FF2B5EF4-FFF2-40B4-BE49-F238E27FC236}">
                <a16:creationId xmlns:a16="http://schemas.microsoft.com/office/drawing/2014/main" id="{477A9419-51E5-465F-B145-CC197E933652}"/>
              </a:ext>
            </a:extLst>
          </p:cNvPr>
          <p:cNvSpPr>
            <a:spLocks noGrp="1"/>
          </p:cNvSpPr>
          <p:nvPr/>
        </p:nvSpPr>
        <p:spPr>
          <a:xfrm>
            <a:off x="457200" y="314325"/>
            <a:ext cx="11277600" cy="800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3600" b="0" i="0">
                <a:solidFill>
                  <a:srgbClr val="193444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193444"/>
                </a:solidFill>
                <a:latin typeface="Georgia"/>
                <a:ea typeface="Georgia"/>
                <a:cs typeface="Georgia"/>
              </a:rPr>
              <a:t>2. «Борьба за школу»</a:t>
            </a:r>
          </a:p>
        </p:txBody>
      </p:sp>
      <p:sp>
        <p:nvSpPr>
          <p:cNvPr id="2" name="surface-4-1">
            <a:extLst>
              <a:ext uri="{FF2B5EF4-FFF2-40B4-BE49-F238E27FC236}">
                <a16:creationId xmlns:a16="http://schemas.microsoft.com/office/drawing/2014/main" id="{53AC5D08-E604-45CC-B15F-FC5E1420D78B}"/>
              </a:ext>
            </a:extLst>
          </p:cNvPr>
          <p:cNvSpPr>
            <a:spLocks noGrp="1"/>
          </p:cNvSpPr>
          <p:nvPr/>
        </p:nvSpPr>
        <p:spPr>
          <a:xfrm>
            <a:off x="457200" y="1209675"/>
            <a:ext cx="11277600" cy="9525"/>
          </a:xfrm>
          <a:prstGeom prst="rect">
            <a:avLst/>
          </a:prstGeom>
          <a:solidFill>
            <a:srgbClr val="9F7A4E"/>
          </a:solidFill>
          <a:ln w="0">
            <a:noFill/>
          </a:ln>
        </p:spPr>
      </p:sp>
      <p:sp>
        <p:nvSpPr>
          <p:cNvPr id="3" name="text-4-2">
            <a:extLst>
              <a:ext uri="{FF2B5EF4-FFF2-40B4-BE49-F238E27FC236}">
                <a16:creationId xmlns:a16="http://schemas.microsoft.com/office/drawing/2014/main" id="{5F18AD42-FAEF-43DD-A8EB-A5C37CEDBF1B}"/>
              </a:ext>
            </a:extLst>
          </p:cNvPr>
          <p:cNvSpPr>
            <a:spLocks noGrp="1"/>
          </p:cNvSpPr>
          <p:nvPr/>
        </p:nvSpPr>
        <p:spPr>
          <a:xfrm>
            <a:off x="457200" y="1428750"/>
            <a:ext cx="5429250" cy="1000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213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21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Система школьного образования в XIX веке претерпела значительные изменения, перейдя </a:t>
            </a:r>
            <a:r>
              <a:rPr sz="221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под контроль государства.</a:t>
            </a:r>
          </a:p>
        </p:txBody>
      </p:sp>
      <p:sp>
        <p:nvSpPr>
          <p:cNvPr id="4" name="surface-4-3">
            <a:extLst>
              <a:ext uri="{FF2B5EF4-FFF2-40B4-BE49-F238E27FC236}">
                <a16:creationId xmlns:a16="http://schemas.microsoft.com/office/drawing/2014/main" id="{015CDDCD-E621-4CC0-A06B-09A2708E8C2D}"/>
              </a:ext>
            </a:extLst>
          </p:cNvPr>
          <p:cNvSpPr>
            <a:spLocks noGrp="1"/>
          </p:cNvSpPr>
          <p:nvPr/>
        </p:nvSpPr>
        <p:spPr>
          <a:xfrm>
            <a:off x="457200" y="2552700"/>
            <a:ext cx="5429250" cy="19050"/>
          </a:xfrm>
          <a:prstGeom prst="rect">
            <a:avLst/>
          </a:prstGeom>
          <a:solidFill>
            <a:srgbClr val="9F7A4E"/>
          </a:solidFill>
          <a:ln w="0">
            <a:noFill/>
          </a:ln>
        </p:spPr>
      </p:sp>
      <p:sp>
        <p:nvSpPr>
          <p:cNvPr id="5" name="text-4-4">
            <a:extLst>
              <a:ext uri="{FF2B5EF4-FFF2-40B4-BE49-F238E27FC236}">
                <a16:creationId xmlns:a16="http://schemas.microsoft.com/office/drawing/2014/main" id="{70A3CB29-E960-45F1-9268-3001F3C48F78}"/>
              </a:ext>
            </a:extLst>
          </p:cNvPr>
          <p:cNvSpPr>
            <a:spLocks noGrp="1"/>
          </p:cNvSpPr>
          <p:nvPr/>
        </p:nvSpPr>
        <p:spPr>
          <a:xfrm>
            <a:off x="457200" y="2686050"/>
            <a:ext cx="5429250" cy="1123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Это привело к сокращению или даже исчезновению привилегированных форм обучения, таких как </a:t>
            </a:r>
            <a:r>
              <a:rPr sz="2138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домашние учителя.</a:t>
            </a:r>
          </a:p>
        </p:txBody>
      </p:sp>
      <p:sp>
        <p:nvSpPr>
          <p:cNvPr id="6" name="text-4-5">
            <a:extLst>
              <a:ext uri="{FF2B5EF4-FFF2-40B4-BE49-F238E27FC236}">
                <a16:creationId xmlns:a16="http://schemas.microsoft.com/office/drawing/2014/main" id="{B18B3C1C-01F5-447D-B2C9-4D479A19F634}"/>
              </a:ext>
            </a:extLst>
          </p:cNvPr>
          <p:cNvSpPr>
            <a:spLocks noGrp="1"/>
          </p:cNvSpPr>
          <p:nvPr/>
        </p:nvSpPr>
        <p:spPr>
          <a:xfrm>
            <a:off x="457200" y="3933825"/>
            <a:ext cx="5429250" cy="1200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Теперь для получения </a:t>
            </a:r>
            <a:r>
              <a:rPr sz="2138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официального аттестата</a:t>
            </a:r>
            <a:r>
              <a: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требовалось обучение в признанном государством учебном заведении.</a:t>
            </a:r>
          </a:p>
        </p:txBody>
      </p:sp>
      <p:sp>
        <p:nvSpPr>
          <p:cNvPr id="7" name="surface-4-6">
            <a:extLst>
              <a:ext uri="{FF2B5EF4-FFF2-40B4-BE49-F238E27FC236}">
                <a16:creationId xmlns:a16="http://schemas.microsoft.com/office/drawing/2014/main" id="{0213853A-9610-4DA3-9247-20DBFD9E43DA}"/>
              </a:ext>
            </a:extLst>
          </p:cNvPr>
          <p:cNvSpPr>
            <a:spLocks noGrp="1"/>
          </p:cNvSpPr>
          <p:nvPr/>
        </p:nvSpPr>
        <p:spPr>
          <a:xfrm>
            <a:off x="6296025" y="1428750"/>
            <a:ext cx="5438775" cy="3714750"/>
          </a:xfrm>
          <a:prstGeom prst="rect">
            <a:avLst/>
          </a:prstGeom>
          <a:solidFill>
            <a:srgbClr val="E7EBDD"/>
          </a:solidFill>
          <a:ln w="0">
            <a:noFill/>
          </a:ln>
        </p:spPr>
      </p:sp>
      <p:sp>
        <p:nvSpPr>
          <p:cNvPr id="8" name="text-4-7">
            <a:extLst>
              <a:ext uri="{FF2B5EF4-FFF2-40B4-BE49-F238E27FC236}">
                <a16:creationId xmlns:a16="http://schemas.microsoft.com/office/drawing/2014/main" id="{5443E172-3872-4208-A758-D73777913102}"/>
              </a:ext>
            </a:extLst>
          </p:cNvPr>
          <p:cNvSpPr>
            <a:spLocks noGrp="1"/>
          </p:cNvSpPr>
          <p:nvPr/>
        </p:nvSpPr>
        <p:spPr>
          <a:xfrm>
            <a:off x="6524625" y="1590675"/>
            <a:ext cx="4981575" cy="1552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Как следствие, школьное образование стало </a:t>
            </a:r>
            <a:r>
              <a:rPr sz="2138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более демократичным</a:t>
            </a:r>
            <a:r>
              <a: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объединяя в одних классах представителей различных сословий и уровней достатка.</a:t>
            </a:r>
          </a:p>
        </p:txBody>
      </p:sp>
      <p:sp>
        <p:nvSpPr>
          <p:cNvPr id="9" name="surface-4-8">
            <a:extLst>
              <a:ext uri="{FF2B5EF4-FFF2-40B4-BE49-F238E27FC236}">
                <a16:creationId xmlns:a16="http://schemas.microsoft.com/office/drawing/2014/main" id="{DCBF9F00-7F18-4335-ACC3-095AC85AFE55}"/>
              </a:ext>
            </a:extLst>
          </p:cNvPr>
          <p:cNvSpPr>
            <a:spLocks noGrp="1"/>
          </p:cNvSpPr>
          <p:nvPr/>
        </p:nvSpPr>
        <p:spPr>
          <a:xfrm>
            <a:off x="6524625" y="3267075"/>
            <a:ext cx="4981575" cy="9525"/>
          </a:xfrm>
          <a:prstGeom prst="rect">
            <a:avLst/>
          </a:prstGeom>
          <a:solidFill>
            <a:srgbClr val="24483F"/>
          </a:solidFill>
          <a:ln w="0">
            <a:noFill/>
          </a:ln>
        </p:spPr>
      </p:sp>
      <p:sp>
        <p:nvSpPr>
          <p:cNvPr id="10" name="text-4-9">
            <a:extLst>
              <a:ext uri="{FF2B5EF4-FFF2-40B4-BE49-F238E27FC236}">
                <a16:creationId xmlns:a16="http://schemas.microsoft.com/office/drawing/2014/main" id="{25281F0B-C0C0-4F84-B328-9C3CA26F9874}"/>
              </a:ext>
            </a:extLst>
          </p:cNvPr>
          <p:cNvSpPr>
            <a:spLocks noGrp="1"/>
          </p:cNvSpPr>
          <p:nvPr/>
        </p:nvSpPr>
        <p:spPr>
          <a:xfrm>
            <a:off x="6524625" y="3409950"/>
            <a:ext cx="4981575" cy="1543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Несмотря на то, что </a:t>
            </a:r>
            <a:r>
              <a:rPr sz="202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не все школы</a:t>
            </a:r>
            <a:r>
              <a: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стали государственными и элитные учебные заведения не пропали полностью, </a:t>
            </a:r>
            <a:r>
              <a:rPr sz="202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общий надзор</a:t>
            </a:r>
            <a:r>
              <a: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над всей системой школьного дела был установлен государством.</a:t>
            </a:r>
          </a:p>
        </p:txBody>
      </p:sp>
      <p:sp>
        <p:nvSpPr>
          <p:cNvPr id="11" name="surface-4-10">
            <a:extLst>
              <a:ext uri="{FF2B5EF4-FFF2-40B4-BE49-F238E27FC236}">
                <a16:creationId xmlns:a16="http://schemas.microsoft.com/office/drawing/2014/main" id="{B2AA676F-733A-4B7E-B84A-7D95F3B3B4C3}"/>
              </a:ext>
            </a:extLst>
          </p:cNvPr>
          <p:cNvSpPr>
            <a:spLocks noGrp="1"/>
          </p:cNvSpPr>
          <p:nvPr/>
        </p:nvSpPr>
        <p:spPr>
          <a:xfrm>
            <a:off x="457200" y="5238750"/>
            <a:ext cx="11277600" cy="28575"/>
          </a:xfrm>
          <a:prstGeom prst="rect">
            <a:avLst/>
          </a:prstGeom>
          <a:solidFill>
            <a:srgbClr val="24483F"/>
          </a:solidFill>
          <a:ln w="0">
            <a:noFill/>
          </a:ln>
        </p:spPr>
      </p:sp>
      <p:sp>
        <p:nvSpPr>
          <p:cNvPr id="12" name="text-4-11">
            <a:extLst>
              <a:ext uri="{FF2B5EF4-FFF2-40B4-BE49-F238E27FC236}">
                <a16:creationId xmlns:a16="http://schemas.microsoft.com/office/drawing/2014/main" id="{656823AB-8DD3-4653-AAC1-43E1A91FD198}"/>
              </a:ext>
            </a:extLst>
          </p:cNvPr>
          <p:cNvSpPr>
            <a:spLocks noGrp="1"/>
          </p:cNvSpPr>
          <p:nvPr/>
        </p:nvSpPr>
        <p:spPr>
          <a:xfrm>
            <a:off x="457200" y="5419725"/>
            <a:ext cx="11277600" cy="876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100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100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Основное внимание государства было уделено начальному образованию, как наиболее близкому народу. Повсеместно начальные школы становились </a:t>
            </a:r>
            <a:r>
              <a:rPr sz="2100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светскими, обязательными и бесплатными.</a:t>
            </a:r>
          </a:p>
        </p:txBody>
      </p:sp>
      <p:sp>
        <p:nvSpPr>
          <p:cNvPr id="13" name="surface-4-12">
            <a:extLst>
              <a:ext uri="{FF2B5EF4-FFF2-40B4-BE49-F238E27FC236}">
                <a16:creationId xmlns:a16="http://schemas.microsoft.com/office/drawing/2014/main" id="{2A1AB3F5-EA2C-4DE1-BB1D-3FE23EA10885}"/>
              </a:ext>
            </a:extLst>
          </p:cNvPr>
          <p:cNvSpPr>
            <a:spLocks noGrp="1"/>
          </p:cNvSpPr>
          <p:nvPr/>
        </p:nvSpPr>
        <p:spPr>
          <a:xfrm>
            <a:off x="457200" y="6391275"/>
            <a:ext cx="11277600" cy="7620"/>
          </a:xfrm>
          <a:prstGeom prst="rect">
            <a:avLst/>
          </a:prstGeom>
          <a:solidFill>
            <a:srgbClr val="C8BCA8"/>
          </a:solidFill>
          <a:ln w="0">
            <a:noFill/>
          </a:ln>
        </p:spPr>
      </p:sp>
      <p:sp>
        <p:nvSpPr>
          <p:cNvPr id="14" name="author-4">
            <a:extLst>
              <a:ext uri="{FF2B5EF4-FFF2-40B4-BE49-F238E27FC236}">
                <a16:creationId xmlns:a16="http://schemas.microsoft.com/office/drawing/2014/main" id="{F041A80D-4E51-4A34-85DF-FF001FC73430}"/>
              </a:ext>
            </a:extLst>
          </p:cNvPr>
          <p:cNvSpPr>
            <a:spLocks noGrp="1"/>
          </p:cNvSpPr>
          <p:nvPr/>
        </p:nvSpPr>
        <p:spPr>
          <a:xfrm>
            <a:off x="10382250" y="6477000"/>
            <a:ext cx="1352550" cy="238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92000"/>
              </a:lnSpc>
              <a:buNone/>
              <a:defRPr sz="1125" b="0" i="0">
                <a:solidFill>
                  <a:srgbClr val="53605D"/>
                </a:solidFill>
                <a:latin typeface="Georgia"/>
                <a:ea typeface="Georgia"/>
                <a:cs typeface="Georgia"/>
              </a:defRPr>
            </a:pPr>
            <a:r>
              <a:rPr sz="1125" b="0" i="0">
                <a:solidFill>
                  <a:srgbClr val="53605D"/>
                </a:solidFill>
                <a:latin typeface="Georgia"/>
                <a:ea typeface="Georgia"/>
                <a:cs typeface="Georgia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522346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rface-5-1">
            <a:extLst>
              <a:ext uri="{FF2B5EF4-FFF2-40B4-BE49-F238E27FC236}">
                <a16:creationId xmlns:a16="http://schemas.microsoft.com/office/drawing/2014/main" id="{3C8D3F93-6858-4575-9CA6-8678C87F7319}"/>
              </a:ext>
            </a:extLst>
          </p:cNvPr>
          <p:cNvSpPr>
            <a:spLocks noGrp="1"/>
          </p:cNvSpPr>
          <p:nvPr/>
        </p:nvSpPr>
        <p:spPr>
          <a:xfrm>
            <a:off x="457200" y="276225"/>
            <a:ext cx="11277600" cy="28575"/>
          </a:xfrm>
          <a:prstGeom prst="rect">
            <a:avLst/>
          </a:prstGeom>
          <a:solidFill>
            <a:srgbClr val="193444"/>
          </a:solidFill>
          <a:ln w="0">
            <a:noFill/>
          </a:ln>
        </p:spPr>
      </p:sp>
      <p:sp>
        <p:nvSpPr>
          <p:cNvPr id="2" name="title-5">
            <a:extLst>
              <a:ext uri="{FF2B5EF4-FFF2-40B4-BE49-F238E27FC236}">
                <a16:creationId xmlns:a16="http://schemas.microsoft.com/office/drawing/2014/main" id="{28B14233-4745-468B-8320-8BF6EA56CF62}"/>
              </a:ext>
            </a:extLst>
          </p:cNvPr>
          <p:cNvSpPr>
            <a:spLocks noGrp="1"/>
          </p:cNvSpPr>
          <p:nvPr/>
        </p:nvSpPr>
        <p:spPr>
          <a:xfrm>
            <a:off x="457200" y="409575"/>
            <a:ext cx="11277600" cy="704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92000"/>
              </a:lnSpc>
              <a:buNone/>
              <a:defRPr sz="4125" b="0" i="0">
                <a:solidFill>
                  <a:srgbClr val="193444"/>
                </a:solidFill>
                <a:latin typeface="Georgia"/>
                <a:ea typeface="Georgia"/>
                <a:cs typeface="Georgia"/>
              </a:defRPr>
            </a:pPr>
            <a:r>
              <a:rPr sz="4125" b="0" i="0">
                <a:solidFill>
                  <a:srgbClr val="193444"/>
                </a:solidFill>
                <a:latin typeface="Georgia"/>
                <a:ea typeface="Georgia"/>
                <a:cs typeface="Georgia"/>
              </a:rPr>
              <a:t>3. «Век чтения»</a:t>
            </a:r>
          </a:p>
        </p:txBody>
      </p:sp>
      <p:sp>
        <p:nvSpPr>
          <p:cNvPr id="3" name="surface-5-2">
            <a:extLst>
              <a:ext uri="{FF2B5EF4-FFF2-40B4-BE49-F238E27FC236}">
                <a16:creationId xmlns:a16="http://schemas.microsoft.com/office/drawing/2014/main" id="{A3762586-AFB9-445D-BF2D-561C009E9B45}"/>
              </a:ext>
            </a:extLst>
          </p:cNvPr>
          <p:cNvSpPr>
            <a:spLocks noGrp="1"/>
          </p:cNvSpPr>
          <p:nvPr/>
        </p:nvSpPr>
        <p:spPr>
          <a:xfrm>
            <a:off x="457200" y="1257300"/>
            <a:ext cx="11277600" cy="14288"/>
          </a:xfrm>
          <a:prstGeom prst="rect">
            <a:avLst/>
          </a:prstGeom>
          <a:solidFill>
            <a:srgbClr val="193444"/>
          </a:solidFill>
          <a:ln w="0">
            <a:noFill/>
          </a:ln>
        </p:spPr>
      </p:sp>
      <p:sp>
        <p:nvSpPr>
          <p:cNvPr id="4" name="surface-5-3">
            <a:extLst>
              <a:ext uri="{FF2B5EF4-FFF2-40B4-BE49-F238E27FC236}">
                <a16:creationId xmlns:a16="http://schemas.microsoft.com/office/drawing/2014/main" id="{CB5C0F4A-8E83-4A8D-A48E-197C3ACA3AEB}"/>
              </a:ext>
            </a:extLst>
          </p:cNvPr>
          <p:cNvSpPr>
            <a:spLocks noGrp="1"/>
          </p:cNvSpPr>
          <p:nvPr/>
        </p:nvSpPr>
        <p:spPr>
          <a:xfrm>
            <a:off x="457200" y="1304925"/>
            <a:ext cx="11277600" cy="6668"/>
          </a:xfrm>
          <a:prstGeom prst="rect">
            <a:avLst/>
          </a:prstGeom>
          <a:solidFill>
            <a:srgbClr val="193444"/>
          </a:solidFill>
          <a:ln w="0">
            <a:noFill/>
          </a:ln>
        </p:spPr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57200" y="1955602"/>
            <a:ext cx="2762250" cy="3832622"/>
          </a:xfrm>
          <a:prstGeom prst="rect">
            <a:avLst/>
          </a:prstGeom>
        </p:spPr>
      </p:pic>
      <p:sp>
        <p:nvSpPr>
          <p:cNvPr id="6" name="surface-5-4">
            <a:extLst>
              <a:ext uri="{FF2B5EF4-FFF2-40B4-BE49-F238E27FC236}">
                <a16:creationId xmlns:a16="http://schemas.microsoft.com/office/drawing/2014/main" id="{A31E9523-A05A-4C43-9614-AF7A12B06F29}"/>
              </a:ext>
            </a:extLst>
          </p:cNvPr>
          <p:cNvSpPr>
            <a:spLocks noGrp="1"/>
          </p:cNvSpPr>
          <p:nvPr/>
        </p:nvSpPr>
        <p:spPr>
          <a:xfrm>
            <a:off x="3438525" y="1543050"/>
            <a:ext cx="9525" cy="4657725"/>
          </a:xfrm>
          <a:prstGeom prst="rect">
            <a:avLst/>
          </a:prstGeom>
          <a:solidFill>
            <a:srgbClr val="C8BCA8"/>
          </a:solidFill>
          <a:ln w="0">
            <a:noFill/>
          </a:ln>
        </p:spPr>
      </p:sp>
      <p:sp>
        <p:nvSpPr>
          <p:cNvPr id="7" name="text-5-5">
            <a:extLst>
              <a:ext uri="{FF2B5EF4-FFF2-40B4-BE49-F238E27FC236}">
                <a16:creationId xmlns:a16="http://schemas.microsoft.com/office/drawing/2014/main" id="{90A7EFF9-C610-4844-96C4-A66C01580872}"/>
              </a:ext>
            </a:extLst>
          </p:cNvPr>
          <p:cNvSpPr>
            <a:spLocks noGrp="1"/>
          </p:cNvSpPr>
          <p:nvPr/>
        </p:nvSpPr>
        <p:spPr>
          <a:xfrm>
            <a:off x="3743325" y="1543050"/>
            <a:ext cx="7991475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Благодаря повсеместному распространению грамотности в XIX веке произошла так называемая </a:t>
            </a:r>
            <a:r>
              <a:rPr sz="2138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«революция чтения»</a:t>
            </a:r>
            <a:r>
              <a: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: оно перестало быть привилегией и стало </a:t>
            </a:r>
            <a:r>
              <a:rPr sz="2138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массовым</a:t>
            </a:r>
            <a:r>
              <a: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доступным для всех слоев общества.</a:t>
            </a:r>
          </a:p>
        </p:txBody>
      </p:sp>
      <p:sp>
        <p:nvSpPr>
          <p:cNvPr id="8" name="surface-5-6">
            <a:extLst>
              <a:ext uri="{FF2B5EF4-FFF2-40B4-BE49-F238E27FC236}">
                <a16:creationId xmlns:a16="http://schemas.microsoft.com/office/drawing/2014/main" id="{BB2D39B6-6A44-4AE3-A6A4-5C27C5A744CE}"/>
              </a:ext>
            </a:extLst>
          </p:cNvPr>
          <p:cNvSpPr>
            <a:spLocks noGrp="1"/>
          </p:cNvSpPr>
          <p:nvPr/>
        </p:nvSpPr>
        <p:spPr>
          <a:xfrm>
            <a:off x="3743325" y="2943225"/>
            <a:ext cx="7991475" cy="9525"/>
          </a:xfrm>
          <a:prstGeom prst="rect">
            <a:avLst/>
          </a:prstGeom>
          <a:solidFill>
            <a:srgbClr val="193444"/>
          </a:solidFill>
          <a:ln w="0">
            <a:noFill/>
          </a:ln>
        </p:spPr>
      </p:sp>
      <p:sp>
        <p:nvSpPr>
          <p:cNvPr id="9" name="text-5-7">
            <a:extLst>
              <a:ext uri="{FF2B5EF4-FFF2-40B4-BE49-F238E27FC236}">
                <a16:creationId xmlns:a16="http://schemas.microsoft.com/office/drawing/2014/main" id="{41A52F00-8868-4A2D-9F44-89AD40B0CF54}"/>
              </a:ext>
            </a:extLst>
          </p:cNvPr>
          <p:cNvSpPr>
            <a:spLocks noGrp="1"/>
          </p:cNvSpPr>
          <p:nvPr/>
        </p:nvSpPr>
        <p:spPr>
          <a:xfrm>
            <a:off x="3743325" y="3143250"/>
            <a:ext cx="3733800" cy="3105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1973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197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Чтение превратилось в популярный вид досуга и важнейший источник информации. Центральную роль в этом процессе заняли </a:t>
            </a:r>
            <a:r>
              <a:rPr sz="197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газеты</a:t>
            </a:r>
            <a:r>
              <a:rPr sz="197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и XIX столетие справедливо называют </a:t>
            </a:r>
            <a:r>
              <a:rPr sz="197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«золотым веком прессы»</a:t>
            </a:r>
            <a:r>
              <a:rPr sz="197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. Бурный расцвет газетного дела также был связан с </a:t>
            </a:r>
            <a:r>
              <a:rPr sz="197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ослаблением цензуры.</a:t>
            </a:r>
          </a:p>
        </p:txBody>
      </p:sp>
      <p:sp>
        <p:nvSpPr>
          <p:cNvPr id="10" name="surface-5-8">
            <a:extLst>
              <a:ext uri="{FF2B5EF4-FFF2-40B4-BE49-F238E27FC236}">
                <a16:creationId xmlns:a16="http://schemas.microsoft.com/office/drawing/2014/main" id="{78DDC1EB-88E3-4296-A23E-7B30D16AA52B}"/>
              </a:ext>
            </a:extLst>
          </p:cNvPr>
          <p:cNvSpPr>
            <a:spLocks noGrp="1"/>
          </p:cNvSpPr>
          <p:nvPr/>
        </p:nvSpPr>
        <p:spPr>
          <a:xfrm>
            <a:off x="7705725" y="3143250"/>
            <a:ext cx="9525" cy="3105150"/>
          </a:xfrm>
          <a:prstGeom prst="rect">
            <a:avLst/>
          </a:prstGeom>
          <a:solidFill>
            <a:srgbClr val="C8BCA8"/>
          </a:solidFill>
          <a:ln w="0">
            <a:noFill/>
          </a:ln>
        </p:spPr>
      </p:sp>
      <p:sp>
        <p:nvSpPr>
          <p:cNvPr id="11" name="text-5-9">
            <a:extLst>
              <a:ext uri="{FF2B5EF4-FFF2-40B4-BE49-F238E27FC236}">
                <a16:creationId xmlns:a16="http://schemas.microsoft.com/office/drawing/2014/main" id="{A5E5F408-5893-48FD-9026-87F2661EBEE1}"/>
              </a:ext>
            </a:extLst>
          </p:cNvPr>
          <p:cNvSpPr>
            <a:spLocks noGrp="1"/>
          </p:cNvSpPr>
          <p:nvPr/>
        </p:nvSpPr>
        <p:spPr>
          <a:xfrm>
            <a:off x="7943850" y="3143250"/>
            <a:ext cx="3790950" cy="3105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1973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197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С первых десятилетий XIX века началось становление современного газетного дела. Значительный прорыв обеспечили </a:t>
            </a:r>
            <a:r>
              <a:rPr sz="197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технологические инновации:</a:t>
            </a:r>
            <a:r>
              <a:rPr sz="197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появление дешевых газет и </a:t>
            </a:r>
            <a:r>
              <a:rPr sz="197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ротационных печатных машин</a:t>
            </a:r>
            <a:r>
              <a:rPr sz="197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в </a:t>
            </a:r>
            <a:r>
              <a:rPr sz="197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1840-х</a:t>
            </a:r>
            <a:r>
              <a:rPr sz="197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годах существенно снизило стоимость производства и увеличило тиражи, сделав газеты общедоступными.</a:t>
            </a:r>
          </a:p>
        </p:txBody>
      </p:sp>
      <p:sp>
        <p:nvSpPr>
          <p:cNvPr id="12" name="surface-5-10">
            <a:extLst>
              <a:ext uri="{FF2B5EF4-FFF2-40B4-BE49-F238E27FC236}">
                <a16:creationId xmlns:a16="http://schemas.microsoft.com/office/drawing/2014/main" id="{B13114D2-B0DE-46C2-B1BC-6CB89EC821A3}"/>
              </a:ext>
            </a:extLst>
          </p:cNvPr>
          <p:cNvSpPr>
            <a:spLocks noGrp="1"/>
          </p:cNvSpPr>
          <p:nvPr/>
        </p:nvSpPr>
        <p:spPr>
          <a:xfrm>
            <a:off x="457200" y="6391275"/>
            <a:ext cx="11277600" cy="7620"/>
          </a:xfrm>
          <a:prstGeom prst="rect">
            <a:avLst/>
          </a:prstGeom>
          <a:solidFill>
            <a:srgbClr val="C8BCA8"/>
          </a:solidFill>
          <a:ln w="0">
            <a:noFill/>
          </a:ln>
        </p:spPr>
      </p:sp>
      <p:sp>
        <p:nvSpPr>
          <p:cNvPr id="13" name="author-5">
            <a:extLst>
              <a:ext uri="{FF2B5EF4-FFF2-40B4-BE49-F238E27FC236}">
                <a16:creationId xmlns:a16="http://schemas.microsoft.com/office/drawing/2014/main" id="{427B8E04-1C79-43CE-8B67-33F6C2C7F224}"/>
              </a:ext>
            </a:extLst>
          </p:cNvPr>
          <p:cNvSpPr>
            <a:spLocks noGrp="1"/>
          </p:cNvSpPr>
          <p:nvPr/>
        </p:nvSpPr>
        <p:spPr>
          <a:xfrm>
            <a:off x="10382250" y="6477000"/>
            <a:ext cx="1352550" cy="238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92000"/>
              </a:lnSpc>
              <a:buNone/>
              <a:defRPr sz="1125" b="0" i="0">
                <a:solidFill>
                  <a:srgbClr val="53605D"/>
                </a:solidFill>
                <a:latin typeface="Georgia"/>
                <a:ea typeface="Georgia"/>
                <a:cs typeface="Georgia"/>
              </a:defRPr>
            </a:pPr>
            <a:r>
              <a:rPr sz="1125" b="0" i="0">
                <a:solidFill>
                  <a:srgbClr val="53605D"/>
                </a:solidFill>
                <a:latin typeface="Georgia"/>
                <a:ea typeface="Georgia"/>
                <a:cs typeface="Georgia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053920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2D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-6">
            <a:extLst>
              <a:ext uri="{FF2B5EF4-FFF2-40B4-BE49-F238E27FC236}">
                <a16:creationId xmlns:a16="http://schemas.microsoft.com/office/drawing/2014/main" id="{E5079A02-2DC6-47BE-BC26-E82D62A70B69}"/>
              </a:ext>
            </a:extLst>
          </p:cNvPr>
          <p:cNvSpPr>
            <a:spLocks noGrp="1"/>
          </p:cNvSpPr>
          <p:nvPr/>
        </p:nvSpPr>
        <p:spPr>
          <a:xfrm>
            <a:off x="457200" y="314325"/>
            <a:ext cx="11277600" cy="838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3225" b="0" i="0">
                <a:solidFill>
                  <a:srgbClr val="FBF8F0"/>
                </a:solidFill>
                <a:latin typeface="Georgia"/>
                <a:ea typeface="Georgia"/>
                <a:cs typeface="Georgia"/>
              </a:defRPr>
            </a:pPr>
            <a:r>
              <a:rPr sz="3225" b="0" i="0">
                <a:solidFill>
                  <a:srgbClr val="FBF8F0"/>
                </a:solidFill>
                <a:latin typeface="Georgia"/>
                <a:ea typeface="Georgia"/>
                <a:cs typeface="Georgia"/>
              </a:rPr>
              <a:t>4. Почему XX век называют «веком науки»</a:t>
            </a:r>
          </a:p>
        </p:txBody>
      </p:sp>
      <p:sp>
        <p:nvSpPr>
          <p:cNvPr id="2" name="surface-6-1">
            <a:extLst>
              <a:ext uri="{FF2B5EF4-FFF2-40B4-BE49-F238E27FC236}">
                <a16:creationId xmlns:a16="http://schemas.microsoft.com/office/drawing/2014/main" id="{11E3173B-8976-4309-8010-08533D43FB7E}"/>
              </a:ext>
            </a:extLst>
          </p:cNvPr>
          <p:cNvSpPr>
            <a:spLocks noGrp="1"/>
          </p:cNvSpPr>
          <p:nvPr/>
        </p:nvSpPr>
        <p:spPr>
          <a:xfrm>
            <a:off x="457200" y="1209675"/>
            <a:ext cx="11277600" cy="9525"/>
          </a:xfrm>
          <a:prstGeom prst="rect">
            <a:avLst/>
          </a:prstGeom>
          <a:solidFill>
            <a:srgbClr val="9F7A4E"/>
          </a:solidFill>
          <a:ln w="0">
            <a:noFill/>
          </a:ln>
        </p:spPr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57200" y="1600207"/>
            <a:ext cx="3209925" cy="4248135"/>
          </a:xfrm>
          <a:prstGeom prst="rect">
            <a:avLst/>
          </a:prstGeom>
        </p:spPr>
      </p:pic>
      <p:sp>
        <p:nvSpPr>
          <p:cNvPr id="4" name="text-6-2">
            <a:extLst>
              <a:ext uri="{FF2B5EF4-FFF2-40B4-BE49-F238E27FC236}">
                <a16:creationId xmlns:a16="http://schemas.microsoft.com/office/drawing/2014/main" id="{61D0B862-9534-4D2F-B24B-F829E65A48CE}"/>
              </a:ext>
            </a:extLst>
          </p:cNvPr>
          <p:cNvSpPr>
            <a:spLocks noGrp="1"/>
          </p:cNvSpPr>
          <p:nvPr/>
        </p:nvSpPr>
        <p:spPr>
          <a:xfrm>
            <a:off x="4114800" y="1514475"/>
            <a:ext cx="7620000" cy="1371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400" b="0" i="0">
                <a:solidFill>
                  <a:srgbClr val="FBF8F0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В XIX веке наука заняла беспрецедентно важную роль в объяснении мира, став объектом </a:t>
            </a:r>
            <a:r>
              <a:rPr sz="2400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всеобщей веры и надежды</a:t>
            </a:r>
            <a:r>
              <a:rPr sz="2400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, а также неотъемлемой частью общественной жизни.</a:t>
            </a:r>
          </a:p>
        </p:txBody>
      </p:sp>
      <p:sp>
        <p:nvSpPr>
          <p:cNvPr id="5" name="surface-6-3">
            <a:extLst>
              <a:ext uri="{FF2B5EF4-FFF2-40B4-BE49-F238E27FC236}">
                <a16:creationId xmlns:a16="http://schemas.microsoft.com/office/drawing/2014/main" id="{E1384A6E-3AF2-4B66-A102-2B9A92F1DED4}"/>
              </a:ext>
            </a:extLst>
          </p:cNvPr>
          <p:cNvSpPr>
            <a:spLocks noGrp="1"/>
          </p:cNvSpPr>
          <p:nvPr/>
        </p:nvSpPr>
        <p:spPr>
          <a:xfrm>
            <a:off x="4114800" y="3057525"/>
            <a:ext cx="7620000" cy="9525"/>
          </a:xfrm>
          <a:prstGeom prst="rect">
            <a:avLst/>
          </a:prstGeom>
          <a:solidFill>
            <a:srgbClr val="657B80"/>
          </a:solidFill>
          <a:ln w="0">
            <a:noFill/>
          </a:ln>
        </p:spPr>
      </p:sp>
      <p:sp>
        <p:nvSpPr>
          <p:cNvPr id="6" name="text-6-4">
            <a:extLst>
              <a:ext uri="{FF2B5EF4-FFF2-40B4-BE49-F238E27FC236}">
                <a16:creationId xmlns:a16="http://schemas.microsoft.com/office/drawing/2014/main" id="{5C53E3CF-3B15-41C5-92BF-2BB1D15FF06A}"/>
              </a:ext>
            </a:extLst>
          </p:cNvPr>
          <p:cNvSpPr>
            <a:spLocks noGrp="1"/>
          </p:cNvSpPr>
          <p:nvPr/>
        </p:nvSpPr>
        <p:spPr>
          <a:xfrm>
            <a:off x="4114800" y="3257550"/>
            <a:ext cx="7620000" cy="1314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288" b="0" i="0">
                <a:solidFill>
                  <a:srgbClr val="FBF8F0"/>
                </a:solidFill>
                <a:latin typeface="Calibri"/>
                <a:ea typeface="Calibri"/>
                <a:cs typeface="Calibri"/>
              </a:defRPr>
            </a:pPr>
            <a:r>
              <a:rPr sz="228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Эта эпоха характеризовалась её </a:t>
            </a:r>
            <a:r>
              <a:rPr sz="2288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профессионализацией и дифференциацией:</a:t>
            </a:r>
            <a:r>
              <a:rPr sz="228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 возникли и чётко оформились отдельные дисциплины, такие как </a:t>
            </a:r>
            <a:r>
              <a:rPr sz="2288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«биология» и «физика»</a:t>
            </a:r>
            <a:r>
              <a:rPr sz="228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sp>
        <p:nvSpPr>
          <p:cNvPr id="7" name="surface-6-5">
            <a:extLst>
              <a:ext uri="{FF2B5EF4-FFF2-40B4-BE49-F238E27FC236}">
                <a16:creationId xmlns:a16="http://schemas.microsoft.com/office/drawing/2014/main" id="{ED894AC6-310B-489B-B1C3-577D5D47D94D}"/>
              </a:ext>
            </a:extLst>
          </p:cNvPr>
          <p:cNvSpPr>
            <a:spLocks noGrp="1"/>
          </p:cNvSpPr>
          <p:nvPr/>
        </p:nvSpPr>
        <p:spPr>
          <a:xfrm>
            <a:off x="4114800" y="4752975"/>
            <a:ext cx="7620000" cy="9525"/>
          </a:xfrm>
          <a:prstGeom prst="rect">
            <a:avLst/>
          </a:prstGeom>
          <a:solidFill>
            <a:srgbClr val="657B80"/>
          </a:solidFill>
          <a:ln w="0">
            <a:noFill/>
          </a:ln>
        </p:spPr>
      </p:sp>
      <p:sp>
        <p:nvSpPr>
          <p:cNvPr id="8" name="text-6-6">
            <a:extLst>
              <a:ext uri="{FF2B5EF4-FFF2-40B4-BE49-F238E27FC236}">
                <a16:creationId xmlns:a16="http://schemas.microsoft.com/office/drawing/2014/main" id="{1E9FADBC-6419-4F59-B939-39786048D377}"/>
              </a:ext>
            </a:extLst>
          </p:cNvPr>
          <p:cNvSpPr>
            <a:spLocks noGrp="1"/>
          </p:cNvSpPr>
          <p:nvPr/>
        </p:nvSpPr>
        <p:spPr>
          <a:xfrm>
            <a:off x="4114800" y="4953000"/>
            <a:ext cx="7620000" cy="1295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288" b="0" i="0">
                <a:solidFill>
                  <a:srgbClr val="FBF8F0"/>
                </a:solidFill>
                <a:latin typeface="Calibri"/>
                <a:ea typeface="Calibri"/>
                <a:cs typeface="Calibri"/>
              </a:defRPr>
            </a:pPr>
            <a:r>
              <a:rPr sz="228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Наука всё больше приобретала прикладной характер, и её открытия всё чаще находили </a:t>
            </a:r>
            <a:r>
              <a:rPr sz="2288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практическое применение</a:t>
            </a:r>
            <a:r>
              <a:rPr sz="2288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, тесно интегрируясь в производственные процессы.</a:t>
            </a:r>
          </a:p>
        </p:txBody>
      </p:sp>
      <p:sp>
        <p:nvSpPr>
          <p:cNvPr id="9" name="surface-6-7">
            <a:extLst>
              <a:ext uri="{FF2B5EF4-FFF2-40B4-BE49-F238E27FC236}">
                <a16:creationId xmlns:a16="http://schemas.microsoft.com/office/drawing/2014/main" id="{A81DFA9A-B394-4B93-8DB1-B0A059591EC5}"/>
              </a:ext>
            </a:extLst>
          </p:cNvPr>
          <p:cNvSpPr>
            <a:spLocks noGrp="1"/>
          </p:cNvSpPr>
          <p:nvPr/>
        </p:nvSpPr>
        <p:spPr>
          <a:xfrm>
            <a:off x="457200" y="6391275"/>
            <a:ext cx="11277600" cy="7620"/>
          </a:xfrm>
          <a:prstGeom prst="rect">
            <a:avLst/>
          </a:prstGeom>
          <a:solidFill>
            <a:srgbClr val="657B80"/>
          </a:solidFill>
          <a:ln w="0">
            <a:noFill/>
          </a:ln>
        </p:spPr>
      </p:sp>
      <p:sp>
        <p:nvSpPr>
          <p:cNvPr id="10" name="author-6">
            <a:extLst>
              <a:ext uri="{FF2B5EF4-FFF2-40B4-BE49-F238E27FC236}">
                <a16:creationId xmlns:a16="http://schemas.microsoft.com/office/drawing/2014/main" id="{29D11172-D0E8-4491-96EB-D4C5C42AF5C0}"/>
              </a:ext>
            </a:extLst>
          </p:cNvPr>
          <p:cNvSpPr>
            <a:spLocks noGrp="1"/>
          </p:cNvSpPr>
          <p:nvPr/>
        </p:nvSpPr>
        <p:spPr>
          <a:xfrm>
            <a:off x="10382250" y="6477000"/>
            <a:ext cx="1352550" cy="238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92000"/>
              </a:lnSpc>
              <a:buNone/>
              <a:defRPr sz="1125" b="0" i="0">
                <a:solidFill>
                  <a:srgbClr val="C6CDC8"/>
                </a:solidFill>
                <a:latin typeface="Georgia"/>
                <a:ea typeface="Georgia"/>
                <a:cs typeface="Georgia"/>
              </a:defRPr>
            </a:pPr>
            <a:r>
              <a:rPr sz="1125" b="0" i="0">
                <a:solidFill>
                  <a:srgbClr val="C6CDC8"/>
                </a:solidFill>
                <a:latin typeface="Georgia"/>
                <a:ea typeface="Georgia"/>
                <a:cs typeface="Georgia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118048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-7">
            <a:extLst>
              <a:ext uri="{FF2B5EF4-FFF2-40B4-BE49-F238E27FC236}">
                <a16:creationId xmlns:a16="http://schemas.microsoft.com/office/drawing/2014/main" id="{D54A5D68-62D4-4BC7-9B89-A70AD8DE7F7F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11277600" cy="590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3225" b="0" i="0">
                <a:solidFill>
                  <a:srgbClr val="193444"/>
                </a:solidFill>
                <a:latin typeface="Georgia"/>
                <a:ea typeface="Georgia"/>
                <a:cs typeface="Georgia"/>
              </a:defRPr>
            </a:pPr>
            <a:r>
              <a:rPr sz="3225" b="0" i="0">
                <a:solidFill>
                  <a:srgbClr val="193444"/>
                </a:solidFill>
                <a:latin typeface="Georgia"/>
                <a:ea typeface="Georgia"/>
                <a:cs typeface="Georgia"/>
              </a:rPr>
              <a:t>Ключевые достижения и их значение:</a:t>
            </a:r>
          </a:p>
        </p:txBody>
      </p:sp>
      <p:sp>
        <p:nvSpPr>
          <p:cNvPr id="2" name="surface-7-1">
            <a:extLst>
              <a:ext uri="{FF2B5EF4-FFF2-40B4-BE49-F238E27FC236}">
                <a16:creationId xmlns:a16="http://schemas.microsoft.com/office/drawing/2014/main" id="{52DE08A7-AA5E-49BC-8ECE-85810239A4F1}"/>
              </a:ext>
            </a:extLst>
          </p:cNvPr>
          <p:cNvSpPr>
            <a:spLocks noGrp="1"/>
          </p:cNvSpPr>
          <p:nvPr/>
        </p:nvSpPr>
        <p:spPr>
          <a:xfrm>
            <a:off x="457200" y="1000125"/>
            <a:ext cx="11277600" cy="9525"/>
          </a:xfrm>
          <a:prstGeom prst="rect">
            <a:avLst/>
          </a:prstGeom>
          <a:solidFill>
            <a:srgbClr val="9F7A4E"/>
          </a:solidFill>
          <a:ln w="0">
            <a:noFill/>
          </a:ln>
        </p:spPr>
      </p:sp>
      <p:sp>
        <p:nvSpPr>
          <p:cNvPr id="3" name="text-7-2">
            <a:extLst>
              <a:ext uri="{FF2B5EF4-FFF2-40B4-BE49-F238E27FC236}">
                <a16:creationId xmlns:a16="http://schemas.microsoft.com/office/drawing/2014/main" id="{7F68AE58-6327-4D98-B83D-A5D712D738E9}"/>
              </a:ext>
            </a:extLst>
          </p:cNvPr>
          <p:cNvSpPr>
            <a:spLocks noGrp="1"/>
          </p:cNvSpPr>
          <p:nvPr/>
        </p:nvSpPr>
        <p:spPr>
          <a:xfrm>
            <a:off x="457200" y="1123950"/>
            <a:ext cx="11277600" cy="895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02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Физика:</a:t>
            </a:r>
            <a:r>
              <a: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работы </a:t>
            </a:r>
            <a:r>
              <a:rPr sz="202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М. Фарадея</a:t>
            </a:r>
            <a:r>
              <a: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стали фундаментом для дальнейших исследований, а </a:t>
            </a:r>
            <a:r>
              <a:rPr sz="202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Дж. Максвелл</a:t>
            </a:r>
            <a:r>
              <a: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создав классическую электродинамику, открыл электромагнитные волны и поля. Эти открытия послужили основой для изобретения </a:t>
            </a:r>
            <a:r>
              <a:rPr sz="202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радио</a:t>
            </a:r>
            <a:r>
              <a: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и способствовали обнаружению рентгеновских лучей.</a:t>
            </a:r>
          </a:p>
        </p:txBody>
      </p:sp>
      <p:sp>
        <p:nvSpPr>
          <p:cNvPr id="4" name="surface-7-3">
            <a:extLst>
              <a:ext uri="{FF2B5EF4-FFF2-40B4-BE49-F238E27FC236}">
                <a16:creationId xmlns:a16="http://schemas.microsoft.com/office/drawing/2014/main" id="{8631CF2D-A743-4116-8906-E8E9D1D15056}"/>
              </a:ext>
            </a:extLst>
          </p:cNvPr>
          <p:cNvSpPr>
            <a:spLocks noGrp="1"/>
          </p:cNvSpPr>
          <p:nvPr/>
        </p:nvSpPr>
        <p:spPr>
          <a:xfrm>
            <a:off x="457200" y="2095500"/>
            <a:ext cx="11277600" cy="9525"/>
          </a:xfrm>
          <a:prstGeom prst="rect">
            <a:avLst/>
          </a:prstGeom>
          <a:solidFill>
            <a:srgbClr val="C8BCA8"/>
          </a:solidFill>
          <a:ln w="0">
            <a:noFill/>
          </a:ln>
        </p:spPr>
      </p:sp>
      <p:sp>
        <p:nvSpPr>
          <p:cNvPr id="5" name="text-7-4">
            <a:extLst>
              <a:ext uri="{FF2B5EF4-FFF2-40B4-BE49-F238E27FC236}">
                <a16:creationId xmlns:a16="http://schemas.microsoft.com/office/drawing/2014/main" id="{EB41D310-ABBE-48CC-B2EF-EEB75D0B3539}"/>
              </a:ext>
            </a:extLst>
          </p:cNvPr>
          <p:cNvSpPr>
            <a:spLocks noGrp="1"/>
          </p:cNvSpPr>
          <p:nvPr/>
        </p:nvSpPr>
        <p:spPr>
          <a:xfrm>
            <a:off x="457200" y="2200275"/>
            <a:ext cx="1127760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02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Химия:</a:t>
            </a:r>
            <a:r>
              <a: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исследования </a:t>
            </a:r>
            <a:r>
              <a:rPr sz="202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Ю. Либиха</a:t>
            </a:r>
            <a:r>
              <a: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привели к созданию </a:t>
            </a:r>
            <a:r>
              <a:rPr sz="202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искусственных удобрений</a:t>
            </a:r>
            <a:r>
              <a:rPr sz="202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значительно повысивших урожайность, а также к изобретению хлороформа для анестезии в хирургии.</a:t>
            </a:r>
          </a:p>
        </p:txBody>
      </p:sp>
      <p:sp>
        <p:nvSpPr>
          <p:cNvPr id="6" name="surface-7-5">
            <a:extLst>
              <a:ext uri="{FF2B5EF4-FFF2-40B4-BE49-F238E27FC236}">
                <a16:creationId xmlns:a16="http://schemas.microsoft.com/office/drawing/2014/main" id="{1A608BA2-550D-49FB-9081-619E076B9FB9}"/>
              </a:ext>
            </a:extLst>
          </p:cNvPr>
          <p:cNvSpPr>
            <a:spLocks noGrp="1"/>
          </p:cNvSpPr>
          <p:nvPr/>
        </p:nvSpPr>
        <p:spPr>
          <a:xfrm>
            <a:off x="457200" y="2905125"/>
            <a:ext cx="11277600" cy="9525"/>
          </a:xfrm>
          <a:prstGeom prst="rect">
            <a:avLst/>
          </a:prstGeom>
          <a:solidFill>
            <a:srgbClr val="C8BCA8"/>
          </a:solidFill>
          <a:ln w="0">
            <a:noFill/>
          </a:ln>
        </p:spPr>
      </p:sp>
      <p:sp>
        <p:nvSpPr>
          <p:cNvPr id="7" name="text-7-6">
            <a:extLst>
              <a:ext uri="{FF2B5EF4-FFF2-40B4-BE49-F238E27FC236}">
                <a16:creationId xmlns:a16="http://schemas.microsoft.com/office/drawing/2014/main" id="{FC440BB2-93E8-4CC1-BD9B-F7B03F079258}"/>
              </a:ext>
            </a:extLst>
          </p:cNvPr>
          <p:cNvSpPr>
            <a:spLocks noGrp="1"/>
          </p:cNvSpPr>
          <p:nvPr/>
        </p:nvSpPr>
        <p:spPr>
          <a:xfrm>
            <a:off x="457200" y="3009900"/>
            <a:ext cx="11277600" cy="1409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1988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1988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Биология:</a:t>
            </a:r>
            <a:r>
              <a:rPr sz="198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труды </a:t>
            </a:r>
            <a:r>
              <a:rPr sz="1988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Ч. Дарвина</a:t>
            </a:r>
            <a:r>
              <a:rPr sz="198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– «Происхождение видов» </a:t>
            </a:r>
            <a:r>
              <a:rPr sz="1988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(1859)</a:t>
            </a:r>
            <a:r>
              <a:rPr sz="198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с концепцией естественного отбора и «Происхождение человека» </a:t>
            </a:r>
            <a:r>
              <a:rPr sz="1988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(1871)</a:t>
            </a:r>
            <a:r>
              <a:rPr sz="198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– произвели настоящую революцию не только в биологии, но и в общественном сознании. Они вызвали бурные дебаты, бросив вызов христианскому учению о божественном сотворении человека. На основе его идей также возник </a:t>
            </a:r>
            <a:r>
              <a:rPr sz="1988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социальный дарвинизм</a:t>
            </a:r>
            <a:r>
              <a:rPr sz="198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переносящий законы борьбы за существование на человеческое общество.</a:t>
            </a:r>
          </a:p>
        </p:txBody>
      </p:sp>
      <p:sp>
        <p:nvSpPr>
          <p:cNvPr id="8" name="surface-7-7">
            <a:extLst>
              <a:ext uri="{FF2B5EF4-FFF2-40B4-BE49-F238E27FC236}">
                <a16:creationId xmlns:a16="http://schemas.microsoft.com/office/drawing/2014/main" id="{C68A3A88-8FE9-4820-B75B-24786C48A3A4}"/>
              </a:ext>
            </a:extLst>
          </p:cNvPr>
          <p:cNvSpPr>
            <a:spLocks noGrp="1"/>
          </p:cNvSpPr>
          <p:nvPr/>
        </p:nvSpPr>
        <p:spPr>
          <a:xfrm>
            <a:off x="457200" y="4505325"/>
            <a:ext cx="11277600" cy="19050"/>
          </a:xfrm>
          <a:prstGeom prst="rect">
            <a:avLst/>
          </a:prstGeom>
          <a:solidFill>
            <a:srgbClr val="24483F"/>
          </a:solidFill>
          <a:ln w="0">
            <a:noFill/>
          </a:ln>
        </p:spPr>
      </p:sp>
      <p:sp>
        <p:nvSpPr>
          <p:cNvPr id="9" name="text-7-8">
            <a:extLst>
              <a:ext uri="{FF2B5EF4-FFF2-40B4-BE49-F238E27FC236}">
                <a16:creationId xmlns:a16="http://schemas.microsoft.com/office/drawing/2014/main" id="{A1144EF0-DC4D-4AE5-9C4F-63AD192EE8E3}"/>
              </a:ext>
            </a:extLst>
          </p:cNvPr>
          <p:cNvSpPr>
            <a:spLocks noGrp="1"/>
          </p:cNvSpPr>
          <p:nvPr/>
        </p:nvSpPr>
        <p:spPr>
          <a:xfrm>
            <a:off x="457200" y="4610100"/>
            <a:ext cx="11277600" cy="1666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1875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187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Современная биология (Рубеж XIX–XX веков):</a:t>
            </a:r>
            <a:r>
              <a:rPr sz="187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Наступил «золотой век» микробиологии, ознаменовавшийся открытием возбудителей туберкулёза и холеры. Русский учёный </a:t>
            </a:r>
            <a:r>
              <a:rPr sz="187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Д. Ивановский</a:t>
            </a:r>
            <a:r>
              <a:rPr sz="187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открыл вирусы. В генетике </a:t>
            </a:r>
            <a:r>
              <a:rPr sz="187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Г. Мендель</a:t>
            </a:r>
            <a:r>
              <a:rPr sz="187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в </a:t>
            </a:r>
            <a:r>
              <a:rPr sz="187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1866 году</a:t>
            </a:r>
            <a:r>
              <a:rPr sz="187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заложил основы учения о наследственности, а в начале XX века была сформулирована </a:t>
            </a:r>
            <a:r>
              <a:rPr sz="187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хромосомная теория наследственности</a:t>
            </a:r>
            <a:r>
              <a:rPr sz="187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доказавшая, что хромосомы являются носителями генов. Важным открытием стало и экспериментальное подтверждение </a:t>
            </a:r>
            <a:r>
              <a:rPr sz="187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Н. Луниным</a:t>
            </a:r>
            <a:r>
              <a:rPr sz="187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в </a:t>
            </a:r>
            <a:r>
              <a:rPr sz="187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1880 году</a:t>
            </a:r>
            <a:r>
              <a:rPr sz="187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существования «других веществ, необходимых для питания» </a:t>
            </a:r>
            <a:r>
              <a:rPr sz="1875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(витаминов)</a:t>
            </a:r>
            <a:r>
              <a:rPr sz="1875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от которых зависит здоровье человека.</a:t>
            </a:r>
          </a:p>
        </p:txBody>
      </p:sp>
      <p:sp>
        <p:nvSpPr>
          <p:cNvPr id="10" name="surface-7-9">
            <a:extLst>
              <a:ext uri="{FF2B5EF4-FFF2-40B4-BE49-F238E27FC236}">
                <a16:creationId xmlns:a16="http://schemas.microsoft.com/office/drawing/2014/main" id="{B4DD3F4D-3E8E-404B-BD72-4D213615F678}"/>
              </a:ext>
            </a:extLst>
          </p:cNvPr>
          <p:cNvSpPr>
            <a:spLocks noGrp="1"/>
          </p:cNvSpPr>
          <p:nvPr/>
        </p:nvSpPr>
        <p:spPr>
          <a:xfrm>
            <a:off x="457200" y="6391275"/>
            <a:ext cx="11277600" cy="7620"/>
          </a:xfrm>
          <a:prstGeom prst="rect">
            <a:avLst/>
          </a:prstGeom>
          <a:solidFill>
            <a:srgbClr val="C8BCA8"/>
          </a:solidFill>
          <a:ln w="0">
            <a:noFill/>
          </a:ln>
        </p:spPr>
      </p:sp>
      <p:sp>
        <p:nvSpPr>
          <p:cNvPr id="11" name="author-7">
            <a:extLst>
              <a:ext uri="{FF2B5EF4-FFF2-40B4-BE49-F238E27FC236}">
                <a16:creationId xmlns:a16="http://schemas.microsoft.com/office/drawing/2014/main" id="{218F4CBF-7E5A-47B4-A3D4-2AB45C103A08}"/>
              </a:ext>
            </a:extLst>
          </p:cNvPr>
          <p:cNvSpPr>
            <a:spLocks noGrp="1"/>
          </p:cNvSpPr>
          <p:nvPr/>
        </p:nvSpPr>
        <p:spPr>
          <a:xfrm>
            <a:off x="10382250" y="6477000"/>
            <a:ext cx="1352550" cy="238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92000"/>
              </a:lnSpc>
              <a:buNone/>
              <a:defRPr sz="1125" b="0" i="0">
                <a:solidFill>
                  <a:srgbClr val="53605D"/>
                </a:solidFill>
                <a:latin typeface="Georgia"/>
                <a:ea typeface="Georgia"/>
                <a:cs typeface="Georgia"/>
              </a:defRPr>
            </a:pPr>
            <a:r>
              <a:rPr sz="1125" b="0" i="0">
                <a:solidFill>
                  <a:srgbClr val="53605D"/>
                </a:solidFill>
                <a:latin typeface="Georgia"/>
                <a:ea typeface="Georgia"/>
                <a:cs typeface="Georgia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588438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-8">
            <a:extLst>
              <a:ext uri="{FF2B5EF4-FFF2-40B4-BE49-F238E27FC236}">
                <a16:creationId xmlns:a16="http://schemas.microsoft.com/office/drawing/2014/main" id="{4B9F5AF2-A54A-4054-8520-15526D8F6935}"/>
              </a:ext>
            </a:extLst>
          </p:cNvPr>
          <p:cNvSpPr>
            <a:spLocks noGrp="1"/>
          </p:cNvSpPr>
          <p:nvPr/>
        </p:nvSpPr>
        <p:spPr>
          <a:xfrm>
            <a:off x="457200" y="314325"/>
            <a:ext cx="11277600" cy="914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3000" b="0" i="0">
                <a:solidFill>
                  <a:srgbClr val="193444"/>
                </a:solidFill>
                <a:latin typeface="Georgia"/>
                <a:ea typeface="Georgia"/>
                <a:cs typeface="Georgia"/>
              </a:defRPr>
            </a:pPr>
            <a:r>
              <a:rPr sz="3000" b="0" i="0">
                <a:solidFill>
                  <a:srgbClr val="193444"/>
                </a:solidFill>
                <a:latin typeface="Georgia"/>
                <a:ea typeface="Georgia"/>
                <a:cs typeface="Georgia"/>
              </a:rPr>
              <a:t>5. «Ведущая черта нашего столетия – его историческое сознания»</a:t>
            </a:r>
          </a:p>
        </p:txBody>
      </p:sp>
      <p:sp>
        <p:nvSpPr>
          <p:cNvPr id="2" name="surface-8-1">
            <a:extLst>
              <a:ext uri="{FF2B5EF4-FFF2-40B4-BE49-F238E27FC236}">
                <a16:creationId xmlns:a16="http://schemas.microsoft.com/office/drawing/2014/main" id="{5C0C75FA-A605-48D6-B627-307528B68B36}"/>
              </a:ext>
            </a:extLst>
          </p:cNvPr>
          <p:cNvSpPr>
            <a:spLocks noGrp="1"/>
          </p:cNvSpPr>
          <p:nvPr/>
        </p:nvSpPr>
        <p:spPr>
          <a:xfrm>
            <a:off x="457200" y="1209675"/>
            <a:ext cx="11277600" cy="9525"/>
          </a:xfrm>
          <a:prstGeom prst="rect">
            <a:avLst/>
          </a:prstGeom>
          <a:solidFill>
            <a:srgbClr val="9F7A4E"/>
          </a:solidFill>
          <a:ln w="0">
            <a:noFill/>
          </a:ln>
        </p:spPr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57200" y="1723147"/>
            <a:ext cx="2990850" cy="4145131"/>
          </a:xfrm>
          <a:prstGeom prst="rect">
            <a:avLst/>
          </a:prstGeom>
        </p:spPr>
      </p:pic>
      <p:sp>
        <p:nvSpPr>
          <p:cNvPr id="4" name="text-8-2">
            <a:extLst>
              <a:ext uri="{FF2B5EF4-FFF2-40B4-BE49-F238E27FC236}">
                <a16:creationId xmlns:a16="http://schemas.microsoft.com/office/drawing/2014/main" id="{06FE3B7B-1E7B-46AE-B6AE-155A10080C2F}"/>
              </a:ext>
            </a:extLst>
          </p:cNvPr>
          <p:cNvSpPr>
            <a:spLocks noGrp="1"/>
          </p:cNvSpPr>
          <p:nvPr/>
        </p:nvSpPr>
        <p:spPr>
          <a:xfrm>
            <a:off x="3895725" y="1485900"/>
            <a:ext cx="7886700" cy="1181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В XIX веке </a:t>
            </a:r>
            <a:r>
              <a:rPr sz="206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гуманитарные науки, особенно история</a:t>
            </a: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обрели ключевое значение, объясняя прошлое и формируя ориентиры на будущее, что стало одной из опор для всеобщей </a:t>
            </a:r>
            <a:r>
              <a:rPr sz="206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веры в прогресс.</a:t>
            </a:r>
          </a:p>
        </p:txBody>
      </p:sp>
      <p:sp>
        <p:nvSpPr>
          <p:cNvPr id="5" name="text-8-3">
            <a:extLst>
              <a:ext uri="{FF2B5EF4-FFF2-40B4-BE49-F238E27FC236}">
                <a16:creationId xmlns:a16="http://schemas.microsoft.com/office/drawing/2014/main" id="{7528150D-30F7-4DAD-9A70-928781479DA1}"/>
              </a:ext>
            </a:extLst>
          </p:cNvPr>
          <p:cNvSpPr>
            <a:spLocks noGrp="1"/>
          </p:cNvSpPr>
          <p:nvPr/>
        </p:nvSpPr>
        <p:spPr>
          <a:xfrm>
            <a:off x="3895725" y="2800350"/>
            <a:ext cx="7839075" cy="857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Историческая наука </a:t>
            </a:r>
            <a:r>
              <a:rPr sz="206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профессионализировалась</a:t>
            </a: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превращаясь из простого пересказа событий в строго очерченную область знания.</a:t>
            </a:r>
          </a:p>
        </p:txBody>
      </p:sp>
      <p:sp>
        <p:nvSpPr>
          <p:cNvPr id="6" name="surface-8-4">
            <a:extLst>
              <a:ext uri="{FF2B5EF4-FFF2-40B4-BE49-F238E27FC236}">
                <a16:creationId xmlns:a16="http://schemas.microsoft.com/office/drawing/2014/main" id="{3ADD411B-BEDF-4B63-85C7-A1AD6FDC8703}"/>
              </a:ext>
            </a:extLst>
          </p:cNvPr>
          <p:cNvSpPr>
            <a:spLocks noGrp="1"/>
          </p:cNvSpPr>
          <p:nvPr/>
        </p:nvSpPr>
        <p:spPr>
          <a:xfrm>
            <a:off x="3895725" y="3762375"/>
            <a:ext cx="7839075" cy="19050"/>
          </a:xfrm>
          <a:prstGeom prst="rect">
            <a:avLst/>
          </a:prstGeom>
          <a:solidFill>
            <a:srgbClr val="793B42"/>
          </a:solidFill>
          <a:ln w="0">
            <a:noFill/>
          </a:ln>
        </p:spPr>
      </p:sp>
      <p:sp>
        <p:nvSpPr>
          <p:cNvPr id="7" name="text-8-5">
            <a:extLst>
              <a:ext uri="{FF2B5EF4-FFF2-40B4-BE49-F238E27FC236}">
                <a16:creationId xmlns:a16="http://schemas.microsoft.com/office/drawing/2014/main" id="{B93F063E-3FDF-4DB2-9E49-CDA0D72820E0}"/>
              </a:ext>
            </a:extLst>
          </p:cNvPr>
          <p:cNvSpPr>
            <a:spLocks noGrp="1"/>
          </p:cNvSpPr>
          <p:nvPr/>
        </p:nvSpPr>
        <p:spPr>
          <a:xfrm>
            <a:off x="3895725" y="3857625"/>
            <a:ext cx="7839075" cy="1143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Немецкий историк </a:t>
            </a:r>
            <a:r>
              <a:rPr sz="2063" b="1" i="0">
                <a:solidFill>
                  <a:srgbClr val="793B42"/>
                </a:solidFill>
                <a:latin typeface="Calibri"/>
                <a:ea typeface="Calibri"/>
                <a:cs typeface="Calibri"/>
              </a:rPr>
              <a:t>Л. Ранке</a:t>
            </a: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выдвинул </a:t>
            </a:r>
            <a:r>
              <a:rPr sz="2063" b="1" i="0">
                <a:solidFill>
                  <a:srgbClr val="793B42"/>
                </a:solidFill>
                <a:latin typeface="Calibri"/>
                <a:ea typeface="Calibri"/>
                <a:cs typeface="Calibri"/>
              </a:rPr>
              <a:t>принцип объективности</a:t>
            </a: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призывая к тщательному </a:t>
            </a:r>
            <a:r>
              <a:rPr sz="2063" b="1" i="0">
                <a:solidFill>
                  <a:srgbClr val="793B42"/>
                </a:solidFill>
                <a:latin typeface="Calibri"/>
                <a:ea typeface="Calibri"/>
                <a:cs typeface="Calibri"/>
              </a:rPr>
              <a:t>анализу источников</a:t>
            </a: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для восстановления подлинной картины событий, его идеи нашли отклик.</a:t>
            </a:r>
          </a:p>
        </p:txBody>
      </p:sp>
      <p:sp>
        <p:nvSpPr>
          <p:cNvPr id="8" name="text-8-6">
            <a:extLst>
              <a:ext uri="{FF2B5EF4-FFF2-40B4-BE49-F238E27FC236}">
                <a16:creationId xmlns:a16="http://schemas.microsoft.com/office/drawing/2014/main" id="{895EF507-4BC5-45E6-9088-7880051C8486}"/>
              </a:ext>
            </a:extLst>
          </p:cNvPr>
          <p:cNvSpPr>
            <a:spLocks noGrp="1"/>
          </p:cNvSpPr>
          <p:nvPr/>
        </p:nvSpPr>
        <p:spPr>
          <a:xfrm>
            <a:off x="3895725" y="5067300"/>
            <a:ext cx="7839075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К середине XIX века исторический горизонт существенно расширился, охватив десятки тысяч лет, что способствовало активному развитию </a:t>
            </a:r>
            <a:r>
              <a:rPr sz="206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первобытной археологии</a:t>
            </a:r>
            <a:r>
              <a:rPr sz="2063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2063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археологии палеолита.</a:t>
            </a:r>
          </a:p>
        </p:txBody>
      </p:sp>
      <p:sp>
        <p:nvSpPr>
          <p:cNvPr id="9" name="surface-8-7">
            <a:extLst>
              <a:ext uri="{FF2B5EF4-FFF2-40B4-BE49-F238E27FC236}">
                <a16:creationId xmlns:a16="http://schemas.microsoft.com/office/drawing/2014/main" id="{79AD2B1B-1333-4015-94B2-9D427DC02A8F}"/>
              </a:ext>
            </a:extLst>
          </p:cNvPr>
          <p:cNvSpPr>
            <a:spLocks noGrp="1"/>
          </p:cNvSpPr>
          <p:nvPr/>
        </p:nvSpPr>
        <p:spPr>
          <a:xfrm>
            <a:off x="457200" y="6391275"/>
            <a:ext cx="11277600" cy="7620"/>
          </a:xfrm>
          <a:prstGeom prst="rect">
            <a:avLst/>
          </a:prstGeom>
          <a:solidFill>
            <a:srgbClr val="C8BCA8"/>
          </a:solidFill>
          <a:ln w="0">
            <a:noFill/>
          </a:ln>
        </p:spPr>
      </p:sp>
      <p:sp>
        <p:nvSpPr>
          <p:cNvPr id="10" name="author-8">
            <a:extLst>
              <a:ext uri="{FF2B5EF4-FFF2-40B4-BE49-F238E27FC236}">
                <a16:creationId xmlns:a16="http://schemas.microsoft.com/office/drawing/2014/main" id="{C427B6F5-1B3E-4152-8BB4-DA9D3230D110}"/>
              </a:ext>
            </a:extLst>
          </p:cNvPr>
          <p:cNvSpPr>
            <a:spLocks noGrp="1"/>
          </p:cNvSpPr>
          <p:nvPr/>
        </p:nvSpPr>
        <p:spPr>
          <a:xfrm>
            <a:off x="10382250" y="6477000"/>
            <a:ext cx="1352550" cy="238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92000"/>
              </a:lnSpc>
              <a:buNone/>
              <a:defRPr sz="1125" b="0" i="0">
                <a:solidFill>
                  <a:srgbClr val="53605D"/>
                </a:solidFill>
                <a:latin typeface="Georgia"/>
                <a:ea typeface="Georgia"/>
                <a:cs typeface="Georgia"/>
              </a:defRPr>
            </a:pPr>
            <a:r>
              <a:rPr sz="1125" b="0" i="0">
                <a:solidFill>
                  <a:srgbClr val="53605D"/>
                </a:solidFill>
                <a:latin typeface="Georgia"/>
                <a:ea typeface="Georgia"/>
                <a:cs typeface="Georgia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282242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57200" y="455501"/>
            <a:ext cx="2571750" cy="3241898"/>
          </a:xfrm>
          <a:prstGeom prst="rect">
            <a:avLst/>
          </a:prstGeom>
        </p:spPr>
      </p:pic>
      <p:sp>
        <p:nvSpPr>
          <p:cNvPr id="2" name="text-9-1">
            <a:extLst>
              <a:ext uri="{FF2B5EF4-FFF2-40B4-BE49-F238E27FC236}">
                <a16:creationId xmlns:a16="http://schemas.microsoft.com/office/drawing/2014/main" id="{C355A5B2-3206-4831-AB52-F8F1841389C3}"/>
              </a:ext>
            </a:extLst>
          </p:cNvPr>
          <p:cNvSpPr>
            <a:spLocks noGrp="1"/>
          </p:cNvSpPr>
          <p:nvPr/>
        </p:nvSpPr>
        <p:spPr>
          <a:xfrm>
            <a:off x="3429000" y="409575"/>
            <a:ext cx="8305800" cy="952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В первой половине XIX века доминирующим философским течением была </a:t>
            </a:r>
            <a:r>
              <a:rPr sz="2138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классическая немецкая философия</a:t>
            </a:r>
            <a:r>
              <a: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во главе с </a:t>
            </a:r>
            <a:r>
              <a:rPr sz="2138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Г. Гегелем.</a:t>
            </a:r>
          </a:p>
        </p:txBody>
      </p:sp>
      <p:sp>
        <p:nvSpPr>
          <p:cNvPr id="3" name="text-9-2">
            <a:extLst>
              <a:ext uri="{FF2B5EF4-FFF2-40B4-BE49-F238E27FC236}">
                <a16:creationId xmlns:a16="http://schemas.microsoft.com/office/drawing/2014/main" id="{567271ED-528E-4264-8354-A3AAAB9739A0}"/>
              </a:ext>
            </a:extLst>
          </p:cNvPr>
          <p:cNvSpPr>
            <a:spLocks noGrp="1"/>
          </p:cNvSpPr>
          <p:nvPr/>
        </p:nvSpPr>
        <p:spPr>
          <a:xfrm>
            <a:off x="3429000" y="1524000"/>
            <a:ext cx="8305800" cy="914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Она оказала огромное влияние на умы современников, поскольку Гегель не просто описывал исторический процесс, а раскрывал его сущность и движущие силы.</a:t>
            </a:r>
          </a:p>
        </p:txBody>
      </p:sp>
      <p:sp>
        <p:nvSpPr>
          <p:cNvPr id="4" name="text-9-3">
            <a:extLst>
              <a:ext uri="{FF2B5EF4-FFF2-40B4-BE49-F238E27FC236}">
                <a16:creationId xmlns:a16="http://schemas.microsoft.com/office/drawing/2014/main" id="{2ADC0074-027C-4926-AA33-634D8A5B267C}"/>
              </a:ext>
            </a:extLst>
          </p:cNvPr>
          <p:cNvSpPr>
            <a:spLocks noGrp="1"/>
          </p:cNvSpPr>
          <p:nvPr/>
        </p:nvSpPr>
        <p:spPr>
          <a:xfrm>
            <a:off x="3429000" y="2590800"/>
            <a:ext cx="8305800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Его концепция трактовала историю как эволюцию </a:t>
            </a:r>
            <a:r>
              <a:rPr sz="2138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«мирового духа»</a:t>
            </a:r>
            <a:r>
              <a: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в основе которой лежит диалектическое </a:t>
            </a:r>
            <a:r>
              <a:rPr sz="2138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взаимодействие противоположных идей</a:t>
            </a:r>
            <a:r>
              <a: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ведущее к предсказуемой смене исторических эпох.</a:t>
            </a:r>
          </a:p>
        </p:txBody>
      </p:sp>
      <p:sp>
        <p:nvSpPr>
          <p:cNvPr id="5" name="text-9-4">
            <a:extLst>
              <a:ext uri="{FF2B5EF4-FFF2-40B4-BE49-F238E27FC236}">
                <a16:creationId xmlns:a16="http://schemas.microsoft.com/office/drawing/2014/main" id="{14EC9960-E0FB-4D7D-8EDE-9D4349DD996A}"/>
              </a:ext>
            </a:extLst>
          </p:cNvPr>
          <p:cNvSpPr>
            <a:spLocks noGrp="1"/>
          </p:cNvSpPr>
          <p:nvPr/>
        </p:nvSpPr>
        <p:spPr>
          <a:xfrm>
            <a:off x="3429000" y="3943350"/>
            <a:ext cx="8305800" cy="695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defRPr>
            </a:pPr>
            <a:r>
              <a: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Кульминацию этого развития Гегель усматривал в </a:t>
            </a:r>
            <a:r>
              <a:rPr sz="2138" b="1" i="0">
                <a:solidFill>
                  <a:srgbClr val="24483F"/>
                </a:solidFill>
                <a:latin typeface="Calibri"/>
                <a:ea typeface="Calibri"/>
                <a:cs typeface="Calibri"/>
              </a:rPr>
              <a:t>«германском духе»</a:t>
            </a:r>
            <a:r>
              <a:rPr sz="2138" b="0" i="0">
                <a:solidFill>
                  <a:srgbClr val="193444"/>
                </a:solidFill>
                <a:latin typeface="Calibri"/>
                <a:ea typeface="Calibri"/>
                <a:cs typeface="Calibri"/>
              </a:rPr>
              <a:t>, хотя выражал сомнения относительно будущего России.</a:t>
            </a:r>
          </a:p>
        </p:txBody>
      </p:sp>
      <p:sp>
        <p:nvSpPr>
          <p:cNvPr id="6" name="surface-9-5">
            <a:extLst>
              <a:ext uri="{FF2B5EF4-FFF2-40B4-BE49-F238E27FC236}">
                <a16:creationId xmlns:a16="http://schemas.microsoft.com/office/drawing/2014/main" id="{FEB65902-3D2A-4D4F-B745-E38AF14538DA}"/>
              </a:ext>
            </a:extLst>
          </p:cNvPr>
          <p:cNvSpPr>
            <a:spLocks noGrp="1"/>
          </p:cNvSpPr>
          <p:nvPr/>
        </p:nvSpPr>
        <p:spPr>
          <a:xfrm>
            <a:off x="457200" y="4800600"/>
            <a:ext cx="11277600" cy="1438275"/>
          </a:xfrm>
          <a:prstGeom prst="rect">
            <a:avLst/>
          </a:prstGeom>
          <a:solidFill>
            <a:srgbClr val="24483F"/>
          </a:solidFill>
          <a:ln w="0">
            <a:noFill/>
          </a:ln>
        </p:spPr>
      </p:sp>
      <p:sp>
        <p:nvSpPr>
          <p:cNvPr id="7" name="text-9-6">
            <a:extLst>
              <a:ext uri="{FF2B5EF4-FFF2-40B4-BE49-F238E27FC236}">
                <a16:creationId xmlns:a16="http://schemas.microsoft.com/office/drawing/2014/main" id="{DBAAA4D9-1562-4624-9263-0F8078EC60EA}"/>
              </a:ext>
            </a:extLst>
          </p:cNvPr>
          <p:cNvSpPr>
            <a:spLocks noGrp="1"/>
          </p:cNvSpPr>
          <p:nvPr/>
        </p:nvSpPr>
        <p:spPr>
          <a:xfrm>
            <a:off x="685800" y="4953000"/>
            <a:ext cx="10820400" cy="1171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2000"/>
              </a:lnSpc>
              <a:buNone/>
              <a:defRPr sz="2100" b="0" i="0">
                <a:solidFill>
                  <a:srgbClr val="FBF8F0"/>
                </a:solidFill>
                <a:latin typeface="Calibri"/>
                <a:ea typeface="Calibri"/>
                <a:cs typeface="Calibri"/>
              </a:defRPr>
            </a:pPr>
            <a:r>
              <a:rPr sz="2100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Мощное влияние успехов естественных наук ощущалось и в гуманитарных дисциплинах. В результате </a:t>
            </a:r>
            <a:r>
              <a:rPr sz="2100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позитивизм</a:t>
            </a:r>
            <a:r>
              <a:rPr sz="2100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, основателем которого был француз </a:t>
            </a:r>
            <a:r>
              <a:rPr sz="2100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О. Конт</a:t>
            </a:r>
            <a:r>
              <a:rPr sz="2100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, прочно утвердил свои позиции, призывая к отказу от метафизических обобщений в пользу </a:t>
            </a:r>
            <a:r>
              <a:rPr sz="2100" b="1" i="0">
                <a:solidFill>
                  <a:srgbClr val="D3BC99"/>
                </a:solidFill>
                <a:latin typeface="Calibri"/>
                <a:ea typeface="Calibri"/>
                <a:cs typeface="Calibri"/>
              </a:rPr>
              <a:t>строгой фиксации фактов</a:t>
            </a:r>
            <a:r>
              <a:rPr sz="2100" b="0" i="0">
                <a:solidFill>
                  <a:srgbClr val="FBF8F0"/>
                </a:solidFill>
                <a:latin typeface="Calibri"/>
                <a:ea typeface="Calibri"/>
                <a:cs typeface="Calibri"/>
              </a:rPr>
              <a:t> для получения достоверного знания.</a:t>
            </a:r>
          </a:p>
        </p:txBody>
      </p:sp>
      <p:sp>
        <p:nvSpPr>
          <p:cNvPr id="8" name="surface-9-7">
            <a:extLst>
              <a:ext uri="{FF2B5EF4-FFF2-40B4-BE49-F238E27FC236}">
                <a16:creationId xmlns:a16="http://schemas.microsoft.com/office/drawing/2014/main" id="{0CA402BD-9394-4FDC-BC0E-15DD3019F9DA}"/>
              </a:ext>
            </a:extLst>
          </p:cNvPr>
          <p:cNvSpPr>
            <a:spLocks noGrp="1"/>
          </p:cNvSpPr>
          <p:nvPr/>
        </p:nvSpPr>
        <p:spPr>
          <a:xfrm>
            <a:off x="457200" y="6391275"/>
            <a:ext cx="11277600" cy="7620"/>
          </a:xfrm>
          <a:prstGeom prst="rect">
            <a:avLst/>
          </a:prstGeom>
          <a:solidFill>
            <a:srgbClr val="C8BCA8"/>
          </a:solidFill>
          <a:ln w="0">
            <a:noFill/>
          </a:ln>
        </p:spPr>
      </p:sp>
      <p:sp>
        <p:nvSpPr>
          <p:cNvPr id="9" name="author-9">
            <a:extLst>
              <a:ext uri="{FF2B5EF4-FFF2-40B4-BE49-F238E27FC236}">
                <a16:creationId xmlns:a16="http://schemas.microsoft.com/office/drawing/2014/main" id="{85E72D17-271A-4E7A-93B3-F444D53C6173}"/>
              </a:ext>
            </a:extLst>
          </p:cNvPr>
          <p:cNvSpPr>
            <a:spLocks noGrp="1"/>
          </p:cNvSpPr>
          <p:nvPr/>
        </p:nvSpPr>
        <p:spPr>
          <a:xfrm>
            <a:off x="10382250" y="6477000"/>
            <a:ext cx="1352550" cy="238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92000"/>
              </a:lnSpc>
              <a:buNone/>
              <a:defRPr sz="1125" b="0" i="0">
                <a:solidFill>
                  <a:srgbClr val="53605D"/>
                </a:solidFill>
                <a:latin typeface="Georgia"/>
                <a:ea typeface="Georgia"/>
                <a:cs typeface="Georgia"/>
              </a:defRPr>
            </a:pPr>
            <a:r>
              <a:rPr sz="1125" b="0" i="0">
                <a:solidFill>
                  <a:srgbClr val="53605D"/>
                </a:solidFill>
                <a:latin typeface="Georgia"/>
                <a:ea typeface="Georgia"/>
                <a:cs typeface="Georgia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46456372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1867</Words>
  <Application>Microsoft Office PowerPoint</Application>
  <DocSecurity>0</DocSecurity>
  <PresentationFormat>Широкоэкранный</PresentationFormat>
  <Paragraphs>93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Calibri</vt:lpstr>
      <vt:lpstr>Georgia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100ballnik.com</dc:creator>
  <cp:lastModifiedBy>Mendal</cp:lastModifiedBy>
  <cp:revision>1</cp:revision>
  <dcterms:created xsi:type="dcterms:W3CDTF">2026-09-07T08:18:47Z</dcterms:created>
  <dcterms:modified xsi:type="dcterms:W3CDTF">2026-09-07T11:54:30Z</dcterms:modified>
</cp:coreProperties>
</file>