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7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C7FA978-70C8-4CA2-A914-1233DD990639}"/>
              </a:ext>
            </a:extLst>
          </p:cNvPr>
          <p:cNvSpPr>
            <a:spLocks noGrp="1"/>
          </p:cNvSpPr>
          <p:nvPr/>
        </p:nvSpPr>
        <p:spPr>
          <a:xfrm>
            <a:off x="7715250" y="0"/>
            <a:ext cx="4476750" cy="6267450"/>
          </a:xfrm>
          <a:prstGeom prst="rect">
            <a:avLst/>
          </a:prstGeom>
          <a:solidFill>
            <a:srgbClr val="E8DDCA"/>
          </a:solidFill>
          <a:ln w="0">
            <a:noFill/>
          </a:ln>
        </p:spPr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rcRect l="29901" r="29901"/>
          <a:stretch>
            <a:fillRect/>
          </a:stretch>
        </p:blipFill>
        <p:spPr>
          <a:xfrm>
            <a:off x="7715250" y="0"/>
            <a:ext cx="4476750" cy="626745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6AD48CA-03C6-44EA-B4F2-D2D8EDC72E8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7486650" cy="6267450"/>
          </a:xfrm>
          <a:prstGeom prst="rect">
            <a:avLst/>
          </a:prstGeom>
          <a:solidFill>
            <a:srgbClr val="F6F1E7"/>
          </a:solidFill>
          <a:ln w="0">
            <a:noFill/>
          </a:ln>
        </p:spPr>
      </p:sp>
      <p:sp>
        <p:nv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BCD4C17A-28D5-405E-8F1E-71EC67EF5037}"/>
              </a:ext>
            </a:extLst>
          </p:cNvPr>
          <p:cNvSpPr>
            <a:spLocks noGrp="1"/>
          </p:cNvSpPr>
          <p:nvPr/>
        </p:nvSpPr>
        <p:spPr>
          <a:xfrm>
            <a:off x="571500" y="800100"/>
            <a:ext cx="914400" cy="0"/>
          </a:xfrm>
          <a:prstGeom prst="line">
            <a:avLst/>
          </a:prstGeom>
          <a:noFill/>
          <a:ln w="38100">
            <a:solidFill>
              <a:srgbClr val="B58B4B"/>
            </a:solidFill>
          </a:ln>
        </p:spPr>
      </p:sp>
      <p:sp>
        <p:nvSpPr>
          <p:cNvPr id="5" name="editable-text">
            <a:extLst>
              <a:ext uri="{FF2B5EF4-FFF2-40B4-BE49-F238E27FC236}">
                <a16:creationId xmlns:a16="http://schemas.microsoft.com/office/drawing/2014/main" id="{93036D29-8ECF-42AB-BD9B-5A1E2C617FC4}"/>
              </a:ext>
            </a:extLst>
          </p:cNvPr>
          <p:cNvSpPr>
            <a:spLocks noGrp="1"/>
          </p:cNvSpPr>
          <p:nvPr/>
        </p:nvSpPr>
        <p:spPr>
          <a:xfrm>
            <a:off x="571500" y="1143000"/>
            <a:ext cx="6705600" cy="2876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4200" b="0">
                <a:solidFill>
                  <a:srgbClr val="203D46"/>
                </a:solidFill>
                <a:latin typeface="Georgia"/>
                <a:ea typeface="Georgia"/>
                <a:cs typeface="Georgia"/>
              </a:defRPr>
            </a:pPr>
            <a:r>
              <a:rPr sz="4200" b="0">
                <a:solidFill>
                  <a:srgbClr val="203D46"/>
                </a:solidFill>
                <a:latin typeface="Georgia"/>
                <a:ea typeface="Georgia"/>
                <a:cs typeface="Georgia"/>
              </a:rPr>
              <a:t>§5. Возникновение Древнеегипетского государства</a:t>
            </a:r>
          </a:p>
        </p:txBody>
      </p:sp>
      <p:sp>
        <p:nvSpPr>
          <p:cNvPr id="6" name="editable-text">
            <a:extLst>
              <a:ext uri="{FF2B5EF4-FFF2-40B4-BE49-F238E27FC236}">
                <a16:creationId xmlns:a16="http://schemas.microsoft.com/office/drawing/2014/main" id="{F7392542-F200-48A8-9E22-B620BF00E082}"/>
              </a:ext>
            </a:extLst>
          </p:cNvPr>
          <p:cNvSpPr>
            <a:spLocks noGrp="1"/>
          </p:cNvSpPr>
          <p:nvPr/>
        </p:nvSpPr>
        <p:spPr>
          <a:xfrm>
            <a:off x="609600" y="4381500"/>
            <a:ext cx="6391275" cy="1428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>
                <a:solidFill>
                  <a:srgbClr val="20566C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20566C"/>
                </a:solidFill>
                <a:latin typeface="Arial"/>
                <a:ea typeface="Arial"/>
                <a:cs typeface="Arial"/>
              </a:rPr>
              <a:t>Древний Восток — родина первых цивилизаций, где возник Египет рядом с Нилом.</a:t>
            </a:r>
          </a:p>
        </p:txBody>
      </p:sp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01DC3071-4B23-4486-B985-66B593FD6C38}"/>
              </a:ext>
            </a:extLst>
          </p:cNvPr>
          <p:cNvSpPr>
            <a:spLocks noGrp="1"/>
          </p:cNvSpPr>
          <p:nvPr/>
        </p:nvSpPr>
        <p:spPr>
          <a:xfrm>
            <a:off x="10058400" y="6543675"/>
            <a:ext cx="266700" cy="0"/>
          </a:xfrm>
          <a:prstGeom prst="line">
            <a:avLst/>
          </a:prstGeom>
          <a:noFill/>
          <a:ln w="9525">
            <a:solidFill>
              <a:srgbClr val="CEC3B0"/>
            </a:solidFill>
          </a:ln>
        </p:spPr>
      </p:sp>
      <p:sp>
        <p:nvSpPr>
          <p:cNvPr id="8" name="publisher-signature">
            <a:extLst>
              <a:ext uri="{FF2B5EF4-FFF2-40B4-BE49-F238E27FC236}">
                <a16:creationId xmlns:a16="http://schemas.microsoft.com/office/drawing/2014/main" id="{042417D9-0B65-4D63-B04F-A78B365DF5AB}"/>
              </a:ext>
            </a:extLst>
          </p:cNvPr>
          <p:cNvSpPr>
            <a:spLocks noGrp="1"/>
          </p:cNvSpPr>
          <p:nvPr/>
        </p:nvSpPr>
        <p:spPr>
          <a:xfrm>
            <a:off x="10439400" y="6438900"/>
            <a:ext cx="118110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00" b="0">
                <a:solidFill>
                  <a:srgbClr val="756F6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756F65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944827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ditable-text">
            <a:extLst>
              <a:ext uri="{FF2B5EF4-FFF2-40B4-BE49-F238E27FC236}">
                <a16:creationId xmlns:a16="http://schemas.microsoft.com/office/drawing/2014/main" id="{84C90BAB-FDAB-49CC-894C-A57AEA8095D8}"/>
              </a:ext>
            </a:extLst>
          </p:cNvPr>
          <p:cNvSpPr>
            <a:spLocks noGrp="1"/>
          </p:cNvSpPr>
          <p:nvPr/>
        </p:nvSpPr>
        <p:spPr>
          <a:xfrm>
            <a:off x="571500" y="400050"/>
            <a:ext cx="11049000" cy="1066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300" b="0">
                <a:solidFill>
                  <a:srgbClr val="203D46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203D46"/>
                </a:solidFill>
                <a:latin typeface="Georgia"/>
                <a:ea typeface="Georgia"/>
                <a:cs typeface="Georgia"/>
              </a:rPr>
              <a:t>Сельскохозяйственные технологии</a:t>
            </a:r>
          </a:p>
        </p:txBody>
      </p:sp>
      <p:sp>
        <p:nvSpPr>
          <p:cNvPr id="2" name="editable-text">
            <a:extLst>
              <a:ext uri="{FF2B5EF4-FFF2-40B4-BE49-F238E27FC236}">
                <a16:creationId xmlns:a16="http://schemas.microsoft.com/office/drawing/2014/main" id="{4CB74D99-7B9F-40B0-8700-8507585DB3F9}"/>
              </a:ext>
            </a:extLst>
          </p:cNvPr>
          <p:cNvSpPr>
            <a:spLocks noGrp="1"/>
          </p:cNvSpPr>
          <p:nvPr/>
        </p:nvSpPr>
        <p:spPr>
          <a:xfrm>
            <a:off x="571500" y="1428750"/>
            <a:ext cx="5715000" cy="1352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>
                <a:solidFill>
                  <a:srgbClr val="27383A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1. Египтяне строили </a:t>
            </a:r>
            <a:r>
              <a:rPr sz="2325" b="1">
                <a:solidFill>
                  <a:srgbClr val="327A7D"/>
                </a:solidFill>
                <a:latin typeface="Arial"/>
                <a:ea typeface="Arial"/>
                <a:cs typeface="Arial"/>
              </a:rPr>
              <a:t>дамбы и каналы</a:t>
            </a:r>
            <a:r>
              <a:rPr sz="2325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 для орошения полей, что обеспечивало стабильные урожаи на плодородной почве.</a:t>
            </a:r>
          </a:p>
        </p:txBody>
      </p:sp>
      <p:sp>
        <p:nvSpPr>
          <p:cNvPr id="3" name="editable-text">
            <a:extLst>
              <a:ext uri="{FF2B5EF4-FFF2-40B4-BE49-F238E27FC236}">
                <a16:creationId xmlns:a16="http://schemas.microsoft.com/office/drawing/2014/main" id="{05759928-DD00-4F68-9A1E-47B487352F4F}"/>
              </a:ext>
            </a:extLst>
          </p:cNvPr>
          <p:cNvSpPr>
            <a:spLocks noGrp="1"/>
          </p:cNvSpPr>
          <p:nvPr/>
        </p:nvSpPr>
        <p:spPr>
          <a:xfrm>
            <a:off x="571500" y="3105150"/>
            <a:ext cx="5715000" cy="1371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>
                <a:solidFill>
                  <a:srgbClr val="27383A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2. Для подъёма воды использовалось устройство </a:t>
            </a:r>
            <a:r>
              <a:rPr sz="2325" b="1">
                <a:solidFill>
                  <a:srgbClr val="327A7D"/>
                </a:solidFill>
                <a:latin typeface="Arial"/>
                <a:ea typeface="Arial"/>
                <a:cs typeface="Arial"/>
              </a:rPr>
              <a:t>шадуф</a:t>
            </a:r>
            <a:r>
              <a:rPr sz="2325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, с помощью которого доставляли влагу на высотные участки и в поселения.</a:t>
            </a:r>
          </a:p>
        </p:txBody>
      </p:sp>
      <p:sp>
        <p:nvSpPr>
          <p:cNvPr id="4" name="editable-text">
            <a:extLst>
              <a:ext uri="{FF2B5EF4-FFF2-40B4-BE49-F238E27FC236}">
                <a16:creationId xmlns:a16="http://schemas.microsoft.com/office/drawing/2014/main" id="{EEE02E76-17C4-4B82-9DE9-625EE30BED84}"/>
              </a:ext>
            </a:extLst>
          </p:cNvPr>
          <p:cNvSpPr>
            <a:spLocks noGrp="1"/>
          </p:cNvSpPr>
          <p:nvPr/>
        </p:nvSpPr>
        <p:spPr>
          <a:xfrm>
            <a:off x="571500" y="4829175"/>
            <a:ext cx="5715000" cy="1343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>
                <a:solidFill>
                  <a:srgbClr val="27383A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3. Ирригационные системы позволяли поддерживать жизнь в пустынных условиях и способствовали процветанию общества.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7589830" y="1333500"/>
            <a:ext cx="3327416" cy="4800600"/>
          </a:xfrm>
          <a:prstGeom prst="rect">
            <a:avLst/>
          </a:prstGeom>
        </p:spPr>
      </p:pic>
      <p:sp>
        <p:nv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30A0171C-05DA-4C20-9B8A-B229F4437994}"/>
              </a:ext>
            </a:extLst>
          </p:cNvPr>
          <p:cNvSpPr>
            <a:spLocks noGrp="1"/>
          </p:cNvSpPr>
          <p:nvPr/>
        </p:nvSpPr>
        <p:spPr>
          <a:xfrm>
            <a:off x="10058400" y="6543675"/>
            <a:ext cx="266700" cy="0"/>
          </a:xfrm>
          <a:prstGeom prst="line">
            <a:avLst/>
          </a:prstGeom>
          <a:noFill/>
          <a:ln w="9525">
            <a:solidFill>
              <a:srgbClr val="CEC3B0"/>
            </a:solidFill>
          </a:ln>
        </p:spPr>
      </p:sp>
      <p:sp>
        <p:nvSpPr>
          <p:cNvPr id="7" name="publisher-signature">
            <a:extLst>
              <a:ext uri="{FF2B5EF4-FFF2-40B4-BE49-F238E27FC236}">
                <a16:creationId xmlns:a16="http://schemas.microsoft.com/office/drawing/2014/main" id="{183AFCD5-B799-4A9D-B6D3-CE8980A52960}"/>
              </a:ext>
            </a:extLst>
          </p:cNvPr>
          <p:cNvSpPr>
            <a:spLocks noGrp="1"/>
          </p:cNvSpPr>
          <p:nvPr/>
        </p:nvSpPr>
        <p:spPr>
          <a:xfrm>
            <a:off x="10439400" y="6438900"/>
            <a:ext cx="118110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00" b="0">
                <a:solidFill>
                  <a:srgbClr val="756F6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756F65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5935689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2C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rcRect t="5390" b="539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0179406-B17E-4A27-8511-221206480BD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5810250" cy="6858000"/>
          </a:xfrm>
          <a:prstGeom prst="rect">
            <a:avLst/>
          </a:prstGeom>
          <a:solidFill>
            <a:srgbClr val="172C34"/>
          </a:solidFill>
          <a:ln w="0">
            <a:noFill/>
          </a:ln>
        </p:spPr>
      </p:sp>
      <p:sp>
        <p:nvSpPr>
          <p:cNvPr id="3" name="editable-text">
            <a:extLst>
              <a:ext uri="{FF2B5EF4-FFF2-40B4-BE49-F238E27FC236}">
                <a16:creationId xmlns:a16="http://schemas.microsoft.com/office/drawing/2014/main" id="{5A2EAA7A-D60F-4BEB-A2D8-0F17002C1B7E}"/>
              </a:ext>
            </a:extLst>
          </p:cNvPr>
          <p:cNvSpPr>
            <a:spLocks noGrp="1"/>
          </p:cNvSpPr>
          <p:nvPr/>
        </p:nvSpPr>
        <p:spPr>
          <a:xfrm>
            <a:off x="571500" y="752475"/>
            <a:ext cx="4762500" cy="933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5400" b="0">
                <a:solidFill>
                  <a:srgbClr val="D9BB7D"/>
                </a:solidFill>
                <a:latin typeface="Georgia"/>
                <a:ea typeface="Georgia"/>
                <a:cs typeface="Georgia"/>
              </a:defRPr>
            </a:pPr>
            <a:r>
              <a:rPr sz="5400" b="0">
                <a:solidFill>
                  <a:srgbClr val="D9BB7D"/>
                </a:solidFill>
                <a:latin typeface="Georgia"/>
                <a:ea typeface="Georgia"/>
                <a:cs typeface="Georgia"/>
              </a:rPr>
              <a:t>около 450</a:t>
            </a:r>
          </a:p>
        </p:txBody>
      </p:sp>
      <p:sp>
        <p:nvSpPr>
          <p:cNvPr id="4" name="editable-text">
            <a:extLst>
              <a:ext uri="{FF2B5EF4-FFF2-40B4-BE49-F238E27FC236}">
                <a16:creationId xmlns:a16="http://schemas.microsoft.com/office/drawing/2014/main" id="{A947CC13-6256-40CE-8B87-E163371E7224}"/>
              </a:ext>
            </a:extLst>
          </p:cNvPr>
          <p:cNvSpPr>
            <a:spLocks noGrp="1"/>
          </p:cNvSpPr>
          <p:nvPr/>
        </p:nvSpPr>
        <p:spPr>
          <a:xfrm>
            <a:off x="571500" y="1990725"/>
            <a:ext cx="4733925" cy="20288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75" b="0">
                <a:solidFill>
                  <a:srgbClr val="F7F1E6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F7F1E6"/>
                </a:solidFill>
                <a:latin typeface="Arial"/>
                <a:ea typeface="Arial"/>
                <a:cs typeface="Arial"/>
              </a:rPr>
              <a:t>лет до н.э. Геродот описал древние гимны, воспевавшие Нил как источник жизни и защиты</a:t>
            </a:r>
          </a:p>
        </p:txBody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12A8033C-0CA0-4612-B752-F51C471E1C9A}"/>
              </a:ext>
            </a:extLst>
          </p:cNvPr>
          <p:cNvSpPr>
            <a:spLocks noGrp="1"/>
          </p:cNvSpPr>
          <p:nvPr/>
        </p:nvSpPr>
        <p:spPr>
          <a:xfrm>
            <a:off x="571500" y="4429125"/>
            <a:ext cx="4695825" cy="0"/>
          </a:xfrm>
          <a:prstGeom prst="line">
            <a:avLst/>
          </a:prstGeom>
          <a:noFill/>
          <a:ln w="9525">
            <a:solidFill>
              <a:srgbClr val="6F8185"/>
            </a:solidFill>
          </a:ln>
        </p:spPr>
      </p:sp>
      <p:sp>
        <p:nvSpPr>
          <p:cNvPr id="6" name="editable-text">
            <a:extLst>
              <a:ext uri="{FF2B5EF4-FFF2-40B4-BE49-F238E27FC236}">
                <a16:creationId xmlns:a16="http://schemas.microsoft.com/office/drawing/2014/main" id="{68B2DB1A-9B2A-47FF-B578-F898CB45DEE2}"/>
              </a:ext>
            </a:extLst>
          </p:cNvPr>
          <p:cNvSpPr>
            <a:spLocks noGrp="1"/>
          </p:cNvSpPr>
          <p:nvPr/>
        </p:nvSpPr>
        <p:spPr>
          <a:xfrm>
            <a:off x="571500" y="4705350"/>
            <a:ext cx="4733925" cy="1657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>
                <a:solidFill>
                  <a:srgbClr val="F7F1E6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F7F1E6"/>
                </a:solidFill>
                <a:latin typeface="Arial"/>
                <a:ea typeface="Arial"/>
                <a:cs typeface="Arial"/>
              </a:rPr>
              <a:t>Нил был священной рекой, поклонялись ему как богу, дарующему плодородие и дающему жизнь всему живому.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223935D-BE1F-43A5-A278-B3AE59BDD351}"/>
              </a:ext>
            </a:extLst>
          </p:cNvPr>
          <p:cNvSpPr>
            <a:spLocks noGrp="1"/>
          </p:cNvSpPr>
          <p:nvPr/>
        </p:nvSpPr>
        <p:spPr>
          <a:xfrm>
            <a:off x="9715500" y="6296025"/>
            <a:ext cx="2476500" cy="561975"/>
          </a:xfrm>
          <a:prstGeom prst="rect">
            <a:avLst/>
          </a:prstGeom>
          <a:solidFill>
            <a:srgbClr val="172C34"/>
          </a:solidFill>
          <a:ln w="0">
            <a:noFill/>
          </a:ln>
        </p:spPr>
      </p:sp>
      <p:sp>
        <p:nv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11CC0E65-7412-4871-9EFD-BCD07C4BF47B}"/>
              </a:ext>
            </a:extLst>
          </p:cNvPr>
          <p:cNvSpPr>
            <a:spLocks noGrp="1"/>
          </p:cNvSpPr>
          <p:nvPr/>
        </p:nvSpPr>
        <p:spPr>
          <a:xfrm>
            <a:off x="10058400" y="6543675"/>
            <a:ext cx="266700" cy="0"/>
          </a:xfrm>
          <a:prstGeom prst="line">
            <a:avLst/>
          </a:prstGeom>
          <a:noFill/>
          <a:ln w="9525">
            <a:solidFill>
              <a:srgbClr val="7B8B8B"/>
            </a:solidFill>
          </a:ln>
        </p:spPr>
      </p:sp>
      <p:sp>
        <p:nvSpPr>
          <p:cNvPr id="9" name="publisher-signature">
            <a:extLst>
              <a:ext uri="{FF2B5EF4-FFF2-40B4-BE49-F238E27FC236}">
                <a16:creationId xmlns:a16="http://schemas.microsoft.com/office/drawing/2014/main" id="{DF21EF33-2FD0-4553-85FF-6A918576291E}"/>
              </a:ext>
            </a:extLst>
          </p:cNvPr>
          <p:cNvSpPr>
            <a:spLocks noGrp="1"/>
          </p:cNvSpPr>
          <p:nvPr/>
        </p:nvSpPr>
        <p:spPr>
          <a:xfrm>
            <a:off x="10439400" y="6438900"/>
            <a:ext cx="118110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00" b="0">
                <a:solidFill>
                  <a:srgbClr val="C8C4B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C8C4B8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747404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ditable-text">
            <a:extLst>
              <a:ext uri="{FF2B5EF4-FFF2-40B4-BE49-F238E27FC236}">
                <a16:creationId xmlns:a16="http://schemas.microsoft.com/office/drawing/2014/main" id="{2BFF1075-DEE9-43AE-BC23-1BD6DF08BAE1}"/>
              </a:ext>
            </a:extLst>
          </p:cNvPr>
          <p:cNvSpPr>
            <a:spLocks noGrp="1"/>
          </p:cNvSpPr>
          <p:nvPr/>
        </p:nvSpPr>
        <p:spPr>
          <a:xfrm>
            <a:off x="571500" y="400050"/>
            <a:ext cx="11049000" cy="1066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225" b="0">
                <a:solidFill>
                  <a:srgbClr val="203D46"/>
                </a:solidFill>
                <a:latin typeface="Georgia"/>
                <a:ea typeface="Georgia"/>
                <a:cs typeface="Georgia"/>
              </a:defRPr>
            </a:pPr>
            <a:r>
              <a:rPr sz="3225" b="0">
                <a:solidFill>
                  <a:srgbClr val="203D46"/>
                </a:solidFill>
                <a:latin typeface="Georgia"/>
                <a:ea typeface="Georgia"/>
                <a:cs typeface="Georgia"/>
              </a:rPr>
              <a:t>Географическое положение и значение дельты Нила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rcRect l="13578" r="13578"/>
          <a:stretch>
            <a:fillRect/>
          </a:stretch>
        </p:blipFill>
        <p:spPr>
          <a:xfrm>
            <a:off x="571500" y="1771650"/>
            <a:ext cx="5486400" cy="4238625"/>
          </a:xfrm>
          <a:prstGeom prst="rect">
            <a:avLst/>
          </a:prstGeom>
        </p:spPr>
      </p:pic>
      <p:sp>
        <p:nvSpPr>
          <p:cNvPr id="3" name="editable-text">
            <a:extLst>
              <a:ext uri="{FF2B5EF4-FFF2-40B4-BE49-F238E27FC236}">
                <a16:creationId xmlns:a16="http://schemas.microsoft.com/office/drawing/2014/main" id="{98FBE25F-CEA4-41A4-839D-A3EE5A21E208}"/>
              </a:ext>
            </a:extLst>
          </p:cNvPr>
          <p:cNvSpPr>
            <a:spLocks noGrp="1"/>
          </p:cNvSpPr>
          <p:nvPr/>
        </p:nvSpPr>
        <p:spPr>
          <a:xfrm>
            <a:off x="6486525" y="1714500"/>
            <a:ext cx="5133975" cy="2457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0">
                <a:solidFill>
                  <a:srgbClr val="27383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327A7D"/>
                </a:solidFill>
                <a:latin typeface="Arial"/>
                <a:ea typeface="Arial"/>
                <a:cs typeface="Arial"/>
              </a:rPr>
              <a:t>Дельта Нила</a:t>
            </a:r>
            <a:r>
              <a:rPr sz="2250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 – это треугольник рукавов реки перед её впадением в </a:t>
            </a:r>
            <a:r>
              <a:rPr sz="2250" b="1">
                <a:solidFill>
                  <a:srgbClr val="327A7D"/>
                </a:solidFill>
                <a:latin typeface="Arial"/>
                <a:ea typeface="Arial"/>
                <a:cs typeface="Arial"/>
              </a:rPr>
              <a:t>Средиземное море</a:t>
            </a:r>
            <a:r>
              <a:rPr sz="2250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. Почва здесь богата плодородным </a:t>
            </a:r>
            <a:r>
              <a:rPr sz="2250" b="1">
                <a:solidFill>
                  <a:srgbClr val="327A7D"/>
                </a:solidFill>
                <a:latin typeface="Arial"/>
                <a:ea typeface="Arial"/>
                <a:cs typeface="Arial"/>
              </a:rPr>
              <a:t>илом</a:t>
            </a:r>
            <a:r>
              <a:rPr sz="2250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, что обеспечивало изобилие урожая и рост населения.</a:t>
            </a:r>
          </a:p>
        </p:txBody>
      </p:sp>
      <p:sp>
        <p:nv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9B90AD33-B75E-4B17-AD79-F6B06A0FBDDE}"/>
              </a:ext>
            </a:extLst>
          </p:cNvPr>
          <p:cNvSpPr>
            <a:spLocks noGrp="1"/>
          </p:cNvSpPr>
          <p:nvPr/>
        </p:nvSpPr>
        <p:spPr>
          <a:xfrm>
            <a:off x="6486525" y="4210050"/>
            <a:ext cx="5133975" cy="0"/>
          </a:xfrm>
          <a:prstGeom prst="line">
            <a:avLst/>
          </a:prstGeom>
          <a:noFill/>
          <a:ln w="19050">
            <a:solidFill>
              <a:srgbClr val="327A7D"/>
            </a:solidFill>
          </a:ln>
        </p:spPr>
      </p:sp>
      <p:sp>
        <p:nvSpPr>
          <p:cNvPr id="5" name="editable-text">
            <a:extLst>
              <a:ext uri="{FF2B5EF4-FFF2-40B4-BE49-F238E27FC236}">
                <a16:creationId xmlns:a16="http://schemas.microsoft.com/office/drawing/2014/main" id="{F28E1C49-D223-431C-A92A-9EBDB7C9640E}"/>
              </a:ext>
            </a:extLst>
          </p:cNvPr>
          <p:cNvSpPr>
            <a:spLocks noGrp="1"/>
          </p:cNvSpPr>
          <p:nvPr/>
        </p:nvSpPr>
        <p:spPr>
          <a:xfrm>
            <a:off x="6486525" y="4410075"/>
            <a:ext cx="5133975" cy="1809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175" b="0">
                <a:solidFill>
                  <a:srgbClr val="27383A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Расположение дельты стало сердцем </a:t>
            </a:r>
            <a:r>
              <a:rPr sz="2175" b="1">
                <a:solidFill>
                  <a:srgbClr val="327A7D"/>
                </a:solidFill>
                <a:latin typeface="Arial"/>
                <a:ea typeface="Arial"/>
                <a:cs typeface="Arial"/>
              </a:rPr>
              <a:t>Нижнего Египта</a:t>
            </a:r>
            <a:r>
              <a:rPr sz="2175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, важнейшим регионом для торговли и развития государства, связывая внутренние территории с морскими путями.</a:t>
            </a:r>
          </a:p>
        </p:txBody>
      </p:sp>
      <p:sp>
        <p:nv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B5FD62FC-EBBF-49BA-B456-8E5DC55F46DB}"/>
              </a:ext>
            </a:extLst>
          </p:cNvPr>
          <p:cNvSpPr>
            <a:spLocks noGrp="1"/>
          </p:cNvSpPr>
          <p:nvPr/>
        </p:nvSpPr>
        <p:spPr>
          <a:xfrm>
            <a:off x="10058400" y="6543675"/>
            <a:ext cx="266700" cy="0"/>
          </a:xfrm>
          <a:prstGeom prst="line">
            <a:avLst/>
          </a:prstGeom>
          <a:noFill/>
          <a:ln w="9525">
            <a:solidFill>
              <a:srgbClr val="CEC3B0"/>
            </a:solidFill>
          </a:ln>
        </p:spPr>
      </p:sp>
      <p:sp>
        <p:nvSpPr>
          <p:cNvPr id="7" name="publisher-signature">
            <a:extLst>
              <a:ext uri="{FF2B5EF4-FFF2-40B4-BE49-F238E27FC236}">
                <a16:creationId xmlns:a16="http://schemas.microsoft.com/office/drawing/2014/main" id="{C3D7E961-9EEA-4100-8175-9F3726B04E61}"/>
              </a:ext>
            </a:extLst>
          </p:cNvPr>
          <p:cNvSpPr>
            <a:spLocks noGrp="1"/>
          </p:cNvSpPr>
          <p:nvPr/>
        </p:nvSpPr>
        <p:spPr>
          <a:xfrm>
            <a:off x="10439400" y="6438900"/>
            <a:ext cx="118110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00" b="0">
                <a:solidFill>
                  <a:srgbClr val="756F6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756F65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2421738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ditable-text">
            <a:extLst>
              <a:ext uri="{FF2B5EF4-FFF2-40B4-BE49-F238E27FC236}">
                <a16:creationId xmlns:a16="http://schemas.microsoft.com/office/drawing/2014/main" id="{D140385D-2E2F-4C5E-BC7A-DA9DB8E52BFA}"/>
              </a:ext>
            </a:extLst>
          </p:cNvPr>
          <p:cNvSpPr>
            <a:spLocks noGrp="1"/>
          </p:cNvSpPr>
          <p:nvPr/>
        </p:nvSpPr>
        <p:spPr>
          <a:xfrm>
            <a:off x="571500" y="400050"/>
            <a:ext cx="11049000" cy="1066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225" b="0">
                <a:solidFill>
                  <a:srgbClr val="203D46"/>
                </a:solidFill>
                <a:latin typeface="Georgia"/>
                <a:ea typeface="Georgia"/>
                <a:cs typeface="Georgia"/>
              </a:defRPr>
            </a:pPr>
            <a:r>
              <a:rPr sz="3225" b="0">
                <a:solidFill>
                  <a:srgbClr val="203D46"/>
                </a:solidFill>
                <a:latin typeface="Georgia"/>
                <a:ea typeface="Georgia"/>
                <a:cs typeface="Georgia"/>
              </a:rPr>
              <a:t>Общество Древнего Египта: города и ремёсла</a:t>
            </a:r>
          </a:p>
        </p:txBody>
      </p:sp>
      <p:sp>
        <p:nvSpPr>
          <p:cNvPr id="2" name="editable-text">
            <a:extLst>
              <a:ext uri="{FF2B5EF4-FFF2-40B4-BE49-F238E27FC236}">
                <a16:creationId xmlns:a16="http://schemas.microsoft.com/office/drawing/2014/main" id="{A7431439-8651-4F04-9D1D-56A06CE84FA0}"/>
              </a:ext>
            </a:extLst>
          </p:cNvPr>
          <p:cNvSpPr>
            <a:spLocks noGrp="1"/>
          </p:cNvSpPr>
          <p:nvPr/>
        </p:nvSpPr>
        <p:spPr>
          <a:xfrm>
            <a:off x="571500" y="1666875"/>
            <a:ext cx="723900" cy="590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450" b="0">
                <a:solidFill>
                  <a:srgbClr val="327A7D"/>
                </a:solidFill>
                <a:latin typeface="Georgia"/>
                <a:ea typeface="Georgia"/>
                <a:cs typeface="Georgia"/>
              </a:defRPr>
            </a:pPr>
            <a:r>
              <a:rPr sz="3450" b="0">
                <a:solidFill>
                  <a:srgbClr val="327A7D"/>
                </a:solidFill>
                <a:latin typeface="Georgia"/>
                <a:ea typeface="Georgia"/>
                <a:cs typeface="Georgia"/>
              </a:rPr>
              <a:t>01</a:t>
            </a:r>
          </a:p>
        </p:txBody>
      </p:sp>
      <p:sp>
        <p:nv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3AE94CA2-49DE-483A-AD57-7D401B209369}"/>
              </a:ext>
            </a:extLst>
          </p:cNvPr>
          <p:cNvSpPr>
            <a:spLocks noGrp="1"/>
          </p:cNvSpPr>
          <p:nvPr/>
        </p:nvSpPr>
        <p:spPr>
          <a:xfrm>
            <a:off x="1457325" y="1914525"/>
            <a:ext cx="4295775" cy="0"/>
          </a:xfrm>
          <a:prstGeom prst="line">
            <a:avLst/>
          </a:prstGeom>
          <a:noFill/>
          <a:ln w="19050">
            <a:solidFill>
              <a:srgbClr val="327A7D"/>
            </a:solidFill>
          </a:ln>
        </p:spPr>
      </p:sp>
      <p:sp>
        <p:nvSpPr>
          <p:cNvPr id="4" name="editable-text">
            <a:extLst>
              <a:ext uri="{FF2B5EF4-FFF2-40B4-BE49-F238E27FC236}">
                <a16:creationId xmlns:a16="http://schemas.microsoft.com/office/drawing/2014/main" id="{9E97AE15-1F31-439A-973A-5A9395568D93}"/>
              </a:ext>
            </a:extLst>
          </p:cNvPr>
          <p:cNvSpPr>
            <a:spLocks noGrp="1"/>
          </p:cNvSpPr>
          <p:nvPr/>
        </p:nvSpPr>
        <p:spPr>
          <a:xfrm>
            <a:off x="571500" y="2324100"/>
            <a:ext cx="5191125" cy="16859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175" b="0">
                <a:solidFill>
                  <a:srgbClr val="27383A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Города становились центрами </a:t>
            </a:r>
            <a:r>
              <a:rPr sz="2175" b="1">
                <a:solidFill>
                  <a:srgbClr val="327A7D"/>
                </a:solidFill>
                <a:latin typeface="Arial"/>
                <a:ea typeface="Arial"/>
                <a:cs typeface="Arial"/>
              </a:rPr>
              <a:t>ремесел,</a:t>
            </a:r>
            <a:r>
              <a:rPr sz="2175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 где мастера изготавливали разнообразные изделия из металла, ткани и керамики для нужд общества и торговли.</a:t>
            </a:r>
          </a:p>
        </p:txBody>
      </p:sp>
      <p:sp>
        <p:nvSpPr>
          <p:cNvPr id="5" name="editable-text">
            <a:extLst>
              <a:ext uri="{FF2B5EF4-FFF2-40B4-BE49-F238E27FC236}">
                <a16:creationId xmlns:a16="http://schemas.microsoft.com/office/drawing/2014/main" id="{E6673D22-43BA-42B5-93F2-2C81E8B77368}"/>
              </a:ext>
            </a:extLst>
          </p:cNvPr>
          <p:cNvSpPr>
            <a:spLocks noGrp="1"/>
          </p:cNvSpPr>
          <p:nvPr/>
        </p:nvSpPr>
        <p:spPr>
          <a:xfrm>
            <a:off x="6334125" y="1666875"/>
            <a:ext cx="723900" cy="590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450" b="0">
                <a:solidFill>
                  <a:srgbClr val="A3654B"/>
                </a:solidFill>
                <a:latin typeface="Georgia"/>
                <a:ea typeface="Georgia"/>
                <a:cs typeface="Georgia"/>
              </a:defRPr>
            </a:pPr>
            <a:r>
              <a:rPr sz="3450" b="0">
                <a:solidFill>
                  <a:srgbClr val="A3654B"/>
                </a:solidFill>
                <a:latin typeface="Georgia"/>
                <a:ea typeface="Georgia"/>
                <a:cs typeface="Georgia"/>
              </a:rPr>
              <a:t>02</a:t>
            </a:r>
          </a:p>
        </p:txBody>
      </p:sp>
      <p:sp>
        <p:nv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7A8776A2-F7FE-47A7-B14C-2A2E5122F96C}"/>
              </a:ext>
            </a:extLst>
          </p:cNvPr>
          <p:cNvSpPr>
            <a:spLocks noGrp="1"/>
          </p:cNvSpPr>
          <p:nvPr/>
        </p:nvSpPr>
        <p:spPr>
          <a:xfrm>
            <a:off x="7219950" y="1914525"/>
            <a:ext cx="4295775" cy="0"/>
          </a:xfrm>
          <a:prstGeom prst="line">
            <a:avLst/>
          </a:prstGeom>
          <a:noFill/>
          <a:ln w="19050">
            <a:solidFill>
              <a:srgbClr val="A3654B"/>
            </a:solidFill>
          </a:ln>
        </p:spPr>
      </p:sp>
      <p:sp>
        <p:nvSpPr>
          <p:cNvPr id="7" name="editable-text">
            <a:extLst>
              <a:ext uri="{FF2B5EF4-FFF2-40B4-BE49-F238E27FC236}">
                <a16:creationId xmlns:a16="http://schemas.microsoft.com/office/drawing/2014/main" id="{7E2F0BF6-D669-4B6E-BA14-8CDCC2A81FC8}"/>
              </a:ext>
            </a:extLst>
          </p:cNvPr>
          <p:cNvSpPr>
            <a:spLocks noGrp="1"/>
          </p:cNvSpPr>
          <p:nvPr/>
        </p:nvSpPr>
        <p:spPr>
          <a:xfrm>
            <a:off x="6334125" y="2324100"/>
            <a:ext cx="5191125" cy="16859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175" b="0">
                <a:solidFill>
                  <a:srgbClr val="27383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A3654B"/>
                </a:solidFill>
                <a:latin typeface="Arial"/>
                <a:ea typeface="Arial"/>
                <a:cs typeface="Arial"/>
              </a:rPr>
              <a:t>Металлургия</a:t>
            </a:r>
            <a:r>
              <a:rPr sz="2175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 была важной отраслью, обеспечивавшей инструментами и оружием как повседневную жизнь, так и военные нужды страны.</a:t>
            </a:r>
          </a:p>
        </p:txBody>
      </p:sp>
      <p:sp>
        <p:nvSpPr>
          <p:cNvPr id="8" name="editable-text">
            <a:extLst>
              <a:ext uri="{FF2B5EF4-FFF2-40B4-BE49-F238E27FC236}">
                <a16:creationId xmlns:a16="http://schemas.microsoft.com/office/drawing/2014/main" id="{E8DEAF86-7A10-4EB7-80F9-609705B32304}"/>
              </a:ext>
            </a:extLst>
          </p:cNvPr>
          <p:cNvSpPr>
            <a:spLocks noGrp="1"/>
          </p:cNvSpPr>
          <p:nvPr/>
        </p:nvSpPr>
        <p:spPr>
          <a:xfrm>
            <a:off x="571500" y="4019550"/>
            <a:ext cx="723900" cy="590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450" b="0">
                <a:solidFill>
                  <a:srgbClr val="B58B4B"/>
                </a:solidFill>
                <a:latin typeface="Georgia"/>
                <a:ea typeface="Georgia"/>
                <a:cs typeface="Georgia"/>
              </a:defRPr>
            </a:pPr>
            <a:r>
              <a:rPr sz="3450" b="0">
                <a:solidFill>
                  <a:srgbClr val="B58B4B"/>
                </a:solidFill>
                <a:latin typeface="Georgia"/>
                <a:ea typeface="Georgia"/>
                <a:cs typeface="Georgia"/>
              </a:rPr>
              <a:t>03</a:t>
            </a:r>
          </a:p>
        </p:txBody>
      </p:sp>
      <p:sp>
        <p:nv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32FC8BA5-B09C-4277-AE76-BA6B0E4FBE89}"/>
              </a:ext>
            </a:extLst>
          </p:cNvPr>
          <p:cNvSpPr>
            <a:spLocks noGrp="1"/>
          </p:cNvSpPr>
          <p:nvPr/>
        </p:nvSpPr>
        <p:spPr>
          <a:xfrm>
            <a:off x="1457325" y="4267200"/>
            <a:ext cx="4295775" cy="0"/>
          </a:xfrm>
          <a:prstGeom prst="line">
            <a:avLst/>
          </a:prstGeom>
          <a:noFill/>
          <a:ln w="19050">
            <a:solidFill>
              <a:srgbClr val="B58B4B"/>
            </a:solidFill>
          </a:ln>
        </p:spPr>
      </p:sp>
      <p:sp>
        <p:nvSpPr>
          <p:cNvPr id="10" name="editable-text">
            <a:extLst>
              <a:ext uri="{FF2B5EF4-FFF2-40B4-BE49-F238E27FC236}">
                <a16:creationId xmlns:a16="http://schemas.microsoft.com/office/drawing/2014/main" id="{B6D5D684-F4E9-4824-83B6-257EAE7E88E0}"/>
              </a:ext>
            </a:extLst>
          </p:cNvPr>
          <p:cNvSpPr>
            <a:spLocks noGrp="1"/>
          </p:cNvSpPr>
          <p:nvPr/>
        </p:nvSpPr>
        <p:spPr>
          <a:xfrm>
            <a:off x="571500" y="4676775"/>
            <a:ext cx="5191125" cy="16859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175" b="0">
                <a:solidFill>
                  <a:srgbClr val="27383A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Строительство </a:t>
            </a:r>
            <a:r>
              <a:rPr sz="2175" b="1">
                <a:solidFill>
                  <a:srgbClr val="B58B4B"/>
                </a:solidFill>
                <a:latin typeface="Arial"/>
                <a:ea typeface="Arial"/>
                <a:cs typeface="Arial"/>
              </a:rPr>
              <a:t>храмов и дворцов</a:t>
            </a:r>
            <a:r>
              <a:rPr sz="2175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 символизировало мощь и религиозное значение фараонов, объединяя общество вокруг культовых сооружений.</a:t>
            </a:r>
          </a:p>
        </p:txBody>
      </p:sp>
      <p:sp>
        <p:nvSpPr>
          <p:cNvPr id="11" name="editable-text">
            <a:extLst>
              <a:ext uri="{FF2B5EF4-FFF2-40B4-BE49-F238E27FC236}">
                <a16:creationId xmlns:a16="http://schemas.microsoft.com/office/drawing/2014/main" id="{38C67151-C7BF-4EC7-A51E-C18EC2C96E9A}"/>
              </a:ext>
            </a:extLst>
          </p:cNvPr>
          <p:cNvSpPr>
            <a:spLocks noGrp="1"/>
          </p:cNvSpPr>
          <p:nvPr/>
        </p:nvSpPr>
        <p:spPr>
          <a:xfrm>
            <a:off x="6334125" y="4019550"/>
            <a:ext cx="723900" cy="590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450" b="0">
                <a:solidFill>
                  <a:srgbClr val="20566C"/>
                </a:solidFill>
                <a:latin typeface="Georgia"/>
                <a:ea typeface="Georgia"/>
                <a:cs typeface="Georgia"/>
              </a:defRPr>
            </a:pPr>
            <a:r>
              <a:rPr sz="3450" b="0">
                <a:solidFill>
                  <a:srgbClr val="20566C"/>
                </a:solidFill>
                <a:latin typeface="Georgia"/>
                <a:ea typeface="Georgia"/>
                <a:cs typeface="Georgia"/>
              </a:rPr>
              <a:t>04</a:t>
            </a:r>
          </a:p>
        </p:txBody>
      </p:sp>
      <p:sp>
        <p:nv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E05386C9-9B10-46D4-AC9F-9A48D6798490}"/>
              </a:ext>
            </a:extLst>
          </p:cNvPr>
          <p:cNvSpPr>
            <a:spLocks noGrp="1"/>
          </p:cNvSpPr>
          <p:nvPr/>
        </p:nvSpPr>
        <p:spPr>
          <a:xfrm>
            <a:off x="7219950" y="4267200"/>
            <a:ext cx="4295775" cy="0"/>
          </a:xfrm>
          <a:prstGeom prst="line">
            <a:avLst/>
          </a:prstGeom>
          <a:noFill/>
          <a:ln w="19050">
            <a:solidFill>
              <a:srgbClr val="20566C"/>
            </a:solidFill>
          </a:ln>
        </p:spPr>
      </p:sp>
      <p:sp>
        <p:nvSpPr>
          <p:cNvPr id="13" name="editable-text">
            <a:extLst>
              <a:ext uri="{FF2B5EF4-FFF2-40B4-BE49-F238E27FC236}">
                <a16:creationId xmlns:a16="http://schemas.microsoft.com/office/drawing/2014/main" id="{E59EE953-7C74-4F16-ABC6-0A1A35306473}"/>
              </a:ext>
            </a:extLst>
          </p:cNvPr>
          <p:cNvSpPr>
            <a:spLocks noGrp="1"/>
          </p:cNvSpPr>
          <p:nvPr/>
        </p:nvSpPr>
        <p:spPr>
          <a:xfrm>
            <a:off x="6334125" y="4676775"/>
            <a:ext cx="5191125" cy="16859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175" b="0">
                <a:solidFill>
                  <a:srgbClr val="27383A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Административное деление на </a:t>
            </a:r>
            <a:r>
              <a:rPr sz="2175" b="1">
                <a:solidFill>
                  <a:srgbClr val="20566C"/>
                </a:solidFill>
                <a:latin typeface="Arial"/>
                <a:ea typeface="Arial"/>
                <a:cs typeface="Arial"/>
              </a:rPr>
              <a:t>номы</a:t>
            </a:r>
            <a:r>
              <a:rPr sz="2175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 позволяло организовать управление, сбор налогов и развитие культурных традиций по всему Египту.</a:t>
            </a:r>
          </a:p>
        </p:txBody>
      </p:sp>
      <p:sp>
        <p:nv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BD2290ED-8806-41BF-85E3-B2334F93059C}"/>
              </a:ext>
            </a:extLst>
          </p:cNvPr>
          <p:cNvSpPr>
            <a:spLocks noGrp="1"/>
          </p:cNvSpPr>
          <p:nvPr/>
        </p:nvSpPr>
        <p:spPr>
          <a:xfrm>
            <a:off x="10058400" y="6543675"/>
            <a:ext cx="266700" cy="0"/>
          </a:xfrm>
          <a:prstGeom prst="line">
            <a:avLst/>
          </a:prstGeom>
          <a:noFill/>
          <a:ln w="9525">
            <a:solidFill>
              <a:srgbClr val="CEC3B0"/>
            </a:solidFill>
          </a:ln>
        </p:spPr>
      </p:sp>
      <p:sp>
        <p:nvSpPr>
          <p:cNvPr id="15" name="publisher-signature">
            <a:extLst>
              <a:ext uri="{FF2B5EF4-FFF2-40B4-BE49-F238E27FC236}">
                <a16:creationId xmlns:a16="http://schemas.microsoft.com/office/drawing/2014/main" id="{B1693B41-DAF2-4B5C-842B-1D08FE51EC57}"/>
              </a:ext>
            </a:extLst>
          </p:cNvPr>
          <p:cNvSpPr>
            <a:spLocks noGrp="1"/>
          </p:cNvSpPr>
          <p:nvPr/>
        </p:nvSpPr>
        <p:spPr>
          <a:xfrm>
            <a:off x="10439400" y="6438900"/>
            <a:ext cx="118110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00" b="0">
                <a:solidFill>
                  <a:srgbClr val="756F6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756F65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6899291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ditable-text">
            <a:extLst>
              <a:ext uri="{FF2B5EF4-FFF2-40B4-BE49-F238E27FC236}">
                <a16:creationId xmlns:a16="http://schemas.microsoft.com/office/drawing/2014/main" id="{34C123C4-59B4-42FE-9C6B-2633472374B7}"/>
              </a:ext>
            </a:extLst>
          </p:cNvPr>
          <p:cNvSpPr>
            <a:spLocks noGrp="1"/>
          </p:cNvSpPr>
          <p:nvPr/>
        </p:nvSpPr>
        <p:spPr>
          <a:xfrm>
            <a:off x="571500" y="400050"/>
            <a:ext cx="11049000" cy="1066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150" b="0">
                <a:solidFill>
                  <a:srgbClr val="203D46"/>
                </a:solidFill>
                <a:latin typeface="Georgia"/>
                <a:ea typeface="Georgia"/>
                <a:cs typeface="Georgia"/>
              </a:defRPr>
            </a:pPr>
            <a:r>
              <a:rPr sz="3150" b="0">
                <a:solidFill>
                  <a:srgbClr val="203D46"/>
                </a:solidFill>
                <a:latin typeface="Georgia"/>
                <a:ea typeface="Georgia"/>
                <a:cs typeface="Georgia"/>
              </a:rPr>
              <a:t>Природные ресурсы и их использование в экономике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rcRect t="23765" b="23765"/>
          <a:stretch>
            <a:fillRect/>
          </a:stretch>
        </p:blipFill>
        <p:spPr>
          <a:xfrm>
            <a:off x="571500" y="1352550"/>
            <a:ext cx="3429000" cy="1581150"/>
          </a:xfrm>
          <a:prstGeom prst="rect">
            <a:avLst/>
          </a:prstGeom>
        </p:spPr>
      </p:pic>
      <p:sp>
        <p:nvSpPr>
          <p:cNvPr id="3" name="editable-text">
            <a:extLst>
              <a:ext uri="{FF2B5EF4-FFF2-40B4-BE49-F238E27FC236}">
                <a16:creationId xmlns:a16="http://schemas.microsoft.com/office/drawing/2014/main" id="{A72715F1-A958-4F81-82EE-481A50CBAD59}"/>
              </a:ext>
            </a:extLst>
          </p:cNvPr>
          <p:cNvSpPr>
            <a:spLocks noGrp="1"/>
          </p:cNvSpPr>
          <p:nvPr/>
        </p:nvSpPr>
        <p:spPr>
          <a:xfrm>
            <a:off x="571500" y="3162300"/>
            <a:ext cx="3429000" cy="6953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1">
                <a:solidFill>
                  <a:srgbClr val="4F705B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4F705B"/>
                </a:solidFill>
                <a:latin typeface="Arial"/>
                <a:ea typeface="Arial"/>
                <a:cs typeface="Arial"/>
              </a:rPr>
              <a:t>Плодородная почва дельты</a:t>
            </a:r>
          </a:p>
        </p:txBody>
      </p:sp>
      <p:sp>
        <p:nvSpPr>
          <p:cNvPr id="4" name="editable-text">
            <a:extLst>
              <a:ext uri="{FF2B5EF4-FFF2-40B4-BE49-F238E27FC236}">
                <a16:creationId xmlns:a16="http://schemas.microsoft.com/office/drawing/2014/main" id="{2C4B6D18-33C1-410B-9E86-59138AF43649}"/>
              </a:ext>
            </a:extLst>
          </p:cNvPr>
          <p:cNvSpPr>
            <a:spLocks noGrp="1"/>
          </p:cNvSpPr>
          <p:nvPr/>
        </p:nvSpPr>
        <p:spPr>
          <a:xfrm>
            <a:off x="571500" y="4010025"/>
            <a:ext cx="3429000" cy="22288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025" b="0">
                <a:solidFill>
                  <a:srgbClr val="27383A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Ил дельты Нила обеспечивал богатые урожаи, что стало основой продовольственного изобилия и экономической стабильности древних египтян.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453438" y="1352550"/>
            <a:ext cx="1285124" cy="1581150"/>
          </a:xfrm>
          <a:prstGeom prst="rect">
            <a:avLst/>
          </a:prstGeom>
        </p:spPr>
      </p:pic>
      <p:sp>
        <p:nvSpPr>
          <p:cNvPr id="6" name="editable-text">
            <a:extLst>
              <a:ext uri="{FF2B5EF4-FFF2-40B4-BE49-F238E27FC236}">
                <a16:creationId xmlns:a16="http://schemas.microsoft.com/office/drawing/2014/main" id="{1887581C-9765-4AF3-B214-E866E0B8797C}"/>
              </a:ext>
            </a:extLst>
          </p:cNvPr>
          <p:cNvSpPr>
            <a:spLocks noGrp="1"/>
          </p:cNvSpPr>
          <p:nvPr/>
        </p:nvSpPr>
        <p:spPr>
          <a:xfrm>
            <a:off x="4381500" y="3162300"/>
            <a:ext cx="3429000" cy="6953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1">
                <a:solidFill>
                  <a:srgbClr val="A3654B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A3654B"/>
                </a:solidFill>
                <a:latin typeface="Arial"/>
                <a:ea typeface="Arial"/>
                <a:cs typeface="Arial"/>
              </a:rPr>
              <a:t>Добыча золота и камней</a:t>
            </a:r>
          </a:p>
        </p:txBody>
      </p:sp>
      <p:sp>
        <p:nvSpPr>
          <p:cNvPr id="7" name="editable-text">
            <a:extLst>
              <a:ext uri="{FF2B5EF4-FFF2-40B4-BE49-F238E27FC236}">
                <a16:creationId xmlns:a16="http://schemas.microsoft.com/office/drawing/2014/main" id="{14E2D8AF-5D81-4279-9419-FEDA5D570E32}"/>
              </a:ext>
            </a:extLst>
          </p:cNvPr>
          <p:cNvSpPr>
            <a:spLocks noGrp="1"/>
          </p:cNvSpPr>
          <p:nvPr/>
        </p:nvSpPr>
        <p:spPr>
          <a:xfrm>
            <a:off x="4381500" y="4010025"/>
            <a:ext cx="3429000" cy="22288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025" b="0">
                <a:solidFill>
                  <a:srgbClr val="27383A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Пустынные плато поставляли драгоценные металлы и  полудрагоценные камни, которые использовались для украшений и ритуальных предметов.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rcRect t="11538" b="11538"/>
          <a:stretch>
            <a:fillRect/>
          </a:stretch>
        </p:blipFill>
        <p:spPr>
          <a:xfrm>
            <a:off x="8191500" y="1352550"/>
            <a:ext cx="3429000" cy="1581150"/>
          </a:xfrm>
          <a:prstGeom prst="rect">
            <a:avLst/>
          </a:prstGeom>
        </p:spPr>
      </p:pic>
      <p:sp>
        <p:nvSpPr>
          <p:cNvPr id="9" name="editable-text">
            <a:extLst>
              <a:ext uri="{FF2B5EF4-FFF2-40B4-BE49-F238E27FC236}">
                <a16:creationId xmlns:a16="http://schemas.microsoft.com/office/drawing/2014/main" id="{289CCFF1-DEEB-4F2E-8ED8-A3BDB24E3B9A}"/>
              </a:ext>
            </a:extLst>
          </p:cNvPr>
          <p:cNvSpPr>
            <a:spLocks noGrp="1"/>
          </p:cNvSpPr>
          <p:nvPr/>
        </p:nvSpPr>
        <p:spPr>
          <a:xfrm>
            <a:off x="8191500" y="3162300"/>
            <a:ext cx="3429000" cy="6953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1">
                <a:solidFill>
                  <a:srgbClr val="327A7D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327A7D"/>
                </a:solidFill>
                <a:latin typeface="Arial"/>
                <a:ea typeface="Arial"/>
                <a:cs typeface="Arial"/>
              </a:rPr>
              <a:t>Оазисы и вода</a:t>
            </a:r>
          </a:p>
        </p:txBody>
      </p:sp>
      <p:sp>
        <p:nvSpPr>
          <p:cNvPr id="10" name="editable-text">
            <a:extLst>
              <a:ext uri="{FF2B5EF4-FFF2-40B4-BE49-F238E27FC236}">
                <a16:creationId xmlns:a16="http://schemas.microsoft.com/office/drawing/2014/main" id="{4F4086A2-80D0-48D3-B362-8221EDB369FE}"/>
              </a:ext>
            </a:extLst>
          </p:cNvPr>
          <p:cNvSpPr>
            <a:spLocks noGrp="1"/>
          </p:cNvSpPr>
          <p:nvPr/>
        </p:nvSpPr>
        <p:spPr>
          <a:xfrm>
            <a:off x="8191500" y="4010025"/>
            <a:ext cx="3429000" cy="22288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025" b="0">
                <a:solidFill>
                  <a:srgbClr val="27383A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Оазисы играли ключевую роль, обеспечивая влагой поселения в пустыне и поддерживая жизнь ремесленников и фермеров.</a:t>
            </a:r>
          </a:p>
        </p:txBody>
      </p:sp>
      <p:sp>
        <p:nv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BB164B19-B25C-4A74-8B83-22B091E64CD1}"/>
              </a:ext>
            </a:extLst>
          </p:cNvPr>
          <p:cNvSpPr>
            <a:spLocks noGrp="1"/>
          </p:cNvSpPr>
          <p:nvPr/>
        </p:nvSpPr>
        <p:spPr>
          <a:xfrm>
            <a:off x="10058400" y="6543675"/>
            <a:ext cx="266700" cy="0"/>
          </a:xfrm>
          <a:prstGeom prst="line">
            <a:avLst/>
          </a:prstGeom>
          <a:noFill/>
          <a:ln w="9525">
            <a:solidFill>
              <a:srgbClr val="CEC3B0"/>
            </a:solidFill>
          </a:ln>
        </p:spPr>
      </p:sp>
      <p:sp>
        <p:nvSpPr>
          <p:cNvPr id="12" name="publisher-signature">
            <a:extLst>
              <a:ext uri="{FF2B5EF4-FFF2-40B4-BE49-F238E27FC236}">
                <a16:creationId xmlns:a16="http://schemas.microsoft.com/office/drawing/2014/main" id="{CB5D664D-378E-4157-AAEC-724213522D20}"/>
              </a:ext>
            </a:extLst>
          </p:cNvPr>
          <p:cNvSpPr>
            <a:spLocks noGrp="1"/>
          </p:cNvSpPr>
          <p:nvPr/>
        </p:nvSpPr>
        <p:spPr>
          <a:xfrm>
            <a:off x="10439400" y="6438900"/>
            <a:ext cx="118110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00" b="0">
                <a:solidFill>
                  <a:srgbClr val="756F6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756F65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20173129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ditable-text">
            <a:extLst>
              <a:ext uri="{FF2B5EF4-FFF2-40B4-BE49-F238E27FC236}">
                <a16:creationId xmlns:a16="http://schemas.microsoft.com/office/drawing/2014/main" id="{75C34870-B8ED-4DED-9C4B-A139D60783EF}"/>
              </a:ext>
            </a:extLst>
          </p:cNvPr>
          <p:cNvSpPr>
            <a:spLocks noGrp="1"/>
          </p:cNvSpPr>
          <p:nvPr/>
        </p:nvSpPr>
        <p:spPr>
          <a:xfrm>
            <a:off x="571500" y="1457325"/>
            <a:ext cx="2962275" cy="3667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225" b="0">
                <a:solidFill>
                  <a:srgbClr val="203D46"/>
                </a:solidFill>
                <a:latin typeface="Georgia"/>
                <a:ea typeface="Georgia"/>
                <a:cs typeface="Georgia"/>
              </a:defRPr>
            </a:pPr>
            <a:r>
              <a:rPr sz="3225" b="0">
                <a:solidFill>
                  <a:srgbClr val="203D46"/>
                </a:solidFill>
                <a:latin typeface="Georgia"/>
                <a:ea typeface="Georgia"/>
                <a:cs typeface="Georgia"/>
              </a:rPr>
              <a:t>Заполните таблицу «Природные условия Древнего Египта»</a:t>
            </a:r>
          </a:p>
        </p:txBody>
      </p:sp>
      <p:sp>
        <p:nv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38B496A3-B8E2-40F4-AB52-F0E213BE1FDE}"/>
              </a:ext>
            </a:extLst>
          </p:cNvPr>
          <p:cNvSpPr>
            <a:spLocks noGrp="1"/>
          </p:cNvSpPr>
          <p:nvPr/>
        </p:nvSpPr>
        <p:spPr>
          <a:xfrm>
            <a:off x="571500" y="5724525"/>
            <a:ext cx="1114425" cy="0"/>
          </a:xfrm>
          <a:prstGeom prst="line">
            <a:avLst/>
          </a:prstGeom>
          <a:noFill/>
          <a:ln w="28575">
            <a:solidFill>
              <a:srgbClr val="B58B4B"/>
            </a:solidFill>
          </a:ln>
        </p:spPr>
      </p:sp>
      <p:graphicFrame>
        <p:nvGraphicFramePr>
          <p:cNvPr id="8" name="Таблица 7"/>
          <p:cNvGraphicFramePr/>
          <p:nvPr/>
        </p:nvGraphicFramePr>
        <p:xfrm>
          <a:off x="4000500" y="1181100"/>
          <a:ext cx="7620000" cy="4914900"/>
        </p:xfrm>
        <a:graphic>
          <a:graphicData uri="http://schemas.openxmlformats.org/drawingml/2006/table">
            <a:tbl>
              <a:tblPr/>
              <a:tblGrid>
                <a:gridCol w="26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5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76300">
                <a:tc>
                  <a:txBody>
                    <a:bodyPr/>
                    <a:lstStyle/>
                    <a:p>
                      <a:pPr algn="l"/>
                      <a:r>
                        <a:rPr sz="2175" b="1">
                          <a:solidFill>
                            <a:srgbClr val="F7F1E6"/>
                          </a:solidFill>
                          <a:latin typeface="Arial"/>
                          <a:ea typeface="Arial"/>
                          <a:cs typeface="Arial"/>
                        </a:rPr>
                        <a:t>Природное явление</a:t>
                      </a:r>
                    </a:p>
                  </a:txBody>
                  <a:tcPr anchor="ctr">
                    <a:solidFill>
                      <a:srgbClr val="203D4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75" b="1">
                          <a:solidFill>
                            <a:srgbClr val="F7F1E6"/>
                          </a:solidFill>
                          <a:latin typeface="Arial"/>
                          <a:ea typeface="Arial"/>
                          <a:cs typeface="Arial"/>
                        </a:rPr>
                        <a:t>Значение для египтян</a:t>
                      </a:r>
                    </a:p>
                  </a:txBody>
                  <a:tcPr anchor="ctr">
                    <a:solidFill>
                      <a:srgbClr val="203D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9650">
                <a:tc>
                  <a:txBody>
                    <a:bodyPr/>
                    <a:lstStyle/>
                    <a:p>
                      <a:pPr algn="l"/>
                      <a:r>
                        <a:rPr sz="2400" b="1">
                          <a:solidFill>
                            <a:srgbClr val="27383A"/>
                          </a:solidFill>
                          <a:latin typeface="Arial"/>
                          <a:ea typeface="Arial"/>
                          <a:cs typeface="Arial"/>
                        </a:rPr>
                        <a:t>Разливы Нила</a:t>
                      </a:r>
                    </a:p>
                  </a:txBody>
                  <a:tcPr anchor="ctr">
                    <a:solidFill>
                      <a:srgbClr val="E8DDCA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F6F1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9650">
                <a:tc>
                  <a:txBody>
                    <a:bodyPr/>
                    <a:lstStyle/>
                    <a:p>
                      <a:pPr algn="l"/>
                      <a:r>
                        <a:rPr sz="2400" b="1">
                          <a:solidFill>
                            <a:srgbClr val="27383A"/>
                          </a:solidFill>
                          <a:latin typeface="Arial"/>
                          <a:ea typeface="Arial"/>
                          <a:cs typeface="Arial"/>
                        </a:rPr>
                        <a:t>Пустыни</a:t>
                      </a:r>
                    </a:p>
                  </a:txBody>
                  <a:tcPr anchor="ctr">
                    <a:solidFill>
                      <a:srgbClr val="E8DDCA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EFEB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9650">
                <a:tc>
                  <a:txBody>
                    <a:bodyPr/>
                    <a:lstStyle/>
                    <a:p>
                      <a:pPr algn="l"/>
                      <a:r>
                        <a:rPr sz="2400" b="1">
                          <a:solidFill>
                            <a:srgbClr val="27383A"/>
                          </a:solidFill>
                          <a:latin typeface="Arial"/>
                          <a:ea typeface="Arial"/>
                          <a:cs typeface="Arial"/>
                        </a:rPr>
                        <a:t>Оазисы</a:t>
                      </a:r>
                    </a:p>
                  </a:txBody>
                  <a:tcPr anchor="ctr">
                    <a:solidFill>
                      <a:srgbClr val="E8DDCA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F6F1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9650">
                <a:tc>
                  <a:txBody>
                    <a:bodyPr/>
                    <a:lstStyle/>
                    <a:p>
                      <a:pPr algn="l"/>
                      <a:r>
                        <a:rPr sz="2400" b="1">
                          <a:solidFill>
                            <a:srgbClr val="27383A"/>
                          </a:solidFill>
                          <a:latin typeface="Arial"/>
                          <a:ea typeface="Arial"/>
                          <a:cs typeface="Arial"/>
                        </a:rPr>
                        <a:t>Растительность</a:t>
                      </a:r>
                    </a:p>
                  </a:txBody>
                  <a:tcPr anchor="ctr">
                    <a:solidFill>
                      <a:srgbClr val="E8DDCA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EFEB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DD16EAB7-5271-49D9-A9DE-CD5CE37AF0F8}"/>
              </a:ext>
            </a:extLst>
          </p:cNvPr>
          <p:cNvSpPr>
            <a:spLocks noGrp="1"/>
          </p:cNvSpPr>
          <p:nvPr/>
        </p:nvSpPr>
        <p:spPr>
          <a:xfrm>
            <a:off x="10058400" y="6543675"/>
            <a:ext cx="266700" cy="0"/>
          </a:xfrm>
          <a:prstGeom prst="line">
            <a:avLst/>
          </a:prstGeom>
          <a:noFill/>
          <a:ln w="9525">
            <a:solidFill>
              <a:srgbClr val="CEC3B0"/>
            </a:solidFill>
          </a:ln>
        </p:spPr>
      </p:sp>
      <p:sp>
        <p:nvSpPr>
          <p:cNvPr id="5" name="publisher-signature">
            <a:extLst>
              <a:ext uri="{FF2B5EF4-FFF2-40B4-BE49-F238E27FC236}">
                <a16:creationId xmlns:a16="http://schemas.microsoft.com/office/drawing/2014/main" id="{C5903C5D-0820-46D8-AC8D-E230BAB9CA52}"/>
              </a:ext>
            </a:extLst>
          </p:cNvPr>
          <p:cNvSpPr>
            <a:spLocks noGrp="1"/>
          </p:cNvSpPr>
          <p:nvPr/>
        </p:nvSpPr>
        <p:spPr>
          <a:xfrm>
            <a:off x="10439400" y="6438900"/>
            <a:ext cx="118110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00" b="0">
                <a:solidFill>
                  <a:srgbClr val="756F6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756F65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7960757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ditable-text">
            <a:extLst>
              <a:ext uri="{FF2B5EF4-FFF2-40B4-BE49-F238E27FC236}">
                <a16:creationId xmlns:a16="http://schemas.microsoft.com/office/drawing/2014/main" id="{886DF367-6F52-4937-B325-D1046F1D7CDE}"/>
              </a:ext>
            </a:extLst>
          </p:cNvPr>
          <p:cNvSpPr>
            <a:spLocks noGrp="1"/>
          </p:cNvSpPr>
          <p:nvPr/>
        </p:nvSpPr>
        <p:spPr>
          <a:xfrm>
            <a:off x="571500" y="400050"/>
            <a:ext cx="11049000" cy="1066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075" b="0">
                <a:solidFill>
                  <a:srgbClr val="203D46"/>
                </a:solidFill>
                <a:latin typeface="Georgia"/>
                <a:ea typeface="Georgia"/>
                <a:cs typeface="Georgia"/>
              </a:defRPr>
            </a:pPr>
            <a:r>
              <a:rPr sz="3075" b="0">
                <a:solidFill>
                  <a:srgbClr val="203D46"/>
                </a:solidFill>
                <a:latin typeface="Georgia"/>
                <a:ea typeface="Georgia"/>
                <a:cs typeface="Georgia"/>
              </a:rPr>
              <a:t>Заполните таблицу «Природные условия Древнего Египта»</a:t>
            </a:r>
          </a:p>
        </p:txBody>
      </p:sp>
      <p:graphicFrame>
        <p:nvGraphicFramePr>
          <p:cNvPr id="6" name="Таблица 5"/>
          <p:cNvGraphicFramePr/>
          <p:nvPr/>
        </p:nvGraphicFramePr>
        <p:xfrm>
          <a:off x="571500" y="1657350"/>
          <a:ext cx="11049000" cy="4526280"/>
        </p:xfrm>
        <a:graphic>
          <a:graphicData uri="http://schemas.openxmlformats.org/drawingml/2006/table">
            <a:tbl>
              <a:tblPr/>
              <a:tblGrid>
                <a:gridCol w="26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8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23900">
                <a:tc>
                  <a:txBody>
                    <a:bodyPr/>
                    <a:lstStyle/>
                    <a:p>
                      <a:pPr algn="l"/>
                      <a:r>
                        <a:rPr sz="2175" b="1">
                          <a:solidFill>
                            <a:srgbClr val="F7F1E6"/>
                          </a:solidFill>
                          <a:latin typeface="Arial"/>
                          <a:ea typeface="Arial"/>
                          <a:cs typeface="Arial"/>
                        </a:rPr>
                        <a:t>Природное явление</a:t>
                      </a:r>
                    </a:p>
                  </a:txBody>
                  <a:tcPr anchor="ctr">
                    <a:solidFill>
                      <a:srgbClr val="203D4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75" b="1">
                          <a:solidFill>
                            <a:srgbClr val="F7F1E6"/>
                          </a:solidFill>
                          <a:latin typeface="Arial"/>
                          <a:ea typeface="Arial"/>
                          <a:cs typeface="Arial"/>
                        </a:rPr>
                        <a:t>Значение для египтян</a:t>
                      </a:r>
                    </a:p>
                  </a:txBody>
                  <a:tcPr anchor="ctr">
                    <a:solidFill>
                      <a:srgbClr val="203D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2975">
                <a:tc>
                  <a:txBody>
                    <a:bodyPr/>
                    <a:lstStyle/>
                    <a:p>
                      <a:pPr algn="l"/>
                      <a:r>
                        <a:rPr sz="2175" b="1">
                          <a:solidFill>
                            <a:srgbClr val="27383A"/>
                          </a:solidFill>
                          <a:latin typeface="Arial"/>
                          <a:ea typeface="Arial"/>
                          <a:cs typeface="Arial"/>
                        </a:rPr>
                        <a:t>Разливы Нила</a:t>
                      </a:r>
                    </a:p>
                  </a:txBody>
                  <a:tcPr anchor="ctr">
                    <a:solidFill>
                      <a:srgbClr val="E8DDC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75" b="0">
                          <a:solidFill>
                            <a:srgbClr val="27383A"/>
                          </a:solidFill>
                          <a:latin typeface="Arial"/>
                          <a:ea typeface="Arial"/>
                          <a:cs typeface="Arial"/>
                        </a:rPr>
                        <a:t>Приносили плодородный ил, делали почву плодородной, позволяли собирать высокие урожаи</a:t>
                      </a:r>
                    </a:p>
                  </a:txBody>
                  <a:tcPr anchor="ctr">
                    <a:solidFill>
                      <a:srgbClr val="F6F1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2975">
                <a:tc>
                  <a:txBody>
                    <a:bodyPr/>
                    <a:lstStyle/>
                    <a:p>
                      <a:pPr algn="l"/>
                      <a:r>
                        <a:rPr sz="2175" b="1">
                          <a:solidFill>
                            <a:srgbClr val="27383A"/>
                          </a:solidFill>
                          <a:latin typeface="Arial"/>
                          <a:ea typeface="Arial"/>
                          <a:cs typeface="Arial"/>
                        </a:rPr>
                        <a:t>Пустыни</a:t>
                      </a:r>
                    </a:p>
                  </a:txBody>
                  <a:tcPr anchor="ctr">
                    <a:solidFill>
                      <a:srgbClr val="E8DDC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75" b="0">
                          <a:solidFill>
                            <a:srgbClr val="27383A"/>
                          </a:solidFill>
                          <a:latin typeface="Arial"/>
                          <a:ea typeface="Arial"/>
                          <a:cs typeface="Arial"/>
                        </a:rPr>
                        <a:t>Служили естественной защитой от врагов, содержали полезные ископаемые (медь, камень, золото)</a:t>
                      </a:r>
                    </a:p>
                  </a:txBody>
                  <a:tcPr anchor="ctr">
                    <a:solidFill>
                      <a:srgbClr val="EFEB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2975">
                <a:tc>
                  <a:txBody>
                    <a:bodyPr/>
                    <a:lstStyle/>
                    <a:p>
                      <a:pPr algn="l"/>
                      <a:r>
                        <a:rPr sz="2175" b="1">
                          <a:solidFill>
                            <a:srgbClr val="27383A"/>
                          </a:solidFill>
                          <a:latin typeface="Arial"/>
                          <a:ea typeface="Arial"/>
                          <a:cs typeface="Arial"/>
                        </a:rPr>
                        <a:t>Оазисы</a:t>
                      </a:r>
                    </a:p>
                  </a:txBody>
                  <a:tcPr anchor="ctr">
                    <a:solidFill>
                      <a:srgbClr val="E8DDC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75" b="0">
                          <a:solidFill>
                            <a:srgbClr val="27383A"/>
                          </a:solidFill>
                          <a:latin typeface="Arial"/>
                          <a:ea typeface="Arial"/>
                          <a:cs typeface="Arial"/>
                        </a:rPr>
                        <a:t>Были источниками воды и растительности в пустыне</a:t>
                      </a:r>
                    </a:p>
                  </a:txBody>
                  <a:tcPr anchor="ctr">
                    <a:solidFill>
                      <a:srgbClr val="F6F1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42975">
                <a:tc>
                  <a:txBody>
                    <a:bodyPr/>
                    <a:lstStyle/>
                    <a:p>
                      <a:pPr algn="l"/>
                      <a:r>
                        <a:rPr sz="2175" b="1">
                          <a:solidFill>
                            <a:srgbClr val="27383A"/>
                          </a:solidFill>
                          <a:latin typeface="Arial"/>
                          <a:ea typeface="Arial"/>
                          <a:cs typeface="Arial"/>
                        </a:rPr>
                        <a:t>Растительность</a:t>
                      </a:r>
                    </a:p>
                  </a:txBody>
                  <a:tcPr anchor="ctr">
                    <a:solidFill>
                      <a:srgbClr val="E8DDC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75" b="0">
                          <a:solidFill>
                            <a:srgbClr val="27383A"/>
                          </a:solidFill>
                          <a:latin typeface="Arial"/>
                          <a:ea typeface="Arial"/>
                          <a:cs typeface="Arial"/>
                        </a:rPr>
                        <a:t>Давала материалы для строительства (папирус, пальмы), пищу (виноград, финики)</a:t>
                      </a:r>
                    </a:p>
                  </a:txBody>
                  <a:tcPr anchor="ctr">
                    <a:solidFill>
                      <a:srgbClr val="EFEB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631F83D6-76E2-40EE-8A49-673A5292C318}"/>
              </a:ext>
            </a:extLst>
          </p:cNvPr>
          <p:cNvSpPr>
            <a:spLocks noGrp="1"/>
          </p:cNvSpPr>
          <p:nvPr/>
        </p:nvSpPr>
        <p:spPr>
          <a:xfrm>
            <a:off x="10058400" y="6543675"/>
            <a:ext cx="266700" cy="0"/>
          </a:xfrm>
          <a:prstGeom prst="line">
            <a:avLst/>
          </a:prstGeom>
          <a:noFill/>
          <a:ln w="9525">
            <a:solidFill>
              <a:srgbClr val="CEC3B0"/>
            </a:solidFill>
          </a:ln>
        </p:spPr>
      </p:sp>
      <p:sp>
        <p:nvSpPr>
          <p:cNvPr id="4" name="publisher-signature">
            <a:extLst>
              <a:ext uri="{FF2B5EF4-FFF2-40B4-BE49-F238E27FC236}">
                <a16:creationId xmlns:a16="http://schemas.microsoft.com/office/drawing/2014/main" id="{7296EC1E-F90E-47D3-BCBF-939C2580CF9A}"/>
              </a:ext>
            </a:extLst>
          </p:cNvPr>
          <p:cNvSpPr>
            <a:spLocks noGrp="1"/>
          </p:cNvSpPr>
          <p:nvPr/>
        </p:nvSpPr>
        <p:spPr>
          <a:xfrm>
            <a:off x="10439400" y="6438900"/>
            <a:ext cx="118110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00" b="0">
                <a:solidFill>
                  <a:srgbClr val="756F6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756F65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7881468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2EF888E-E095-4DBB-B9DF-94150AC5754D}"/>
              </a:ext>
            </a:extLst>
          </p:cNvPr>
          <p:cNvSpPr>
            <a:spLocks noGrp="1"/>
          </p:cNvSpPr>
          <p:nvPr/>
        </p:nvSpPr>
        <p:spPr>
          <a:xfrm>
            <a:off x="7829550" y="0"/>
            <a:ext cx="4362450" cy="6267450"/>
          </a:xfrm>
          <a:prstGeom prst="rect">
            <a:avLst/>
          </a:prstGeom>
          <a:solidFill>
            <a:srgbClr val="E8DDCA"/>
          </a:solidFill>
          <a:ln w="0">
            <a:noFill/>
          </a:ln>
        </p:spPr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rcRect l="19415" r="19415"/>
          <a:stretch>
            <a:fillRect/>
          </a:stretch>
        </p:blipFill>
        <p:spPr>
          <a:xfrm>
            <a:off x="7829550" y="0"/>
            <a:ext cx="4362450" cy="6267450"/>
          </a:xfrm>
          <a:prstGeom prst="rect">
            <a:avLst/>
          </a:prstGeom>
        </p:spPr>
      </p:pic>
      <p:sp>
        <p:nvSpPr>
          <p:cNvPr id="3" name="editable-text">
            <a:extLst>
              <a:ext uri="{FF2B5EF4-FFF2-40B4-BE49-F238E27FC236}">
                <a16:creationId xmlns:a16="http://schemas.microsoft.com/office/drawing/2014/main" id="{36113A3E-21B3-44D2-BCF6-D63F792C3CE6}"/>
              </a:ext>
            </a:extLst>
          </p:cNvPr>
          <p:cNvSpPr>
            <a:spLocks noGrp="1"/>
          </p:cNvSpPr>
          <p:nvPr/>
        </p:nvSpPr>
        <p:spPr>
          <a:xfrm>
            <a:off x="571500" y="695325"/>
            <a:ext cx="6696075" cy="2238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900" b="0">
                <a:solidFill>
                  <a:srgbClr val="203D46"/>
                </a:solidFill>
                <a:latin typeface="Georgia"/>
                <a:ea typeface="Georgia"/>
                <a:cs typeface="Georgia"/>
              </a:defRPr>
            </a:pPr>
            <a:r>
              <a:rPr sz="3900" b="0">
                <a:solidFill>
                  <a:srgbClr val="203D46"/>
                </a:solidFill>
                <a:latin typeface="Georgia"/>
                <a:ea typeface="Georgia"/>
                <a:cs typeface="Georgia"/>
              </a:rPr>
              <a:t>Древний Египет: наследие великой цивилизации</a:t>
            </a:r>
          </a:p>
        </p:txBody>
      </p:sp>
      <p:sp>
        <p:nv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5164B2F0-B4DD-4555-AAE1-74422E93E670}"/>
              </a:ext>
            </a:extLst>
          </p:cNvPr>
          <p:cNvSpPr>
            <a:spLocks noGrp="1"/>
          </p:cNvSpPr>
          <p:nvPr/>
        </p:nvSpPr>
        <p:spPr>
          <a:xfrm>
            <a:off x="571500" y="3276600"/>
            <a:ext cx="1123950" cy="0"/>
          </a:xfrm>
          <a:prstGeom prst="line">
            <a:avLst/>
          </a:prstGeom>
          <a:noFill/>
          <a:ln w="38100">
            <a:solidFill>
              <a:srgbClr val="B58B4B"/>
            </a:solidFill>
          </a:ln>
        </p:spPr>
      </p:sp>
      <p:sp>
        <p:nvSpPr>
          <p:cNvPr id="5" name="editable-text">
            <a:extLst>
              <a:ext uri="{FF2B5EF4-FFF2-40B4-BE49-F238E27FC236}">
                <a16:creationId xmlns:a16="http://schemas.microsoft.com/office/drawing/2014/main" id="{26309BDA-3ABF-4D32-891C-0545C6797C37}"/>
              </a:ext>
            </a:extLst>
          </p:cNvPr>
          <p:cNvSpPr>
            <a:spLocks noGrp="1"/>
          </p:cNvSpPr>
          <p:nvPr/>
        </p:nvSpPr>
        <p:spPr>
          <a:xfrm>
            <a:off x="571500" y="3790950"/>
            <a:ext cx="6648450" cy="2143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550" b="0">
                <a:solidFill>
                  <a:srgbClr val="20566C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20566C"/>
                </a:solidFill>
                <a:latin typeface="Arial"/>
                <a:ea typeface="Arial"/>
                <a:cs typeface="Arial"/>
              </a:rPr>
              <a:t>Природные богатства и река Нил создали основу для развития могущественной цивилизации, которая оставила неизгладимый след в истории и культуре человечества.</a:t>
            </a:r>
          </a:p>
        </p:txBody>
      </p:sp>
      <p:sp>
        <p:nv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9FBFC93B-BFAC-4703-A183-3C3C7A8E471E}"/>
              </a:ext>
            </a:extLst>
          </p:cNvPr>
          <p:cNvSpPr>
            <a:spLocks noGrp="1"/>
          </p:cNvSpPr>
          <p:nvPr/>
        </p:nvSpPr>
        <p:spPr>
          <a:xfrm>
            <a:off x="10058400" y="6543675"/>
            <a:ext cx="266700" cy="0"/>
          </a:xfrm>
          <a:prstGeom prst="line">
            <a:avLst/>
          </a:prstGeom>
          <a:noFill/>
          <a:ln w="9525">
            <a:solidFill>
              <a:srgbClr val="CEC3B0"/>
            </a:solidFill>
          </a:ln>
        </p:spPr>
      </p:sp>
      <p:sp>
        <p:nvSpPr>
          <p:cNvPr id="7" name="publisher-signature">
            <a:extLst>
              <a:ext uri="{FF2B5EF4-FFF2-40B4-BE49-F238E27FC236}">
                <a16:creationId xmlns:a16="http://schemas.microsoft.com/office/drawing/2014/main" id="{70AE5F8F-57D0-43B2-B53D-E7BD46459B45}"/>
              </a:ext>
            </a:extLst>
          </p:cNvPr>
          <p:cNvSpPr>
            <a:spLocks noGrp="1"/>
          </p:cNvSpPr>
          <p:nvPr/>
        </p:nvSpPr>
        <p:spPr>
          <a:xfrm>
            <a:off x="10439400" y="6438900"/>
            <a:ext cx="118110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00" b="0">
                <a:solidFill>
                  <a:srgbClr val="756F6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756F65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48245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ditable-text">
            <a:extLst>
              <a:ext uri="{FF2B5EF4-FFF2-40B4-BE49-F238E27FC236}">
                <a16:creationId xmlns:a16="http://schemas.microsoft.com/office/drawing/2014/main" id="{2B19F827-BC57-4BAB-80D9-42DE0F63BF69}"/>
              </a:ext>
            </a:extLst>
          </p:cNvPr>
          <p:cNvSpPr>
            <a:spLocks noGrp="1"/>
          </p:cNvSpPr>
          <p:nvPr/>
        </p:nvSpPr>
        <p:spPr>
          <a:xfrm>
            <a:off x="571500" y="361950"/>
            <a:ext cx="10858500" cy="6286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950" b="0">
                <a:solidFill>
                  <a:srgbClr val="756F65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756F65"/>
                </a:solidFill>
                <a:latin typeface="Arial"/>
                <a:ea typeface="Arial"/>
                <a:cs typeface="Arial"/>
              </a:rPr>
              <a:t>стр. 38 ознакомьтесь с основными понятиями, вопросом урока</a:t>
            </a:r>
          </a:p>
        </p:txBody>
      </p:sp>
      <p:sp>
        <p:nvSpPr>
          <p:cNvPr id="2" name="editable-text">
            <a:extLst>
              <a:ext uri="{FF2B5EF4-FFF2-40B4-BE49-F238E27FC236}">
                <a16:creationId xmlns:a16="http://schemas.microsoft.com/office/drawing/2014/main" id="{D3024F12-AFC4-4E45-9BB9-5B48346C26BF}"/>
              </a:ext>
            </a:extLst>
          </p:cNvPr>
          <p:cNvSpPr>
            <a:spLocks noGrp="1"/>
          </p:cNvSpPr>
          <p:nvPr/>
        </p:nvSpPr>
        <p:spPr>
          <a:xfrm>
            <a:off x="571500" y="1009650"/>
            <a:ext cx="11049000" cy="619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375" b="0">
                <a:solidFill>
                  <a:srgbClr val="203D46"/>
                </a:solidFill>
                <a:latin typeface="Georgia"/>
                <a:ea typeface="Georgia"/>
                <a:cs typeface="Georgia"/>
              </a:defRPr>
            </a:pPr>
            <a:r>
              <a:rPr sz="3375" b="0">
                <a:solidFill>
                  <a:srgbClr val="203D46"/>
                </a:solidFill>
                <a:latin typeface="Georgia"/>
                <a:ea typeface="Georgia"/>
                <a:cs typeface="Georgia"/>
              </a:rPr>
              <a:t>Что такое цивилизация?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1D3E79D-DB0C-4EF1-8F9E-EC953EBB7050}"/>
              </a:ext>
            </a:extLst>
          </p:cNvPr>
          <p:cNvSpPr>
            <a:spLocks noGrp="1"/>
          </p:cNvSpPr>
          <p:nvPr/>
        </p:nvSpPr>
        <p:spPr>
          <a:xfrm>
            <a:off x="571500" y="1905000"/>
            <a:ext cx="7962900" cy="1971675"/>
          </a:xfrm>
          <a:prstGeom prst="rect">
            <a:avLst/>
          </a:prstGeom>
          <a:solidFill>
            <a:srgbClr val="E9EFEB"/>
          </a:solidFill>
          <a:ln w="0">
            <a:noFill/>
          </a:ln>
        </p:spPr>
      </p:sp>
      <p:sp>
        <p:nvSpPr>
          <p:cNvPr id="4" name="editable-text">
            <a:extLst>
              <a:ext uri="{FF2B5EF4-FFF2-40B4-BE49-F238E27FC236}">
                <a16:creationId xmlns:a16="http://schemas.microsoft.com/office/drawing/2014/main" id="{593020AB-10ED-487B-BD79-4B4EA05AACB4}"/>
              </a:ext>
            </a:extLst>
          </p:cNvPr>
          <p:cNvSpPr>
            <a:spLocks noGrp="1"/>
          </p:cNvSpPr>
          <p:nvPr/>
        </p:nvSpPr>
        <p:spPr>
          <a:xfrm>
            <a:off x="781050" y="2085975"/>
            <a:ext cx="7524750" cy="16859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>
                <a:solidFill>
                  <a:srgbClr val="27383A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327A7D"/>
                </a:solidFill>
                <a:latin typeface="Arial"/>
                <a:ea typeface="Arial"/>
                <a:cs typeface="Arial"/>
              </a:rPr>
              <a:t>Цивилизация</a:t>
            </a:r>
            <a:r>
              <a:rPr sz="2400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 — это образ жизни, когда люди живут в </a:t>
            </a:r>
            <a:r>
              <a:rPr sz="2400" b="1">
                <a:solidFill>
                  <a:srgbClr val="327A7D"/>
                </a:solidFill>
                <a:latin typeface="Arial"/>
                <a:ea typeface="Arial"/>
                <a:cs typeface="Arial"/>
              </a:rPr>
              <a:t>городах</a:t>
            </a:r>
            <a:r>
              <a:rPr sz="2400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, занимаются </a:t>
            </a:r>
            <a:r>
              <a:rPr sz="2400" b="1">
                <a:solidFill>
                  <a:srgbClr val="327A7D"/>
                </a:solidFill>
                <a:latin typeface="Arial"/>
                <a:ea typeface="Arial"/>
                <a:cs typeface="Arial"/>
              </a:rPr>
              <a:t>ремёслами</a:t>
            </a:r>
            <a:r>
              <a:rPr sz="2400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 и создают </a:t>
            </a:r>
            <a:r>
              <a:rPr sz="2400" b="1">
                <a:solidFill>
                  <a:srgbClr val="327A7D"/>
                </a:solidFill>
                <a:latin typeface="Arial"/>
                <a:ea typeface="Arial"/>
                <a:cs typeface="Arial"/>
              </a:rPr>
              <a:t>письменность</a:t>
            </a:r>
            <a:r>
              <a:rPr sz="2400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 для общения и записи важных событий в своей истории.</a:t>
            </a:r>
          </a:p>
        </p:txBody>
      </p:sp>
      <p:sp>
        <p:nvSpPr>
          <p:cNvPr id="5" name="editable-text">
            <a:extLst>
              <a:ext uri="{FF2B5EF4-FFF2-40B4-BE49-F238E27FC236}">
                <a16:creationId xmlns:a16="http://schemas.microsoft.com/office/drawing/2014/main" id="{44EE06AF-86B9-426F-9B70-8DFE5B312162}"/>
              </a:ext>
            </a:extLst>
          </p:cNvPr>
          <p:cNvSpPr>
            <a:spLocks noGrp="1"/>
          </p:cNvSpPr>
          <p:nvPr/>
        </p:nvSpPr>
        <p:spPr>
          <a:xfrm>
            <a:off x="571500" y="4229100"/>
            <a:ext cx="7953375" cy="1905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0">
                <a:solidFill>
                  <a:srgbClr val="27383A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Важной частью цивилизации являются большие </a:t>
            </a:r>
            <a:r>
              <a:rPr sz="2250" b="1">
                <a:solidFill>
                  <a:srgbClr val="327A7D"/>
                </a:solidFill>
                <a:latin typeface="Arial"/>
                <a:ea typeface="Arial"/>
                <a:cs typeface="Arial"/>
              </a:rPr>
              <a:t>города с храмами</a:t>
            </a:r>
            <a:r>
              <a:rPr sz="2250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, которые служат центрами веры, где люди собираются на праздники и обряды, а также </a:t>
            </a:r>
            <a:r>
              <a:rPr sz="2250" b="1">
                <a:solidFill>
                  <a:srgbClr val="327A7D"/>
                </a:solidFill>
                <a:latin typeface="Arial"/>
                <a:ea typeface="Arial"/>
                <a:cs typeface="Arial"/>
              </a:rPr>
              <a:t>плодородная земля</a:t>
            </a:r>
            <a:r>
              <a:rPr sz="2250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, как в Египте вдоль Нила, поддерживает их жизнь.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rcRect l="9254" r="9254"/>
          <a:stretch>
            <a:fillRect/>
          </a:stretch>
        </p:blipFill>
        <p:spPr>
          <a:xfrm>
            <a:off x="8934450" y="1905000"/>
            <a:ext cx="2686050" cy="4162425"/>
          </a:xfrm>
          <a:prstGeom prst="rect">
            <a:avLst/>
          </a:prstGeom>
        </p:spPr>
      </p:pic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00A4A223-0A9F-45E4-A72E-7316742637EF}"/>
              </a:ext>
            </a:extLst>
          </p:cNvPr>
          <p:cNvSpPr>
            <a:spLocks noGrp="1"/>
          </p:cNvSpPr>
          <p:nvPr/>
        </p:nvSpPr>
        <p:spPr>
          <a:xfrm>
            <a:off x="10058400" y="6543675"/>
            <a:ext cx="266700" cy="0"/>
          </a:xfrm>
          <a:prstGeom prst="line">
            <a:avLst/>
          </a:prstGeom>
          <a:noFill/>
          <a:ln w="9525">
            <a:solidFill>
              <a:srgbClr val="CEC3B0"/>
            </a:solidFill>
          </a:ln>
        </p:spPr>
      </p:sp>
      <p:sp>
        <p:nvSpPr>
          <p:cNvPr id="8" name="publisher-signature">
            <a:extLst>
              <a:ext uri="{FF2B5EF4-FFF2-40B4-BE49-F238E27FC236}">
                <a16:creationId xmlns:a16="http://schemas.microsoft.com/office/drawing/2014/main" id="{E13F51A6-3A6C-4D4B-BFC7-2F2DDFA37B19}"/>
              </a:ext>
            </a:extLst>
          </p:cNvPr>
          <p:cNvSpPr>
            <a:spLocks noGrp="1"/>
          </p:cNvSpPr>
          <p:nvPr/>
        </p:nvSpPr>
        <p:spPr>
          <a:xfrm>
            <a:off x="10439400" y="6438900"/>
            <a:ext cx="118110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00" b="0">
                <a:solidFill>
                  <a:srgbClr val="756F6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756F65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555912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ditable-text">
            <a:extLst>
              <a:ext uri="{FF2B5EF4-FFF2-40B4-BE49-F238E27FC236}">
                <a16:creationId xmlns:a16="http://schemas.microsoft.com/office/drawing/2014/main" id="{E9345C87-E8C6-4E0F-96E8-A42856B5F968}"/>
              </a:ext>
            </a:extLst>
          </p:cNvPr>
          <p:cNvSpPr>
            <a:spLocks noGrp="1"/>
          </p:cNvSpPr>
          <p:nvPr/>
        </p:nvSpPr>
        <p:spPr>
          <a:xfrm>
            <a:off x="571500" y="400050"/>
            <a:ext cx="11049000" cy="1066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300" b="0">
                <a:solidFill>
                  <a:srgbClr val="203D46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203D46"/>
                </a:solidFill>
                <a:latin typeface="Georgia"/>
                <a:ea typeface="Georgia"/>
                <a:cs typeface="Georgia"/>
              </a:rPr>
              <a:t>Природа и жизнь у Нила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rcRect l="168" r="168"/>
          <a:stretch>
            <a:fillRect/>
          </a:stretch>
        </p:blipFill>
        <p:spPr>
          <a:xfrm>
            <a:off x="571500" y="1257300"/>
            <a:ext cx="11049000" cy="1638300"/>
          </a:xfrm>
          <a:prstGeom prst="rect">
            <a:avLst/>
          </a:prstGeom>
        </p:spPr>
      </p:pic>
      <p:sp>
        <p:nvSpPr>
          <p:cNvPr id="3" name="editable-text">
            <a:extLst>
              <a:ext uri="{FF2B5EF4-FFF2-40B4-BE49-F238E27FC236}">
                <a16:creationId xmlns:a16="http://schemas.microsoft.com/office/drawing/2014/main" id="{911D2C73-3A50-4325-8755-A6F906E2090B}"/>
              </a:ext>
            </a:extLst>
          </p:cNvPr>
          <p:cNvSpPr>
            <a:spLocks noGrp="1"/>
          </p:cNvSpPr>
          <p:nvPr/>
        </p:nvSpPr>
        <p:spPr>
          <a:xfrm>
            <a:off x="571500" y="3219450"/>
            <a:ext cx="5286375" cy="400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1">
                <a:solidFill>
                  <a:srgbClr val="4F705B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4F705B"/>
                </a:solidFill>
                <a:latin typeface="Arial"/>
                <a:ea typeface="Arial"/>
                <a:cs typeface="Arial"/>
              </a:rPr>
              <a:t>Плодородие чёрной земли</a:t>
            </a:r>
          </a:p>
        </p:txBody>
      </p:sp>
      <p:sp>
        <p:nvSpPr>
          <p:cNvPr id="4" name="editable-text">
            <a:extLst>
              <a:ext uri="{FF2B5EF4-FFF2-40B4-BE49-F238E27FC236}">
                <a16:creationId xmlns:a16="http://schemas.microsoft.com/office/drawing/2014/main" id="{1B0AE120-5715-4EB8-932E-FB82F867890F}"/>
              </a:ext>
            </a:extLst>
          </p:cNvPr>
          <p:cNvSpPr>
            <a:spLocks noGrp="1"/>
          </p:cNvSpPr>
          <p:nvPr/>
        </p:nvSpPr>
        <p:spPr>
          <a:xfrm>
            <a:off x="571500" y="3705225"/>
            <a:ext cx="5286375" cy="2505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0">
                <a:solidFill>
                  <a:srgbClr val="27383A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Ежегодные разливы Нила приносили вещество, которое делало почву плодородной и удобной для земледелия. Именно поэтому земля называлась «чёрной».</a:t>
            </a:r>
          </a:p>
        </p:txBody>
      </p:sp>
      <p:sp>
        <p:nvSpPr>
          <p:cNvPr id="5" name="editable-text">
            <a:extLst>
              <a:ext uri="{FF2B5EF4-FFF2-40B4-BE49-F238E27FC236}">
                <a16:creationId xmlns:a16="http://schemas.microsoft.com/office/drawing/2014/main" id="{EE8E4913-0D43-464B-A8B6-220F22AAC1C2}"/>
              </a:ext>
            </a:extLst>
          </p:cNvPr>
          <p:cNvSpPr>
            <a:spLocks noGrp="1"/>
          </p:cNvSpPr>
          <p:nvPr/>
        </p:nvSpPr>
        <p:spPr>
          <a:xfrm>
            <a:off x="6334125" y="3219450"/>
            <a:ext cx="5286375" cy="400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1">
                <a:solidFill>
                  <a:srgbClr val="A3654B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A3654B"/>
                </a:solidFill>
                <a:latin typeface="Arial"/>
                <a:ea typeface="Arial"/>
                <a:cs typeface="Arial"/>
              </a:rPr>
              <a:t>Пустыня и орошение</a:t>
            </a:r>
          </a:p>
        </p:txBody>
      </p:sp>
      <p:sp>
        <p:nvSpPr>
          <p:cNvPr id="6" name="editable-text">
            <a:extLst>
              <a:ext uri="{FF2B5EF4-FFF2-40B4-BE49-F238E27FC236}">
                <a16:creationId xmlns:a16="http://schemas.microsoft.com/office/drawing/2014/main" id="{B3BE4D15-6272-4951-A56C-07077B9A33E3}"/>
              </a:ext>
            </a:extLst>
          </p:cNvPr>
          <p:cNvSpPr>
            <a:spLocks noGrp="1"/>
          </p:cNvSpPr>
          <p:nvPr/>
        </p:nvSpPr>
        <p:spPr>
          <a:xfrm>
            <a:off x="6334125" y="3705225"/>
            <a:ext cx="5286375" cy="2505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0">
                <a:solidFill>
                  <a:srgbClr val="27383A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Вокруг долины простиралась «красная» пустыня. Египтяне строили дамбы и каналы, чтобы равномерно разводить воду, пользуясь устройствами, как шадуф.</a:t>
            </a:r>
          </a:p>
        </p:txBody>
      </p:sp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B24BB5D3-4E8D-479E-A115-FFDE5718D144}"/>
              </a:ext>
            </a:extLst>
          </p:cNvPr>
          <p:cNvSpPr>
            <a:spLocks noGrp="1"/>
          </p:cNvSpPr>
          <p:nvPr/>
        </p:nvSpPr>
        <p:spPr>
          <a:xfrm>
            <a:off x="10058400" y="6543675"/>
            <a:ext cx="266700" cy="0"/>
          </a:xfrm>
          <a:prstGeom prst="line">
            <a:avLst/>
          </a:prstGeom>
          <a:noFill/>
          <a:ln w="9525">
            <a:solidFill>
              <a:srgbClr val="CEC3B0"/>
            </a:solidFill>
          </a:ln>
        </p:spPr>
      </p:sp>
      <p:sp>
        <p:nvSpPr>
          <p:cNvPr id="8" name="publisher-signature">
            <a:extLst>
              <a:ext uri="{FF2B5EF4-FFF2-40B4-BE49-F238E27FC236}">
                <a16:creationId xmlns:a16="http://schemas.microsoft.com/office/drawing/2014/main" id="{9C04DD28-A439-49E4-BC43-E9646F7659F3}"/>
              </a:ext>
            </a:extLst>
          </p:cNvPr>
          <p:cNvSpPr>
            <a:spLocks noGrp="1"/>
          </p:cNvSpPr>
          <p:nvPr/>
        </p:nvSpPr>
        <p:spPr>
          <a:xfrm>
            <a:off x="10439400" y="6438900"/>
            <a:ext cx="118110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00" b="0">
                <a:solidFill>
                  <a:srgbClr val="756F6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756F65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933155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2C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514350" y="1087911"/>
            <a:ext cx="4019550" cy="4701228"/>
          </a:xfrm>
          <a:prstGeom prst="rect">
            <a:avLst/>
          </a:prstGeom>
        </p:spPr>
      </p:pic>
      <p:sp>
        <p:nvSpPr>
          <p:cNvPr id="2" name="editable-text">
            <a:extLst>
              <a:ext uri="{FF2B5EF4-FFF2-40B4-BE49-F238E27FC236}">
                <a16:creationId xmlns:a16="http://schemas.microsoft.com/office/drawing/2014/main" id="{0CDAB352-3A34-44CD-B07C-8DD73FE0334C}"/>
              </a:ext>
            </a:extLst>
          </p:cNvPr>
          <p:cNvSpPr>
            <a:spLocks noGrp="1"/>
          </p:cNvSpPr>
          <p:nvPr/>
        </p:nvSpPr>
        <p:spPr>
          <a:xfrm>
            <a:off x="5048250" y="495300"/>
            <a:ext cx="6477000" cy="1162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375" b="0">
                <a:solidFill>
                  <a:srgbClr val="F6F1E7"/>
                </a:solidFill>
                <a:latin typeface="Georgia"/>
                <a:ea typeface="Georgia"/>
                <a:cs typeface="Georgia"/>
              </a:defRPr>
            </a:pPr>
            <a:r>
              <a:rPr sz="3375" b="0">
                <a:solidFill>
                  <a:srgbClr val="F6F1E7"/>
                </a:solidFill>
                <a:latin typeface="Georgia"/>
                <a:ea typeface="Georgia"/>
                <a:cs typeface="Georgia"/>
              </a:rPr>
              <a:t>Открытие Египта и Розеттский камень</a:t>
            </a:r>
          </a:p>
        </p:txBody>
      </p:sp>
      <p:sp>
        <p:nv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B5D7838A-3571-4AE5-97FD-7A2558DA428E}"/>
              </a:ext>
            </a:extLst>
          </p:cNvPr>
          <p:cNvSpPr>
            <a:spLocks noGrp="1"/>
          </p:cNvSpPr>
          <p:nvPr/>
        </p:nvSpPr>
        <p:spPr>
          <a:xfrm>
            <a:off x="5048250" y="1838325"/>
            <a:ext cx="876300" cy="0"/>
          </a:xfrm>
          <a:prstGeom prst="line">
            <a:avLst/>
          </a:prstGeom>
          <a:noFill/>
          <a:ln w="28575">
            <a:solidFill>
              <a:srgbClr val="B58B4B"/>
            </a:solidFill>
          </a:ln>
        </p:spPr>
      </p:sp>
      <p:sp>
        <p:nvSpPr>
          <p:cNvPr id="4" name="editable-text">
            <a:extLst>
              <a:ext uri="{FF2B5EF4-FFF2-40B4-BE49-F238E27FC236}">
                <a16:creationId xmlns:a16="http://schemas.microsoft.com/office/drawing/2014/main" id="{DD7A7FD4-C930-4BDD-86DC-01FA567EFBDE}"/>
              </a:ext>
            </a:extLst>
          </p:cNvPr>
          <p:cNvSpPr>
            <a:spLocks noGrp="1"/>
          </p:cNvSpPr>
          <p:nvPr/>
        </p:nvSpPr>
        <p:spPr>
          <a:xfrm>
            <a:off x="5048250" y="2143125"/>
            <a:ext cx="6429375" cy="2209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>
                <a:solidFill>
                  <a:srgbClr val="F5F0E5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F5F0E5"/>
                </a:solidFill>
                <a:latin typeface="Arial"/>
                <a:ea typeface="Arial"/>
                <a:cs typeface="Arial"/>
              </a:rPr>
              <a:t>В </a:t>
            </a:r>
            <a:r>
              <a:rPr sz="2400" b="1">
                <a:solidFill>
                  <a:srgbClr val="DDC594"/>
                </a:solidFill>
                <a:latin typeface="Arial"/>
                <a:ea typeface="Arial"/>
                <a:cs typeface="Arial"/>
              </a:rPr>
              <a:t>1798</a:t>
            </a:r>
            <a:r>
              <a:rPr sz="2400" b="0">
                <a:solidFill>
                  <a:srgbClr val="F5F0E5"/>
                </a:solidFill>
                <a:latin typeface="Arial"/>
                <a:ea typeface="Arial"/>
                <a:cs typeface="Arial"/>
              </a:rPr>
              <a:t> году Наполеон вместе с учёными привёз в Египет ценные находки, среди которых был </a:t>
            </a:r>
            <a:r>
              <a:rPr sz="2400" b="1">
                <a:solidFill>
                  <a:srgbClr val="DDC594"/>
                </a:solidFill>
                <a:latin typeface="Arial"/>
                <a:ea typeface="Arial"/>
                <a:cs typeface="Arial"/>
              </a:rPr>
              <a:t>Розеттский камень</a:t>
            </a:r>
            <a:r>
              <a:rPr sz="2400" b="0">
                <a:solidFill>
                  <a:srgbClr val="F5F0E5"/>
                </a:solidFill>
                <a:latin typeface="Arial"/>
                <a:ea typeface="Arial"/>
                <a:cs typeface="Arial"/>
              </a:rPr>
              <a:t>. Он позволил расшифровать древние письма.</a:t>
            </a:r>
          </a:p>
        </p:txBody>
      </p:sp>
      <p:sp>
        <p:nvSpPr>
          <p:cNvPr id="5" name="editable-text">
            <a:extLst>
              <a:ext uri="{FF2B5EF4-FFF2-40B4-BE49-F238E27FC236}">
                <a16:creationId xmlns:a16="http://schemas.microsoft.com/office/drawing/2014/main" id="{16E49EA9-5586-4593-80B7-D4ACF198C2EF}"/>
              </a:ext>
            </a:extLst>
          </p:cNvPr>
          <p:cNvSpPr>
            <a:spLocks noGrp="1"/>
          </p:cNvSpPr>
          <p:nvPr/>
        </p:nvSpPr>
        <p:spPr>
          <a:xfrm>
            <a:off x="5048250" y="4638675"/>
            <a:ext cx="6429375" cy="1571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0">
                <a:solidFill>
                  <a:srgbClr val="D9E1DD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D9E1DD"/>
                </a:solidFill>
                <a:latin typeface="Arial"/>
                <a:ea typeface="Arial"/>
                <a:cs typeface="Arial"/>
              </a:rPr>
              <a:t>Благодаря этому открытию узнали много о культуре, обычаях и верованиях египтян, что подтвердил историк Геродот в своих трудах.</a:t>
            </a:r>
          </a:p>
        </p:txBody>
      </p:sp>
      <p:sp>
        <p:nv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7E750A67-B5C6-41D6-A63A-A47F2149D766}"/>
              </a:ext>
            </a:extLst>
          </p:cNvPr>
          <p:cNvSpPr>
            <a:spLocks noGrp="1"/>
          </p:cNvSpPr>
          <p:nvPr/>
        </p:nvSpPr>
        <p:spPr>
          <a:xfrm>
            <a:off x="10058400" y="6543675"/>
            <a:ext cx="266700" cy="0"/>
          </a:xfrm>
          <a:prstGeom prst="line">
            <a:avLst/>
          </a:prstGeom>
          <a:noFill/>
          <a:ln w="9525">
            <a:solidFill>
              <a:srgbClr val="7B8B8B"/>
            </a:solidFill>
          </a:ln>
        </p:spPr>
      </p:sp>
      <p:sp>
        <p:nvSpPr>
          <p:cNvPr id="7" name="publisher-signature">
            <a:extLst>
              <a:ext uri="{FF2B5EF4-FFF2-40B4-BE49-F238E27FC236}">
                <a16:creationId xmlns:a16="http://schemas.microsoft.com/office/drawing/2014/main" id="{1E7C0C1C-D2F5-4405-8FAE-02A486E0E0FB}"/>
              </a:ext>
            </a:extLst>
          </p:cNvPr>
          <p:cNvSpPr>
            <a:spLocks noGrp="1"/>
          </p:cNvSpPr>
          <p:nvPr/>
        </p:nvSpPr>
        <p:spPr>
          <a:xfrm>
            <a:off x="10439400" y="6438900"/>
            <a:ext cx="118110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00" b="0">
                <a:solidFill>
                  <a:srgbClr val="C8C4B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C8C4B8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791803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ditable-text">
            <a:extLst>
              <a:ext uri="{FF2B5EF4-FFF2-40B4-BE49-F238E27FC236}">
                <a16:creationId xmlns:a16="http://schemas.microsoft.com/office/drawing/2014/main" id="{E4F7978E-EFC2-4202-BC36-C4546ADC0949}"/>
              </a:ext>
            </a:extLst>
          </p:cNvPr>
          <p:cNvSpPr>
            <a:spLocks noGrp="1"/>
          </p:cNvSpPr>
          <p:nvPr/>
        </p:nvSpPr>
        <p:spPr>
          <a:xfrm>
            <a:off x="571500" y="400050"/>
            <a:ext cx="11049000" cy="1066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300" b="0">
                <a:solidFill>
                  <a:srgbClr val="203D46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203D46"/>
                </a:solidFill>
                <a:latin typeface="Georgia"/>
                <a:ea typeface="Georgia"/>
                <a:cs typeface="Georgia"/>
              </a:rPr>
              <a:t>Геродот о Древнем Египте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0CF7075-979E-4C80-AA2B-5879DEFC96AD}"/>
              </a:ext>
            </a:extLst>
          </p:cNvPr>
          <p:cNvSpPr>
            <a:spLocks noGrp="1"/>
          </p:cNvSpPr>
          <p:nvPr/>
        </p:nvSpPr>
        <p:spPr>
          <a:xfrm>
            <a:off x="571500" y="1362075"/>
            <a:ext cx="3448050" cy="4714875"/>
          </a:xfrm>
          <a:prstGeom prst="rect">
            <a:avLst/>
          </a:prstGeom>
          <a:solidFill>
            <a:srgbClr val="E8DDCA"/>
          </a:solidFill>
          <a:ln w="0">
            <a:noFill/>
          </a:ln>
        </p:spPr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819150" y="1851235"/>
            <a:ext cx="2943225" cy="3688930"/>
          </a:xfrm>
          <a:prstGeom prst="rect">
            <a:avLst/>
          </a:prstGeom>
        </p:spPr>
      </p:pic>
      <p:sp>
        <p:nvSpPr>
          <p:cNvPr id="4" name="editable-text">
            <a:extLst>
              <a:ext uri="{FF2B5EF4-FFF2-40B4-BE49-F238E27FC236}">
                <a16:creationId xmlns:a16="http://schemas.microsoft.com/office/drawing/2014/main" id="{0A100980-2CF1-4170-95FF-0DDA1D39321B}"/>
              </a:ext>
            </a:extLst>
          </p:cNvPr>
          <p:cNvSpPr>
            <a:spLocks noGrp="1"/>
          </p:cNvSpPr>
          <p:nvPr/>
        </p:nvSpPr>
        <p:spPr>
          <a:xfrm>
            <a:off x="4400550" y="1762125"/>
            <a:ext cx="723900" cy="6286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450" b="0">
                <a:solidFill>
                  <a:srgbClr val="B58B4B"/>
                </a:solidFill>
                <a:latin typeface="Georgia"/>
                <a:ea typeface="Georgia"/>
                <a:cs typeface="Georgia"/>
              </a:defRPr>
            </a:pPr>
            <a:r>
              <a:rPr sz="3450" b="0">
                <a:solidFill>
                  <a:srgbClr val="B58B4B"/>
                </a:solidFill>
                <a:latin typeface="Georgia"/>
                <a:ea typeface="Georgia"/>
                <a:cs typeface="Georgia"/>
              </a:rPr>
              <a:t>01</a:t>
            </a:r>
          </a:p>
        </p:txBody>
      </p:sp>
      <p:sp>
        <p:nvSpPr>
          <p:cNvPr id="5" name="editable-text">
            <a:extLst>
              <a:ext uri="{FF2B5EF4-FFF2-40B4-BE49-F238E27FC236}">
                <a16:creationId xmlns:a16="http://schemas.microsoft.com/office/drawing/2014/main" id="{23AE4B3D-F6A1-4E07-A012-47B20D04526E}"/>
              </a:ext>
            </a:extLst>
          </p:cNvPr>
          <p:cNvSpPr>
            <a:spLocks noGrp="1"/>
          </p:cNvSpPr>
          <p:nvPr/>
        </p:nvSpPr>
        <p:spPr>
          <a:xfrm>
            <a:off x="5267325" y="1685925"/>
            <a:ext cx="6172200" cy="1762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75" b="0">
                <a:solidFill>
                  <a:srgbClr val="27383A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1. Около </a:t>
            </a:r>
            <a:r>
              <a:rPr sz="2475" b="1">
                <a:solidFill>
                  <a:srgbClr val="327A7D"/>
                </a:solidFill>
                <a:latin typeface="Arial"/>
                <a:ea typeface="Arial"/>
                <a:cs typeface="Arial"/>
              </a:rPr>
              <a:t>450 года до н.э.</a:t>
            </a:r>
            <a:r>
              <a:rPr sz="2475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 </a:t>
            </a:r>
            <a:r>
              <a:rPr sz="2475" b="1">
                <a:solidFill>
                  <a:srgbClr val="327A7D"/>
                </a:solidFill>
                <a:latin typeface="Arial"/>
                <a:ea typeface="Arial"/>
                <a:cs typeface="Arial"/>
              </a:rPr>
              <a:t>Геродот</a:t>
            </a:r>
            <a:r>
              <a:rPr sz="2475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 посетил Египет и подробно описал природу, обычаи, и религиозные верования местных жителей.</a:t>
            </a:r>
          </a:p>
        </p:txBody>
      </p:sp>
      <p:sp>
        <p:nv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A550DC9B-05E4-46FD-BBBA-CEA7A6E1722E}"/>
              </a:ext>
            </a:extLst>
          </p:cNvPr>
          <p:cNvSpPr>
            <a:spLocks noGrp="1"/>
          </p:cNvSpPr>
          <p:nvPr/>
        </p:nvSpPr>
        <p:spPr>
          <a:xfrm>
            <a:off x="4400550" y="3771900"/>
            <a:ext cx="7038975" cy="0"/>
          </a:xfrm>
          <a:prstGeom prst="line">
            <a:avLst/>
          </a:prstGeom>
          <a:noFill/>
          <a:ln w="9525">
            <a:solidFill>
              <a:srgbClr val="CEC3B0"/>
            </a:solidFill>
          </a:ln>
        </p:spPr>
      </p:sp>
      <p:sp>
        <p:nvSpPr>
          <p:cNvPr id="7" name="editable-text">
            <a:extLst>
              <a:ext uri="{FF2B5EF4-FFF2-40B4-BE49-F238E27FC236}">
                <a16:creationId xmlns:a16="http://schemas.microsoft.com/office/drawing/2014/main" id="{E5563992-9C36-4D49-9688-11D3ED933017}"/>
              </a:ext>
            </a:extLst>
          </p:cNvPr>
          <p:cNvSpPr>
            <a:spLocks noGrp="1"/>
          </p:cNvSpPr>
          <p:nvPr/>
        </p:nvSpPr>
        <p:spPr>
          <a:xfrm>
            <a:off x="4400550" y="4210050"/>
            <a:ext cx="723900" cy="6286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450" b="0">
                <a:solidFill>
                  <a:srgbClr val="B58B4B"/>
                </a:solidFill>
                <a:latin typeface="Georgia"/>
                <a:ea typeface="Georgia"/>
                <a:cs typeface="Georgia"/>
              </a:defRPr>
            </a:pPr>
            <a:r>
              <a:rPr sz="3450" b="0">
                <a:solidFill>
                  <a:srgbClr val="B58B4B"/>
                </a:solidFill>
                <a:latin typeface="Georgia"/>
                <a:ea typeface="Georgia"/>
                <a:cs typeface="Georgia"/>
              </a:rPr>
              <a:t>02</a:t>
            </a:r>
          </a:p>
        </p:txBody>
      </p:sp>
      <p:sp>
        <p:nvSpPr>
          <p:cNvPr id="8" name="editable-text">
            <a:extLst>
              <a:ext uri="{FF2B5EF4-FFF2-40B4-BE49-F238E27FC236}">
                <a16:creationId xmlns:a16="http://schemas.microsoft.com/office/drawing/2014/main" id="{EF48A53A-DB1A-45F6-A091-7696CD9CADF7}"/>
              </a:ext>
            </a:extLst>
          </p:cNvPr>
          <p:cNvSpPr>
            <a:spLocks noGrp="1"/>
          </p:cNvSpPr>
          <p:nvPr/>
        </p:nvSpPr>
        <p:spPr>
          <a:xfrm>
            <a:off x="5267325" y="4076700"/>
            <a:ext cx="6172200" cy="1752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75" b="0">
                <a:solidFill>
                  <a:srgbClr val="27383A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2. Его записи включают важные легенды и исторические сведения, помогая понять образ жизни и духовность древних египтян.</a:t>
            </a:r>
          </a:p>
        </p:txBody>
      </p:sp>
      <p:sp>
        <p:nv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496BDA9-911E-4F4E-82DF-3B70EB38D635}"/>
              </a:ext>
            </a:extLst>
          </p:cNvPr>
          <p:cNvSpPr>
            <a:spLocks noGrp="1"/>
          </p:cNvSpPr>
          <p:nvPr/>
        </p:nvSpPr>
        <p:spPr>
          <a:xfrm>
            <a:off x="10058400" y="6543675"/>
            <a:ext cx="266700" cy="0"/>
          </a:xfrm>
          <a:prstGeom prst="line">
            <a:avLst/>
          </a:prstGeom>
          <a:noFill/>
          <a:ln w="9525">
            <a:solidFill>
              <a:srgbClr val="CEC3B0"/>
            </a:solidFill>
          </a:ln>
        </p:spPr>
      </p:sp>
      <p:sp>
        <p:nvSpPr>
          <p:cNvPr id="10" name="publisher-signature">
            <a:extLst>
              <a:ext uri="{FF2B5EF4-FFF2-40B4-BE49-F238E27FC236}">
                <a16:creationId xmlns:a16="http://schemas.microsoft.com/office/drawing/2014/main" id="{50D8D0EF-873B-4254-9993-48EF16ADD5B4}"/>
              </a:ext>
            </a:extLst>
          </p:cNvPr>
          <p:cNvSpPr>
            <a:spLocks noGrp="1"/>
          </p:cNvSpPr>
          <p:nvPr/>
        </p:nvSpPr>
        <p:spPr>
          <a:xfrm>
            <a:off x="10439400" y="6438900"/>
            <a:ext cx="118110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00" b="0">
                <a:solidFill>
                  <a:srgbClr val="756F6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756F65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402424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ditable-text">
            <a:extLst>
              <a:ext uri="{FF2B5EF4-FFF2-40B4-BE49-F238E27FC236}">
                <a16:creationId xmlns:a16="http://schemas.microsoft.com/office/drawing/2014/main" id="{EB3A1E29-4C03-4216-8291-F4BEBC21E50E}"/>
              </a:ext>
            </a:extLst>
          </p:cNvPr>
          <p:cNvSpPr>
            <a:spLocks noGrp="1"/>
          </p:cNvSpPr>
          <p:nvPr/>
        </p:nvSpPr>
        <p:spPr>
          <a:xfrm>
            <a:off x="571500" y="400050"/>
            <a:ext cx="11049000" cy="1066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300" b="0">
                <a:solidFill>
                  <a:srgbClr val="203D46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203D46"/>
                </a:solidFill>
                <a:latin typeface="Georgia"/>
                <a:ea typeface="Georgia"/>
                <a:cs typeface="Georgia"/>
              </a:rPr>
              <a:t>Ресурсы и природа Египта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rcRect t="1620" b="1620"/>
          <a:stretch>
            <a:fillRect/>
          </a:stretch>
        </p:blipFill>
        <p:spPr>
          <a:xfrm>
            <a:off x="571500" y="1419225"/>
            <a:ext cx="1543050" cy="1990725"/>
          </a:xfrm>
          <a:prstGeom prst="rect">
            <a:avLst/>
          </a:prstGeom>
        </p:spPr>
      </p:pic>
      <p:sp>
        <p:nvSpPr>
          <p:cNvPr id="3" name="editable-text">
            <a:extLst>
              <a:ext uri="{FF2B5EF4-FFF2-40B4-BE49-F238E27FC236}">
                <a16:creationId xmlns:a16="http://schemas.microsoft.com/office/drawing/2014/main" id="{135F56C6-F84A-444A-B231-F5881C9A51D8}"/>
              </a:ext>
            </a:extLst>
          </p:cNvPr>
          <p:cNvSpPr>
            <a:spLocks noGrp="1"/>
          </p:cNvSpPr>
          <p:nvPr/>
        </p:nvSpPr>
        <p:spPr>
          <a:xfrm>
            <a:off x="2324100" y="1419225"/>
            <a:ext cx="3409950" cy="666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175" b="1">
                <a:solidFill>
                  <a:srgbClr val="4F705B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4F705B"/>
                </a:solidFill>
                <a:latin typeface="Arial"/>
                <a:ea typeface="Arial"/>
                <a:cs typeface="Arial"/>
              </a:rPr>
              <a:t>Растения Нила</a:t>
            </a:r>
          </a:p>
        </p:txBody>
      </p:sp>
      <p:sp>
        <p:nvSpPr>
          <p:cNvPr id="4" name="editable-text">
            <a:extLst>
              <a:ext uri="{FF2B5EF4-FFF2-40B4-BE49-F238E27FC236}">
                <a16:creationId xmlns:a16="http://schemas.microsoft.com/office/drawing/2014/main" id="{7A26EE5D-1ED1-4684-BCA5-EF98E9DC12AE}"/>
              </a:ext>
            </a:extLst>
          </p:cNvPr>
          <p:cNvSpPr>
            <a:spLocks noGrp="1"/>
          </p:cNvSpPr>
          <p:nvPr/>
        </p:nvSpPr>
        <p:spPr>
          <a:xfrm>
            <a:off x="2324100" y="2152650"/>
            <a:ext cx="3409950" cy="1657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025" b="0">
                <a:solidFill>
                  <a:srgbClr val="27383A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Вдоль реки росли пальмы, акации, виноград и папирус, который египтяне использовали для письма.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rcRect l="2317" r="2317"/>
          <a:stretch>
            <a:fillRect/>
          </a:stretch>
        </p:blipFill>
        <p:spPr>
          <a:xfrm>
            <a:off x="6381750" y="1419225"/>
            <a:ext cx="1543050" cy="1990725"/>
          </a:xfrm>
          <a:prstGeom prst="rect">
            <a:avLst/>
          </a:prstGeom>
        </p:spPr>
      </p:pic>
      <p:sp>
        <p:nvSpPr>
          <p:cNvPr id="6" name="editable-text">
            <a:extLst>
              <a:ext uri="{FF2B5EF4-FFF2-40B4-BE49-F238E27FC236}">
                <a16:creationId xmlns:a16="http://schemas.microsoft.com/office/drawing/2014/main" id="{16347879-D090-42D0-AF9B-CF35841C726F}"/>
              </a:ext>
            </a:extLst>
          </p:cNvPr>
          <p:cNvSpPr>
            <a:spLocks noGrp="1"/>
          </p:cNvSpPr>
          <p:nvPr/>
        </p:nvSpPr>
        <p:spPr>
          <a:xfrm>
            <a:off x="8134350" y="1419225"/>
            <a:ext cx="3409950" cy="666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175" b="1">
                <a:solidFill>
                  <a:srgbClr val="B58B4B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B58B4B"/>
                </a:solidFill>
                <a:latin typeface="Arial"/>
                <a:ea typeface="Arial"/>
                <a:cs typeface="Arial"/>
              </a:rPr>
              <a:t>Минералы пустыни</a:t>
            </a:r>
          </a:p>
        </p:txBody>
      </p:sp>
      <p:sp>
        <p:nvSpPr>
          <p:cNvPr id="7" name="editable-text">
            <a:extLst>
              <a:ext uri="{FF2B5EF4-FFF2-40B4-BE49-F238E27FC236}">
                <a16:creationId xmlns:a16="http://schemas.microsoft.com/office/drawing/2014/main" id="{46EA8E62-8048-46C5-9634-77DAE5CE811C}"/>
              </a:ext>
            </a:extLst>
          </p:cNvPr>
          <p:cNvSpPr>
            <a:spLocks noGrp="1"/>
          </p:cNvSpPr>
          <p:nvPr/>
        </p:nvSpPr>
        <p:spPr>
          <a:xfrm>
            <a:off x="8134350" y="2152650"/>
            <a:ext cx="3409950" cy="1657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025" b="0">
                <a:solidFill>
                  <a:srgbClr val="27383A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В пустынях добывали медь, золото и полудрагоценные камни для изготовления украшений и инструментов.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4"/>
          <a:srcRect l="26768" r="26768"/>
          <a:stretch>
            <a:fillRect/>
          </a:stretch>
        </p:blipFill>
        <p:spPr>
          <a:xfrm>
            <a:off x="571500" y="3781425"/>
            <a:ext cx="1543050" cy="1990725"/>
          </a:xfrm>
          <a:prstGeom prst="rect">
            <a:avLst/>
          </a:prstGeom>
        </p:spPr>
      </p:pic>
      <p:sp>
        <p:nvSpPr>
          <p:cNvPr id="9" name="editable-text">
            <a:extLst>
              <a:ext uri="{FF2B5EF4-FFF2-40B4-BE49-F238E27FC236}">
                <a16:creationId xmlns:a16="http://schemas.microsoft.com/office/drawing/2014/main" id="{0E02D19F-649D-4E66-A5BE-C7DA6256E11F}"/>
              </a:ext>
            </a:extLst>
          </p:cNvPr>
          <p:cNvSpPr>
            <a:spLocks noGrp="1"/>
          </p:cNvSpPr>
          <p:nvPr/>
        </p:nvSpPr>
        <p:spPr>
          <a:xfrm>
            <a:off x="2324100" y="3781425"/>
            <a:ext cx="3409950" cy="666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175" b="1">
                <a:solidFill>
                  <a:srgbClr val="327A7D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327A7D"/>
                </a:solidFill>
                <a:latin typeface="Arial"/>
                <a:ea typeface="Arial"/>
                <a:cs typeface="Arial"/>
              </a:rPr>
              <a:t>Оазисы</a:t>
            </a:r>
          </a:p>
        </p:txBody>
      </p:sp>
      <p:sp>
        <p:nvSpPr>
          <p:cNvPr id="10" name="editable-text">
            <a:extLst>
              <a:ext uri="{FF2B5EF4-FFF2-40B4-BE49-F238E27FC236}">
                <a16:creationId xmlns:a16="http://schemas.microsoft.com/office/drawing/2014/main" id="{FF0109C7-D325-4838-9AFA-F33949F48579}"/>
              </a:ext>
            </a:extLst>
          </p:cNvPr>
          <p:cNvSpPr>
            <a:spLocks noGrp="1"/>
          </p:cNvSpPr>
          <p:nvPr/>
        </p:nvSpPr>
        <p:spPr>
          <a:xfrm>
            <a:off x="2324100" y="4514850"/>
            <a:ext cx="3409950" cy="1657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025" b="0">
                <a:solidFill>
                  <a:srgbClr val="27383A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Оазисы служили источниками воды и зелени в пустынной местности, поддерживая жизнь в регионе.</a:t>
            </a: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5"/>
          <a:srcRect l="19318" r="19318"/>
          <a:stretch>
            <a:fillRect/>
          </a:stretch>
        </p:blipFill>
        <p:spPr>
          <a:xfrm>
            <a:off x="6381750" y="3781425"/>
            <a:ext cx="1543050" cy="1990725"/>
          </a:xfrm>
          <a:prstGeom prst="rect">
            <a:avLst/>
          </a:prstGeom>
        </p:spPr>
      </p:pic>
      <p:sp>
        <p:nvSpPr>
          <p:cNvPr id="12" name="editable-text">
            <a:extLst>
              <a:ext uri="{FF2B5EF4-FFF2-40B4-BE49-F238E27FC236}">
                <a16:creationId xmlns:a16="http://schemas.microsoft.com/office/drawing/2014/main" id="{25E9E364-43F5-452C-AA90-C22009FD0C8B}"/>
              </a:ext>
            </a:extLst>
          </p:cNvPr>
          <p:cNvSpPr>
            <a:spLocks noGrp="1"/>
          </p:cNvSpPr>
          <p:nvPr/>
        </p:nvSpPr>
        <p:spPr>
          <a:xfrm>
            <a:off x="8134350" y="3781425"/>
            <a:ext cx="3409950" cy="666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175" b="1">
                <a:solidFill>
                  <a:srgbClr val="A3654B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A3654B"/>
                </a:solidFill>
                <a:latin typeface="Arial"/>
                <a:ea typeface="Arial"/>
                <a:cs typeface="Arial"/>
              </a:rPr>
              <a:t>Строительный материал</a:t>
            </a:r>
          </a:p>
        </p:txBody>
      </p:sp>
      <p:sp>
        <p:nvSpPr>
          <p:cNvPr id="13" name="editable-text">
            <a:extLst>
              <a:ext uri="{FF2B5EF4-FFF2-40B4-BE49-F238E27FC236}">
                <a16:creationId xmlns:a16="http://schemas.microsoft.com/office/drawing/2014/main" id="{4976BA5C-A8B4-458B-A206-0527137578FB}"/>
              </a:ext>
            </a:extLst>
          </p:cNvPr>
          <p:cNvSpPr>
            <a:spLocks noGrp="1"/>
          </p:cNvSpPr>
          <p:nvPr/>
        </p:nvSpPr>
        <p:spPr>
          <a:xfrm>
            <a:off x="8134350" y="4514850"/>
            <a:ext cx="3409950" cy="1657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025" b="0">
                <a:solidFill>
                  <a:srgbClr val="27383A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Песчаник и драгоценный камень применяли для возведения дворцов, храмов и других важных сооружений.</a:t>
            </a:r>
          </a:p>
        </p:txBody>
      </p:sp>
      <p:sp>
        <p:nv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79A56EFD-9C81-41C6-8583-365F2DB4A6C9}"/>
              </a:ext>
            </a:extLst>
          </p:cNvPr>
          <p:cNvSpPr>
            <a:spLocks noGrp="1"/>
          </p:cNvSpPr>
          <p:nvPr/>
        </p:nvSpPr>
        <p:spPr>
          <a:xfrm>
            <a:off x="10058400" y="6543675"/>
            <a:ext cx="266700" cy="0"/>
          </a:xfrm>
          <a:prstGeom prst="line">
            <a:avLst/>
          </a:prstGeom>
          <a:noFill/>
          <a:ln w="9525">
            <a:solidFill>
              <a:srgbClr val="CEC3B0"/>
            </a:solidFill>
          </a:ln>
        </p:spPr>
      </p:sp>
      <p:sp>
        <p:nvSpPr>
          <p:cNvPr id="15" name="publisher-signature">
            <a:extLst>
              <a:ext uri="{FF2B5EF4-FFF2-40B4-BE49-F238E27FC236}">
                <a16:creationId xmlns:a16="http://schemas.microsoft.com/office/drawing/2014/main" id="{02F01126-B0E9-4786-92EC-8B4019831185}"/>
              </a:ext>
            </a:extLst>
          </p:cNvPr>
          <p:cNvSpPr>
            <a:spLocks noGrp="1"/>
          </p:cNvSpPr>
          <p:nvPr/>
        </p:nvSpPr>
        <p:spPr>
          <a:xfrm>
            <a:off x="10439400" y="6438900"/>
            <a:ext cx="118110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00" b="0">
                <a:solidFill>
                  <a:srgbClr val="756F6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756F65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682009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ditable-text">
            <a:extLst>
              <a:ext uri="{FF2B5EF4-FFF2-40B4-BE49-F238E27FC236}">
                <a16:creationId xmlns:a16="http://schemas.microsoft.com/office/drawing/2014/main" id="{9BEF1D3C-DC74-4F7C-9071-015B4D49E6DC}"/>
              </a:ext>
            </a:extLst>
          </p:cNvPr>
          <p:cNvSpPr>
            <a:spLocks noGrp="1"/>
          </p:cNvSpPr>
          <p:nvPr/>
        </p:nvSpPr>
        <p:spPr>
          <a:xfrm>
            <a:off x="571500" y="400050"/>
            <a:ext cx="11049000" cy="1066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300" b="0">
                <a:solidFill>
                  <a:srgbClr val="203D46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203D46"/>
                </a:solidFill>
                <a:latin typeface="Georgia"/>
                <a:ea typeface="Georgia"/>
                <a:cs typeface="Georgia"/>
              </a:rPr>
              <a:t>Образование Египетского государства</a:t>
            </a:r>
          </a:p>
        </p:txBody>
      </p:sp>
      <p:sp>
        <p:nv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B6952F5B-05D6-430F-95D1-D95DA5493F41}"/>
              </a:ext>
            </a:extLst>
          </p:cNvPr>
          <p:cNvSpPr>
            <a:spLocks noGrp="1"/>
          </p:cNvSpPr>
          <p:nvPr/>
        </p:nvSpPr>
        <p:spPr>
          <a:xfrm>
            <a:off x="762000" y="1590675"/>
            <a:ext cx="10572750" cy="0"/>
          </a:xfrm>
          <a:prstGeom prst="line">
            <a:avLst/>
          </a:prstGeom>
          <a:noFill/>
          <a:ln w="28575">
            <a:solidFill>
              <a:srgbClr val="B58B4B"/>
            </a:solidFill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20F63BB-66FE-4E28-BA5E-7FED49973524}"/>
              </a:ext>
            </a:extLst>
          </p:cNvPr>
          <p:cNvSpPr>
            <a:spLocks noGrp="1"/>
          </p:cNvSpPr>
          <p:nvPr/>
        </p:nvSpPr>
        <p:spPr>
          <a:xfrm>
            <a:off x="571500" y="1476375"/>
            <a:ext cx="190500" cy="238125"/>
          </a:xfrm>
          <a:prstGeom prst="rect">
            <a:avLst/>
          </a:prstGeom>
          <a:solidFill>
            <a:srgbClr val="B58B4B"/>
          </a:solidFill>
          <a:ln w="0">
            <a:noFill/>
          </a:ln>
        </p:spPr>
      </p:sp>
      <p:sp>
        <p:nvSpPr>
          <p:cNvPr id="4" name="editable-text">
            <a:extLst>
              <a:ext uri="{FF2B5EF4-FFF2-40B4-BE49-F238E27FC236}">
                <a16:creationId xmlns:a16="http://schemas.microsoft.com/office/drawing/2014/main" id="{EAB3677A-3CE5-4E2C-85D7-6C01E53F59D2}"/>
              </a:ext>
            </a:extLst>
          </p:cNvPr>
          <p:cNvSpPr>
            <a:spLocks noGrp="1"/>
          </p:cNvSpPr>
          <p:nvPr/>
        </p:nvSpPr>
        <p:spPr>
          <a:xfrm>
            <a:off x="571500" y="1933575"/>
            <a:ext cx="2533650" cy="819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1">
                <a:solidFill>
                  <a:srgbClr val="B58B4B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B58B4B"/>
                </a:solidFill>
                <a:latin typeface="Arial"/>
                <a:ea typeface="Arial"/>
                <a:cs typeface="Arial"/>
              </a:rPr>
              <a:t>Появление номов</a:t>
            </a:r>
          </a:p>
        </p:txBody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3A16505C-8156-495A-AB2D-9C3C6A02BE4D}"/>
              </a:ext>
            </a:extLst>
          </p:cNvPr>
          <p:cNvSpPr>
            <a:spLocks noGrp="1"/>
          </p:cNvSpPr>
          <p:nvPr/>
        </p:nvSpPr>
        <p:spPr>
          <a:xfrm>
            <a:off x="571500" y="2914650"/>
            <a:ext cx="2505075" cy="0"/>
          </a:xfrm>
          <a:prstGeom prst="line">
            <a:avLst/>
          </a:prstGeom>
          <a:noFill/>
          <a:ln w="19050">
            <a:solidFill>
              <a:srgbClr val="B58B4B"/>
            </a:solidFill>
          </a:ln>
        </p:spPr>
      </p:sp>
      <p:sp>
        <p:nvSpPr>
          <p:cNvPr id="6" name="editable-text">
            <a:extLst>
              <a:ext uri="{FF2B5EF4-FFF2-40B4-BE49-F238E27FC236}">
                <a16:creationId xmlns:a16="http://schemas.microsoft.com/office/drawing/2014/main" id="{8063234B-615A-4EE2-99AB-C5030A10081C}"/>
              </a:ext>
            </a:extLst>
          </p:cNvPr>
          <p:cNvSpPr>
            <a:spLocks noGrp="1"/>
          </p:cNvSpPr>
          <p:nvPr/>
        </p:nvSpPr>
        <p:spPr>
          <a:xfrm>
            <a:off x="571500" y="3133725"/>
            <a:ext cx="2505075" cy="2905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175" b="0">
                <a:solidFill>
                  <a:srgbClr val="27383A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Около </a:t>
            </a:r>
            <a:r>
              <a:rPr sz="2175" b="1">
                <a:solidFill>
                  <a:srgbClr val="B58B4B"/>
                </a:solidFill>
                <a:latin typeface="Arial"/>
                <a:ea typeface="Arial"/>
                <a:cs typeface="Arial"/>
              </a:rPr>
              <a:t>4000</a:t>
            </a:r>
            <a:r>
              <a:rPr sz="2175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 лет до н.э. в долине Нила возникли племенные объединения — номы, которых было около сорока.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E2B92F0-6488-420A-BEC3-1C6C0CBC0633}"/>
              </a:ext>
            </a:extLst>
          </p:cNvPr>
          <p:cNvSpPr>
            <a:spLocks noGrp="1"/>
          </p:cNvSpPr>
          <p:nvPr/>
        </p:nvSpPr>
        <p:spPr>
          <a:xfrm>
            <a:off x="3381375" y="1476375"/>
            <a:ext cx="190500" cy="238125"/>
          </a:xfrm>
          <a:prstGeom prst="rect">
            <a:avLst/>
          </a:prstGeom>
          <a:solidFill>
            <a:srgbClr val="A3654B"/>
          </a:solidFill>
          <a:ln w="0">
            <a:noFill/>
          </a:ln>
        </p:spPr>
      </p:sp>
      <p:sp>
        <p:nvSpPr>
          <p:cNvPr id="8" name="editable-text">
            <a:extLst>
              <a:ext uri="{FF2B5EF4-FFF2-40B4-BE49-F238E27FC236}">
                <a16:creationId xmlns:a16="http://schemas.microsoft.com/office/drawing/2014/main" id="{57646AF3-1CFA-45D7-BCAF-6CA8C4C39B7B}"/>
              </a:ext>
            </a:extLst>
          </p:cNvPr>
          <p:cNvSpPr>
            <a:spLocks noGrp="1"/>
          </p:cNvSpPr>
          <p:nvPr/>
        </p:nvSpPr>
        <p:spPr>
          <a:xfrm>
            <a:off x="3381375" y="1933575"/>
            <a:ext cx="2533650" cy="819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1">
                <a:solidFill>
                  <a:srgbClr val="A3654B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A3654B"/>
                </a:solidFill>
                <a:latin typeface="Arial"/>
                <a:ea typeface="Arial"/>
                <a:cs typeface="Arial"/>
              </a:rPr>
              <a:t>Вражды между номами</a:t>
            </a:r>
          </a:p>
        </p:txBody>
      </p:sp>
      <p:sp>
        <p:nv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BEE1A5F5-108D-4740-AB8D-B5E1CEBC7621}"/>
              </a:ext>
            </a:extLst>
          </p:cNvPr>
          <p:cNvSpPr>
            <a:spLocks noGrp="1"/>
          </p:cNvSpPr>
          <p:nvPr/>
        </p:nvSpPr>
        <p:spPr>
          <a:xfrm>
            <a:off x="3381375" y="2914650"/>
            <a:ext cx="2505075" cy="0"/>
          </a:xfrm>
          <a:prstGeom prst="line">
            <a:avLst/>
          </a:prstGeom>
          <a:noFill/>
          <a:ln w="19050">
            <a:solidFill>
              <a:srgbClr val="A3654B"/>
            </a:solidFill>
          </a:ln>
        </p:spPr>
      </p:sp>
      <p:sp>
        <p:nvSpPr>
          <p:cNvPr id="10" name="editable-text">
            <a:extLst>
              <a:ext uri="{FF2B5EF4-FFF2-40B4-BE49-F238E27FC236}">
                <a16:creationId xmlns:a16="http://schemas.microsoft.com/office/drawing/2014/main" id="{67673896-528A-4750-B59F-DD7E23CE7A20}"/>
              </a:ext>
            </a:extLst>
          </p:cNvPr>
          <p:cNvSpPr>
            <a:spLocks noGrp="1"/>
          </p:cNvSpPr>
          <p:nvPr/>
        </p:nvSpPr>
        <p:spPr>
          <a:xfrm>
            <a:off x="3381375" y="3133725"/>
            <a:ext cx="2505075" cy="2905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175" b="0">
                <a:solidFill>
                  <a:srgbClr val="27383A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Долгое время между номами продолжались конфликты и войны за территории и ресурсы региона.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9C2779A-4BC8-4A56-A79D-1297BFD98A2B}"/>
              </a:ext>
            </a:extLst>
          </p:cNvPr>
          <p:cNvSpPr>
            <a:spLocks noGrp="1"/>
          </p:cNvSpPr>
          <p:nvPr/>
        </p:nvSpPr>
        <p:spPr>
          <a:xfrm>
            <a:off x="6191250" y="1476375"/>
            <a:ext cx="190500" cy="238125"/>
          </a:xfrm>
          <a:prstGeom prst="rect">
            <a:avLst/>
          </a:prstGeom>
          <a:solidFill>
            <a:srgbClr val="327A7D"/>
          </a:solidFill>
          <a:ln w="0">
            <a:noFill/>
          </a:ln>
        </p:spPr>
      </p:sp>
      <p:sp>
        <p:nvSpPr>
          <p:cNvPr id="12" name="editable-text">
            <a:extLst>
              <a:ext uri="{FF2B5EF4-FFF2-40B4-BE49-F238E27FC236}">
                <a16:creationId xmlns:a16="http://schemas.microsoft.com/office/drawing/2014/main" id="{3B03EA74-99A5-472F-96EE-E2E30A63B566}"/>
              </a:ext>
            </a:extLst>
          </p:cNvPr>
          <p:cNvSpPr>
            <a:spLocks noGrp="1"/>
          </p:cNvSpPr>
          <p:nvPr/>
        </p:nvSpPr>
        <p:spPr>
          <a:xfrm>
            <a:off x="6191250" y="1933575"/>
            <a:ext cx="2533650" cy="819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1">
                <a:solidFill>
                  <a:srgbClr val="327A7D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327A7D"/>
                </a:solidFill>
                <a:latin typeface="Arial"/>
                <a:ea typeface="Arial"/>
                <a:cs typeface="Arial"/>
              </a:rPr>
              <a:t>Объединение</a:t>
            </a:r>
          </a:p>
        </p:txBody>
      </p:sp>
      <p:sp>
        <p:nv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D6E35902-1715-42C5-845E-0B40BA88B19B}"/>
              </a:ext>
            </a:extLst>
          </p:cNvPr>
          <p:cNvSpPr>
            <a:spLocks noGrp="1"/>
          </p:cNvSpPr>
          <p:nvPr/>
        </p:nvSpPr>
        <p:spPr>
          <a:xfrm>
            <a:off x="6191250" y="2914650"/>
            <a:ext cx="2505075" cy="0"/>
          </a:xfrm>
          <a:prstGeom prst="line">
            <a:avLst/>
          </a:prstGeom>
          <a:noFill/>
          <a:ln w="19050">
            <a:solidFill>
              <a:srgbClr val="327A7D"/>
            </a:solidFill>
          </a:ln>
        </p:spPr>
      </p:sp>
      <p:sp>
        <p:nvSpPr>
          <p:cNvPr id="14" name="editable-text">
            <a:extLst>
              <a:ext uri="{FF2B5EF4-FFF2-40B4-BE49-F238E27FC236}">
                <a16:creationId xmlns:a16="http://schemas.microsoft.com/office/drawing/2014/main" id="{C6D07E38-F7D6-4B8D-9ABC-85E865029200}"/>
              </a:ext>
            </a:extLst>
          </p:cNvPr>
          <p:cNvSpPr>
            <a:spLocks noGrp="1"/>
          </p:cNvSpPr>
          <p:nvPr/>
        </p:nvSpPr>
        <p:spPr>
          <a:xfrm>
            <a:off x="6191250" y="3133725"/>
            <a:ext cx="2505075" cy="2905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175" b="0">
                <a:solidFill>
                  <a:srgbClr val="27383A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Около </a:t>
            </a:r>
            <a:r>
              <a:rPr sz="2175" b="1">
                <a:solidFill>
                  <a:srgbClr val="327A7D"/>
                </a:solidFill>
                <a:latin typeface="Arial"/>
                <a:ea typeface="Arial"/>
                <a:cs typeface="Arial"/>
              </a:rPr>
              <a:t>3000</a:t>
            </a:r>
            <a:r>
              <a:rPr sz="2175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 лет до н.э. царь </a:t>
            </a:r>
            <a:r>
              <a:rPr sz="2175" b="1">
                <a:solidFill>
                  <a:srgbClr val="327A7D"/>
                </a:solidFill>
                <a:latin typeface="Arial"/>
                <a:ea typeface="Arial"/>
                <a:cs typeface="Arial"/>
              </a:rPr>
              <a:t>Мина</a:t>
            </a:r>
            <a:r>
              <a:rPr sz="2175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 объединил Верхний и Нижний Египет, положив конец межномовым враждам.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B4A0C07-85BC-427A-97BD-B76A779BFBF1}"/>
              </a:ext>
            </a:extLst>
          </p:cNvPr>
          <p:cNvSpPr>
            <a:spLocks noGrp="1"/>
          </p:cNvSpPr>
          <p:nvPr/>
        </p:nvSpPr>
        <p:spPr>
          <a:xfrm>
            <a:off x="9001125" y="1476375"/>
            <a:ext cx="190500" cy="238125"/>
          </a:xfrm>
          <a:prstGeom prst="rect">
            <a:avLst/>
          </a:prstGeom>
          <a:solidFill>
            <a:srgbClr val="20566C"/>
          </a:solidFill>
          <a:ln w="0">
            <a:noFill/>
          </a:ln>
        </p:spPr>
      </p:sp>
      <p:sp>
        <p:nvSpPr>
          <p:cNvPr id="16" name="editable-text">
            <a:extLst>
              <a:ext uri="{FF2B5EF4-FFF2-40B4-BE49-F238E27FC236}">
                <a16:creationId xmlns:a16="http://schemas.microsoft.com/office/drawing/2014/main" id="{E94379BE-4A1E-460E-869C-F165D7F1D09D}"/>
              </a:ext>
            </a:extLst>
          </p:cNvPr>
          <p:cNvSpPr>
            <a:spLocks noGrp="1"/>
          </p:cNvSpPr>
          <p:nvPr/>
        </p:nvSpPr>
        <p:spPr>
          <a:xfrm>
            <a:off x="9001125" y="1933575"/>
            <a:ext cx="2533650" cy="819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1">
                <a:solidFill>
                  <a:srgbClr val="20566C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20566C"/>
                </a:solidFill>
                <a:latin typeface="Arial"/>
                <a:ea typeface="Arial"/>
                <a:cs typeface="Arial"/>
              </a:rPr>
              <a:t>Создание столицы</a:t>
            </a:r>
          </a:p>
        </p:txBody>
      </p:sp>
      <p:sp>
        <p:nv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2BC2FF0D-56E5-410E-A976-F1613D7DAF96}"/>
              </a:ext>
            </a:extLst>
          </p:cNvPr>
          <p:cNvSpPr>
            <a:spLocks noGrp="1"/>
          </p:cNvSpPr>
          <p:nvPr/>
        </p:nvSpPr>
        <p:spPr>
          <a:xfrm>
            <a:off x="9001125" y="2914650"/>
            <a:ext cx="2505075" cy="0"/>
          </a:xfrm>
          <a:prstGeom prst="line">
            <a:avLst/>
          </a:prstGeom>
          <a:noFill/>
          <a:ln w="19050">
            <a:solidFill>
              <a:srgbClr val="20566C"/>
            </a:solidFill>
          </a:ln>
        </p:spPr>
      </p:sp>
      <p:sp>
        <p:nvSpPr>
          <p:cNvPr id="18" name="editable-text">
            <a:extLst>
              <a:ext uri="{FF2B5EF4-FFF2-40B4-BE49-F238E27FC236}">
                <a16:creationId xmlns:a16="http://schemas.microsoft.com/office/drawing/2014/main" id="{BC7813FD-E5DA-47F2-BB83-FAF1B2AAA99D}"/>
              </a:ext>
            </a:extLst>
          </p:cNvPr>
          <p:cNvSpPr>
            <a:spLocks noGrp="1"/>
          </p:cNvSpPr>
          <p:nvPr/>
        </p:nvSpPr>
        <p:spPr>
          <a:xfrm>
            <a:off x="9001125" y="3133725"/>
            <a:ext cx="2505075" cy="2905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175" b="0">
                <a:solidFill>
                  <a:srgbClr val="27383A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Был основан </a:t>
            </a:r>
            <a:r>
              <a:rPr sz="2175" b="1">
                <a:solidFill>
                  <a:srgbClr val="20566C"/>
                </a:solidFill>
                <a:latin typeface="Arial"/>
                <a:ea typeface="Arial"/>
                <a:cs typeface="Arial"/>
              </a:rPr>
              <a:t>Мемфис</a:t>
            </a:r>
            <a:r>
              <a:rPr sz="2175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 – столица единого государства, централизовавшая управление и укреплявшая власть фараона.</a:t>
            </a:r>
          </a:p>
        </p:txBody>
      </p:sp>
      <p:sp>
        <p:nv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D5A135-72B2-498F-A52E-30DC11B3936B}"/>
              </a:ext>
            </a:extLst>
          </p:cNvPr>
          <p:cNvSpPr>
            <a:spLocks noGrp="1"/>
          </p:cNvSpPr>
          <p:nvPr/>
        </p:nvSpPr>
        <p:spPr>
          <a:xfrm>
            <a:off x="10058400" y="6543675"/>
            <a:ext cx="266700" cy="0"/>
          </a:xfrm>
          <a:prstGeom prst="line">
            <a:avLst/>
          </a:prstGeom>
          <a:noFill/>
          <a:ln w="9525">
            <a:solidFill>
              <a:srgbClr val="CEC3B0"/>
            </a:solidFill>
          </a:ln>
        </p:spPr>
      </p:sp>
      <p:sp>
        <p:nvSpPr>
          <p:cNvPr id="20" name="publisher-signature">
            <a:extLst>
              <a:ext uri="{FF2B5EF4-FFF2-40B4-BE49-F238E27FC236}">
                <a16:creationId xmlns:a16="http://schemas.microsoft.com/office/drawing/2014/main" id="{34C43519-90FA-4F13-8B03-90722F10AE09}"/>
              </a:ext>
            </a:extLst>
          </p:cNvPr>
          <p:cNvSpPr>
            <a:spLocks noGrp="1"/>
          </p:cNvSpPr>
          <p:nvPr/>
        </p:nvSpPr>
        <p:spPr>
          <a:xfrm>
            <a:off x="10439400" y="6438900"/>
            <a:ext cx="118110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00" b="0">
                <a:solidFill>
                  <a:srgbClr val="756F6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756F65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4402692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ditable-text">
            <a:extLst>
              <a:ext uri="{FF2B5EF4-FFF2-40B4-BE49-F238E27FC236}">
                <a16:creationId xmlns:a16="http://schemas.microsoft.com/office/drawing/2014/main" id="{D5625DD5-0692-4793-9B3A-06E13A4CE140}"/>
              </a:ext>
            </a:extLst>
          </p:cNvPr>
          <p:cNvSpPr>
            <a:spLocks noGrp="1"/>
          </p:cNvSpPr>
          <p:nvPr/>
        </p:nvSpPr>
        <p:spPr>
          <a:xfrm>
            <a:off x="571500" y="400050"/>
            <a:ext cx="11049000" cy="1066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150" b="0">
                <a:solidFill>
                  <a:srgbClr val="203D46"/>
                </a:solidFill>
                <a:latin typeface="Georgia"/>
                <a:ea typeface="Georgia"/>
                <a:cs typeface="Georgia"/>
              </a:defRPr>
            </a:pPr>
            <a:r>
              <a:rPr sz="3150" b="0">
                <a:solidFill>
                  <a:srgbClr val="203D46"/>
                </a:solidFill>
                <a:latin typeface="Georgia"/>
                <a:ea typeface="Georgia"/>
                <a:cs typeface="Georgia"/>
              </a:rPr>
              <a:t>Значение корон и политика единства в Древнем Египте</a:t>
            </a:r>
          </a:p>
        </p:txBody>
      </p:sp>
      <p:sp>
        <p:nvSpPr>
          <p:cNvPr id="2" name="editable-text">
            <a:extLst>
              <a:ext uri="{FF2B5EF4-FFF2-40B4-BE49-F238E27FC236}">
                <a16:creationId xmlns:a16="http://schemas.microsoft.com/office/drawing/2014/main" id="{BE51E7A0-9D69-4426-BD4D-6BBF786BB0E4}"/>
              </a:ext>
            </a:extLst>
          </p:cNvPr>
          <p:cNvSpPr>
            <a:spLocks noGrp="1"/>
          </p:cNvSpPr>
          <p:nvPr/>
        </p:nvSpPr>
        <p:spPr>
          <a:xfrm>
            <a:off x="571500" y="1571625"/>
            <a:ext cx="6553200" cy="714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1">
                <a:solidFill>
                  <a:srgbClr val="327A7D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327A7D"/>
                </a:solidFill>
                <a:latin typeface="Arial"/>
                <a:ea typeface="Arial"/>
                <a:cs typeface="Arial"/>
              </a:rPr>
              <a:t>Короны Верхнего и Нижнего Египта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6A0664E-371C-4141-A220-AA3223720AF9}"/>
              </a:ext>
            </a:extLst>
          </p:cNvPr>
          <p:cNvSpPr>
            <a:spLocks noGrp="1"/>
          </p:cNvSpPr>
          <p:nvPr/>
        </p:nvSpPr>
        <p:spPr>
          <a:xfrm>
            <a:off x="571500" y="2476500"/>
            <a:ext cx="6553200" cy="1752600"/>
          </a:xfrm>
          <a:prstGeom prst="rect">
            <a:avLst/>
          </a:prstGeom>
          <a:solidFill>
            <a:srgbClr val="E8DDCA"/>
          </a:solidFill>
          <a:ln w="0">
            <a:noFill/>
          </a:ln>
        </p:spPr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974292" y="2571750"/>
            <a:ext cx="1070841" cy="151447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3006268" y="2571750"/>
            <a:ext cx="1197890" cy="15144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5508192" y="2571750"/>
            <a:ext cx="1070841" cy="1514475"/>
          </a:xfrm>
          <a:prstGeom prst="rect">
            <a:avLst/>
          </a:prstGeom>
        </p:spPr>
      </p:pic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22609DA3-BFF7-47B9-9C6E-5DA0148D562C}"/>
              </a:ext>
            </a:extLst>
          </p:cNvPr>
          <p:cNvSpPr>
            <a:spLocks noGrp="1"/>
          </p:cNvSpPr>
          <p:nvPr/>
        </p:nvSpPr>
        <p:spPr>
          <a:xfrm>
            <a:off x="2305050" y="3314700"/>
            <a:ext cx="485775" cy="0"/>
          </a:xfrm>
          <a:prstGeom prst="line">
            <a:avLst/>
          </a:prstGeom>
          <a:noFill/>
          <a:ln w="19050">
            <a:solidFill>
              <a:srgbClr val="756F65"/>
            </a:solidFill>
          </a:ln>
        </p:spPr>
      </p:sp>
      <p:sp>
        <p:nv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1E5F598B-45ED-4FC1-9332-1F92AA6176D7}"/>
              </a:ext>
            </a:extLst>
          </p:cNvPr>
          <p:cNvSpPr>
            <a:spLocks noGrp="1"/>
          </p:cNvSpPr>
          <p:nvPr/>
        </p:nvSpPr>
        <p:spPr>
          <a:xfrm>
            <a:off x="4438650" y="3314700"/>
            <a:ext cx="695325" cy="0"/>
          </a:xfrm>
          <a:prstGeom prst="line">
            <a:avLst/>
          </a:prstGeom>
          <a:noFill/>
          <a:ln w="19050">
            <a:solidFill>
              <a:srgbClr val="756F65"/>
            </a:solidFill>
          </a:ln>
        </p:spPr>
      </p:sp>
      <p:sp>
        <p:nvSpPr>
          <p:cNvPr id="9" name="editable-text">
            <a:extLst>
              <a:ext uri="{FF2B5EF4-FFF2-40B4-BE49-F238E27FC236}">
                <a16:creationId xmlns:a16="http://schemas.microsoft.com/office/drawing/2014/main" id="{92681D12-C893-4710-BD45-7236C99A4BFA}"/>
              </a:ext>
            </a:extLst>
          </p:cNvPr>
          <p:cNvSpPr>
            <a:spLocks noGrp="1"/>
          </p:cNvSpPr>
          <p:nvPr/>
        </p:nvSpPr>
        <p:spPr>
          <a:xfrm>
            <a:off x="571500" y="4457700"/>
            <a:ext cx="6553200" cy="16859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175" b="0">
                <a:solidFill>
                  <a:srgbClr val="27383A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Правители </a:t>
            </a:r>
            <a:r>
              <a:rPr sz="2175" b="1">
                <a:solidFill>
                  <a:srgbClr val="327A7D"/>
                </a:solidFill>
                <a:latin typeface="Arial"/>
                <a:ea typeface="Arial"/>
                <a:cs typeface="Arial"/>
              </a:rPr>
              <a:t>Верхнего Египта</a:t>
            </a:r>
            <a:r>
              <a:rPr sz="2175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 носили </a:t>
            </a:r>
            <a:r>
              <a:rPr sz="2175" b="1">
                <a:solidFill>
                  <a:srgbClr val="327A7D"/>
                </a:solidFill>
                <a:latin typeface="Arial"/>
                <a:ea typeface="Arial"/>
                <a:cs typeface="Arial"/>
              </a:rPr>
              <a:t>белую</a:t>
            </a:r>
            <a:r>
              <a:rPr sz="2175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 корону, а </a:t>
            </a:r>
            <a:r>
              <a:rPr sz="2175" b="1">
                <a:solidFill>
                  <a:srgbClr val="327A7D"/>
                </a:solidFill>
                <a:latin typeface="Arial"/>
                <a:ea typeface="Arial"/>
                <a:cs typeface="Arial"/>
              </a:rPr>
              <a:t>Нижнего</a:t>
            </a:r>
            <a:r>
              <a:rPr sz="2175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 — </a:t>
            </a:r>
            <a:r>
              <a:rPr sz="2175" b="1">
                <a:solidFill>
                  <a:srgbClr val="327A7D"/>
                </a:solidFill>
                <a:latin typeface="Arial"/>
                <a:ea typeface="Arial"/>
                <a:cs typeface="Arial"/>
              </a:rPr>
              <a:t>красную</a:t>
            </a:r>
            <a:r>
              <a:rPr sz="2175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. Объединённый фараон сочетал </a:t>
            </a:r>
            <a:r>
              <a:rPr sz="2175" b="1">
                <a:solidFill>
                  <a:srgbClr val="327A7D"/>
                </a:solidFill>
                <a:latin typeface="Arial"/>
                <a:ea typeface="Arial"/>
                <a:cs typeface="Arial"/>
              </a:rPr>
              <a:t>обе короны</a:t>
            </a:r>
            <a:r>
              <a:rPr sz="2175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, показывая единство двух земель.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472D8A2-869F-4005-AA54-59C46CD56EE0}"/>
              </a:ext>
            </a:extLst>
          </p:cNvPr>
          <p:cNvSpPr>
            <a:spLocks noGrp="1"/>
          </p:cNvSpPr>
          <p:nvPr/>
        </p:nvSpPr>
        <p:spPr>
          <a:xfrm>
            <a:off x="7581900" y="1571625"/>
            <a:ext cx="4038600" cy="4562475"/>
          </a:xfrm>
          <a:prstGeom prst="rect">
            <a:avLst/>
          </a:prstGeom>
          <a:solidFill>
            <a:srgbClr val="E9EFEB"/>
          </a:solidFill>
          <a:ln w="0">
            <a:noFill/>
          </a:ln>
        </p:spPr>
      </p:sp>
      <p:sp>
        <p:nvSpPr>
          <p:cNvPr id="11" name="editable-text">
            <a:extLst>
              <a:ext uri="{FF2B5EF4-FFF2-40B4-BE49-F238E27FC236}">
                <a16:creationId xmlns:a16="http://schemas.microsoft.com/office/drawing/2014/main" id="{34A66D30-191B-4931-A43D-1AA2593A5A9B}"/>
              </a:ext>
            </a:extLst>
          </p:cNvPr>
          <p:cNvSpPr>
            <a:spLocks noGrp="1"/>
          </p:cNvSpPr>
          <p:nvPr/>
        </p:nvSpPr>
        <p:spPr>
          <a:xfrm>
            <a:off x="7829550" y="1819275"/>
            <a:ext cx="3524250" cy="895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1">
                <a:solidFill>
                  <a:srgbClr val="20566C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20566C"/>
                </a:solidFill>
                <a:latin typeface="Arial"/>
                <a:ea typeface="Arial"/>
                <a:cs typeface="Arial"/>
              </a:rPr>
              <a:t>Создание столицы Мемфис</a:t>
            </a:r>
          </a:p>
        </p:txBody>
      </p:sp>
      <p:sp>
        <p:nvSpPr>
          <p:cNvPr id="12" name="editable-text">
            <a:extLst>
              <a:ext uri="{FF2B5EF4-FFF2-40B4-BE49-F238E27FC236}">
                <a16:creationId xmlns:a16="http://schemas.microsoft.com/office/drawing/2014/main" id="{65DF0255-880C-4ABE-B8F8-01AEF543B267}"/>
              </a:ext>
            </a:extLst>
          </p:cNvPr>
          <p:cNvSpPr>
            <a:spLocks noGrp="1"/>
          </p:cNvSpPr>
          <p:nvPr/>
        </p:nvSpPr>
        <p:spPr>
          <a:xfrm>
            <a:off x="7829550" y="2800350"/>
            <a:ext cx="3524250" cy="30575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>
                <a:solidFill>
                  <a:srgbClr val="27383A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Фараон Мина основал столицу Мемфис, откуда правил обеими землями, укрепляя власть и объединяя государство в одно целое.</a:t>
            </a:r>
          </a:p>
        </p:txBody>
      </p:sp>
      <p:sp>
        <p:nv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B06E62BD-1BB2-4460-832F-2E12D8C36D19}"/>
              </a:ext>
            </a:extLst>
          </p:cNvPr>
          <p:cNvSpPr>
            <a:spLocks noGrp="1"/>
          </p:cNvSpPr>
          <p:nvPr/>
        </p:nvSpPr>
        <p:spPr>
          <a:xfrm>
            <a:off x="10058400" y="6543675"/>
            <a:ext cx="266700" cy="0"/>
          </a:xfrm>
          <a:prstGeom prst="line">
            <a:avLst/>
          </a:prstGeom>
          <a:noFill/>
          <a:ln w="9525">
            <a:solidFill>
              <a:srgbClr val="CEC3B0"/>
            </a:solidFill>
          </a:ln>
        </p:spPr>
      </p:sp>
      <p:sp>
        <p:nvSpPr>
          <p:cNvPr id="14" name="publisher-signature">
            <a:extLst>
              <a:ext uri="{FF2B5EF4-FFF2-40B4-BE49-F238E27FC236}">
                <a16:creationId xmlns:a16="http://schemas.microsoft.com/office/drawing/2014/main" id="{8D7A0B10-7091-47AB-BD4B-7DA23606F970}"/>
              </a:ext>
            </a:extLst>
          </p:cNvPr>
          <p:cNvSpPr>
            <a:spLocks noGrp="1"/>
          </p:cNvSpPr>
          <p:nvPr/>
        </p:nvSpPr>
        <p:spPr>
          <a:xfrm>
            <a:off x="10439400" y="6438900"/>
            <a:ext cx="118110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00" b="0">
                <a:solidFill>
                  <a:srgbClr val="756F6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756F65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369367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ditable-text">
            <a:extLst>
              <a:ext uri="{FF2B5EF4-FFF2-40B4-BE49-F238E27FC236}">
                <a16:creationId xmlns:a16="http://schemas.microsoft.com/office/drawing/2014/main" id="{F9CCC726-DDE2-4004-A39E-155A59B3B2BE}"/>
              </a:ext>
            </a:extLst>
          </p:cNvPr>
          <p:cNvSpPr>
            <a:spLocks noGrp="1"/>
          </p:cNvSpPr>
          <p:nvPr/>
        </p:nvSpPr>
        <p:spPr>
          <a:xfrm>
            <a:off x="571500" y="400050"/>
            <a:ext cx="11049000" cy="1066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300" b="0">
                <a:solidFill>
                  <a:srgbClr val="203D46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203D46"/>
                </a:solidFill>
                <a:latin typeface="Georgia"/>
                <a:ea typeface="Georgia"/>
                <a:cs typeface="Georgia"/>
              </a:rPr>
              <a:t>Изготовление папируса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rcRect t="5696" b="5696"/>
          <a:stretch>
            <a:fillRect/>
          </a:stretch>
        </p:blipFill>
        <p:spPr>
          <a:xfrm>
            <a:off x="571500" y="1428750"/>
            <a:ext cx="2257425" cy="2667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8358887" y="1428750"/>
            <a:ext cx="2884676" cy="4638675"/>
          </a:xfrm>
          <a:prstGeom prst="rect">
            <a:avLst/>
          </a:prstGeom>
        </p:spPr>
      </p:pic>
      <p:sp>
        <p:nvSpPr>
          <p:cNvPr id="4" name="editable-text">
            <a:extLst>
              <a:ext uri="{FF2B5EF4-FFF2-40B4-BE49-F238E27FC236}">
                <a16:creationId xmlns:a16="http://schemas.microsoft.com/office/drawing/2014/main" id="{2C34632D-2BE1-4CE5-905B-80D4123D789C}"/>
              </a:ext>
            </a:extLst>
          </p:cNvPr>
          <p:cNvSpPr>
            <a:spLocks noGrp="1"/>
          </p:cNvSpPr>
          <p:nvPr/>
        </p:nvSpPr>
        <p:spPr>
          <a:xfrm>
            <a:off x="3181350" y="1514475"/>
            <a:ext cx="4333875" cy="742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1">
                <a:solidFill>
                  <a:srgbClr val="327A7D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327A7D"/>
                </a:solidFill>
                <a:latin typeface="Arial"/>
                <a:ea typeface="Arial"/>
                <a:cs typeface="Arial"/>
              </a:rPr>
              <a:t>Технология производства</a:t>
            </a:r>
          </a:p>
        </p:txBody>
      </p:sp>
      <p:sp>
        <p:nvSpPr>
          <p:cNvPr id="5" name="editable-text">
            <a:extLst>
              <a:ext uri="{FF2B5EF4-FFF2-40B4-BE49-F238E27FC236}">
                <a16:creationId xmlns:a16="http://schemas.microsoft.com/office/drawing/2014/main" id="{DF31BAAE-EB58-422B-9291-3E200C37B228}"/>
              </a:ext>
            </a:extLst>
          </p:cNvPr>
          <p:cNvSpPr>
            <a:spLocks noGrp="1"/>
          </p:cNvSpPr>
          <p:nvPr/>
        </p:nvSpPr>
        <p:spPr>
          <a:xfrm>
            <a:off x="3181350" y="2343150"/>
            <a:ext cx="4333875" cy="20097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0">
                <a:solidFill>
                  <a:srgbClr val="27383A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Египтяне разрезали стебли папируса на полоски, укладывали их крест-накрест и прессовали, чтобы получить плотные листы.</a:t>
            </a:r>
          </a:p>
        </p:txBody>
      </p:sp>
      <p:sp>
        <p:nvSpPr>
          <p:cNvPr id="6" name="editable-text">
            <a:extLst>
              <a:ext uri="{FF2B5EF4-FFF2-40B4-BE49-F238E27FC236}">
                <a16:creationId xmlns:a16="http://schemas.microsoft.com/office/drawing/2014/main" id="{F0362A5C-05D3-4CE8-A4CF-5FC11A76A834}"/>
              </a:ext>
            </a:extLst>
          </p:cNvPr>
          <p:cNvSpPr>
            <a:spLocks noGrp="1"/>
          </p:cNvSpPr>
          <p:nvPr/>
        </p:nvSpPr>
        <p:spPr>
          <a:xfrm>
            <a:off x="571500" y="4352925"/>
            <a:ext cx="6943725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1">
                <a:solidFill>
                  <a:srgbClr val="327A7D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327A7D"/>
                </a:solidFill>
                <a:latin typeface="Arial"/>
                <a:ea typeface="Arial"/>
                <a:cs typeface="Arial"/>
              </a:rPr>
              <a:t>Значение для письменности</a:t>
            </a:r>
          </a:p>
        </p:txBody>
      </p:sp>
      <p:sp>
        <p:nvSpPr>
          <p:cNvPr id="7" name="editable-text">
            <a:extLst>
              <a:ext uri="{FF2B5EF4-FFF2-40B4-BE49-F238E27FC236}">
                <a16:creationId xmlns:a16="http://schemas.microsoft.com/office/drawing/2014/main" id="{0B6EBCE8-5B8B-42F1-B85A-AE1C100EAB5A}"/>
              </a:ext>
            </a:extLst>
          </p:cNvPr>
          <p:cNvSpPr>
            <a:spLocks noGrp="1"/>
          </p:cNvSpPr>
          <p:nvPr/>
        </p:nvSpPr>
        <p:spPr>
          <a:xfrm>
            <a:off x="571500" y="4857750"/>
            <a:ext cx="6943725" cy="1333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0">
                <a:solidFill>
                  <a:srgbClr val="27383A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27383A"/>
                </a:solidFill>
                <a:latin typeface="Arial"/>
                <a:ea typeface="Arial"/>
                <a:cs typeface="Arial"/>
              </a:rPr>
              <a:t>Полученные листы сворачивали в свитки, что позволило сохранять и распространять письменные тексты и знания.</a:t>
            </a:r>
          </a:p>
        </p:txBody>
      </p:sp>
      <p:sp>
        <p:nv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E65311F1-00F8-4A67-BF06-F4E4F92AAFC5}"/>
              </a:ext>
            </a:extLst>
          </p:cNvPr>
          <p:cNvSpPr>
            <a:spLocks noGrp="1"/>
          </p:cNvSpPr>
          <p:nvPr/>
        </p:nvSpPr>
        <p:spPr>
          <a:xfrm>
            <a:off x="10058400" y="6543675"/>
            <a:ext cx="266700" cy="0"/>
          </a:xfrm>
          <a:prstGeom prst="line">
            <a:avLst/>
          </a:prstGeom>
          <a:noFill/>
          <a:ln w="9525">
            <a:solidFill>
              <a:srgbClr val="CEC3B0"/>
            </a:solidFill>
          </a:ln>
        </p:spPr>
      </p:sp>
      <p:sp>
        <p:nvSpPr>
          <p:cNvPr id="9" name="publisher-signature">
            <a:extLst>
              <a:ext uri="{FF2B5EF4-FFF2-40B4-BE49-F238E27FC236}">
                <a16:creationId xmlns:a16="http://schemas.microsoft.com/office/drawing/2014/main" id="{5280E5B1-46BA-446E-8FD3-44C33EBD3C21}"/>
              </a:ext>
            </a:extLst>
          </p:cNvPr>
          <p:cNvSpPr>
            <a:spLocks noGrp="1"/>
          </p:cNvSpPr>
          <p:nvPr/>
        </p:nvSpPr>
        <p:spPr>
          <a:xfrm>
            <a:off x="10439400" y="6438900"/>
            <a:ext cx="118110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00" b="0">
                <a:solidFill>
                  <a:srgbClr val="756F6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756F65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312368173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987</Words>
  <Application>Microsoft Office PowerPoint</Application>
  <DocSecurity>0</DocSecurity>
  <PresentationFormat>Широкоэкранный</PresentationFormat>
  <Paragraphs>110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Arial</vt:lpstr>
      <vt:lpstr>Georgia</vt:lpstr>
      <vt:lpstr>ChatGPT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100ballnik.com</dc:creator>
  <cp:lastModifiedBy>Mendal</cp:lastModifiedBy>
  <cp:revision>1</cp:revision>
  <dcterms:created xsi:type="dcterms:W3CDTF">2026-09-08T07:21:33Z</dcterms:created>
  <dcterms:modified xsi:type="dcterms:W3CDTF">2026-09-08T07:59:12Z</dcterms:modified>
</cp:coreProperties>
</file>