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7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Изображение: исходная презентация, image1.jpeg. Пещерная живопись; репродукция сохранена без дорисовки.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Панно лошадей пещеры Шове: изображение из исходной презентации, image10.jpeg. Справа увеличенный фрагмент той же репродукции. Идентификация композиции: https://archeologie.culture.gouv.fr/chauvet/en/panel-horses . Автор фотографии и статус оригинал/музейная копия в исходном файле не указаны.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Беломорские петроглифы: исходная презентация, image11.jpeg, без дорисовки. Справочный ресурс для сопоставления памятника: https://whc.unesco.org/en/list/1654/ . Автор фотографии в исходном файле не указан.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Онежские петроглифы: исходная презентация, image12.jpeg, без изменений контуров. Справочный ресурс: https://whc.unesco.org/en/list/1654/ . Автор фотографии в исходном файле не указан.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Изображение Альтамиры: исходная презентация, image2.jpeg. Соответствие сюжета полихромному потолку проверено по Museo Nacional y Centro de Investigación de Altamira: https://www.cultura.gob.es/mnaltamira/cueva-altamira/arte.html . Автор фотографии и статус оригинал/музейная копия в исходном файле не указаны.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Современная историческая иллюстрация из исходной презентации, image3.jpeg; автор в исходном файле не указан. Иллюстрация не является фотографией древнего события.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Современные природные снимки, иллюстрирующие явления, а не конкретное древнее место. Восход: NPS, https://www.nps.gov/media/photo/gallery-item.htm?gid=FFE8BAB5-EFFB-4B4C-AADE-6C66B7CE2E19&amp;id=25359b15-6637-480f-a6c6-14241303fd39 . Осень: NPS/Ginny Reams, https://www.nps.gov/subjects/forests/leaf-peeping.htm 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Изображения фаз Луны: NASA, https://science.nasa.gov/moon/moon-phases/ . Это современные астрономические изображения, используемые для показа цикличности Луны. Они не являются изображением найденного первобытного календаря.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Современная природная фотография камней: NPS/Will Greene. https://home.nps.gov/acad/learn/nature/geologic-features.htm . Изображение иллюстрирует слово «камня», без утверждений о ритуальном статусе места.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Фотография живого животного для понятия «животное», не археологическая находка и не утверждение о конкретном тотеме. Wolf in Lamar Valley, NPS/Jim Peaco, https://www.nps.gov/media/photo/view.htm?id=F72BA24B-1DD8-B71B-0B4E-FCACA60EA545 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Современная фотография природной грозы, не изображение сверхъестественного события или древнего обряда. NPS, https://www.nps.gov/zion/planyourvisit/lightning.htm 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Современная фотография дерева: NPS/Gin Majka, https://www.nps.gov/kaww/learn/nature/forests.htm . Иллюстрирует природный объект; место не обозначается как установленное первобытное святилище.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rcRect l="16704" r="16704"/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A1E4057-10CA-4B10-A42A-83809F29AD44}"/>
              </a:ext>
            </a:extLst>
          </p:cNvPr>
          <p:cNvSpPr>
            <a:spLocks noGrp="1"/>
          </p:cNvSpPr>
          <p:nvPr/>
        </p:nvSpPr>
        <p:spPr>
          <a:xfrm>
            <a:off x="5943600" y="0"/>
            <a:ext cx="152400" cy="6858000"/>
          </a:xfrm>
          <a:prstGeom prst="rect">
            <a:avLst/>
          </a:prstGeom>
          <a:solidFill>
            <a:srgbClr val="AF7C3B"/>
          </a:solidFill>
          <a:ln w="0">
            <a:noFill/>
          </a:ln>
        </p:spPr>
      </p:sp>
      <p:sp>
        <p:nvSpPr>
          <p:cNvPr id="3" name="source-text">
            <a:extLst>
              <a:ext uri="{FF2B5EF4-FFF2-40B4-BE49-F238E27FC236}">
                <a16:creationId xmlns:a16="http://schemas.microsoft.com/office/drawing/2014/main" id="{7E4C774D-E7FA-40B3-A4F9-7A4EA9186ACA}"/>
              </a:ext>
            </a:extLst>
          </p:cNvPr>
          <p:cNvSpPr>
            <a:spLocks noGrp="1"/>
          </p:cNvSpPr>
          <p:nvPr/>
        </p:nvSpPr>
        <p:spPr>
          <a:xfrm>
            <a:off x="533400" y="561975"/>
            <a:ext cx="5191125" cy="400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  <a:defRPr sz="2025" b="0">
                <a:solidFill>
                  <a:srgbClr val="667367"/>
                </a:solidFill>
                <a:latin typeface="Calibri"/>
                <a:ea typeface="Calibri"/>
                <a:cs typeface="Calibri"/>
              </a:defRPr>
            </a:pPr>
            <a:r>
              <a:rPr sz="2025" b="0">
                <a:solidFill>
                  <a:srgbClr val="667367"/>
                </a:solidFill>
                <a:latin typeface="Calibri"/>
                <a:ea typeface="Calibri"/>
                <a:cs typeface="Calibri"/>
              </a:rPr>
              <a:t>Всеобщая история</a:t>
            </a:r>
          </a:p>
        </p:txBody>
      </p:sp>
      <p:sp>
        <p:nvSpPr>
          <p:cNvPr id="4" name="source-text">
            <a:extLst>
              <a:ext uri="{FF2B5EF4-FFF2-40B4-BE49-F238E27FC236}">
                <a16:creationId xmlns:a16="http://schemas.microsoft.com/office/drawing/2014/main" id="{664091F0-B1F6-482F-8A75-93546263919D}"/>
              </a:ext>
            </a:extLst>
          </p:cNvPr>
          <p:cNvSpPr>
            <a:spLocks noGrp="1"/>
          </p:cNvSpPr>
          <p:nvPr/>
        </p:nvSpPr>
        <p:spPr>
          <a:xfrm>
            <a:off x="533400" y="962025"/>
            <a:ext cx="5191125" cy="400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  <a:defRPr sz="2025" b="0">
                <a:solidFill>
                  <a:srgbClr val="667367"/>
                </a:solidFill>
                <a:latin typeface="Calibri"/>
                <a:ea typeface="Calibri"/>
                <a:cs typeface="Calibri"/>
              </a:defRPr>
            </a:pPr>
            <a:r>
              <a:rPr sz="2025" b="0">
                <a:solidFill>
                  <a:srgbClr val="667367"/>
                </a:solidFill>
                <a:latin typeface="Calibri"/>
                <a:ea typeface="Calibri"/>
                <a:cs typeface="Calibri"/>
              </a:rPr>
              <a:t>История Древнего мира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A255AF5-956D-428D-BD57-85D4BB66C479}"/>
              </a:ext>
            </a:extLst>
          </p:cNvPr>
          <p:cNvSpPr>
            <a:spLocks noGrp="1"/>
          </p:cNvSpPr>
          <p:nvPr/>
        </p:nvSpPr>
        <p:spPr>
          <a:xfrm>
            <a:off x="533400" y="2095500"/>
            <a:ext cx="933450" cy="38100"/>
          </a:xfrm>
          <a:prstGeom prst="rect">
            <a:avLst/>
          </a:prstGeom>
          <a:solidFill>
            <a:srgbClr val="AF7C3B"/>
          </a:solidFill>
          <a:ln w="0">
            <a:noFill/>
          </a:ln>
        </p:spPr>
      </p:sp>
      <p:sp>
        <p:nvSpPr>
          <p:cNvPr id="6" name="source-title">
            <a:extLst>
              <a:ext uri="{FF2B5EF4-FFF2-40B4-BE49-F238E27FC236}">
                <a16:creationId xmlns:a16="http://schemas.microsoft.com/office/drawing/2014/main" id="{795285C5-8CCE-4F0F-B01A-6694A512121A}"/>
              </a:ext>
            </a:extLst>
          </p:cNvPr>
          <p:cNvSpPr>
            <a:spLocks noGrp="1"/>
          </p:cNvSpPr>
          <p:nvPr/>
        </p:nvSpPr>
        <p:spPr>
          <a:xfrm>
            <a:off x="533400" y="2524125"/>
            <a:ext cx="5238750" cy="2190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  <a:defRPr sz="4950" b="0">
                <a:solidFill>
                  <a:srgbClr val="2B2C28"/>
                </a:solidFill>
                <a:latin typeface="Georgia"/>
                <a:ea typeface="Georgia"/>
                <a:cs typeface="Georgia"/>
              </a:defRPr>
            </a:pPr>
            <a:r>
              <a:rPr sz="4950" b="0">
                <a:solidFill>
                  <a:srgbClr val="2B2C28"/>
                </a:solidFill>
                <a:latin typeface="Georgia"/>
                <a:ea typeface="Georgia"/>
                <a:cs typeface="Georgia"/>
              </a:rPr>
              <a:t>Верования и искусство</a:t>
            </a:r>
          </a:p>
        </p:txBody>
      </p:sp>
      <p:sp>
        <p:nvSpPr>
          <p:cNvPr id="7" name="source-text">
            <a:extLst>
              <a:ext uri="{FF2B5EF4-FFF2-40B4-BE49-F238E27FC236}">
                <a16:creationId xmlns:a16="http://schemas.microsoft.com/office/drawing/2014/main" id="{B8200AA0-5A0E-4D5A-881F-9C92CCC590AD}"/>
              </a:ext>
            </a:extLst>
          </p:cNvPr>
          <p:cNvSpPr>
            <a:spLocks noGrp="1"/>
          </p:cNvSpPr>
          <p:nvPr/>
        </p:nvSpPr>
        <p:spPr>
          <a:xfrm>
            <a:off x="533400" y="5419725"/>
            <a:ext cx="4762500" cy="495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  <a:defRPr sz="2625" b="0">
                <a:solidFill>
                  <a:srgbClr val="914C36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914C36"/>
                </a:solidFill>
                <a:latin typeface="Calibri"/>
                <a:ea typeface="Calibri"/>
                <a:cs typeface="Calibri"/>
              </a:rPr>
              <a:t>5 класс</a:t>
            </a:r>
          </a:p>
        </p:txBody>
      </p:sp>
      <p:sp>
        <p:nvSpPr>
          <p:cNvPr id="8" name="author">
            <a:extLst>
              <a:ext uri="{FF2B5EF4-FFF2-40B4-BE49-F238E27FC236}">
                <a16:creationId xmlns:a16="http://schemas.microsoft.com/office/drawing/2014/main" id="{3639F1EB-C69A-40DD-BE70-95C1027AE9DA}"/>
              </a:ext>
            </a:extLst>
          </p:cNvPr>
          <p:cNvSpPr>
            <a:spLocks noGrp="1"/>
          </p:cNvSpPr>
          <p:nvPr/>
        </p:nvSpPr>
        <p:spPr>
          <a:xfrm>
            <a:off x="533400" y="6448425"/>
            <a:ext cx="219075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  <a:defRPr sz="1275" b="0">
                <a:solidFill>
                  <a:srgbClr val="817A6F"/>
                </a:solidFill>
                <a:latin typeface="Calibri"/>
                <a:ea typeface="Calibri"/>
                <a:cs typeface="Calibri"/>
              </a:defRPr>
            </a:pPr>
            <a:r>
              <a:rPr sz="1275" b="0">
                <a:solidFill>
                  <a:srgbClr val="817A6F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2118010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2A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urce-title">
            <a:extLst>
              <a:ext uri="{FF2B5EF4-FFF2-40B4-BE49-F238E27FC236}">
                <a16:creationId xmlns:a16="http://schemas.microsoft.com/office/drawing/2014/main" id="{2D363C8B-1BD1-44F1-9DE1-1587F37E43D9}"/>
              </a:ext>
            </a:extLst>
          </p:cNvPr>
          <p:cNvSpPr>
            <a:spLocks noGrp="1"/>
          </p:cNvSpPr>
          <p:nvPr/>
        </p:nvSpPr>
        <p:spPr>
          <a:xfrm>
            <a:off x="533400" y="323850"/>
            <a:ext cx="11125200" cy="6381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  <a:defRPr sz="3450" b="0">
                <a:solidFill>
                  <a:srgbClr val="F5ECDC"/>
                </a:solidFill>
                <a:latin typeface="Georgia"/>
                <a:ea typeface="Georgia"/>
                <a:cs typeface="Georgia"/>
              </a:defRPr>
            </a:pPr>
            <a:r>
              <a:rPr sz="3450" b="0">
                <a:solidFill>
                  <a:srgbClr val="F5ECDC"/>
                </a:solidFill>
                <a:latin typeface="Georgia"/>
                <a:ea typeface="Georgia"/>
                <a:cs typeface="Georgia"/>
              </a:rPr>
              <a:t>Пещерная живопись</a:t>
            </a:r>
          </a:p>
        </p:txBody>
      </p:sp>
      <p:sp>
        <p:nvSpPr>
          <p:cNvPr id="2" name="source-text">
            <a:extLst>
              <a:ext uri="{FF2B5EF4-FFF2-40B4-BE49-F238E27FC236}">
                <a16:creationId xmlns:a16="http://schemas.microsoft.com/office/drawing/2014/main" id="{167CC583-B3A0-41BC-85D3-3C51A3AFD3B5}"/>
              </a:ext>
            </a:extLst>
          </p:cNvPr>
          <p:cNvSpPr>
            <a:spLocks noGrp="1"/>
          </p:cNvSpPr>
          <p:nvPr/>
        </p:nvSpPr>
        <p:spPr>
          <a:xfrm>
            <a:off x="533400" y="1400175"/>
            <a:ext cx="4305300" cy="21812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  <a:defRPr sz="2550" b="0">
                <a:solidFill>
                  <a:srgbClr val="F5ECDC"/>
                </a:solidFill>
                <a:latin typeface="Calibri"/>
                <a:ea typeface="Calibri"/>
                <a:cs typeface="Calibri"/>
              </a:defRPr>
            </a:pPr>
            <a:r>
              <a:rPr sz="2550" b="1">
                <a:solidFill>
                  <a:srgbClr val="D8AB71"/>
                </a:solidFill>
                <a:latin typeface="Calibri"/>
                <a:ea typeface="Calibri"/>
                <a:cs typeface="Calibri"/>
              </a:rPr>
              <a:t>Пещерная живопись (наскальная живопись)</a:t>
            </a:r>
            <a:r>
              <a:rPr sz="2550" b="0">
                <a:solidFill>
                  <a:srgbClr val="F5ECDC"/>
                </a:solidFill>
                <a:latin typeface="Calibri"/>
                <a:ea typeface="Calibri"/>
                <a:cs typeface="Calibri"/>
              </a:rPr>
              <a:t> - это изображения, созданные древними людьми в пещерах. </a:t>
            </a:r>
          </a:p>
        </p:txBody>
      </p:sp>
      <p:sp>
        <p:nvSpPr>
          <p:cNvPr id="3" name="source-text">
            <a:extLst>
              <a:ext uri="{FF2B5EF4-FFF2-40B4-BE49-F238E27FC236}">
                <a16:creationId xmlns:a16="http://schemas.microsoft.com/office/drawing/2014/main" id="{E943A177-B099-4B0C-9CA4-22EC36A4BBC8}"/>
              </a:ext>
            </a:extLst>
          </p:cNvPr>
          <p:cNvSpPr>
            <a:spLocks noGrp="1"/>
          </p:cNvSpPr>
          <p:nvPr/>
        </p:nvSpPr>
        <p:spPr>
          <a:xfrm>
            <a:off x="533400" y="4000500"/>
            <a:ext cx="4305300" cy="2190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  <a:defRPr sz="2550" b="0">
                <a:solidFill>
                  <a:srgbClr val="F5ECDC"/>
                </a:solidFill>
                <a:latin typeface="Calibri"/>
                <a:ea typeface="Calibri"/>
                <a:cs typeface="Calibri"/>
              </a:defRPr>
            </a:pPr>
            <a:r>
              <a:rPr sz="2550" b="0">
                <a:solidFill>
                  <a:srgbClr val="F5ECDC"/>
                </a:solidFill>
                <a:latin typeface="Calibri"/>
                <a:ea typeface="Calibri"/>
                <a:cs typeface="Calibri"/>
              </a:rPr>
              <a:t>Это один из видов первобытного искусства, который позволяет нам заглянуть в жизнь и культуру наших предков.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381625" y="1760144"/>
            <a:ext cx="3952875" cy="39187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rcRect l="20736" r="20736"/>
          <a:stretch>
            <a:fillRect/>
          </a:stretch>
        </p:blipFill>
        <p:spPr>
          <a:xfrm>
            <a:off x="9563100" y="2247900"/>
            <a:ext cx="2095500" cy="2619375"/>
          </a:xfrm>
          <a:prstGeom prst="rect">
            <a:avLst/>
          </a:prstGeom>
        </p:spPr>
      </p:pic>
      <p:sp>
        <p:nvSpPr>
          <p:cNvPr id="6" name="author">
            <a:extLst>
              <a:ext uri="{FF2B5EF4-FFF2-40B4-BE49-F238E27FC236}">
                <a16:creationId xmlns:a16="http://schemas.microsoft.com/office/drawing/2014/main" id="{F99648E5-9316-4798-BFCA-8BBD58F8A74E}"/>
              </a:ext>
            </a:extLst>
          </p:cNvPr>
          <p:cNvSpPr>
            <a:spLocks noGrp="1"/>
          </p:cNvSpPr>
          <p:nvPr/>
        </p:nvSpPr>
        <p:spPr>
          <a:xfrm>
            <a:off x="533400" y="6448425"/>
            <a:ext cx="219075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  <a:defRPr sz="1275" b="0">
                <a:solidFill>
                  <a:srgbClr val="B9AD9C"/>
                </a:solidFill>
                <a:latin typeface="Calibri"/>
                <a:ea typeface="Calibri"/>
                <a:cs typeface="Calibri"/>
              </a:defRPr>
            </a:pPr>
            <a:r>
              <a:rPr sz="1275" b="0">
                <a:solidFill>
                  <a:srgbClr val="B9AD9C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374217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ource-title">
            <a:extLst>
              <a:ext uri="{FF2B5EF4-FFF2-40B4-BE49-F238E27FC236}">
                <a16:creationId xmlns:a16="http://schemas.microsoft.com/office/drawing/2014/main" id="{51B3C4E1-45BF-4835-969B-1EA1DE1BEE4F}"/>
              </a:ext>
            </a:extLst>
          </p:cNvPr>
          <p:cNvSpPr>
            <a:spLocks noGrp="1"/>
          </p:cNvSpPr>
          <p:nvPr/>
        </p:nvSpPr>
        <p:spPr>
          <a:xfrm>
            <a:off x="533400" y="352425"/>
            <a:ext cx="11125200" cy="647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  <a:defRPr sz="3225" b="0">
                <a:solidFill>
                  <a:srgbClr val="2B2C28"/>
                </a:solidFill>
                <a:latin typeface="Georgia"/>
                <a:ea typeface="Georgia"/>
                <a:cs typeface="Georgia"/>
              </a:defRPr>
            </a:pPr>
            <a:r>
              <a:rPr sz="3225" b="0">
                <a:solidFill>
                  <a:srgbClr val="2B2C28"/>
                </a:solidFill>
                <a:latin typeface="Georgia"/>
                <a:ea typeface="Georgia"/>
                <a:cs typeface="Georgia"/>
              </a:rPr>
              <a:t>Беломорские петроглифы в Карелии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B74067B-51FF-4B09-8107-28FB881A9DFB}"/>
              </a:ext>
            </a:extLst>
          </p:cNvPr>
          <p:cNvSpPr>
            <a:spLocks noGrp="1"/>
          </p:cNvSpPr>
          <p:nvPr/>
        </p:nvSpPr>
        <p:spPr>
          <a:xfrm>
            <a:off x="533400" y="1143000"/>
            <a:ext cx="790575" cy="38100"/>
          </a:xfrm>
          <a:prstGeom prst="rect">
            <a:avLst/>
          </a:prstGeom>
          <a:solidFill>
            <a:srgbClr val="AF7C3B"/>
          </a:solidFill>
          <a:ln w="0">
            <a:noFill/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EE76AF2-C999-4001-87D8-6EC0B05D889B}"/>
              </a:ext>
            </a:extLst>
          </p:cNvPr>
          <p:cNvSpPr>
            <a:spLocks noGrp="1"/>
          </p:cNvSpPr>
          <p:nvPr/>
        </p:nvSpPr>
        <p:spPr>
          <a:xfrm>
            <a:off x="533400" y="1504950"/>
            <a:ext cx="11125200" cy="4752975"/>
          </a:xfrm>
          <a:prstGeom prst="rect">
            <a:avLst/>
          </a:prstGeom>
          <a:solidFill>
            <a:srgbClr val="292A27"/>
          </a:solidFill>
          <a:ln w="0">
            <a:noFill/>
          </a:ln>
        </p:spPr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2116667" y="1647825"/>
            <a:ext cx="7958667" cy="4476750"/>
          </a:xfrm>
          <a:prstGeom prst="rect">
            <a:avLst/>
          </a:prstGeom>
        </p:spPr>
      </p:pic>
      <p:sp>
        <p:nvSpPr>
          <p:cNvPr id="5" name="author">
            <a:extLst>
              <a:ext uri="{FF2B5EF4-FFF2-40B4-BE49-F238E27FC236}">
                <a16:creationId xmlns:a16="http://schemas.microsoft.com/office/drawing/2014/main" id="{A44098EC-73E1-4178-82F0-C254850BDD62}"/>
              </a:ext>
            </a:extLst>
          </p:cNvPr>
          <p:cNvSpPr>
            <a:spLocks noGrp="1"/>
          </p:cNvSpPr>
          <p:nvPr/>
        </p:nvSpPr>
        <p:spPr>
          <a:xfrm>
            <a:off x="533400" y="6448425"/>
            <a:ext cx="219075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  <a:defRPr sz="1275" b="0">
                <a:solidFill>
                  <a:srgbClr val="817A6F"/>
                </a:solidFill>
                <a:latin typeface="Calibri"/>
                <a:ea typeface="Calibri"/>
                <a:cs typeface="Calibri"/>
              </a:defRPr>
            </a:pPr>
            <a:r>
              <a:rPr sz="1275" b="0">
                <a:solidFill>
                  <a:srgbClr val="817A6F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3549680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914989" y="257175"/>
            <a:ext cx="8362022" cy="5581650"/>
          </a:xfrm>
          <a:prstGeom prst="rect">
            <a:avLst/>
          </a:prstGeom>
        </p:spPr>
      </p:pic>
      <p:sp>
        <p:nvSpPr>
          <p:cNvPr id="2" name="source-title">
            <a:extLst>
              <a:ext uri="{FF2B5EF4-FFF2-40B4-BE49-F238E27FC236}">
                <a16:creationId xmlns:a16="http://schemas.microsoft.com/office/drawing/2014/main" id="{7309FEC3-B07A-4DD8-B7A4-49140211136F}"/>
              </a:ext>
            </a:extLst>
          </p:cNvPr>
          <p:cNvSpPr>
            <a:spLocks noGrp="1"/>
          </p:cNvSpPr>
          <p:nvPr/>
        </p:nvSpPr>
        <p:spPr>
          <a:xfrm>
            <a:off x="533400" y="5934075"/>
            <a:ext cx="11125200" cy="552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12000"/>
              </a:lnSpc>
              <a:buNone/>
              <a:defRPr sz="3300" b="0">
                <a:solidFill>
                  <a:srgbClr val="2B2C28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2B2C28"/>
                </a:solidFill>
                <a:latin typeface="Georgia"/>
                <a:ea typeface="Georgia"/>
                <a:cs typeface="Georgia"/>
              </a:rPr>
              <a:t>Онежские петроглифы</a:t>
            </a:r>
          </a:p>
        </p:txBody>
      </p:sp>
      <p:sp>
        <p:nvSpPr>
          <p:cNvPr id="3" name="author">
            <a:extLst>
              <a:ext uri="{FF2B5EF4-FFF2-40B4-BE49-F238E27FC236}">
                <a16:creationId xmlns:a16="http://schemas.microsoft.com/office/drawing/2014/main" id="{FC076BBD-731C-49C7-BDBA-BC10CBEA04F4}"/>
              </a:ext>
            </a:extLst>
          </p:cNvPr>
          <p:cNvSpPr>
            <a:spLocks noGrp="1"/>
          </p:cNvSpPr>
          <p:nvPr/>
        </p:nvSpPr>
        <p:spPr>
          <a:xfrm>
            <a:off x="533400" y="6448425"/>
            <a:ext cx="219075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  <a:defRPr sz="1275" b="0">
                <a:solidFill>
                  <a:srgbClr val="817A6F"/>
                </a:solidFill>
                <a:latin typeface="Calibri"/>
                <a:ea typeface="Calibri"/>
                <a:cs typeface="Calibri"/>
              </a:defRPr>
            </a:pPr>
            <a:r>
              <a:rPr sz="1275" b="0">
                <a:solidFill>
                  <a:srgbClr val="817A6F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576785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2A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ource-title">
            <a:extLst>
              <a:ext uri="{FF2B5EF4-FFF2-40B4-BE49-F238E27FC236}">
                <a16:creationId xmlns:a16="http://schemas.microsoft.com/office/drawing/2014/main" id="{26D61815-35A1-4EDD-B8D3-6B47BDA168AB}"/>
              </a:ext>
            </a:extLst>
          </p:cNvPr>
          <p:cNvSpPr>
            <a:spLocks noGrp="1"/>
          </p:cNvSpPr>
          <p:nvPr/>
        </p:nvSpPr>
        <p:spPr>
          <a:xfrm>
            <a:off x="533400" y="333375"/>
            <a:ext cx="11125200" cy="600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  <a:defRPr sz="3450" b="0">
                <a:solidFill>
                  <a:srgbClr val="F5ECDC"/>
                </a:solidFill>
                <a:latin typeface="Georgia"/>
                <a:ea typeface="Georgia"/>
                <a:cs typeface="Georgia"/>
              </a:defRPr>
            </a:pPr>
            <a:r>
              <a:rPr sz="3450" b="0">
                <a:solidFill>
                  <a:srgbClr val="F5ECDC"/>
                </a:solidFill>
                <a:latin typeface="Georgia"/>
                <a:ea typeface="Georgia"/>
                <a:cs typeface="Georgia"/>
              </a:rPr>
              <a:t>Пещера Альтамира</a:t>
            </a:r>
          </a:p>
        </p:txBody>
      </p:sp>
      <p:sp>
        <p:nvSpPr>
          <p:cNvPr id="2" name="source-text">
            <a:extLst>
              <a:ext uri="{FF2B5EF4-FFF2-40B4-BE49-F238E27FC236}">
                <a16:creationId xmlns:a16="http://schemas.microsoft.com/office/drawing/2014/main" id="{E23AF245-12F7-458B-9053-6D9E704AA68A}"/>
              </a:ext>
            </a:extLst>
          </p:cNvPr>
          <p:cNvSpPr>
            <a:spLocks noGrp="1"/>
          </p:cNvSpPr>
          <p:nvPr/>
        </p:nvSpPr>
        <p:spPr>
          <a:xfrm>
            <a:off x="533400" y="1133475"/>
            <a:ext cx="11125200" cy="11525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  <a:defRPr sz="2400" b="0">
                <a:solidFill>
                  <a:srgbClr val="F5ECDC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F5ECDC"/>
                </a:solidFill>
                <a:latin typeface="Calibri"/>
                <a:ea typeface="Calibri"/>
                <a:cs typeface="Calibri"/>
              </a:rPr>
              <a:t>Известная пещера в Испании, знаменитая своими наскальными рисунками, относящимися к эпохе верхнего палеолита (</a:t>
            </a:r>
            <a:r>
              <a:rPr sz="2400" b="1">
                <a:solidFill>
                  <a:srgbClr val="D8AB71"/>
                </a:solidFill>
                <a:latin typeface="Calibri"/>
                <a:ea typeface="Calibri"/>
                <a:cs typeface="Calibri"/>
              </a:rPr>
              <a:t>около 14 000 лет назад</a:t>
            </a:r>
            <a:r>
              <a:rPr sz="2400" b="0">
                <a:solidFill>
                  <a:srgbClr val="F5ECDC"/>
                </a:solidFill>
                <a:latin typeface="Calibri"/>
                <a:ea typeface="Calibri"/>
                <a:cs typeface="Calibri"/>
              </a:rPr>
              <a:t>).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83955" y="2524125"/>
            <a:ext cx="5509139" cy="367665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DE73F1F-D787-41F0-B003-78444F228788}"/>
              </a:ext>
            </a:extLst>
          </p:cNvPr>
          <p:cNvSpPr>
            <a:spLocks noGrp="1"/>
          </p:cNvSpPr>
          <p:nvPr/>
        </p:nvSpPr>
        <p:spPr>
          <a:xfrm>
            <a:off x="6819900" y="2562225"/>
            <a:ext cx="609600" cy="38100"/>
          </a:xfrm>
          <a:prstGeom prst="rect">
            <a:avLst/>
          </a:prstGeom>
          <a:solidFill>
            <a:srgbClr val="BC915C"/>
          </a:solidFill>
          <a:ln w="0">
            <a:noFill/>
          </a:ln>
        </p:spPr>
      </p:sp>
      <p:sp>
        <p:nvSpPr>
          <p:cNvPr id="5" name="source-text">
            <a:extLst>
              <a:ext uri="{FF2B5EF4-FFF2-40B4-BE49-F238E27FC236}">
                <a16:creationId xmlns:a16="http://schemas.microsoft.com/office/drawing/2014/main" id="{8A47BA33-2E3A-46AD-A39E-1B320B340280}"/>
              </a:ext>
            </a:extLst>
          </p:cNvPr>
          <p:cNvSpPr>
            <a:spLocks noGrp="1"/>
          </p:cNvSpPr>
          <p:nvPr/>
        </p:nvSpPr>
        <p:spPr>
          <a:xfrm>
            <a:off x="6819900" y="2847975"/>
            <a:ext cx="4838700" cy="1809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  <a:defRPr sz="2400" b="0">
                <a:solidFill>
                  <a:srgbClr val="F5ECDC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F5ECDC"/>
                </a:solidFill>
                <a:latin typeface="Calibri"/>
                <a:ea typeface="Calibri"/>
                <a:cs typeface="Calibri"/>
              </a:rPr>
              <a:t>Эти рисунки, изображающие в основном животных, считаются одними из лучших образцов доисторического искусства. </a:t>
            </a:r>
          </a:p>
        </p:txBody>
      </p:sp>
      <p:sp>
        <p:nvSpPr>
          <p:cNvPr id="6" name="source-text">
            <a:extLst>
              <a:ext uri="{FF2B5EF4-FFF2-40B4-BE49-F238E27FC236}">
                <a16:creationId xmlns:a16="http://schemas.microsoft.com/office/drawing/2014/main" id="{9F8A0F4C-CDDC-42FA-9C25-B1ABDA35F227}"/>
              </a:ext>
            </a:extLst>
          </p:cNvPr>
          <p:cNvSpPr>
            <a:spLocks noGrp="1"/>
          </p:cNvSpPr>
          <p:nvPr/>
        </p:nvSpPr>
        <p:spPr>
          <a:xfrm>
            <a:off x="6819900" y="4972050"/>
            <a:ext cx="4838700" cy="1257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  <a:defRPr sz="2400" b="0">
                <a:solidFill>
                  <a:srgbClr val="F5ECDC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F5ECDC"/>
                </a:solidFill>
                <a:latin typeface="Calibri"/>
                <a:ea typeface="Calibri"/>
                <a:cs typeface="Calibri"/>
              </a:rPr>
              <a:t>Пещера Альтамира является объектом </a:t>
            </a:r>
            <a:r>
              <a:rPr sz="2400" b="1">
                <a:solidFill>
                  <a:srgbClr val="D8AB71"/>
                </a:solidFill>
                <a:latin typeface="Calibri"/>
                <a:ea typeface="Calibri"/>
                <a:cs typeface="Calibri"/>
              </a:rPr>
              <a:t>Всемирного наследия ЮНЕСКО</a:t>
            </a:r>
            <a:r>
              <a:rPr sz="2400" b="0">
                <a:solidFill>
                  <a:srgbClr val="F5ECDC"/>
                </a:solidFill>
                <a:latin typeface="Calibri"/>
                <a:ea typeface="Calibri"/>
                <a:cs typeface="Calibri"/>
              </a:rPr>
              <a:t>.</a:t>
            </a:r>
          </a:p>
        </p:txBody>
      </p:sp>
      <p:sp>
        <p:nvSpPr>
          <p:cNvPr id="7" name="author">
            <a:extLst>
              <a:ext uri="{FF2B5EF4-FFF2-40B4-BE49-F238E27FC236}">
                <a16:creationId xmlns:a16="http://schemas.microsoft.com/office/drawing/2014/main" id="{4A0EE431-CC62-4A55-8833-DE1F25749197}"/>
              </a:ext>
            </a:extLst>
          </p:cNvPr>
          <p:cNvSpPr>
            <a:spLocks noGrp="1"/>
          </p:cNvSpPr>
          <p:nvPr/>
        </p:nvSpPr>
        <p:spPr>
          <a:xfrm>
            <a:off x="533400" y="6448425"/>
            <a:ext cx="219075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  <a:defRPr sz="1275" b="0">
                <a:solidFill>
                  <a:srgbClr val="B9AD9C"/>
                </a:solidFill>
                <a:latin typeface="Calibri"/>
                <a:ea typeface="Calibri"/>
                <a:cs typeface="Calibri"/>
              </a:defRPr>
            </a:pPr>
            <a:r>
              <a:rPr sz="1275" b="0">
                <a:solidFill>
                  <a:srgbClr val="B9AD9C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344963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ource-title">
            <a:extLst>
              <a:ext uri="{FF2B5EF4-FFF2-40B4-BE49-F238E27FC236}">
                <a16:creationId xmlns:a16="http://schemas.microsoft.com/office/drawing/2014/main" id="{6EA6ED22-34F3-431F-BF2D-554970A26118}"/>
              </a:ext>
            </a:extLst>
          </p:cNvPr>
          <p:cNvSpPr>
            <a:spLocks noGrp="1"/>
          </p:cNvSpPr>
          <p:nvPr/>
        </p:nvSpPr>
        <p:spPr>
          <a:xfrm>
            <a:off x="533400" y="361950"/>
            <a:ext cx="11125200" cy="6286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  <a:defRPr sz="3300" b="0">
                <a:solidFill>
                  <a:srgbClr val="2B2C28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2B2C28"/>
                </a:solidFill>
                <a:latin typeface="Georgia"/>
                <a:ea typeface="Georgia"/>
                <a:cs typeface="Georgia"/>
              </a:rPr>
              <a:t>Лечение  в первобытном обществе</a:t>
            </a:r>
          </a:p>
        </p:txBody>
      </p:sp>
      <p:sp>
        <p:nvSpPr>
          <p:cNvPr id="2" name="source-text">
            <a:extLst>
              <a:ext uri="{FF2B5EF4-FFF2-40B4-BE49-F238E27FC236}">
                <a16:creationId xmlns:a16="http://schemas.microsoft.com/office/drawing/2014/main" id="{F039BA04-CDFA-4250-B386-7EA7687E22A4}"/>
              </a:ext>
            </a:extLst>
          </p:cNvPr>
          <p:cNvSpPr>
            <a:spLocks noGrp="1"/>
          </p:cNvSpPr>
          <p:nvPr/>
        </p:nvSpPr>
        <p:spPr>
          <a:xfrm>
            <a:off x="609600" y="1724025"/>
            <a:ext cx="5543550" cy="723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marL="228600" indent="-152400" algn="l">
              <a:buChar char="•"/>
              <a:defRPr sz="2550" b="0">
                <a:solidFill>
                  <a:srgbClr val="2B2C28"/>
                </a:solidFill>
                <a:latin typeface="Calibri"/>
                <a:ea typeface="Calibri"/>
                <a:cs typeface="Calibri"/>
              </a:defRPr>
            </a:pPr>
            <a:r>
              <a:t>останавливали кровотечения</a:t>
            </a:r>
          </a:p>
        </p:txBody>
      </p:sp>
      <p:sp>
        <p:nvSpPr>
          <p:cNvPr id="3" name="source-text">
            <a:extLst>
              <a:ext uri="{FF2B5EF4-FFF2-40B4-BE49-F238E27FC236}">
                <a16:creationId xmlns:a16="http://schemas.microsoft.com/office/drawing/2014/main" id="{5CD1E2B0-80F1-4338-A417-6E842DACF25A}"/>
              </a:ext>
            </a:extLst>
          </p:cNvPr>
          <p:cNvSpPr>
            <a:spLocks noGrp="1"/>
          </p:cNvSpPr>
          <p:nvPr/>
        </p:nvSpPr>
        <p:spPr>
          <a:xfrm>
            <a:off x="609600" y="2781300"/>
            <a:ext cx="5543550" cy="723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marL="228600" indent="-152400" algn="l">
              <a:buChar char="•"/>
              <a:defRPr sz="2550" b="0">
                <a:solidFill>
                  <a:srgbClr val="2B2C28"/>
                </a:solidFill>
                <a:latin typeface="Calibri"/>
                <a:ea typeface="Calibri"/>
                <a:cs typeface="Calibri"/>
              </a:defRPr>
            </a:pPr>
            <a:r>
              <a:t>залечивали раны</a:t>
            </a:r>
          </a:p>
        </p:txBody>
      </p:sp>
      <p:sp>
        <p:nvSpPr>
          <p:cNvPr id="4" name="source-text">
            <a:extLst>
              <a:ext uri="{FF2B5EF4-FFF2-40B4-BE49-F238E27FC236}">
                <a16:creationId xmlns:a16="http://schemas.microsoft.com/office/drawing/2014/main" id="{75B032FE-82AA-4FB1-86C2-BEF195F16B0F}"/>
              </a:ext>
            </a:extLst>
          </p:cNvPr>
          <p:cNvSpPr>
            <a:spLocks noGrp="1"/>
          </p:cNvSpPr>
          <p:nvPr/>
        </p:nvSpPr>
        <p:spPr>
          <a:xfrm>
            <a:off x="609600" y="3819525"/>
            <a:ext cx="5543550" cy="723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marL="228600" indent="-152400" algn="l">
              <a:buChar char="•"/>
              <a:defRPr sz="2550" b="0">
                <a:solidFill>
                  <a:srgbClr val="2B2C28"/>
                </a:solidFill>
                <a:latin typeface="Calibri"/>
                <a:ea typeface="Calibri"/>
                <a:cs typeface="Calibri"/>
              </a:defRPr>
            </a:pPr>
            <a:r>
              <a:t>вправляли вывихи</a:t>
            </a:r>
          </a:p>
        </p:txBody>
      </p:sp>
      <p:sp>
        <p:nvSpPr>
          <p:cNvPr id="5" name="source-text">
            <a:extLst>
              <a:ext uri="{FF2B5EF4-FFF2-40B4-BE49-F238E27FC236}">
                <a16:creationId xmlns:a16="http://schemas.microsoft.com/office/drawing/2014/main" id="{40394DD5-31B2-4F72-A5EE-368340329DB3}"/>
              </a:ext>
            </a:extLst>
          </p:cNvPr>
          <p:cNvSpPr>
            <a:spLocks noGrp="1"/>
          </p:cNvSpPr>
          <p:nvPr/>
        </p:nvSpPr>
        <p:spPr>
          <a:xfrm>
            <a:off x="609600" y="4867275"/>
            <a:ext cx="5543550" cy="1123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marL="228600" indent="-152400" algn="l">
              <a:buChar char="•"/>
              <a:defRPr sz="2550" b="0">
                <a:solidFill>
                  <a:srgbClr val="2B2C28"/>
                </a:solidFill>
                <a:latin typeface="Calibri"/>
                <a:ea typeface="Calibri"/>
                <a:cs typeface="Calibri"/>
              </a:defRPr>
            </a:pPr>
            <a:r>
              <a:t>применяли противоядия при укусах ядовитых змей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606255B-F64C-49FC-B5F7-743BA5E9CA89}"/>
              </a:ext>
            </a:extLst>
          </p:cNvPr>
          <p:cNvSpPr>
            <a:spLocks noGrp="1"/>
          </p:cNvSpPr>
          <p:nvPr/>
        </p:nvSpPr>
        <p:spPr>
          <a:xfrm>
            <a:off x="6534150" y="1438275"/>
            <a:ext cx="5124450" cy="4695825"/>
          </a:xfrm>
          <a:prstGeom prst="rect">
            <a:avLst/>
          </a:prstGeom>
          <a:solidFill>
            <a:srgbClr val="E7DAC5"/>
          </a:solidFill>
          <a:ln w="0">
            <a:noFill/>
          </a:ln>
        </p:spPr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745393" y="1819275"/>
            <a:ext cx="4701963" cy="3648075"/>
          </a:xfrm>
          <a:prstGeom prst="rect">
            <a:avLst/>
          </a:prstGeom>
        </p:spPr>
      </p:pic>
      <p:sp>
        <p:nvSpPr>
          <p:cNvPr id="8" name="author">
            <a:extLst>
              <a:ext uri="{FF2B5EF4-FFF2-40B4-BE49-F238E27FC236}">
                <a16:creationId xmlns:a16="http://schemas.microsoft.com/office/drawing/2014/main" id="{FE4FF661-61B6-4545-B168-697D47730646}"/>
              </a:ext>
            </a:extLst>
          </p:cNvPr>
          <p:cNvSpPr>
            <a:spLocks noGrp="1"/>
          </p:cNvSpPr>
          <p:nvPr/>
        </p:nvSpPr>
        <p:spPr>
          <a:xfrm>
            <a:off x="533400" y="6448425"/>
            <a:ext cx="219075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  <a:defRPr sz="1275" b="0">
                <a:solidFill>
                  <a:srgbClr val="817A6F"/>
                </a:solidFill>
                <a:latin typeface="Calibri"/>
                <a:ea typeface="Calibri"/>
                <a:cs typeface="Calibri"/>
              </a:defRPr>
            </a:pPr>
            <a:r>
              <a:rPr sz="1275" b="0">
                <a:solidFill>
                  <a:srgbClr val="817A6F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465726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ource-title">
            <a:extLst>
              <a:ext uri="{FF2B5EF4-FFF2-40B4-BE49-F238E27FC236}">
                <a16:creationId xmlns:a16="http://schemas.microsoft.com/office/drawing/2014/main" id="{72441368-FA83-4EBB-A27E-E261C4B7B089}"/>
              </a:ext>
            </a:extLst>
          </p:cNvPr>
          <p:cNvSpPr>
            <a:spLocks noGrp="1"/>
          </p:cNvSpPr>
          <p:nvPr/>
        </p:nvSpPr>
        <p:spPr>
          <a:xfrm>
            <a:off x="533400" y="361950"/>
            <a:ext cx="11125200" cy="6286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  <a:defRPr sz="3300" b="0">
                <a:solidFill>
                  <a:srgbClr val="2B2C28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2B2C28"/>
                </a:solidFill>
                <a:latin typeface="Georgia"/>
                <a:ea typeface="Georgia"/>
                <a:cs typeface="Georgia"/>
              </a:rPr>
              <a:t>Наблюдения за природой</a:t>
            </a:r>
          </a:p>
        </p:txBody>
      </p:sp>
      <p:sp>
        <p:nvSpPr>
          <p:cNvPr id="2" name="source-text">
            <a:extLst>
              <a:ext uri="{FF2B5EF4-FFF2-40B4-BE49-F238E27FC236}">
                <a16:creationId xmlns:a16="http://schemas.microsoft.com/office/drawing/2014/main" id="{C3912D16-920B-4A52-92DA-1BFC8755196E}"/>
              </a:ext>
            </a:extLst>
          </p:cNvPr>
          <p:cNvSpPr>
            <a:spLocks noGrp="1"/>
          </p:cNvSpPr>
          <p:nvPr/>
        </p:nvSpPr>
        <p:spPr>
          <a:xfrm>
            <a:off x="533400" y="1238250"/>
            <a:ext cx="10877550" cy="1104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  <a:defRPr sz="2550" b="0">
                <a:solidFill>
                  <a:srgbClr val="2B2C28"/>
                </a:solidFill>
                <a:latin typeface="Calibri"/>
                <a:ea typeface="Calibri"/>
                <a:cs typeface="Calibri"/>
              </a:defRPr>
            </a:pPr>
            <a:r>
              <a:rPr sz="2550" b="0">
                <a:solidFill>
                  <a:srgbClr val="2B2C28"/>
                </a:solidFill>
                <a:latin typeface="Calibri"/>
                <a:ea typeface="Calibri"/>
                <a:cs typeface="Calibri"/>
              </a:rPr>
              <a:t>Наблюдения за небесными телами позволили людям определить некоторые закономерности: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rcRect t="10107" b="10107"/>
          <a:stretch>
            <a:fillRect/>
          </a:stretch>
        </p:blipFill>
        <p:spPr>
          <a:xfrm>
            <a:off x="533400" y="2667000"/>
            <a:ext cx="5353050" cy="28479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rcRect l="8346" r="8346"/>
          <a:stretch>
            <a:fillRect/>
          </a:stretch>
        </p:blipFill>
        <p:spPr>
          <a:xfrm>
            <a:off x="6248400" y="2667000"/>
            <a:ext cx="5410200" cy="2847975"/>
          </a:xfrm>
          <a:prstGeom prst="rect">
            <a:avLst/>
          </a:prstGeom>
        </p:spPr>
      </p:pic>
      <p:sp>
        <p:nvSpPr>
          <p:cNvPr id="5" name="source-text">
            <a:extLst>
              <a:ext uri="{FF2B5EF4-FFF2-40B4-BE49-F238E27FC236}">
                <a16:creationId xmlns:a16="http://schemas.microsoft.com/office/drawing/2014/main" id="{9FF81A84-D10A-477F-ABE8-3B06316F999C}"/>
              </a:ext>
            </a:extLst>
          </p:cNvPr>
          <p:cNvSpPr>
            <a:spLocks noGrp="1"/>
          </p:cNvSpPr>
          <p:nvPr/>
        </p:nvSpPr>
        <p:spPr>
          <a:xfrm>
            <a:off x="647700" y="5715000"/>
            <a:ext cx="5048250" cy="5429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marL="228600" indent="-152400" algn="l">
              <a:buChar char="•"/>
              <a:defRPr sz="2700" b="0">
                <a:solidFill>
                  <a:srgbClr val="2B2C28"/>
                </a:solidFill>
                <a:latin typeface="Calibri"/>
                <a:ea typeface="Calibri"/>
                <a:cs typeface="Calibri"/>
              </a:defRPr>
            </a:pPr>
            <a:r>
              <a:t>дневной цикл</a:t>
            </a:r>
          </a:p>
        </p:txBody>
      </p:sp>
      <p:sp>
        <p:nvSpPr>
          <p:cNvPr id="6" name="source-text">
            <a:extLst>
              <a:ext uri="{FF2B5EF4-FFF2-40B4-BE49-F238E27FC236}">
                <a16:creationId xmlns:a16="http://schemas.microsoft.com/office/drawing/2014/main" id="{DB51BF0F-79E5-486E-B181-4EC974655C73}"/>
              </a:ext>
            </a:extLst>
          </p:cNvPr>
          <p:cNvSpPr>
            <a:spLocks noGrp="1"/>
          </p:cNvSpPr>
          <p:nvPr/>
        </p:nvSpPr>
        <p:spPr>
          <a:xfrm>
            <a:off x="6362700" y="5715000"/>
            <a:ext cx="5048250" cy="5429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marL="228600" indent="-152400" algn="l">
              <a:buChar char="•"/>
              <a:defRPr sz="2700" b="0">
                <a:solidFill>
                  <a:srgbClr val="2B2C28"/>
                </a:solidFill>
                <a:latin typeface="Calibri"/>
                <a:ea typeface="Calibri"/>
                <a:cs typeface="Calibri"/>
              </a:defRPr>
            </a:pPr>
            <a:r>
              <a:t>времена года </a:t>
            </a:r>
          </a:p>
        </p:txBody>
      </p:sp>
      <p:sp>
        <p:nvSpPr>
          <p:cNvPr id="7" name="author">
            <a:extLst>
              <a:ext uri="{FF2B5EF4-FFF2-40B4-BE49-F238E27FC236}">
                <a16:creationId xmlns:a16="http://schemas.microsoft.com/office/drawing/2014/main" id="{CF71D88B-4ED1-4E69-8AD4-1AAC79AB99A4}"/>
              </a:ext>
            </a:extLst>
          </p:cNvPr>
          <p:cNvSpPr>
            <a:spLocks noGrp="1"/>
          </p:cNvSpPr>
          <p:nvPr/>
        </p:nvSpPr>
        <p:spPr>
          <a:xfrm>
            <a:off x="533400" y="6448425"/>
            <a:ext cx="219075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  <a:defRPr sz="1275" b="0">
                <a:solidFill>
                  <a:srgbClr val="817A6F"/>
                </a:solidFill>
                <a:latin typeface="Calibri"/>
                <a:ea typeface="Calibri"/>
                <a:cs typeface="Calibri"/>
              </a:defRPr>
            </a:pPr>
            <a:r>
              <a:rPr sz="1275" b="0">
                <a:solidFill>
                  <a:srgbClr val="817A6F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930164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ource-title">
            <a:extLst>
              <a:ext uri="{FF2B5EF4-FFF2-40B4-BE49-F238E27FC236}">
                <a16:creationId xmlns:a16="http://schemas.microsoft.com/office/drawing/2014/main" id="{A8CB28BA-6699-4E18-A8CA-705ABF31848E}"/>
              </a:ext>
            </a:extLst>
          </p:cNvPr>
          <p:cNvSpPr>
            <a:spLocks noGrp="1"/>
          </p:cNvSpPr>
          <p:nvPr/>
        </p:nvSpPr>
        <p:spPr>
          <a:xfrm>
            <a:off x="533400" y="361950"/>
            <a:ext cx="11125200" cy="6286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  <a:defRPr sz="3300" b="0">
                <a:solidFill>
                  <a:srgbClr val="2B2C28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2B2C28"/>
                </a:solidFill>
                <a:latin typeface="Georgia"/>
                <a:ea typeface="Georgia"/>
                <a:cs typeface="Georgia"/>
              </a:rPr>
              <a:t>Древнейшие календари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0BBCF4F-69FA-4690-B580-BAEDD05B6B95}"/>
              </a:ext>
            </a:extLst>
          </p:cNvPr>
          <p:cNvSpPr>
            <a:spLocks noGrp="1"/>
          </p:cNvSpPr>
          <p:nvPr/>
        </p:nvSpPr>
        <p:spPr>
          <a:xfrm>
            <a:off x="533400" y="1276350"/>
            <a:ext cx="11125200" cy="1466850"/>
          </a:xfrm>
          <a:prstGeom prst="rect">
            <a:avLst/>
          </a:prstGeom>
          <a:solidFill>
            <a:srgbClr val="000000"/>
          </a:solidFill>
          <a:ln w="0">
            <a:noFill/>
          </a:ln>
        </p:spPr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790575" y="1389199"/>
            <a:ext cx="1285875" cy="123162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2609850" y="1389199"/>
            <a:ext cx="1285875" cy="123162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4429125" y="1389199"/>
            <a:ext cx="1285875" cy="123162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6248400" y="1389199"/>
            <a:ext cx="1285875" cy="123162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8067675" y="1389199"/>
            <a:ext cx="1285875" cy="1231627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8"/>
          <a:stretch/>
        </p:blipFill>
        <p:spPr>
          <a:xfrm>
            <a:off x="9886950" y="1389199"/>
            <a:ext cx="1285875" cy="1231627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1408032-AD55-49E8-9B57-4A62D0478290}"/>
              </a:ext>
            </a:extLst>
          </p:cNvPr>
          <p:cNvSpPr>
            <a:spLocks noGrp="1"/>
          </p:cNvSpPr>
          <p:nvPr/>
        </p:nvSpPr>
        <p:spPr>
          <a:xfrm>
            <a:off x="533400" y="3105150"/>
            <a:ext cx="552450" cy="38100"/>
          </a:xfrm>
          <a:prstGeom prst="rect">
            <a:avLst/>
          </a:prstGeom>
          <a:solidFill>
            <a:srgbClr val="AF7C3B"/>
          </a:solidFill>
          <a:ln w="0">
            <a:noFill/>
          </a:ln>
        </p:spPr>
      </p:sp>
      <p:sp>
        <p:nvSpPr>
          <p:cNvPr id="10" name="source-text">
            <a:extLst>
              <a:ext uri="{FF2B5EF4-FFF2-40B4-BE49-F238E27FC236}">
                <a16:creationId xmlns:a16="http://schemas.microsoft.com/office/drawing/2014/main" id="{8DF081C4-1AEF-4F72-9210-1B1B647AD627}"/>
              </a:ext>
            </a:extLst>
          </p:cNvPr>
          <p:cNvSpPr>
            <a:spLocks noGrp="1"/>
          </p:cNvSpPr>
          <p:nvPr/>
        </p:nvSpPr>
        <p:spPr>
          <a:xfrm>
            <a:off x="533400" y="3352800"/>
            <a:ext cx="3495675" cy="2847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  <a:defRPr sz="2400" b="0">
                <a:solidFill>
                  <a:srgbClr val="2B2C28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2B2C28"/>
                </a:solidFill>
                <a:latin typeface="Calibri"/>
                <a:ea typeface="Calibri"/>
                <a:cs typeface="Calibri"/>
              </a:rPr>
              <a:t>Древнейшие календари первобытного общества основывались на наблюдениях за Луной и Солнцем, а также за сезонными изменениями в природе.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F5EA3EF-C666-4B08-BC1A-072945121EC9}"/>
              </a:ext>
            </a:extLst>
          </p:cNvPr>
          <p:cNvSpPr>
            <a:spLocks noGrp="1"/>
          </p:cNvSpPr>
          <p:nvPr/>
        </p:nvSpPr>
        <p:spPr>
          <a:xfrm>
            <a:off x="4343400" y="3105150"/>
            <a:ext cx="552450" cy="38100"/>
          </a:xfrm>
          <a:prstGeom prst="rect">
            <a:avLst/>
          </a:prstGeom>
          <a:solidFill>
            <a:srgbClr val="AF7C3B"/>
          </a:solidFill>
          <a:ln w="0">
            <a:noFill/>
          </a:ln>
        </p:spPr>
      </p:sp>
      <p:sp>
        <p:nvSpPr>
          <p:cNvPr id="12" name="source-text">
            <a:extLst>
              <a:ext uri="{FF2B5EF4-FFF2-40B4-BE49-F238E27FC236}">
                <a16:creationId xmlns:a16="http://schemas.microsoft.com/office/drawing/2014/main" id="{6F50E741-A59B-468A-B417-2A82C5CDD324}"/>
              </a:ext>
            </a:extLst>
          </p:cNvPr>
          <p:cNvSpPr>
            <a:spLocks noGrp="1"/>
          </p:cNvSpPr>
          <p:nvPr/>
        </p:nvSpPr>
        <p:spPr>
          <a:xfrm>
            <a:off x="4343400" y="3352800"/>
            <a:ext cx="3495675" cy="2847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  <a:defRPr sz="2400" b="0">
                <a:solidFill>
                  <a:srgbClr val="2B2C28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2B2C28"/>
                </a:solidFill>
                <a:latin typeface="Calibri"/>
                <a:ea typeface="Calibri"/>
                <a:cs typeface="Calibri"/>
              </a:rPr>
              <a:t>Они были привязаны к </a:t>
            </a:r>
            <a:r>
              <a:rPr sz="2400" b="1">
                <a:solidFill>
                  <a:srgbClr val="914C36"/>
                </a:solidFill>
                <a:latin typeface="Calibri"/>
                <a:ea typeface="Calibri"/>
                <a:cs typeface="Calibri"/>
              </a:rPr>
              <a:t>цикличности природных явлений</a:t>
            </a:r>
            <a:r>
              <a:rPr sz="2400" b="0">
                <a:solidFill>
                  <a:srgbClr val="2B2C28"/>
                </a:solidFill>
                <a:latin typeface="Calibri"/>
                <a:ea typeface="Calibri"/>
                <a:cs typeface="Calibri"/>
              </a:rPr>
              <a:t>, таких как смена времен года, разливы рек и положение звезд. 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1BAFA82-2CA0-49E9-98EE-7BA76C0E093E}"/>
              </a:ext>
            </a:extLst>
          </p:cNvPr>
          <p:cNvSpPr>
            <a:spLocks noGrp="1"/>
          </p:cNvSpPr>
          <p:nvPr/>
        </p:nvSpPr>
        <p:spPr>
          <a:xfrm>
            <a:off x="8153400" y="3105150"/>
            <a:ext cx="552450" cy="38100"/>
          </a:xfrm>
          <a:prstGeom prst="rect">
            <a:avLst/>
          </a:prstGeom>
          <a:solidFill>
            <a:srgbClr val="AF7C3B"/>
          </a:solidFill>
          <a:ln w="0">
            <a:noFill/>
          </a:ln>
        </p:spPr>
      </p:sp>
      <p:sp>
        <p:nvSpPr>
          <p:cNvPr id="14" name="source-text">
            <a:extLst>
              <a:ext uri="{FF2B5EF4-FFF2-40B4-BE49-F238E27FC236}">
                <a16:creationId xmlns:a16="http://schemas.microsoft.com/office/drawing/2014/main" id="{E95D7C44-0000-44B4-BFFB-F2833579BA01}"/>
              </a:ext>
            </a:extLst>
          </p:cNvPr>
          <p:cNvSpPr>
            <a:spLocks noGrp="1"/>
          </p:cNvSpPr>
          <p:nvPr/>
        </p:nvSpPr>
        <p:spPr>
          <a:xfrm>
            <a:off x="8153400" y="3352800"/>
            <a:ext cx="3505200" cy="2847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  <a:defRPr sz="2400" b="0">
                <a:solidFill>
                  <a:srgbClr val="2B2C28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2B2C28"/>
                </a:solidFill>
                <a:latin typeface="Calibri"/>
                <a:ea typeface="Calibri"/>
                <a:cs typeface="Calibri"/>
              </a:rPr>
              <a:t>Первые календари были простыми, но со временем усложнялись, приобретая более структурированный вид.</a:t>
            </a:r>
          </a:p>
        </p:txBody>
      </p:sp>
      <p:sp>
        <p:nvSpPr>
          <p:cNvPr id="15" name="author">
            <a:extLst>
              <a:ext uri="{FF2B5EF4-FFF2-40B4-BE49-F238E27FC236}">
                <a16:creationId xmlns:a16="http://schemas.microsoft.com/office/drawing/2014/main" id="{7C359BF6-1F88-459B-86F8-EB2F01AEADCA}"/>
              </a:ext>
            </a:extLst>
          </p:cNvPr>
          <p:cNvSpPr>
            <a:spLocks noGrp="1"/>
          </p:cNvSpPr>
          <p:nvPr/>
        </p:nvSpPr>
        <p:spPr>
          <a:xfrm>
            <a:off x="533400" y="6448425"/>
            <a:ext cx="219075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  <a:defRPr sz="1275" b="0">
                <a:solidFill>
                  <a:srgbClr val="817A6F"/>
                </a:solidFill>
                <a:latin typeface="Calibri"/>
                <a:ea typeface="Calibri"/>
                <a:cs typeface="Calibri"/>
              </a:defRPr>
            </a:pPr>
            <a:r>
              <a:rPr sz="1275" b="0">
                <a:solidFill>
                  <a:srgbClr val="817A6F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7529387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ource-title">
            <a:extLst>
              <a:ext uri="{FF2B5EF4-FFF2-40B4-BE49-F238E27FC236}">
                <a16:creationId xmlns:a16="http://schemas.microsoft.com/office/drawing/2014/main" id="{FF8145A4-C95C-43FF-BB4F-02F58521B60B}"/>
              </a:ext>
            </a:extLst>
          </p:cNvPr>
          <p:cNvSpPr>
            <a:spLocks noGrp="1"/>
          </p:cNvSpPr>
          <p:nvPr/>
        </p:nvSpPr>
        <p:spPr>
          <a:xfrm>
            <a:off x="533400" y="323850"/>
            <a:ext cx="11125200" cy="1047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  <a:defRPr sz="3225" b="0">
                <a:solidFill>
                  <a:srgbClr val="2B2C28"/>
                </a:solidFill>
                <a:latin typeface="Georgia"/>
                <a:ea typeface="Georgia"/>
                <a:cs typeface="Georgia"/>
              </a:defRPr>
            </a:pPr>
            <a:r>
              <a:rPr sz="3225" b="0">
                <a:solidFill>
                  <a:srgbClr val="2B2C28"/>
                </a:solidFill>
                <a:latin typeface="Georgia"/>
                <a:ea typeface="Georgia"/>
                <a:cs typeface="Georgia"/>
              </a:rPr>
              <a:t>Вера первобытных людей и зарождение религии</a:t>
            </a:r>
          </a:p>
        </p:txBody>
      </p:sp>
      <p:sp>
        <p:nvSpPr>
          <p:cNvPr id="2" name="source-text">
            <a:extLst>
              <a:ext uri="{FF2B5EF4-FFF2-40B4-BE49-F238E27FC236}">
                <a16:creationId xmlns:a16="http://schemas.microsoft.com/office/drawing/2014/main" id="{F2ABB3C8-B6AA-45B0-B456-D31C09899992}"/>
              </a:ext>
            </a:extLst>
          </p:cNvPr>
          <p:cNvSpPr>
            <a:spLocks noGrp="1"/>
          </p:cNvSpPr>
          <p:nvPr/>
        </p:nvSpPr>
        <p:spPr>
          <a:xfrm>
            <a:off x="533400" y="1666875"/>
            <a:ext cx="5200650" cy="1333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  <a:defRPr sz="3150" b="0">
                <a:solidFill>
                  <a:srgbClr val="914C36"/>
                </a:solidFill>
                <a:latin typeface="Calibri"/>
                <a:ea typeface="Calibri"/>
                <a:cs typeface="Calibri"/>
              </a:defRPr>
            </a:pPr>
            <a:r>
              <a:rPr sz="3150" b="0">
                <a:solidFill>
                  <a:srgbClr val="914C36"/>
                </a:solidFill>
                <a:latin typeface="Calibri"/>
                <a:ea typeface="Calibri"/>
                <a:cs typeface="Calibri"/>
              </a:rPr>
              <a:t>Люди считали, что у всего есть душа.</a:t>
            </a:r>
          </a:p>
        </p:txBody>
      </p:sp>
      <p:sp>
        <p:nvSpPr>
          <p:cNvPr id="3" name="source-text">
            <a:extLst>
              <a:ext uri="{FF2B5EF4-FFF2-40B4-BE49-F238E27FC236}">
                <a16:creationId xmlns:a16="http://schemas.microsoft.com/office/drawing/2014/main" id="{7A757FBB-5575-4E56-8BAE-B3012BED71C9}"/>
              </a:ext>
            </a:extLst>
          </p:cNvPr>
          <p:cNvSpPr>
            <a:spLocks noGrp="1"/>
          </p:cNvSpPr>
          <p:nvPr/>
        </p:nvSpPr>
        <p:spPr>
          <a:xfrm>
            <a:off x="533400" y="3343275"/>
            <a:ext cx="5200650" cy="1428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  <a:defRPr sz="2700" b="0">
                <a:solidFill>
                  <a:srgbClr val="2B2C28"/>
                </a:solidFill>
                <a:latin typeface="Calibri"/>
                <a:ea typeface="Calibri"/>
                <a:cs typeface="Calibri"/>
              </a:defRPr>
            </a:pPr>
            <a:r>
              <a:rPr sz="2700" b="0">
                <a:solidFill>
                  <a:srgbClr val="2B2C28"/>
                </a:solidFill>
                <a:latin typeface="Calibri"/>
                <a:ea typeface="Calibri"/>
                <a:cs typeface="Calibri"/>
              </a:rPr>
              <a:t>Душа человека ничем не отличалась от души камня.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rcRect l="16779" r="16779"/>
          <a:stretch>
            <a:fillRect/>
          </a:stretch>
        </p:blipFill>
        <p:spPr>
          <a:xfrm>
            <a:off x="6353175" y="1714500"/>
            <a:ext cx="5305425" cy="314325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E2A0FCD-16A6-42AE-A741-68D0544DDF0B}"/>
              </a:ext>
            </a:extLst>
          </p:cNvPr>
          <p:cNvSpPr>
            <a:spLocks noGrp="1"/>
          </p:cNvSpPr>
          <p:nvPr/>
        </p:nvSpPr>
        <p:spPr>
          <a:xfrm>
            <a:off x="533400" y="5238750"/>
            <a:ext cx="11125200" cy="1019175"/>
          </a:xfrm>
          <a:prstGeom prst="rect">
            <a:avLst/>
          </a:prstGeom>
          <a:solidFill>
            <a:srgbClr val="E7DAC5"/>
          </a:solidFill>
          <a:ln w="0">
            <a:noFill/>
          </a:ln>
        </p:spPr>
      </p:sp>
      <p:sp>
        <p:nvSpPr>
          <p:cNvPr id="6" name="source-text">
            <a:extLst>
              <a:ext uri="{FF2B5EF4-FFF2-40B4-BE49-F238E27FC236}">
                <a16:creationId xmlns:a16="http://schemas.microsoft.com/office/drawing/2014/main" id="{C619F19D-211B-40F4-94C0-95929011044F}"/>
              </a:ext>
            </a:extLst>
          </p:cNvPr>
          <p:cNvSpPr>
            <a:spLocks noGrp="1"/>
          </p:cNvSpPr>
          <p:nvPr/>
        </p:nvSpPr>
        <p:spPr>
          <a:xfrm>
            <a:off x="752475" y="5372100"/>
            <a:ext cx="10687050" cy="7715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  <a:defRPr sz="2400" b="0">
                <a:solidFill>
                  <a:srgbClr val="2B2C28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2B2C28"/>
                </a:solidFill>
                <a:latin typeface="Calibri"/>
                <a:ea typeface="Calibri"/>
                <a:cs typeface="Calibri"/>
              </a:rPr>
              <a:t>Многие народы верили, что произошли от какого-то вида животных, и считали их своими предками.</a:t>
            </a:r>
          </a:p>
        </p:txBody>
      </p:sp>
      <p:sp>
        <p:nvSpPr>
          <p:cNvPr id="7" name="author">
            <a:extLst>
              <a:ext uri="{FF2B5EF4-FFF2-40B4-BE49-F238E27FC236}">
                <a16:creationId xmlns:a16="http://schemas.microsoft.com/office/drawing/2014/main" id="{2221D15B-F6CD-49B9-A2E0-4E108024DAA3}"/>
              </a:ext>
            </a:extLst>
          </p:cNvPr>
          <p:cNvSpPr>
            <a:spLocks noGrp="1"/>
          </p:cNvSpPr>
          <p:nvPr/>
        </p:nvSpPr>
        <p:spPr>
          <a:xfrm>
            <a:off x="533400" y="6448425"/>
            <a:ext cx="219075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  <a:defRPr sz="1275" b="0">
                <a:solidFill>
                  <a:srgbClr val="817A6F"/>
                </a:solidFill>
                <a:latin typeface="Calibri"/>
                <a:ea typeface="Calibri"/>
                <a:cs typeface="Calibri"/>
              </a:defRPr>
            </a:pPr>
            <a:r>
              <a:rPr sz="1275" b="0">
                <a:solidFill>
                  <a:srgbClr val="817A6F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952100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ource-title">
            <a:extLst>
              <a:ext uri="{FF2B5EF4-FFF2-40B4-BE49-F238E27FC236}">
                <a16:creationId xmlns:a16="http://schemas.microsoft.com/office/drawing/2014/main" id="{17CD0CB2-0A76-437D-9043-42C43A452C0D}"/>
              </a:ext>
            </a:extLst>
          </p:cNvPr>
          <p:cNvSpPr>
            <a:spLocks noGrp="1"/>
          </p:cNvSpPr>
          <p:nvPr/>
        </p:nvSpPr>
        <p:spPr>
          <a:xfrm>
            <a:off x="533400" y="447675"/>
            <a:ext cx="11125200" cy="7048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  <a:defRPr sz="4050" b="0">
                <a:solidFill>
                  <a:srgbClr val="2B2C28"/>
                </a:solidFill>
                <a:latin typeface="Georgia"/>
                <a:ea typeface="Georgia"/>
                <a:cs typeface="Georgia"/>
              </a:defRPr>
            </a:pPr>
            <a:r>
              <a:rPr sz="4050" b="0">
                <a:solidFill>
                  <a:srgbClr val="2B2C28"/>
                </a:solidFill>
                <a:latin typeface="Georgia"/>
                <a:ea typeface="Georgia"/>
                <a:cs typeface="Georgia"/>
              </a:rPr>
              <a:t>Тотемы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73ABB20-ABAE-4600-A7A0-CFBF3C4BEA86}"/>
              </a:ext>
            </a:extLst>
          </p:cNvPr>
          <p:cNvSpPr>
            <a:spLocks noGrp="1"/>
          </p:cNvSpPr>
          <p:nvPr/>
        </p:nvSpPr>
        <p:spPr>
          <a:xfrm>
            <a:off x="533400" y="1333500"/>
            <a:ext cx="666750" cy="38100"/>
          </a:xfrm>
          <a:prstGeom prst="rect">
            <a:avLst/>
          </a:prstGeom>
          <a:solidFill>
            <a:srgbClr val="AF7C3B"/>
          </a:solidFill>
          <a:ln w="0">
            <a:noFill/>
          </a:ln>
        </p:spPr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33400" y="1906697"/>
            <a:ext cx="5762625" cy="3749456"/>
          </a:xfrm>
          <a:prstGeom prst="rect">
            <a:avLst/>
          </a:prstGeom>
        </p:spPr>
      </p:pic>
      <p:sp>
        <p:nvSpPr>
          <p:cNvPr id="4" name="source-text">
            <a:extLst>
              <a:ext uri="{FF2B5EF4-FFF2-40B4-BE49-F238E27FC236}">
                <a16:creationId xmlns:a16="http://schemas.microsoft.com/office/drawing/2014/main" id="{71877EA7-3A86-4479-ACDE-EAEEC52D3E42}"/>
              </a:ext>
            </a:extLst>
          </p:cNvPr>
          <p:cNvSpPr>
            <a:spLocks noGrp="1"/>
          </p:cNvSpPr>
          <p:nvPr/>
        </p:nvSpPr>
        <p:spPr>
          <a:xfrm>
            <a:off x="6848475" y="1704975"/>
            <a:ext cx="4810125" cy="4391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  <a:defRPr sz="2625" b="0">
                <a:solidFill>
                  <a:srgbClr val="2B2C28"/>
                </a:solidFill>
                <a:latin typeface="Calibri"/>
                <a:ea typeface="Calibri"/>
                <a:cs typeface="Calibri"/>
              </a:defRPr>
            </a:pPr>
            <a:r>
              <a:rPr sz="2625" b="1">
                <a:solidFill>
                  <a:srgbClr val="914C36"/>
                </a:solidFill>
                <a:latin typeface="Calibri"/>
                <a:ea typeface="Calibri"/>
                <a:cs typeface="Calibri"/>
              </a:rPr>
              <a:t>Тотем</a:t>
            </a:r>
            <a:r>
              <a:rPr sz="2625" b="0">
                <a:solidFill>
                  <a:srgbClr val="2B2C28"/>
                </a:solidFill>
                <a:latin typeface="Calibri"/>
                <a:ea typeface="Calibri"/>
                <a:cs typeface="Calibri"/>
              </a:rPr>
              <a:t> – это животное, растение, природное явление или предмет, который в верованиях некоторых народов считается священным и связан с определенным родом или человеком. </a:t>
            </a:r>
          </a:p>
        </p:txBody>
      </p:sp>
      <p:sp>
        <p:nvSpPr>
          <p:cNvPr id="5" name="author">
            <a:extLst>
              <a:ext uri="{FF2B5EF4-FFF2-40B4-BE49-F238E27FC236}">
                <a16:creationId xmlns:a16="http://schemas.microsoft.com/office/drawing/2014/main" id="{7D0FDEAF-AB1A-4605-8F3A-09D6D589F4A2}"/>
              </a:ext>
            </a:extLst>
          </p:cNvPr>
          <p:cNvSpPr>
            <a:spLocks noGrp="1"/>
          </p:cNvSpPr>
          <p:nvPr/>
        </p:nvSpPr>
        <p:spPr>
          <a:xfrm>
            <a:off x="533400" y="6448425"/>
            <a:ext cx="219075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  <a:defRPr sz="1275" b="0">
                <a:solidFill>
                  <a:srgbClr val="817A6F"/>
                </a:solidFill>
                <a:latin typeface="Calibri"/>
                <a:ea typeface="Calibri"/>
                <a:cs typeface="Calibri"/>
              </a:defRPr>
            </a:pPr>
            <a:r>
              <a:rPr sz="1275" b="0">
                <a:solidFill>
                  <a:srgbClr val="817A6F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704392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urce-title">
            <a:extLst>
              <a:ext uri="{FF2B5EF4-FFF2-40B4-BE49-F238E27FC236}">
                <a16:creationId xmlns:a16="http://schemas.microsoft.com/office/drawing/2014/main" id="{0A6F0DC4-B28C-4954-A1E5-A72CE470D6D6}"/>
              </a:ext>
            </a:extLst>
          </p:cNvPr>
          <p:cNvSpPr>
            <a:spLocks noGrp="1"/>
          </p:cNvSpPr>
          <p:nvPr/>
        </p:nvSpPr>
        <p:spPr>
          <a:xfrm>
            <a:off x="533400" y="361950"/>
            <a:ext cx="11125200" cy="6286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  <a:defRPr sz="3300" b="0">
                <a:solidFill>
                  <a:srgbClr val="2B2C28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2B2C28"/>
                </a:solidFill>
                <a:latin typeface="Georgia"/>
                <a:ea typeface="Georgia"/>
                <a:cs typeface="Georgia"/>
              </a:rPr>
              <a:t>Магия в первобытном обществе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rcRect t="34272" b="34272"/>
          <a:stretch>
            <a:fillRect/>
          </a:stretch>
        </p:blipFill>
        <p:spPr>
          <a:xfrm>
            <a:off x="533400" y="1295400"/>
            <a:ext cx="11125200" cy="2333625"/>
          </a:xfrm>
          <a:prstGeom prst="rect">
            <a:avLst/>
          </a:prstGeom>
        </p:spPr>
      </p:pic>
      <p:sp>
        <p:nvSpPr>
          <p:cNvPr id="3" name="source-text">
            <a:extLst>
              <a:ext uri="{FF2B5EF4-FFF2-40B4-BE49-F238E27FC236}">
                <a16:creationId xmlns:a16="http://schemas.microsoft.com/office/drawing/2014/main" id="{DD905706-06C8-4B08-A744-8027CD3950D4}"/>
              </a:ext>
            </a:extLst>
          </p:cNvPr>
          <p:cNvSpPr>
            <a:spLocks noGrp="1"/>
          </p:cNvSpPr>
          <p:nvPr/>
        </p:nvSpPr>
        <p:spPr>
          <a:xfrm>
            <a:off x="533400" y="3981450"/>
            <a:ext cx="6477000" cy="2276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  <a:defRPr sz="2400" b="0">
                <a:solidFill>
                  <a:srgbClr val="2B2C28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2B2C28"/>
                </a:solidFill>
                <a:latin typeface="Calibri"/>
                <a:ea typeface="Calibri"/>
                <a:cs typeface="Calibri"/>
              </a:rPr>
              <a:t>В первобытном обществе </a:t>
            </a:r>
            <a:r>
              <a:rPr sz="2400" b="1">
                <a:solidFill>
                  <a:srgbClr val="914C36"/>
                </a:solidFill>
                <a:latin typeface="Calibri"/>
                <a:ea typeface="Calibri"/>
                <a:cs typeface="Calibri"/>
              </a:rPr>
              <a:t>магия играла важную роль</a:t>
            </a:r>
            <a:r>
              <a:rPr sz="2400" b="0">
                <a:solidFill>
                  <a:srgbClr val="2B2C28"/>
                </a:solidFill>
                <a:latin typeface="Calibri"/>
                <a:ea typeface="Calibri"/>
                <a:cs typeface="Calibri"/>
              </a:rPr>
              <a:t> как одна из древнейших форм религии и культуры, использовалась для воздействия на природу и общество.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6451CA3-56D0-43C8-BEA3-AEB662437142}"/>
              </a:ext>
            </a:extLst>
          </p:cNvPr>
          <p:cNvSpPr>
            <a:spLocks noGrp="1"/>
          </p:cNvSpPr>
          <p:nvPr/>
        </p:nvSpPr>
        <p:spPr>
          <a:xfrm>
            <a:off x="7391400" y="4019550"/>
            <a:ext cx="28575" cy="2085975"/>
          </a:xfrm>
          <a:prstGeom prst="rect">
            <a:avLst/>
          </a:prstGeom>
          <a:solidFill>
            <a:srgbClr val="AF7C3B"/>
          </a:solidFill>
          <a:ln w="0">
            <a:noFill/>
          </a:ln>
        </p:spPr>
      </p:sp>
      <p:sp>
        <p:nvSpPr>
          <p:cNvPr id="5" name="source-text">
            <a:extLst>
              <a:ext uri="{FF2B5EF4-FFF2-40B4-BE49-F238E27FC236}">
                <a16:creationId xmlns:a16="http://schemas.microsoft.com/office/drawing/2014/main" id="{CCB099E5-FD4A-43F0-8834-CB213CC0F675}"/>
              </a:ext>
            </a:extLst>
          </p:cNvPr>
          <p:cNvSpPr>
            <a:spLocks noGrp="1"/>
          </p:cNvSpPr>
          <p:nvPr/>
        </p:nvSpPr>
        <p:spPr>
          <a:xfrm>
            <a:off x="7715250" y="3981450"/>
            <a:ext cx="3943350" cy="2314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  <a:defRPr sz="2400" b="0">
                <a:solidFill>
                  <a:srgbClr val="2B2C28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2B2C28"/>
                </a:solidFill>
                <a:latin typeface="Calibri"/>
                <a:ea typeface="Calibri"/>
                <a:cs typeface="Calibri"/>
              </a:rPr>
              <a:t>Она проявлялась в обрядах, ритуалах, верованиях в сверхъестественные силы и попытках контролировать их. </a:t>
            </a:r>
          </a:p>
        </p:txBody>
      </p:sp>
      <p:sp>
        <p:nvSpPr>
          <p:cNvPr id="6" name="author">
            <a:extLst>
              <a:ext uri="{FF2B5EF4-FFF2-40B4-BE49-F238E27FC236}">
                <a16:creationId xmlns:a16="http://schemas.microsoft.com/office/drawing/2014/main" id="{E89490D7-6A4E-4195-9162-E3573AA8A352}"/>
              </a:ext>
            </a:extLst>
          </p:cNvPr>
          <p:cNvSpPr>
            <a:spLocks noGrp="1"/>
          </p:cNvSpPr>
          <p:nvPr/>
        </p:nvSpPr>
        <p:spPr>
          <a:xfrm>
            <a:off x="533400" y="6448425"/>
            <a:ext cx="219075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  <a:defRPr sz="1275" b="0">
                <a:solidFill>
                  <a:srgbClr val="817A6F"/>
                </a:solidFill>
                <a:latin typeface="Calibri"/>
                <a:ea typeface="Calibri"/>
                <a:cs typeface="Calibri"/>
              </a:defRPr>
            </a:pPr>
            <a:r>
              <a:rPr sz="1275" b="0">
                <a:solidFill>
                  <a:srgbClr val="817A6F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695443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rcRect l="27310" r="27310"/>
          <a:stretch>
            <a:fillRect/>
          </a:stretch>
        </p:blipFill>
        <p:spPr>
          <a:xfrm>
            <a:off x="0" y="0"/>
            <a:ext cx="466725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8E80B82-5D65-438D-B34C-EEAFF108B7AF}"/>
              </a:ext>
            </a:extLst>
          </p:cNvPr>
          <p:cNvSpPr>
            <a:spLocks noGrp="1"/>
          </p:cNvSpPr>
          <p:nvPr/>
        </p:nvSpPr>
        <p:spPr>
          <a:xfrm>
            <a:off x="4667250" y="0"/>
            <a:ext cx="114300" cy="6858000"/>
          </a:xfrm>
          <a:prstGeom prst="rect">
            <a:avLst/>
          </a:prstGeom>
          <a:solidFill>
            <a:srgbClr val="667367"/>
          </a:solidFill>
          <a:ln w="0">
            <a:noFill/>
          </a:ln>
        </p:spPr>
      </p:sp>
      <p:sp>
        <p:nvSpPr>
          <p:cNvPr id="3" name="source-title">
            <a:extLst>
              <a:ext uri="{FF2B5EF4-FFF2-40B4-BE49-F238E27FC236}">
                <a16:creationId xmlns:a16="http://schemas.microsoft.com/office/drawing/2014/main" id="{304C2C21-CE4F-4357-B4D8-C2665FF7C06F}"/>
              </a:ext>
            </a:extLst>
          </p:cNvPr>
          <p:cNvSpPr>
            <a:spLocks noGrp="1"/>
          </p:cNvSpPr>
          <p:nvPr/>
        </p:nvSpPr>
        <p:spPr>
          <a:xfrm>
            <a:off x="5219700" y="438150"/>
            <a:ext cx="6438900" cy="666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  <a:defRPr sz="3750" b="0">
                <a:solidFill>
                  <a:srgbClr val="2B2C28"/>
                </a:solidFill>
                <a:latin typeface="Georgia"/>
                <a:ea typeface="Georgia"/>
                <a:cs typeface="Georgia"/>
              </a:defRPr>
            </a:pPr>
            <a:r>
              <a:rPr sz="3750" b="0">
                <a:solidFill>
                  <a:srgbClr val="2B2C28"/>
                </a:solidFill>
                <a:latin typeface="Georgia"/>
                <a:ea typeface="Georgia"/>
                <a:cs typeface="Georgia"/>
              </a:rPr>
              <a:t>Святилища</a:t>
            </a:r>
          </a:p>
        </p:txBody>
      </p:sp>
      <p:sp>
        <p:nvSpPr>
          <p:cNvPr id="4" name="source-text">
            <a:extLst>
              <a:ext uri="{FF2B5EF4-FFF2-40B4-BE49-F238E27FC236}">
                <a16:creationId xmlns:a16="http://schemas.microsoft.com/office/drawing/2014/main" id="{25A30BCB-F9EA-4499-B80A-B2972D196701}"/>
              </a:ext>
            </a:extLst>
          </p:cNvPr>
          <p:cNvSpPr>
            <a:spLocks noGrp="1"/>
          </p:cNvSpPr>
          <p:nvPr/>
        </p:nvSpPr>
        <p:spPr>
          <a:xfrm>
            <a:off x="5219700" y="1504950"/>
            <a:ext cx="6438900" cy="1476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  <a:defRPr sz="2550" b="0">
                <a:solidFill>
                  <a:srgbClr val="2B2C28"/>
                </a:solidFill>
                <a:latin typeface="Calibri"/>
                <a:ea typeface="Calibri"/>
                <a:cs typeface="Calibri"/>
              </a:defRPr>
            </a:pPr>
            <a:r>
              <a:rPr sz="2550" b="0">
                <a:solidFill>
                  <a:srgbClr val="2B2C28"/>
                </a:solidFill>
                <a:latin typeface="Calibri"/>
                <a:ea typeface="Calibri"/>
                <a:cs typeface="Calibri"/>
              </a:rPr>
              <a:t>В первобытном обществе святилища были важными местами, связанными с верованиями и религиозными практиками.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6CE7C78-AC5E-4148-B63D-F298E0EFD2E0}"/>
              </a:ext>
            </a:extLst>
          </p:cNvPr>
          <p:cNvSpPr>
            <a:spLocks noGrp="1"/>
          </p:cNvSpPr>
          <p:nvPr/>
        </p:nvSpPr>
        <p:spPr>
          <a:xfrm>
            <a:off x="5219700" y="3248025"/>
            <a:ext cx="619125" cy="38100"/>
          </a:xfrm>
          <a:prstGeom prst="rect">
            <a:avLst/>
          </a:prstGeom>
          <a:solidFill>
            <a:srgbClr val="AF7C3B"/>
          </a:solidFill>
          <a:ln w="0">
            <a:noFill/>
          </a:ln>
        </p:spPr>
      </p:sp>
      <p:sp>
        <p:nvSpPr>
          <p:cNvPr id="6" name="source-text">
            <a:extLst>
              <a:ext uri="{FF2B5EF4-FFF2-40B4-BE49-F238E27FC236}">
                <a16:creationId xmlns:a16="http://schemas.microsoft.com/office/drawing/2014/main" id="{17BAFEED-1888-400E-826B-B4C85A832601}"/>
              </a:ext>
            </a:extLst>
          </p:cNvPr>
          <p:cNvSpPr>
            <a:spLocks noGrp="1"/>
          </p:cNvSpPr>
          <p:nvPr/>
        </p:nvSpPr>
        <p:spPr>
          <a:xfrm>
            <a:off x="5219700" y="3667125"/>
            <a:ext cx="6438900" cy="2381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  <a:defRPr sz="2550" b="0">
                <a:solidFill>
                  <a:srgbClr val="2B2C28"/>
                </a:solidFill>
                <a:latin typeface="Calibri"/>
                <a:ea typeface="Calibri"/>
                <a:cs typeface="Calibri"/>
              </a:defRPr>
            </a:pPr>
            <a:r>
              <a:rPr sz="2550" b="0">
                <a:solidFill>
                  <a:srgbClr val="2B2C28"/>
                </a:solidFill>
                <a:latin typeface="Calibri"/>
                <a:ea typeface="Calibri"/>
                <a:cs typeface="Calibri"/>
              </a:rPr>
              <a:t>Они часто представляли собой природные объекты, такие как </a:t>
            </a:r>
            <a:r>
              <a:rPr sz="2550" b="1">
                <a:solidFill>
                  <a:srgbClr val="914C36"/>
                </a:solidFill>
                <a:latin typeface="Calibri"/>
                <a:ea typeface="Calibri"/>
                <a:cs typeface="Calibri"/>
              </a:rPr>
              <a:t>скалы и деревья</a:t>
            </a:r>
            <a:r>
              <a:rPr sz="2550" b="0">
                <a:solidFill>
                  <a:srgbClr val="2B2C28"/>
                </a:solidFill>
                <a:latin typeface="Calibri"/>
                <a:ea typeface="Calibri"/>
                <a:cs typeface="Calibri"/>
              </a:rPr>
              <a:t>, а также специально обустроенные места, где совершались обряды, жертвоприношения и другие ритуалы. </a:t>
            </a:r>
          </a:p>
        </p:txBody>
      </p:sp>
      <p:sp>
        <p:nvSpPr>
          <p:cNvPr id="7" name="author">
            <a:extLst>
              <a:ext uri="{FF2B5EF4-FFF2-40B4-BE49-F238E27FC236}">
                <a16:creationId xmlns:a16="http://schemas.microsoft.com/office/drawing/2014/main" id="{E061A11A-688F-4A34-B9D1-F5A8A4AC87E8}"/>
              </a:ext>
            </a:extLst>
          </p:cNvPr>
          <p:cNvSpPr>
            <a:spLocks noGrp="1"/>
          </p:cNvSpPr>
          <p:nvPr/>
        </p:nvSpPr>
        <p:spPr>
          <a:xfrm>
            <a:off x="5219700" y="6448425"/>
            <a:ext cx="219075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  <a:defRPr sz="1275" b="0">
                <a:solidFill>
                  <a:srgbClr val="817A6F"/>
                </a:solidFill>
                <a:latin typeface="Calibri"/>
                <a:ea typeface="Calibri"/>
                <a:cs typeface="Calibri"/>
              </a:defRPr>
            </a:pPr>
            <a:r>
              <a:rPr sz="1275" b="0">
                <a:solidFill>
                  <a:srgbClr val="817A6F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705952849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879</Words>
  <Application>Microsoft Office PowerPoint</Application>
  <DocSecurity>0</DocSecurity>
  <PresentationFormat>Широкоэкранный</PresentationFormat>
  <Paragraphs>62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Calibri</vt:lpstr>
      <vt:lpstr>Georgia</vt:lpstr>
      <vt:lpstr>ChatGPT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100ballnik.com</dc:creator>
  <cp:lastModifiedBy>Mendal</cp:lastModifiedBy>
  <cp:revision>1</cp:revision>
  <dcterms:created xsi:type="dcterms:W3CDTF">2026-09-05T07:57:21Z</dcterms:created>
  <dcterms:modified xsi:type="dcterms:W3CDTF">2026-09-05T09:14:45Z</dcterms:modified>
</cp:coreProperties>
</file>