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4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66529108-81B7-4CCA-97C9-2D67834623E6}"/>
              </a:ext>
            </a:extLst>
          </p:cNvPr>
          <p:cNvSpPr>
            <a:spLocks noGrp="1"/>
          </p:cNvSpPr>
          <p:nvPr/>
        </p:nvSpPr>
        <p:spPr>
          <a:xfrm>
            <a:off x="457200" y="247650"/>
            <a:ext cx="11277600" cy="0"/>
          </a:xfrm>
          <a:prstGeom prst="line">
            <a:avLst/>
          </a:prstGeom>
          <a:noFill/>
          <a:ln w="13335">
            <a:solidFill>
              <a:srgbClr val="793A41"/>
            </a:solidFill>
          </a:ln>
        </p:spPr>
      </p:sp>
      <p:sp>
        <p:nvSpPr>
          <p:cNvPr id="2" name="content-2-13">
            <a:extLst>
              <a:ext uri="{FF2B5EF4-FFF2-40B4-BE49-F238E27FC236}">
                <a16:creationId xmlns:a16="http://schemas.microsoft.com/office/drawing/2014/main" id="{1CBA4B58-3F15-4CC0-8823-480CD0B1C844}"/>
              </a:ext>
            </a:extLst>
          </p:cNvPr>
          <p:cNvSpPr>
            <a:spLocks noGrp="1"/>
          </p:cNvSpPr>
          <p:nvPr/>
        </p:nvSpPr>
        <p:spPr>
          <a:xfrm>
            <a:off x="457200" y="657225"/>
            <a:ext cx="5905500" cy="800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4350" b="0" i="0">
                <a:solidFill>
                  <a:srgbClr val="192E3B"/>
                </a:solidFill>
                <a:latin typeface="Georgia"/>
                <a:ea typeface="Georgia"/>
                <a:cs typeface="Georgia"/>
              </a:defRPr>
            </a:pPr>
            <a:r>
              <a:rPr sz="4350" b="0" i="0">
                <a:solidFill>
                  <a:srgbClr val="192E3B"/>
                </a:solidFill>
                <a:latin typeface="Georgia"/>
                <a:ea typeface="Georgia"/>
                <a:cs typeface="Georgia"/>
              </a:rPr>
              <a:t>Великобритания:</a:t>
            </a:r>
          </a:p>
        </p:txBody>
      </p:sp>
      <p:sp>
        <p:nvSpPr>
          <p:cNvPr id="3" name="content-2-14">
            <a:extLst>
              <a:ext uri="{FF2B5EF4-FFF2-40B4-BE49-F238E27FC236}">
                <a16:creationId xmlns:a16="http://schemas.microsoft.com/office/drawing/2014/main" id="{DF4A7939-12B1-43FB-B13F-30A0AE525511}"/>
              </a:ext>
            </a:extLst>
          </p:cNvPr>
          <p:cNvSpPr>
            <a:spLocks noGrp="1"/>
          </p:cNvSpPr>
          <p:nvPr/>
        </p:nvSpPr>
        <p:spPr>
          <a:xfrm>
            <a:off x="457200" y="1609725"/>
            <a:ext cx="5476875" cy="2800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675" b="0" i="0">
                <a:solidFill>
                  <a:srgbClr val="192E3B"/>
                </a:solidFill>
                <a:latin typeface="Georgia"/>
                <a:ea typeface="Georgia"/>
                <a:cs typeface="Georgia"/>
              </a:defRPr>
            </a:pPr>
            <a:r>
              <a:rPr sz="3675" b="0" i="0">
                <a:solidFill>
                  <a:srgbClr val="192E3B"/>
                </a:solidFill>
                <a:latin typeface="Georgia"/>
                <a:ea typeface="Georgia"/>
                <a:cs typeface="Georgia"/>
              </a:rPr>
              <a:t>экономическое лидерство и политические реформы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6334125" y="783795"/>
            <a:ext cx="5400675" cy="3461610"/>
          </a:xfrm>
          <a:prstGeom prst="rect">
            <a:avLst/>
          </a:prstGeom>
        </p:spPr>
      </p:pic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A305BC2E-E390-4D26-B91A-C5CA9AC2B04C}"/>
              </a:ext>
            </a:extLst>
          </p:cNvPr>
          <p:cNvSpPr>
            <a:spLocks noGrp="1"/>
          </p:cNvSpPr>
          <p:nvPr/>
        </p:nvSpPr>
        <p:spPr>
          <a:xfrm>
            <a:off x="457200" y="4743450"/>
            <a:ext cx="11277600" cy="0"/>
          </a:xfrm>
          <a:prstGeom prst="line">
            <a:avLst/>
          </a:prstGeom>
          <a:noFill/>
          <a:ln w="13335">
            <a:solidFill>
              <a:srgbClr val="B19561"/>
            </a:solidFill>
          </a:ln>
        </p:spPr>
      </p:sp>
      <p:sp>
        <p:nvSpPr>
          <p:cNvPr id="6" name="content-2-15">
            <a:extLst>
              <a:ext uri="{FF2B5EF4-FFF2-40B4-BE49-F238E27FC236}">
                <a16:creationId xmlns:a16="http://schemas.microsoft.com/office/drawing/2014/main" id="{48854CBC-C391-4610-AD5D-19E6A8F874A3}"/>
              </a:ext>
            </a:extLst>
          </p:cNvPr>
          <p:cNvSpPr>
            <a:spLocks noGrp="1"/>
          </p:cNvSpPr>
          <p:nvPr/>
        </p:nvSpPr>
        <p:spPr>
          <a:xfrm>
            <a:off x="457200" y="5086350"/>
            <a:ext cx="10620375" cy="1085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9000"/>
              </a:lnSpc>
              <a:buNone/>
              <a:defRPr sz="2625" b="0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Почему политическое развитие Великобритании шло путём реформ, а не революций?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A273CBC0-F6CA-4017-9F83-AEC36C2DE09F}"/>
              </a:ext>
            </a:extLst>
          </p:cNvPr>
          <p:cNvSpPr>
            <a:spLocks noGrp="1"/>
          </p:cNvSpPr>
          <p:nvPr/>
        </p:nvSpPr>
        <p:spPr>
          <a:xfrm>
            <a:off x="457200" y="6429375"/>
            <a:ext cx="11277600" cy="0"/>
          </a:xfrm>
          <a:prstGeom prst="line">
            <a:avLst/>
          </a:prstGeom>
          <a:noFill/>
          <a:ln w="7620">
            <a:solidFill>
              <a:srgbClr val="C9BDA7"/>
            </a:solidFill>
          </a:ln>
        </p:spPr>
      </p:sp>
      <p:sp>
        <p:nvSpPr>
          <p:cNvPr id="8" name="signature">
            <a:extLst>
              <a:ext uri="{FF2B5EF4-FFF2-40B4-BE49-F238E27FC236}">
                <a16:creationId xmlns:a16="http://schemas.microsoft.com/office/drawing/2014/main" id="{0DA8D95F-607E-46AE-ABA1-93CF15866409}"/>
              </a:ext>
            </a:extLst>
          </p:cNvPr>
          <p:cNvSpPr>
            <a:spLocks noGrp="1"/>
          </p:cNvSpPr>
          <p:nvPr/>
        </p:nvSpPr>
        <p:spPr>
          <a:xfrm>
            <a:off x="10810875" y="6524625"/>
            <a:ext cx="9525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00" b="0" i="0">
                <a:solidFill>
                  <a:srgbClr val="746D62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46D6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2030344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881B570B-9FA1-4E1D-B24D-CB270FD7866E}"/>
              </a:ext>
            </a:extLst>
          </p:cNvPr>
          <p:cNvSpPr>
            <a:spLocks noGrp="1"/>
          </p:cNvSpPr>
          <p:nvPr/>
        </p:nvSpPr>
        <p:spPr>
          <a:xfrm>
            <a:off x="457200" y="247650"/>
            <a:ext cx="11277600" cy="0"/>
          </a:xfrm>
          <a:prstGeom prst="line">
            <a:avLst/>
          </a:prstGeom>
          <a:noFill/>
          <a:ln w="13335">
            <a:solidFill>
              <a:srgbClr val="793A41"/>
            </a:solidFill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CF3F733A-C1F2-48BD-A107-8E6D293B78BA}"/>
              </a:ext>
            </a:extLst>
          </p:cNvPr>
          <p:cNvSpPr>
            <a:spLocks noGrp="1"/>
          </p:cNvSpPr>
          <p:nvPr/>
        </p:nvSpPr>
        <p:spPr>
          <a:xfrm>
            <a:off x="457200" y="428625"/>
            <a:ext cx="11277600" cy="1028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300" b="0" i="0">
                <a:solidFill>
                  <a:srgbClr val="192E3B"/>
                </a:solidFill>
                <a:latin typeface="Georgia"/>
                <a:ea typeface="Georgia"/>
                <a:cs typeface="Georgia"/>
              </a:defRPr>
            </a:pPr>
            <a:r>
              <a:rPr sz="3300" b="0" i="0">
                <a:solidFill>
                  <a:srgbClr val="192E3B"/>
                </a:solidFill>
                <a:latin typeface="Georgia"/>
                <a:ea typeface="Georgia"/>
                <a:cs typeface="Georgia"/>
              </a:rPr>
              <a:t>Начало социальных реформ. Рабочий вопрос</a:t>
            </a:r>
          </a:p>
        </p:txBody>
      </p:sp>
      <p:sp>
        <p:nvSpPr>
          <p:cNvPr id="3" name="content-11-92">
            <a:extLst>
              <a:ext uri="{FF2B5EF4-FFF2-40B4-BE49-F238E27FC236}">
                <a16:creationId xmlns:a16="http://schemas.microsoft.com/office/drawing/2014/main" id="{12153BA4-4A2B-471F-A0D1-12B2FBD9F191}"/>
              </a:ext>
            </a:extLst>
          </p:cNvPr>
          <p:cNvSpPr>
            <a:spLocks noGrp="1"/>
          </p:cNvSpPr>
          <p:nvPr/>
        </p:nvSpPr>
        <p:spPr>
          <a:xfrm>
            <a:off x="457200" y="1428750"/>
            <a:ext cx="1127760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40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Фабричное законодательство: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3837D307-FA83-436B-A170-A5CF36442897}"/>
              </a:ext>
            </a:extLst>
          </p:cNvPr>
          <p:cNvSpPr>
            <a:spLocks noGrp="1"/>
          </p:cNvSpPr>
          <p:nvPr/>
        </p:nvSpPr>
        <p:spPr>
          <a:xfrm>
            <a:off x="2124075" y="2038350"/>
            <a:ext cx="0" cy="3181350"/>
          </a:xfrm>
          <a:prstGeom prst="line">
            <a:avLst/>
          </a:prstGeom>
          <a:noFill/>
          <a:ln w="12383">
            <a:solidFill>
              <a:srgbClr val="B19561"/>
            </a:solidFill>
          </a:ln>
        </p:spPr>
      </p:sp>
      <p:sp>
        <p:nvSpPr>
          <p:cNvPr id="5" name="content-11-93">
            <a:extLst>
              <a:ext uri="{FF2B5EF4-FFF2-40B4-BE49-F238E27FC236}">
                <a16:creationId xmlns:a16="http://schemas.microsoft.com/office/drawing/2014/main" id="{C3AB3F71-F8E2-4F76-B781-2CE19E03F8FD}"/>
              </a:ext>
            </a:extLst>
          </p:cNvPr>
          <p:cNvSpPr>
            <a:spLocks noGrp="1"/>
          </p:cNvSpPr>
          <p:nvPr/>
        </p:nvSpPr>
        <p:spPr>
          <a:xfrm>
            <a:off x="457200" y="2105025"/>
            <a:ext cx="1666875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000" b="0" i="0">
                <a:solidFill>
                  <a:srgbClr val="793A41"/>
                </a:solidFill>
                <a:latin typeface="Georgia"/>
                <a:ea typeface="Georgia"/>
                <a:cs typeface="Georgia"/>
              </a:defRPr>
            </a:pPr>
            <a:r>
              <a:rPr sz="3000" b="0" i="0">
                <a:solidFill>
                  <a:srgbClr val="793A41"/>
                </a:solidFill>
                <a:latin typeface="Georgia"/>
                <a:ea typeface="Georgia"/>
                <a:cs typeface="Georgia"/>
              </a:rPr>
              <a:t>1833 г.:</a:t>
            </a:r>
          </a:p>
        </p:txBody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FC955451-6ADE-43D5-99A8-4DB62FB013A1}"/>
              </a:ext>
            </a:extLst>
          </p:cNvPr>
          <p:cNvSpPr>
            <a:spLocks noGrp="1"/>
          </p:cNvSpPr>
          <p:nvPr/>
        </p:nvSpPr>
        <p:spPr>
          <a:xfrm>
            <a:off x="2124075" y="2333625"/>
            <a:ext cx="219075" cy="0"/>
          </a:xfrm>
          <a:prstGeom prst="line">
            <a:avLst/>
          </a:prstGeom>
          <a:noFill/>
          <a:ln w="12383">
            <a:solidFill>
              <a:srgbClr val="B19561"/>
            </a:solidFill>
          </a:ln>
        </p:spPr>
      </p:sp>
      <p:sp>
        <p:nvSpPr>
          <p:cNvPr id="7" name="content-11-94">
            <a:extLst>
              <a:ext uri="{FF2B5EF4-FFF2-40B4-BE49-F238E27FC236}">
                <a16:creationId xmlns:a16="http://schemas.microsoft.com/office/drawing/2014/main" id="{D1F319DE-1D05-46C2-9918-350FE54E7DA1}"/>
              </a:ext>
            </a:extLst>
          </p:cNvPr>
          <p:cNvSpPr>
            <a:spLocks noGrp="1"/>
          </p:cNvSpPr>
          <p:nvPr/>
        </p:nvSpPr>
        <p:spPr>
          <a:xfrm>
            <a:off x="2505075" y="2105025"/>
            <a:ext cx="4943475" cy="1457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Первый закон об охране труда (ограничение труда детей, создание фабричной инспекции).</a:t>
            </a:r>
          </a:p>
        </p:txBody>
      </p:sp>
      <p:sp>
        <p:nvSpPr>
          <p:cNvPr id="8" name="content-11-95">
            <a:extLst>
              <a:ext uri="{FF2B5EF4-FFF2-40B4-BE49-F238E27FC236}">
                <a16:creationId xmlns:a16="http://schemas.microsoft.com/office/drawing/2014/main" id="{A130E04F-DB60-4B8E-99F0-235CD4B12934}"/>
              </a:ext>
            </a:extLst>
          </p:cNvPr>
          <p:cNvSpPr>
            <a:spLocks noGrp="1"/>
          </p:cNvSpPr>
          <p:nvPr/>
        </p:nvSpPr>
        <p:spPr>
          <a:xfrm>
            <a:off x="457200" y="3819525"/>
            <a:ext cx="1666875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000" b="0" i="0">
                <a:solidFill>
                  <a:srgbClr val="793A41"/>
                </a:solidFill>
                <a:latin typeface="Georgia"/>
                <a:ea typeface="Georgia"/>
                <a:cs typeface="Georgia"/>
              </a:defRPr>
            </a:pPr>
            <a:r>
              <a:rPr sz="3000" b="0" i="0">
                <a:solidFill>
                  <a:srgbClr val="793A41"/>
                </a:solidFill>
                <a:latin typeface="Georgia"/>
                <a:ea typeface="Georgia"/>
                <a:cs typeface="Georgia"/>
              </a:rPr>
              <a:t>1847 г.: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BF0F17B-934A-4261-BFBD-15B6B171AA3F}"/>
              </a:ext>
            </a:extLst>
          </p:cNvPr>
          <p:cNvSpPr>
            <a:spLocks noGrp="1"/>
          </p:cNvSpPr>
          <p:nvPr/>
        </p:nvSpPr>
        <p:spPr>
          <a:xfrm>
            <a:off x="2124075" y="4048125"/>
            <a:ext cx="219075" cy="0"/>
          </a:xfrm>
          <a:prstGeom prst="line">
            <a:avLst/>
          </a:prstGeom>
          <a:noFill/>
          <a:ln w="12383">
            <a:solidFill>
              <a:srgbClr val="B19561"/>
            </a:solidFill>
          </a:ln>
        </p:spPr>
      </p:sp>
      <p:sp>
        <p:nvSpPr>
          <p:cNvPr id="10" name="content-11-96">
            <a:extLst>
              <a:ext uri="{FF2B5EF4-FFF2-40B4-BE49-F238E27FC236}">
                <a16:creationId xmlns:a16="http://schemas.microsoft.com/office/drawing/2014/main" id="{4BFC8C2D-99DA-45EC-8B75-5F9EB4B3ADF4}"/>
              </a:ext>
            </a:extLst>
          </p:cNvPr>
          <p:cNvSpPr>
            <a:spLocks noGrp="1"/>
          </p:cNvSpPr>
          <p:nvPr/>
        </p:nvSpPr>
        <p:spPr>
          <a:xfrm>
            <a:off x="2505075" y="3819525"/>
            <a:ext cx="4943475" cy="1457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10-часовой рабочий день для женщин и подростков в текстильной промышленности.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8001000" y="1945040"/>
            <a:ext cx="3733800" cy="2558344"/>
          </a:xfrm>
          <a:prstGeom prst="rect">
            <a:avLst/>
          </a:prstGeom>
        </p:spPr>
      </p:pic>
      <p:sp>
        <p:nvSpPr>
          <p:cNvPr id="12" name="content-11-97">
            <a:extLst>
              <a:ext uri="{FF2B5EF4-FFF2-40B4-BE49-F238E27FC236}">
                <a16:creationId xmlns:a16="http://schemas.microsoft.com/office/drawing/2014/main" id="{239FA985-AE00-4207-9C90-F23D85F093B7}"/>
              </a:ext>
            </a:extLst>
          </p:cNvPr>
          <p:cNvSpPr>
            <a:spLocks noGrp="1"/>
          </p:cNvSpPr>
          <p:nvPr/>
        </p:nvSpPr>
        <p:spPr>
          <a:xfrm>
            <a:off x="8001000" y="4629150"/>
            <a:ext cx="3733800" cy="1628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75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175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Легализация рабочих организаций (</a:t>
            </a:r>
            <a:r>
              <a:rPr sz="2175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1820-е гг.</a:t>
            </a:r>
            <a:r>
              <a:rPr sz="2175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) → создание </a:t>
            </a:r>
            <a:r>
              <a:rPr sz="2175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профсоюзов</a:t>
            </a:r>
            <a:r>
              <a:rPr sz="2175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.</a:t>
            </a:r>
          </a:p>
        </p:txBody>
      </p:sp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E70E149-4817-4506-8704-CE0326139F69}"/>
              </a:ext>
            </a:extLst>
          </p:cNvPr>
          <p:cNvSpPr>
            <a:spLocks noGrp="1"/>
          </p:cNvSpPr>
          <p:nvPr/>
        </p:nvSpPr>
        <p:spPr>
          <a:xfrm>
            <a:off x="457200" y="5486400"/>
            <a:ext cx="7077075" cy="0"/>
          </a:xfrm>
          <a:prstGeom prst="line">
            <a:avLst/>
          </a:prstGeom>
          <a:noFill/>
          <a:ln w="9525">
            <a:solidFill>
              <a:srgbClr val="B19561"/>
            </a:solidFill>
          </a:ln>
        </p:spPr>
      </p:sp>
      <p:sp>
        <p:nvSpPr>
          <p:cNvPr id="14" name="content-11-98">
            <a:extLst>
              <a:ext uri="{FF2B5EF4-FFF2-40B4-BE49-F238E27FC236}">
                <a16:creationId xmlns:a16="http://schemas.microsoft.com/office/drawing/2014/main" id="{CEACE384-BEC3-42DE-BB11-19E013C305F9}"/>
              </a:ext>
            </a:extLst>
          </p:cNvPr>
          <p:cNvSpPr>
            <a:spLocks noGrp="1"/>
          </p:cNvSpPr>
          <p:nvPr/>
        </p:nvSpPr>
        <p:spPr>
          <a:xfrm>
            <a:off x="457200" y="5619750"/>
            <a:ext cx="7077075" cy="361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75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175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Оформление партийной системы:</a:t>
            </a:r>
          </a:p>
        </p:txBody>
      </p:sp>
      <p:sp>
        <p:nvSpPr>
          <p:cNvPr id="15" name="content-11-99">
            <a:extLst>
              <a:ext uri="{FF2B5EF4-FFF2-40B4-BE49-F238E27FC236}">
                <a16:creationId xmlns:a16="http://schemas.microsoft.com/office/drawing/2014/main" id="{0C0A757D-141F-4C6A-B800-732265A2D15B}"/>
              </a:ext>
            </a:extLst>
          </p:cNvPr>
          <p:cNvSpPr>
            <a:spLocks noGrp="1"/>
          </p:cNvSpPr>
          <p:nvPr/>
        </p:nvSpPr>
        <p:spPr>
          <a:xfrm>
            <a:off x="457200" y="6038850"/>
            <a:ext cx="7077075" cy="333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75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175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Виги → либералы, тори → консерваторы.</a:t>
            </a:r>
          </a:p>
        </p:txBody>
      </p:sp>
      <p:sp>
        <p:nv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A07E2EEE-9468-49B7-BE26-D4C1A0CC7FE6}"/>
              </a:ext>
            </a:extLst>
          </p:cNvPr>
          <p:cNvSpPr>
            <a:spLocks noGrp="1"/>
          </p:cNvSpPr>
          <p:nvPr/>
        </p:nvSpPr>
        <p:spPr>
          <a:xfrm>
            <a:off x="457200" y="6429375"/>
            <a:ext cx="11277600" cy="0"/>
          </a:xfrm>
          <a:prstGeom prst="line">
            <a:avLst/>
          </a:prstGeom>
          <a:noFill/>
          <a:ln w="7620">
            <a:solidFill>
              <a:srgbClr val="C9BDA7"/>
            </a:solidFill>
          </a:ln>
        </p:spPr>
      </p:sp>
      <p:sp>
        <p:nvSpPr>
          <p:cNvPr id="17" name="signature">
            <a:extLst>
              <a:ext uri="{FF2B5EF4-FFF2-40B4-BE49-F238E27FC236}">
                <a16:creationId xmlns:a16="http://schemas.microsoft.com/office/drawing/2014/main" id="{6A6096FA-62BB-49BD-B391-07FDB2720DE5}"/>
              </a:ext>
            </a:extLst>
          </p:cNvPr>
          <p:cNvSpPr>
            <a:spLocks noGrp="1"/>
          </p:cNvSpPr>
          <p:nvPr/>
        </p:nvSpPr>
        <p:spPr>
          <a:xfrm>
            <a:off x="10810875" y="6524625"/>
            <a:ext cx="9525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00" b="0" i="0">
                <a:solidFill>
                  <a:srgbClr val="746D62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46D6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452925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1BC6825-7DDE-48BD-8E6F-D43B36F4DEED}"/>
              </a:ext>
            </a:extLst>
          </p:cNvPr>
          <p:cNvSpPr>
            <a:spLocks noGrp="1"/>
          </p:cNvSpPr>
          <p:nvPr/>
        </p:nvSpPr>
        <p:spPr>
          <a:xfrm>
            <a:off x="457200" y="247650"/>
            <a:ext cx="11277600" cy="0"/>
          </a:xfrm>
          <a:prstGeom prst="line">
            <a:avLst/>
          </a:prstGeom>
          <a:noFill/>
          <a:ln w="13335">
            <a:solidFill>
              <a:srgbClr val="793A41"/>
            </a:solidFill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CF94C2F-09EA-43EC-9EC1-634A0EE2ECB8}"/>
              </a:ext>
            </a:extLst>
          </p:cNvPr>
          <p:cNvSpPr>
            <a:spLocks noGrp="1"/>
          </p:cNvSpPr>
          <p:nvPr/>
        </p:nvSpPr>
        <p:spPr>
          <a:xfrm>
            <a:off x="457200" y="428625"/>
            <a:ext cx="11277600" cy="781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375" b="0" i="0">
                <a:solidFill>
                  <a:srgbClr val="192E3B"/>
                </a:solidFill>
                <a:latin typeface="Georgia"/>
                <a:ea typeface="Georgia"/>
                <a:cs typeface="Georgia"/>
              </a:defRPr>
            </a:pPr>
            <a:r>
              <a:rPr sz="3375" b="0" i="0">
                <a:solidFill>
                  <a:srgbClr val="192E3B"/>
                </a:solidFill>
                <a:latin typeface="Georgia"/>
                <a:ea typeface="Georgia"/>
                <a:cs typeface="Georgia"/>
              </a:rPr>
              <a:t>Рабочее движение: Луддизм и Чартизм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476250" y="1476669"/>
            <a:ext cx="2876550" cy="3799887"/>
          </a:xfrm>
          <a:prstGeom prst="rect">
            <a:avLst/>
          </a:prstGeom>
        </p:spPr>
      </p:pic>
      <p:sp>
        <p:nvSpPr>
          <p:cNvPr id="4" name="content-12-102">
            <a:extLst>
              <a:ext uri="{FF2B5EF4-FFF2-40B4-BE49-F238E27FC236}">
                <a16:creationId xmlns:a16="http://schemas.microsoft.com/office/drawing/2014/main" id="{E8E2DEC8-CBDD-4F8A-B43F-3794E665DB7C}"/>
              </a:ext>
            </a:extLst>
          </p:cNvPr>
          <p:cNvSpPr>
            <a:spLocks noGrp="1"/>
          </p:cNvSpPr>
          <p:nvPr/>
        </p:nvSpPr>
        <p:spPr>
          <a:xfrm>
            <a:off x="3886200" y="1419225"/>
            <a:ext cx="7848600" cy="428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55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Чартизм (1836-1848 гг.):</a:t>
            </a:r>
          </a:p>
        </p:txBody>
      </p:sp>
      <p:sp>
        <p:nvSpPr>
          <p:cNvPr id="5" name="content-12-103">
            <a:extLst>
              <a:ext uri="{FF2B5EF4-FFF2-40B4-BE49-F238E27FC236}">
                <a16:creationId xmlns:a16="http://schemas.microsoft.com/office/drawing/2014/main" id="{3F1DE39A-AA07-4A7C-AECF-0BFFC50C5E6C}"/>
              </a:ext>
            </a:extLst>
          </p:cNvPr>
          <p:cNvSpPr>
            <a:spLocks noGrp="1"/>
          </p:cNvSpPr>
          <p:nvPr/>
        </p:nvSpPr>
        <p:spPr>
          <a:xfrm>
            <a:off x="3886200" y="1905000"/>
            <a:ext cx="7848600" cy="6572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75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Массовое легальное движение рабочих.</a:t>
            </a:r>
          </a:p>
        </p:txBody>
      </p:sp>
      <p:sp>
        <p:nvSpPr>
          <p:cNvPr id="6" name="content-12-104">
            <a:extLst>
              <a:ext uri="{FF2B5EF4-FFF2-40B4-BE49-F238E27FC236}">
                <a16:creationId xmlns:a16="http://schemas.microsoft.com/office/drawing/2014/main" id="{2615882F-ACE9-40DE-A181-FDD6094EB658}"/>
              </a:ext>
            </a:extLst>
          </p:cNvPr>
          <p:cNvSpPr>
            <a:spLocks noGrp="1"/>
          </p:cNvSpPr>
          <p:nvPr/>
        </p:nvSpPr>
        <p:spPr>
          <a:xfrm>
            <a:off x="3886200" y="2781300"/>
            <a:ext cx="784860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Лидер:</a:t>
            </a:r>
          </a:p>
        </p:txBody>
      </p:sp>
      <p:sp>
        <p:nvSpPr>
          <p:cNvPr id="7" name="content-12-105">
            <a:extLst>
              <a:ext uri="{FF2B5EF4-FFF2-40B4-BE49-F238E27FC236}">
                <a16:creationId xmlns:a16="http://schemas.microsoft.com/office/drawing/2014/main" id="{1ACD788A-083B-459E-BF02-20A80BB6EBBF}"/>
              </a:ext>
            </a:extLst>
          </p:cNvPr>
          <p:cNvSpPr>
            <a:spLocks noGrp="1"/>
          </p:cNvSpPr>
          <p:nvPr/>
        </p:nvSpPr>
        <p:spPr>
          <a:xfrm>
            <a:off x="3886200" y="3219450"/>
            <a:ext cx="7848600" cy="504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85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85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Уильям Ловетт.</a:t>
            </a:r>
          </a:p>
        </p:txBody>
      </p:sp>
      <p:sp>
        <p:nvSpPr>
          <p:cNvPr id="8" name="content-12-106">
            <a:extLst>
              <a:ext uri="{FF2B5EF4-FFF2-40B4-BE49-F238E27FC236}">
                <a16:creationId xmlns:a16="http://schemas.microsoft.com/office/drawing/2014/main" id="{DF0C4736-BBB3-4EB6-830D-551A0C349212}"/>
              </a:ext>
            </a:extLst>
          </p:cNvPr>
          <p:cNvSpPr>
            <a:spLocks noGrp="1"/>
          </p:cNvSpPr>
          <p:nvPr/>
        </p:nvSpPr>
        <p:spPr>
          <a:xfrm>
            <a:off x="3886200" y="3829050"/>
            <a:ext cx="7848600" cy="371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Цель:</a:t>
            </a:r>
          </a:p>
        </p:txBody>
      </p:sp>
      <p:sp>
        <p:nvSpPr>
          <p:cNvPr id="9" name="content-12-107">
            <a:extLst>
              <a:ext uri="{FF2B5EF4-FFF2-40B4-BE49-F238E27FC236}">
                <a16:creationId xmlns:a16="http://schemas.microsoft.com/office/drawing/2014/main" id="{D4746108-2967-4EA7-88FB-47640D972FDC}"/>
              </a:ext>
            </a:extLst>
          </p:cNvPr>
          <p:cNvSpPr>
            <a:spLocks noGrp="1"/>
          </p:cNvSpPr>
          <p:nvPr/>
        </p:nvSpPr>
        <p:spPr>
          <a:xfrm>
            <a:off x="3886200" y="4257675"/>
            <a:ext cx="7848600" cy="857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75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Добиться политических прав для улучшения экономического положения.</a:t>
            </a:r>
          </a:p>
        </p:txBody>
      </p:sp>
      <p:sp>
        <p:nv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856B3B0C-1EF3-44CA-83F1-3B1AA84FC550}"/>
              </a:ext>
            </a:extLst>
          </p:cNvPr>
          <p:cNvSpPr>
            <a:spLocks noGrp="1"/>
          </p:cNvSpPr>
          <p:nvPr/>
        </p:nvSpPr>
        <p:spPr>
          <a:xfrm>
            <a:off x="457200" y="5400675"/>
            <a:ext cx="11277600" cy="0"/>
          </a:xfrm>
          <a:prstGeom prst="line">
            <a:avLst/>
          </a:prstGeom>
          <a:noFill/>
          <a:ln w="9525">
            <a:solidFill>
              <a:srgbClr val="B19561"/>
            </a:solidFill>
          </a:ln>
        </p:spPr>
      </p:sp>
      <p:sp>
        <p:nvSpPr>
          <p:cNvPr id="11" name="content-12-108">
            <a:extLst>
              <a:ext uri="{FF2B5EF4-FFF2-40B4-BE49-F238E27FC236}">
                <a16:creationId xmlns:a16="http://schemas.microsoft.com/office/drawing/2014/main" id="{3654A3A9-31DC-4B1E-A6AC-0B983AD7F7B0}"/>
              </a:ext>
            </a:extLst>
          </p:cNvPr>
          <p:cNvSpPr>
            <a:spLocks noGrp="1"/>
          </p:cNvSpPr>
          <p:nvPr/>
        </p:nvSpPr>
        <p:spPr>
          <a:xfrm>
            <a:off x="457200" y="5619750"/>
            <a:ext cx="11277600" cy="752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325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Луддиты (1810-е гг.):</a:t>
            </a:r>
            <a:r>
              <a:rPr sz="2325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 Стихийный протест → разрушение машин. Жестоко подавлен.</a:t>
            </a:r>
          </a:p>
        </p:txBody>
      </p:sp>
      <p:sp>
        <p:nv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92321909-EE5B-4302-AA21-DE7C3410AA78}"/>
              </a:ext>
            </a:extLst>
          </p:cNvPr>
          <p:cNvSpPr>
            <a:spLocks noGrp="1"/>
          </p:cNvSpPr>
          <p:nvPr/>
        </p:nvSpPr>
        <p:spPr>
          <a:xfrm>
            <a:off x="457200" y="6429375"/>
            <a:ext cx="11277600" cy="0"/>
          </a:xfrm>
          <a:prstGeom prst="line">
            <a:avLst/>
          </a:prstGeom>
          <a:noFill/>
          <a:ln w="7620">
            <a:solidFill>
              <a:srgbClr val="C9BDA7"/>
            </a:solidFill>
          </a:ln>
        </p:spPr>
      </p:sp>
      <p:sp>
        <p:nvSpPr>
          <p:cNvPr id="13" name="signature">
            <a:extLst>
              <a:ext uri="{FF2B5EF4-FFF2-40B4-BE49-F238E27FC236}">
                <a16:creationId xmlns:a16="http://schemas.microsoft.com/office/drawing/2014/main" id="{9E3225CE-0E00-48B6-85C1-7E55D7157A01}"/>
              </a:ext>
            </a:extLst>
          </p:cNvPr>
          <p:cNvSpPr>
            <a:spLocks noGrp="1"/>
          </p:cNvSpPr>
          <p:nvPr/>
        </p:nvSpPr>
        <p:spPr>
          <a:xfrm>
            <a:off x="10810875" y="6524625"/>
            <a:ext cx="9525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00" b="0" i="0">
                <a:solidFill>
                  <a:srgbClr val="746D62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46D6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681319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CC21CE52-0ED1-4664-B567-948EB4AF1C0B}"/>
              </a:ext>
            </a:extLst>
          </p:cNvPr>
          <p:cNvSpPr>
            <a:spLocks noGrp="1"/>
          </p:cNvSpPr>
          <p:nvPr/>
        </p:nvSpPr>
        <p:spPr>
          <a:xfrm>
            <a:off x="457200" y="247650"/>
            <a:ext cx="11277600" cy="0"/>
          </a:xfrm>
          <a:prstGeom prst="line">
            <a:avLst/>
          </a:prstGeom>
          <a:noFill/>
          <a:ln w="13335">
            <a:solidFill>
              <a:srgbClr val="B19561"/>
            </a:solidFill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C1A65B75-40E1-4EEC-BC49-7079C0D1B207}"/>
              </a:ext>
            </a:extLst>
          </p:cNvPr>
          <p:cNvSpPr>
            <a:spLocks noGrp="1"/>
          </p:cNvSpPr>
          <p:nvPr/>
        </p:nvSpPr>
        <p:spPr>
          <a:xfrm>
            <a:off x="457200" y="428625"/>
            <a:ext cx="11277600" cy="781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600" b="0" i="0">
                <a:solidFill>
                  <a:srgbClr val="F5F0E5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F5F0E5"/>
                </a:solidFill>
                <a:latin typeface="Georgia"/>
                <a:ea typeface="Georgia"/>
                <a:cs typeface="Georgia"/>
              </a:rPr>
              <a:t>«Народная хартия» (1838)</a:t>
            </a:r>
          </a:p>
        </p:txBody>
      </p:sp>
      <p:sp>
        <p:nvSpPr>
          <p:cNvPr id="3" name="content-13-111">
            <a:extLst>
              <a:ext uri="{FF2B5EF4-FFF2-40B4-BE49-F238E27FC236}">
                <a16:creationId xmlns:a16="http://schemas.microsoft.com/office/drawing/2014/main" id="{4463CF2B-CD16-45F5-B1E9-7E7E2AC1FDEA}"/>
              </a:ext>
            </a:extLst>
          </p:cNvPr>
          <p:cNvSpPr>
            <a:spLocks noGrp="1"/>
          </p:cNvSpPr>
          <p:nvPr/>
        </p:nvSpPr>
        <p:spPr>
          <a:xfrm>
            <a:off x="457200" y="1333500"/>
            <a:ext cx="6838950" cy="438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1" i="0">
                <a:solidFill>
                  <a:srgbClr val="E7DECB"/>
                </a:solidFill>
                <a:latin typeface="Calibri"/>
                <a:ea typeface="Calibri"/>
                <a:cs typeface="Calibri"/>
              </a:defRPr>
            </a:pPr>
            <a:r>
              <a:rPr sz="2550" b="1" i="0">
                <a:solidFill>
                  <a:srgbClr val="E7DECB"/>
                </a:solidFill>
                <a:latin typeface="Calibri"/>
                <a:ea typeface="Calibri"/>
                <a:cs typeface="Calibri"/>
              </a:rPr>
              <a:t>Основные требования:</a:t>
            </a:r>
          </a:p>
        </p:txBody>
      </p:sp>
      <p:sp>
        <p:nvSpPr>
          <p:cNvPr id="4" name="content-13-112">
            <a:extLst>
              <a:ext uri="{FF2B5EF4-FFF2-40B4-BE49-F238E27FC236}">
                <a16:creationId xmlns:a16="http://schemas.microsoft.com/office/drawing/2014/main" id="{C2EE76FD-06D0-492A-B7ED-1B3641D648B9}"/>
              </a:ext>
            </a:extLst>
          </p:cNvPr>
          <p:cNvSpPr>
            <a:spLocks noGrp="1"/>
          </p:cNvSpPr>
          <p:nvPr/>
        </p:nvSpPr>
        <p:spPr>
          <a:xfrm>
            <a:off x="609600" y="1952625"/>
            <a:ext cx="6877050" cy="600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 i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Всеобщее избирательное право (для мужчин).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DFBCCC2F-ECBE-40DA-BAAA-24FEC633227B}"/>
              </a:ext>
            </a:extLst>
          </p:cNvPr>
          <p:cNvSpPr>
            <a:spLocks noGrp="1"/>
          </p:cNvSpPr>
          <p:nvPr/>
        </p:nvSpPr>
        <p:spPr>
          <a:xfrm>
            <a:off x="457200" y="2524125"/>
            <a:ext cx="7181850" cy="0"/>
          </a:xfrm>
          <a:prstGeom prst="line">
            <a:avLst/>
          </a:prstGeom>
          <a:noFill/>
          <a:ln w="6668">
            <a:solidFill>
              <a:srgbClr val="68756F"/>
            </a:solidFill>
          </a:ln>
        </p:spPr>
      </p:sp>
      <p:sp>
        <p:nvSpPr>
          <p:cNvPr id="6" name="content-13-113">
            <a:extLst>
              <a:ext uri="{FF2B5EF4-FFF2-40B4-BE49-F238E27FC236}">
                <a16:creationId xmlns:a16="http://schemas.microsoft.com/office/drawing/2014/main" id="{E4504F1C-C22D-40C3-A1BA-FA27C1BC1E7F}"/>
              </a:ext>
            </a:extLst>
          </p:cNvPr>
          <p:cNvSpPr>
            <a:spLocks noGrp="1"/>
          </p:cNvSpPr>
          <p:nvPr/>
        </p:nvSpPr>
        <p:spPr>
          <a:xfrm>
            <a:off x="609600" y="2600325"/>
            <a:ext cx="6877050" cy="600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 i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Тайное голосование.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2DB0AB9-9640-4F12-AD16-2A53D0C3C78F}"/>
              </a:ext>
            </a:extLst>
          </p:cNvPr>
          <p:cNvSpPr>
            <a:spLocks noGrp="1"/>
          </p:cNvSpPr>
          <p:nvPr/>
        </p:nvSpPr>
        <p:spPr>
          <a:xfrm>
            <a:off x="457200" y="3171825"/>
            <a:ext cx="7181850" cy="0"/>
          </a:xfrm>
          <a:prstGeom prst="line">
            <a:avLst/>
          </a:prstGeom>
          <a:noFill/>
          <a:ln w="6668">
            <a:solidFill>
              <a:srgbClr val="68756F"/>
            </a:solidFill>
          </a:ln>
        </p:spPr>
      </p:sp>
      <p:sp>
        <p:nvSpPr>
          <p:cNvPr id="8" name="content-13-114">
            <a:extLst>
              <a:ext uri="{FF2B5EF4-FFF2-40B4-BE49-F238E27FC236}">
                <a16:creationId xmlns:a16="http://schemas.microsoft.com/office/drawing/2014/main" id="{1EC7E5F1-2B41-44FB-B70B-55D4081A80E1}"/>
              </a:ext>
            </a:extLst>
          </p:cNvPr>
          <p:cNvSpPr>
            <a:spLocks noGrp="1"/>
          </p:cNvSpPr>
          <p:nvPr/>
        </p:nvSpPr>
        <p:spPr>
          <a:xfrm>
            <a:off x="609600" y="3248025"/>
            <a:ext cx="6877050" cy="600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 i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Отмена имущественного ценза для депутатов.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E599F17-52DF-4D65-8D5A-BAB1ED0CF3A5}"/>
              </a:ext>
            </a:extLst>
          </p:cNvPr>
          <p:cNvSpPr>
            <a:spLocks noGrp="1"/>
          </p:cNvSpPr>
          <p:nvPr/>
        </p:nvSpPr>
        <p:spPr>
          <a:xfrm>
            <a:off x="457200" y="3819525"/>
            <a:ext cx="7181850" cy="0"/>
          </a:xfrm>
          <a:prstGeom prst="line">
            <a:avLst/>
          </a:prstGeom>
          <a:noFill/>
          <a:ln w="6668">
            <a:solidFill>
              <a:srgbClr val="68756F"/>
            </a:solidFill>
          </a:ln>
        </p:spPr>
      </p:sp>
      <p:sp>
        <p:nvSpPr>
          <p:cNvPr id="10" name="content-13-115">
            <a:extLst>
              <a:ext uri="{FF2B5EF4-FFF2-40B4-BE49-F238E27FC236}">
                <a16:creationId xmlns:a16="http://schemas.microsoft.com/office/drawing/2014/main" id="{76F715CE-81DB-430C-A63D-95BF3206666F}"/>
              </a:ext>
            </a:extLst>
          </p:cNvPr>
          <p:cNvSpPr>
            <a:spLocks noGrp="1"/>
          </p:cNvSpPr>
          <p:nvPr/>
        </p:nvSpPr>
        <p:spPr>
          <a:xfrm>
            <a:off x="609600" y="3895725"/>
            <a:ext cx="6877050" cy="600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 i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Равные избирательные округа.</a:t>
            </a:r>
          </a:p>
        </p:txBody>
      </p:sp>
      <p:sp>
        <p:nv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AF4C209-0E4C-44B6-8079-0EB135608E7E}"/>
              </a:ext>
            </a:extLst>
          </p:cNvPr>
          <p:cNvSpPr>
            <a:spLocks noGrp="1"/>
          </p:cNvSpPr>
          <p:nvPr/>
        </p:nvSpPr>
        <p:spPr>
          <a:xfrm>
            <a:off x="457200" y="4467225"/>
            <a:ext cx="7181850" cy="0"/>
          </a:xfrm>
          <a:prstGeom prst="line">
            <a:avLst/>
          </a:prstGeom>
          <a:noFill/>
          <a:ln w="6668">
            <a:solidFill>
              <a:srgbClr val="68756F"/>
            </a:solidFill>
          </a:ln>
        </p:spPr>
      </p:sp>
      <p:sp>
        <p:nvSpPr>
          <p:cNvPr id="12" name="content-13-116">
            <a:extLst>
              <a:ext uri="{FF2B5EF4-FFF2-40B4-BE49-F238E27FC236}">
                <a16:creationId xmlns:a16="http://schemas.microsoft.com/office/drawing/2014/main" id="{625CA6E8-E139-4078-BEB9-4A4BAB36AB2D}"/>
              </a:ext>
            </a:extLst>
          </p:cNvPr>
          <p:cNvSpPr>
            <a:spLocks noGrp="1"/>
          </p:cNvSpPr>
          <p:nvPr/>
        </p:nvSpPr>
        <p:spPr>
          <a:xfrm>
            <a:off x="609600" y="4543425"/>
            <a:ext cx="6877050" cy="600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 i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Ежегодные выборы в парламент.</a:t>
            </a:r>
          </a:p>
        </p:txBody>
      </p:sp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14733DA-AB18-43F8-A4FD-FFC638FA0F93}"/>
              </a:ext>
            </a:extLst>
          </p:cNvPr>
          <p:cNvSpPr>
            <a:spLocks noGrp="1"/>
          </p:cNvSpPr>
          <p:nvPr/>
        </p:nvSpPr>
        <p:spPr>
          <a:xfrm>
            <a:off x="457200" y="5114925"/>
            <a:ext cx="7181850" cy="0"/>
          </a:xfrm>
          <a:prstGeom prst="line">
            <a:avLst/>
          </a:prstGeom>
          <a:noFill/>
          <a:ln w="6668">
            <a:solidFill>
              <a:srgbClr val="68756F"/>
            </a:solidFill>
          </a:ln>
        </p:spPr>
      </p:sp>
      <p:sp>
        <p:nvSpPr>
          <p:cNvPr id="14" name="content-13-117">
            <a:extLst>
              <a:ext uri="{FF2B5EF4-FFF2-40B4-BE49-F238E27FC236}">
                <a16:creationId xmlns:a16="http://schemas.microsoft.com/office/drawing/2014/main" id="{F116D1BE-EA71-4963-B0AB-426AC2B615ED}"/>
              </a:ext>
            </a:extLst>
          </p:cNvPr>
          <p:cNvSpPr>
            <a:spLocks noGrp="1"/>
          </p:cNvSpPr>
          <p:nvPr/>
        </p:nvSpPr>
        <p:spPr>
          <a:xfrm>
            <a:off x="609600" y="5191125"/>
            <a:ext cx="6877050" cy="600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 i="0">
                <a:solidFill>
                  <a:srgbClr val="F5F0E5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F5F0E5"/>
                </a:solidFill>
                <a:latin typeface="Calibri"/>
                <a:ea typeface="Calibri"/>
                <a:cs typeface="Calibri"/>
              </a:rPr>
              <a:t>Оплата труда депутатов.</a:t>
            </a:r>
          </a:p>
        </p:txBody>
      </p:sp>
      <p:sp>
        <p:nv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3463D2C-4A13-4BC5-BE81-C8A8F46DA95D}"/>
              </a:ext>
            </a:extLst>
          </p:cNvPr>
          <p:cNvSpPr>
            <a:spLocks noGrp="1"/>
          </p:cNvSpPr>
          <p:nvPr/>
        </p:nvSpPr>
        <p:spPr>
          <a:xfrm>
            <a:off x="457200" y="5762625"/>
            <a:ext cx="7181850" cy="0"/>
          </a:xfrm>
          <a:prstGeom prst="line">
            <a:avLst/>
          </a:prstGeom>
          <a:noFill/>
          <a:ln w="6668">
            <a:solidFill>
              <a:srgbClr val="68756F"/>
            </a:solidFill>
          </a:ln>
        </p:spPr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2"/>
          <a:srcRect l="26912" r="26912"/>
          <a:stretch>
            <a:fillRect/>
          </a:stretch>
        </p:blipFill>
        <p:spPr>
          <a:xfrm>
            <a:off x="8067675" y="1619250"/>
            <a:ext cx="3667125" cy="4467225"/>
          </a:xfrm>
          <a:prstGeom prst="rect">
            <a:avLst/>
          </a:prstGeom>
        </p:spPr>
      </p:pic>
      <p:sp>
        <p:nv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4C760424-D0B7-49AD-A76E-0032146F82CF}"/>
              </a:ext>
            </a:extLst>
          </p:cNvPr>
          <p:cNvSpPr>
            <a:spLocks noGrp="1"/>
          </p:cNvSpPr>
          <p:nvPr/>
        </p:nvSpPr>
        <p:spPr>
          <a:xfrm>
            <a:off x="457200" y="6429375"/>
            <a:ext cx="11277600" cy="0"/>
          </a:xfrm>
          <a:prstGeom prst="line">
            <a:avLst/>
          </a:prstGeom>
          <a:noFill/>
          <a:ln w="7620">
            <a:solidFill>
              <a:srgbClr val="62716F"/>
            </a:solidFill>
          </a:ln>
        </p:spPr>
      </p:sp>
      <p:sp>
        <p:nvSpPr>
          <p:cNvPr id="18" name="signature">
            <a:extLst>
              <a:ext uri="{FF2B5EF4-FFF2-40B4-BE49-F238E27FC236}">
                <a16:creationId xmlns:a16="http://schemas.microsoft.com/office/drawing/2014/main" id="{3A5903A3-158D-444B-844D-C0D2B1E89013}"/>
              </a:ext>
            </a:extLst>
          </p:cNvPr>
          <p:cNvSpPr>
            <a:spLocks noGrp="1"/>
          </p:cNvSpPr>
          <p:nvPr/>
        </p:nvSpPr>
        <p:spPr>
          <a:xfrm>
            <a:off x="10810875" y="6524625"/>
            <a:ext cx="9525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00" b="0" i="0">
                <a:solidFill>
                  <a:srgbClr val="D1C6B2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D1C6B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2059061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A077EFDA-4649-44C1-B590-4EA33CB2D5E2}"/>
              </a:ext>
            </a:extLst>
          </p:cNvPr>
          <p:cNvSpPr>
            <a:spLocks noGrp="1"/>
          </p:cNvSpPr>
          <p:nvPr/>
        </p:nvSpPr>
        <p:spPr>
          <a:xfrm>
            <a:off x="457200" y="247650"/>
            <a:ext cx="11277600" cy="0"/>
          </a:xfrm>
          <a:prstGeom prst="line">
            <a:avLst/>
          </a:prstGeom>
          <a:noFill/>
          <a:ln w="13335">
            <a:solidFill>
              <a:srgbClr val="793A41"/>
            </a:solidFill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DCEBF3E3-9F8B-4625-B401-B5101B67D70D}"/>
              </a:ext>
            </a:extLst>
          </p:cNvPr>
          <p:cNvSpPr>
            <a:spLocks noGrp="1"/>
          </p:cNvSpPr>
          <p:nvPr/>
        </p:nvSpPr>
        <p:spPr>
          <a:xfrm>
            <a:off x="457200" y="428625"/>
            <a:ext cx="11277600" cy="781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450" b="0" i="0">
                <a:solidFill>
                  <a:srgbClr val="192E3B"/>
                </a:solidFill>
                <a:latin typeface="Georgia"/>
                <a:ea typeface="Georgia"/>
                <a:cs typeface="Georgia"/>
              </a:defRPr>
            </a:pPr>
            <a:r>
              <a:rPr sz="3450" b="0" i="0">
                <a:solidFill>
                  <a:srgbClr val="192E3B"/>
                </a:solidFill>
                <a:latin typeface="Georgia"/>
                <a:ea typeface="Georgia"/>
                <a:cs typeface="Georgia"/>
              </a:rPr>
              <a:t>Методы борьбы и упадок чартизма</a:t>
            </a:r>
          </a:p>
        </p:txBody>
      </p:sp>
      <p:sp>
        <p:nvSpPr>
          <p:cNvPr id="3" name="content-14-120">
            <a:extLst>
              <a:ext uri="{FF2B5EF4-FFF2-40B4-BE49-F238E27FC236}">
                <a16:creationId xmlns:a16="http://schemas.microsoft.com/office/drawing/2014/main" id="{68B9C190-D6B0-4C4C-AB82-C8DCEAAEBFDA}"/>
              </a:ext>
            </a:extLst>
          </p:cNvPr>
          <p:cNvSpPr>
            <a:spLocks noGrp="1"/>
          </p:cNvSpPr>
          <p:nvPr/>
        </p:nvSpPr>
        <p:spPr>
          <a:xfrm>
            <a:off x="6267450" y="1390650"/>
            <a:ext cx="5467350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325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Причины упадка:</a:t>
            </a:r>
          </a:p>
        </p:txBody>
      </p:sp>
      <p:sp>
        <p:nvSpPr>
          <p:cNvPr id="4" name="content-14-121">
            <a:extLst>
              <a:ext uri="{FF2B5EF4-FFF2-40B4-BE49-F238E27FC236}">
                <a16:creationId xmlns:a16="http://schemas.microsoft.com/office/drawing/2014/main" id="{7E6C5F52-8770-485B-901D-2D3DAFEF5CE4}"/>
              </a:ext>
            </a:extLst>
          </p:cNvPr>
          <p:cNvSpPr>
            <a:spLocks noGrp="1"/>
          </p:cNvSpPr>
          <p:nvPr/>
        </p:nvSpPr>
        <p:spPr>
          <a:xfrm>
            <a:off x="6448425" y="1914525"/>
            <a:ext cx="5286375" cy="542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Неудача политических требований.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89F00AB-0308-45BD-80CE-6F290817E47E}"/>
              </a:ext>
            </a:extLst>
          </p:cNvPr>
          <p:cNvSpPr>
            <a:spLocks noGrp="1"/>
          </p:cNvSpPr>
          <p:nvPr/>
        </p:nvSpPr>
        <p:spPr>
          <a:xfrm>
            <a:off x="6267450" y="1971675"/>
            <a:ext cx="47625" cy="409575"/>
          </a:xfrm>
          <a:prstGeom prst="rect">
            <a:avLst/>
          </a:prstGeom>
          <a:solidFill>
            <a:srgbClr val="60776F"/>
          </a:solidFill>
          <a:ln w="0">
            <a:noFill/>
          </a:ln>
        </p:spPr>
      </p:sp>
      <p:sp>
        <p:nvSpPr>
          <p:cNvPr id="6" name="content-14-122">
            <a:extLst>
              <a:ext uri="{FF2B5EF4-FFF2-40B4-BE49-F238E27FC236}">
                <a16:creationId xmlns:a16="http://schemas.microsoft.com/office/drawing/2014/main" id="{780EE9C9-B665-4AE1-9294-3942C3E55B1E}"/>
              </a:ext>
            </a:extLst>
          </p:cNvPr>
          <p:cNvSpPr>
            <a:spLocks noGrp="1"/>
          </p:cNvSpPr>
          <p:nvPr/>
        </p:nvSpPr>
        <p:spPr>
          <a:xfrm>
            <a:off x="6448425" y="2505075"/>
            <a:ext cx="5286375" cy="819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Улучшение экономической ситуации (отмена «хлебных законов»).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62A8568-CD93-40D7-A146-855E25680553}"/>
              </a:ext>
            </a:extLst>
          </p:cNvPr>
          <p:cNvSpPr>
            <a:spLocks noGrp="1"/>
          </p:cNvSpPr>
          <p:nvPr/>
        </p:nvSpPr>
        <p:spPr>
          <a:xfrm>
            <a:off x="6267450" y="2562225"/>
            <a:ext cx="47625" cy="685800"/>
          </a:xfrm>
          <a:prstGeom prst="rect">
            <a:avLst/>
          </a:prstGeom>
          <a:solidFill>
            <a:srgbClr val="60776F"/>
          </a:solidFill>
          <a:ln w="0">
            <a:noFill/>
          </a:ln>
        </p:spPr>
      </p:sp>
      <p:sp>
        <p:nvSpPr>
          <p:cNvPr id="8" name="content-14-123">
            <a:extLst>
              <a:ext uri="{FF2B5EF4-FFF2-40B4-BE49-F238E27FC236}">
                <a16:creationId xmlns:a16="http://schemas.microsoft.com/office/drawing/2014/main" id="{631909D8-0F11-4896-AEED-82FE8E03AF67}"/>
              </a:ext>
            </a:extLst>
          </p:cNvPr>
          <p:cNvSpPr>
            <a:spLocks noGrp="1"/>
          </p:cNvSpPr>
          <p:nvPr/>
        </p:nvSpPr>
        <p:spPr>
          <a:xfrm>
            <a:off x="6448425" y="3381375"/>
            <a:ext cx="5286375" cy="1095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Успехи экономической борьбы (фабричные законы) → рост влияния профсоюзов.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8C89D12-960D-4271-8193-0D2CA704AD1F}"/>
              </a:ext>
            </a:extLst>
          </p:cNvPr>
          <p:cNvSpPr>
            <a:spLocks noGrp="1"/>
          </p:cNvSpPr>
          <p:nvPr/>
        </p:nvSpPr>
        <p:spPr>
          <a:xfrm>
            <a:off x="6267450" y="3438525"/>
            <a:ext cx="47625" cy="962025"/>
          </a:xfrm>
          <a:prstGeom prst="rect">
            <a:avLst/>
          </a:prstGeom>
          <a:solidFill>
            <a:srgbClr val="60776F"/>
          </a:solidFill>
          <a:ln w="0">
            <a:noFill/>
          </a:ln>
        </p:spPr>
      </p:sp>
      <p:sp>
        <p:nvSpPr>
          <p:cNvPr id="10" name="content-14-124">
            <a:extLst>
              <a:ext uri="{FF2B5EF4-FFF2-40B4-BE49-F238E27FC236}">
                <a16:creationId xmlns:a16="http://schemas.microsoft.com/office/drawing/2014/main" id="{D5B8C8F3-74BB-43E0-A896-0112E0F5BAC5}"/>
              </a:ext>
            </a:extLst>
          </p:cNvPr>
          <p:cNvSpPr>
            <a:spLocks noGrp="1"/>
          </p:cNvSpPr>
          <p:nvPr/>
        </p:nvSpPr>
        <p:spPr>
          <a:xfrm>
            <a:off x="6448425" y="4581525"/>
            <a:ext cx="5286375" cy="742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Появление слоя квалифицированных рабочих.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06C6181-A62A-44B6-B749-9EDF182EBF1F}"/>
              </a:ext>
            </a:extLst>
          </p:cNvPr>
          <p:cNvSpPr>
            <a:spLocks noGrp="1"/>
          </p:cNvSpPr>
          <p:nvPr/>
        </p:nvSpPr>
        <p:spPr>
          <a:xfrm>
            <a:off x="6267450" y="4638675"/>
            <a:ext cx="47625" cy="609600"/>
          </a:xfrm>
          <a:prstGeom prst="rect">
            <a:avLst/>
          </a:prstGeom>
          <a:solidFill>
            <a:srgbClr val="60776F"/>
          </a:solidFill>
          <a:ln w="0">
            <a:noFill/>
          </a:ln>
        </p:spPr>
      </p:sp>
      <p:sp>
        <p:nvSpPr>
          <p:cNvPr id="12" name="content-14-125">
            <a:extLst>
              <a:ext uri="{FF2B5EF4-FFF2-40B4-BE49-F238E27FC236}">
                <a16:creationId xmlns:a16="http://schemas.microsoft.com/office/drawing/2014/main" id="{8DCDA46E-6CA4-4E38-A1A7-F5B562DB2FB8}"/>
              </a:ext>
            </a:extLst>
          </p:cNvPr>
          <p:cNvSpPr>
            <a:spLocks noGrp="1"/>
          </p:cNvSpPr>
          <p:nvPr/>
        </p:nvSpPr>
        <p:spPr>
          <a:xfrm>
            <a:off x="457200" y="1390650"/>
            <a:ext cx="521970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Метод:</a:t>
            </a:r>
          </a:p>
        </p:txBody>
      </p:sp>
      <p:sp>
        <p:nvSpPr>
          <p:cNvPr id="13" name="content-14-126">
            <a:extLst>
              <a:ext uri="{FF2B5EF4-FFF2-40B4-BE49-F238E27FC236}">
                <a16:creationId xmlns:a16="http://schemas.microsoft.com/office/drawing/2014/main" id="{94666529-49DD-4B5B-BAD7-9689F861CD4B}"/>
              </a:ext>
            </a:extLst>
          </p:cNvPr>
          <p:cNvSpPr>
            <a:spLocks noGrp="1"/>
          </p:cNvSpPr>
          <p:nvPr/>
        </p:nvSpPr>
        <p:spPr>
          <a:xfrm>
            <a:off x="457200" y="1847850"/>
            <a:ext cx="5219700" cy="790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Подача массовых петиций в парламент.</a:t>
            </a:r>
          </a:p>
        </p:txBody>
      </p:sp>
      <p:sp>
        <p:nvSpPr>
          <p:cNvPr id="14" name="content-14-127">
            <a:extLst>
              <a:ext uri="{FF2B5EF4-FFF2-40B4-BE49-F238E27FC236}">
                <a16:creationId xmlns:a16="http://schemas.microsoft.com/office/drawing/2014/main" id="{7D78D7FA-ED70-4ECD-80EB-B34E9E2956C7}"/>
              </a:ext>
            </a:extLst>
          </p:cNvPr>
          <p:cNvSpPr>
            <a:spLocks noGrp="1"/>
          </p:cNvSpPr>
          <p:nvPr/>
        </p:nvSpPr>
        <p:spPr>
          <a:xfrm>
            <a:off x="457200" y="2800350"/>
            <a:ext cx="5219700" cy="4667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40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1839 г.</a:t>
            </a:r>
            <a:r>
              <a: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 — 1,28 млн подписей.</a:t>
            </a:r>
          </a:p>
        </p:txBody>
      </p:sp>
      <p:sp>
        <p:nvSpPr>
          <p:cNvPr id="15" name="content-14-128">
            <a:extLst>
              <a:ext uri="{FF2B5EF4-FFF2-40B4-BE49-F238E27FC236}">
                <a16:creationId xmlns:a16="http://schemas.microsoft.com/office/drawing/2014/main" id="{087F2449-63B1-434B-8E72-F4F7FE35F90F}"/>
              </a:ext>
            </a:extLst>
          </p:cNvPr>
          <p:cNvSpPr>
            <a:spLocks noGrp="1"/>
          </p:cNvSpPr>
          <p:nvPr/>
        </p:nvSpPr>
        <p:spPr>
          <a:xfrm>
            <a:off x="457200" y="3305175"/>
            <a:ext cx="5219700" cy="4667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40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1842 г.</a:t>
            </a:r>
            <a:r>
              <a: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 — 3 млн подписей.</a:t>
            </a:r>
          </a:p>
        </p:txBody>
      </p:sp>
      <p:sp>
        <p:nvSpPr>
          <p:cNvPr id="16" name="content-14-129">
            <a:extLst>
              <a:ext uri="{FF2B5EF4-FFF2-40B4-BE49-F238E27FC236}">
                <a16:creationId xmlns:a16="http://schemas.microsoft.com/office/drawing/2014/main" id="{14E687FF-6416-4A5D-B558-848D6A275DB6}"/>
              </a:ext>
            </a:extLst>
          </p:cNvPr>
          <p:cNvSpPr>
            <a:spLocks noGrp="1"/>
          </p:cNvSpPr>
          <p:nvPr/>
        </p:nvSpPr>
        <p:spPr>
          <a:xfrm>
            <a:off x="457200" y="3810000"/>
            <a:ext cx="5219700" cy="4667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40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1848 г.</a:t>
            </a:r>
            <a:r>
              <a: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 — новая петиция.</a:t>
            </a:r>
          </a:p>
        </p:txBody>
      </p:sp>
      <p:sp>
        <p:nvSpPr>
          <p:cNvPr id="17" name="content-14-130">
            <a:extLst>
              <a:ext uri="{FF2B5EF4-FFF2-40B4-BE49-F238E27FC236}">
                <a16:creationId xmlns:a16="http://schemas.microsoft.com/office/drawing/2014/main" id="{1EECCFC8-3863-44A3-8327-9807C4332B45}"/>
              </a:ext>
            </a:extLst>
          </p:cNvPr>
          <p:cNvSpPr>
            <a:spLocks noGrp="1"/>
          </p:cNvSpPr>
          <p:nvPr/>
        </p:nvSpPr>
        <p:spPr>
          <a:xfrm>
            <a:off x="457200" y="4410075"/>
            <a:ext cx="3248025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Итог:</a:t>
            </a:r>
          </a:p>
        </p:txBody>
      </p:sp>
      <p:sp>
        <p:nvSpPr>
          <p:cNvPr id="18" name="content-14-131">
            <a:extLst>
              <a:ext uri="{FF2B5EF4-FFF2-40B4-BE49-F238E27FC236}">
                <a16:creationId xmlns:a16="http://schemas.microsoft.com/office/drawing/2014/main" id="{505646F2-42D4-405A-B150-E627C5B4E4B2}"/>
              </a:ext>
            </a:extLst>
          </p:cNvPr>
          <p:cNvSpPr>
            <a:spLocks noGrp="1"/>
          </p:cNvSpPr>
          <p:nvPr/>
        </p:nvSpPr>
        <p:spPr>
          <a:xfrm>
            <a:off x="457200" y="4810125"/>
            <a:ext cx="3248025" cy="819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Парламент все петиции отклонил.</a:t>
            </a: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4010655" y="4314825"/>
            <a:ext cx="1541790" cy="1981200"/>
          </a:xfrm>
          <a:prstGeom prst="rect">
            <a:avLst/>
          </a:prstGeom>
        </p:spPr>
      </p:pic>
      <p:sp>
        <p:nv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175ACD89-BA84-4DE6-B58C-808DDA090F55}"/>
              </a:ext>
            </a:extLst>
          </p:cNvPr>
          <p:cNvSpPr>
            <a:spLocks noGrp="1"/>
          </p:cNvSpPr>
          <p:nvPr/>
        </p:nvSpPr>
        <p:spPr>
          <a:xfrm>
            <a:off x="5943600" y="1381125"/>
            <a:ext cx="0" cy="4914900"/>
          </a:xfrm>
          <a:prstGeom prst="line">
            <a:avLst/>
          </a:prstGeom>
          <a:noFill/>
          <a:ln w="9525">
            <a:solidFill>
              <a:srgbClr val="B19561"/>
            </a:solidFill>
          </a:ln>
        </p:spPr>
      </p:sp>
      <p:sp>
        <p:nv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06B265C5-3E5E-4235-B569-93666A696CA8}"/>
              </a:ext>
            </a:extLst>
          </p:cNvPr>
          <p:cNvSpPr>
            <a:spLocks noGrp="1"/>
          </p:cNvSpPr>
          <p:nvPr/>
        </p:nvSpPr>
        <p:spPr>
          <a:xfrm>
            <a:off x="457200" y="6429375"/>
            <a:ext cx="11277600" cy="0"/>
          </a:xfrm>
          <a:prstGeom prst="line">
            <a:avLst/>
          </a:prstGeom>
          <a:noFill/>
          <a:ln w="7620">
            <a:solidFill>
              <a:srgbClr val="C9BDA7"/>
            </a:solidFill>
          </a:ln>
        </p:spPr>
      </p:sp>
      <p:sp>
        <p:nvSpPr>
          <p:cNvPr id="22" name="signature">
            <a:extLst>
              <a:ext uri="{FF2B5EF4-FFF2-40B4-BE49-F238E27FC236}">
                <a16:creationId xmlns:a16="http://schemas.microsoft.com/office/drawing/2014/main" id="{D57E169D-8AE5-4154-8631-E9EFFB0A7C69}"/>
              </a:ext>
            </a:extLst>
          </p:cNvPr>
          <p:cNvSpPr>
            <a:spLocks noGrp="1"/>
          </p:cNvSpPr>
          <p:nvPr/>
        </p:nvSpPr>
        <p:spPr>
          <a:xfrm>
            <a:off x="10810875" y="6524625"/>
            <a:ext cx="9525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00" b="0" i="0">
                <a:solidFill>
                  <a:srgbClr val="746D62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46D6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230055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7C4145B6-CB53-4D9F-865B-253CAB0FDC88}"/>
              </a:ext>
            </a:extLst>
          </p:cNvPr>
          <p:cNvSpPr>
            <a:spLocks noGrp="1"/>
          </p:cNvSpPr>
          <p:nvPr/>
        </p:nvSpPr>
        <p:spPr>
          <a:xfrm>
            <a:off x="457200" y="247650"/>
            <a:ext cx="11277600" cy="0"/>
          </a:xfrm>
          <a:prstGeom prst="line">
            <a:avLst/>
          </a:prstGeom>
          <a:noFill/>
          <a:ln w="13335">
            <a:solidFill>
              <a:srgbClr val="793A41"/>
            </a:solidFill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781E549E-DAF7-43E6-BBE1-82E5E8F90494}"/>
              </a:ext>
            </a:extLst>
          </p:cNvPr>
          <p:cNvSpPr>
            <a:spLocks noGrp="1"/>
          </p:cNvSpPr>
          <p:nvPr/>
        </p:nvSpPr>
        <p:spPr>
          <a:xfrm>
            <a:off x="457200" y="428625"/>
            <a:ext cx="11277600" cy="781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600" b="0" i="0">
                <a:solidFill>
                  <a:srgbClr val="192E3B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192E3B"/>
                </a:solidFill>
                <a:latin typeface="Georgia"/>
                <a:ea typeface="Georgia"/>
                <a:cs typeface="Georgia"/>
              </a:rPr>
              <a:t>Итоги и выводы</a:t>
            </a:r>
          </a:p>
        </p:txBody>
      </p:sp>
      <p:sp>
        <p:nvSpPr>
          <p:cNvPr id="3" name="content-15-134">
            <a:extLst>
              <a:ext uri="{FF2B5EF4-FFF2-40B4-BE49-F238E27FC236}">
                <a16:creationId xmlns:a16="http://schemas.microsoft.com/office/drawing/2014/main" id="{953BB775-4A12-43A2-947D-74FF1F82C415}"/>
              </a:ext>
            </a:extLst>
          </p:cNvPr>
          <p:cNvSpPr>
            <a:spLocks noGrp="1"/>
          </p:cNvSpPr>
          <p:nvPr/>
        </p:nvSpPr>
        <p:spPr>
          <a:xfrm>
            <a:off x="457200" y="1581150"/>
            <a:ext cx="2638425" cy="476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0" i="0">
                <a:solidFill>
                  <a:srgbClr val="793A41"/>
                </a:solidFill>
                <a:latin typeface="Georgia"/>
                <a:ea typeface="Georgia"/>
                <a:cs typeface="Georgia"/>
              </a:defRPr>
            </a:pPr>
            <a:r>
              <a:rPr sz="2625" b="0" i="0">
                <a:solidFill>
                  <a:srgbClr val="793A41"/>
                </a:solidFill>
                <a:latin typeface="Georgia"/>
                <a:ea typeface="Georgia"/>
                <a:cs typeface="Georgia"/>
              </a:rPr>
              <a:t>Экономика:</a:t>
            </a:r>
          </a:p>
        </p:txBody>
      </p:sp>
      <p:sp>
        <p:nvSpPr>
          <p:cNvPr id="4" name="content-15-135">
            <a:extLst>
              <a:ext uri="{FF2B5EF4-FFF2-40B4-BE49-F238E27FC236}">
                <a16:creationId xmlns:a16="http://schemas.microsoft.com/office/drawing/2014/main" id="{808038A4-5F80-4265-95C0-C3ACBBB24559}"/>
              </a:ext>
            </a:extLst>
          </p:cNvPr>
          <p:cNvSpPr>
            <a:spLocks noGrp="1"/>
          </p:cNvSpPr>
          <p:nvPr/>
        </p:nvSpPr>
        <p:spPr>
          <a:xfrm>
            <a:off x="3419475" y="1581150"/>
            <a:ext cx="8058150" cy="1028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75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Великобритания — «мастерская мира», мировой лидер.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0B636A8-BB22-471C-91D2-C2FF45F498BA}"/>
              </a:ext>
            </a:extLst>
          </p:cNvPr>
          <p:cNvSpPr>
            <a:spLocks noGrp="1"/>
          </p:cNvSpPr>
          <p:nvPr/>
        </p:nvSpPr>
        <p:spPr>
          <a:xfrm>
            <a:off x="457200" y="2724150"/>
            <a:ext cx="11277600" cy="0"/>
          </a:xfrm>
          <a:prstGeom prst="line">
            <a:avLst/>
          </a:prstGeom>
          <a:noFill/>
          <a:ln w="9525">
            <a:solidFill>
              <a:srgbClr val="B19561"/>
            </a:solidFill>
          </a:ln>
        </p:spPr>
      </p:sp>
      <p:sp>
        <p:nvSpPr>
          <p:cNvPr id="6" name="content-15-136">
            <a:extLst>
              <a:ext uri="{FF2B5EF4-FFF2-40B4-BE49-F238E27FC236}">
                <a16:creationId xmlns:a16="http://schemas.microsoft.com/office/drawing/2014/main" id="{73E4B098-1A30-4043-B8B6-86A93FE2DD7D}"/>
              </a:ext>
            </a:extLst>
          </p:cNvPr>
          <p:cNvSpPr>
            <a:spLocks noGrp="1"/>
          </p:cNvSpPr>
          <p:nvPr/>
        </p:nvSpPr>
        <p:spPr>
          <a:xfrm>
            <a:off x="457200" y="3000375"/>
            <a:ext cx="2638425" cy="476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0" i="0">
                <a:solidFill>
                  <a:srgbClr val="793A41"/>
                </a:solidFill>
                <a:latin typeface="Georgia"/>
                <a:ea typeface="Georgia"/>
                <a:cs typeface="Georgia"/>
              </a:defRPr>
            </a:pPr>
            <a:r>
              <a:rPr sz="2625" b="0" i="0">
                <a:solidFill>
                  <a:srgbClr val="793A41"/>
                </a:solidFill>
                <a:latin typeface="Georgia"/>
                <a:ea typeface="Georgia"/>
                <a:cs typeface="Georgia"/>
              </a:rPr>
              <a:t>Социум:</a:t>
            </a:r>
          </a:p>
        </p:txBody>
      </p:sp>
      <p:sp>
        <p:nvSpPr>
          <p:cNvPr id="7" name="content-15-137">
            <a:extLst>
              <a:ext uri="{FF2B5EF4-FFF2-40B4-BE49-F238E27FC236}">
                <a16:creationId xmlns:a16="http://schemas.microsoft.com/office/drawing/2014/main" id="{B5B6E5D0-B868-4CAF-856A-3CB7006FFCF2}"/>
              </a:ext>
            </a:extLst>
          </p:cNvPr>
          <p:cNvSpPr>
            <a:spLocks noGrp="1"/>
          </p:cNvSpPr>
          <p:nvPr/>
        </p:nvSpPr>
        <p:spPr>
          <a:xfrm>
            <a:off x="3419475" y="3000375"/>
            <a:ext cx="8058150" cy="1162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75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Острое социальное неравенство, но формирование слоя квалифицированных рабочих.</a:t>
            </a:r>
          </a:p>
        </p:txBody>
      </p:sp>
      <p:sp>
        <p:nv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6BF141F-B4E9-49AD-B90B-937B78309B47}"/>
              </a:ext>
            </a:extLst>
          </p:cNvPr>
          <p:cNvSpPr>
            <a:spLocks noGrp="1"/>
          </p:cNvSpPr>
          <p:nvPr/>
        </p:nvSpPr>
        <p:spPr>
          <a:xfrm>
            <a:off x="457200" y="4276725"/>
            <a:ext cx="11277600" cy="0"/>
          </a:xfrm>
          <a:prstGeom prst="line">
            <a:avLst/>
          </a:prstGeom>
          <a:noFill/>
          <a:ln w="9525">
            <a:solidFill>
              <a:srgbClr val="B19561"/>
            </a:solidFill>
          </a:ln>
        </p:spPr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6304851-A38D-487E-9B05-3BCE6636D4E9}"/>
              </a:ext>
            </a:extLst>
          </p:cNvPr>
          <p:cNvSpPr>
            <a:spLocks noGrp="1"/>
          </p:cNvSpPr>
          <p:nvPr/>
        </p:nvSpPr>
        <p:spPr>
          <a:xfrm>
            <a:off x="457200" y="4410075"/>
            <a:ext cx="11277600" cy="1857375"/>
          </a:xfrm>
          <a:prstGeom prst="rect">
            <a:avLst/>
          </a:prstGeom>
          <a:solidFill>
            <a:srgbClr val="E6E9E3"/>
          </a:solidFill>
          <a:ln w="0">
            <a:noFill/>
          </a:ln>
        </p:spPr>
      </p:sp>
      <p:sp>
        <p:nvSpPr>
          <p:cNvPr id="10" name="content-15-138">
            <a:extLst>
              <a:ext uri="{FF2B5EF4-FFF2-40B4-BE49-F238E27FC236}">
                <a16:creationId xmlns:a16="http://schemas.microsoft.com/office/drawing/2014/main" id="{D9A9D2C6-0429-40E2-95AB-3E5E31573118}"/>
              </a:ext>
            </a:extLst>
          </p:cNvPr>
          <p:cNvSpPr>
            <a:spLocks noGrp="1"/>
          </p:cNvSpPr>
          <p:nvPr/>
        </p:nvSpPr>
        <p:spPr>
          <a:xfrm>
            <a:off x="638175" y="4552950"/>
            <a:ext cx="2638425" cy="476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0" i="0">
                <a:solidFill>
                  <a:srgbClr val="793A41"/>
                </a:solidFill>
                <a:latin typeface="Georgia"/>
                <a:ea typeface="Georgia"/>
                <a:cs typeface="Georgia"/>
              </a:defRPr>
            </a:pPr>
            <a:r>
              <a:rPr sz="2625" b="0" i="0">
                <a:solidFill>
                  <a:srgbClr val="793A41"/>
                </a:solidFill>
                <a:latin typeface="Georgia"/>
                <a:ea typeface="Georgia"/>
                <a:cs typeface="Georgia"/>
              </a:rPr>
              <a:t>Политика:</a:t>
            </a:r>
          </a:p>
        </p:txBody>
      </p:sp>
      <p:sp>
        <p:nvSpPr>
          <p:cNvPr id="11" name="content-15-139">
            <a:extLst>
              <a:ext uri="{FF2B5EF4-FFF2-40B4-BE49-F238E27FC236}">
                <a16:creationId xmlns:a16="http://schemas.microsoft.com/office/drawing/2014/main" id="{C024B276-8745-4FA9-A6EC-A5EF27290002}"/>
              </a:ext>
            </a:extLst>
          </p:cNvPr>
          <p:cNvSpPr>
            <a:spLocks noGrp="1"/>
          </p:cNvSpPr>
          <p:nvPr/>
        </p:nvSpPr>
        <p:spPr>
          <a:xfrm>
            <a:off x="3419475" y="4552950"/>
            <a:ext cx="8058150" cy="1666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75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Развитие по эволюционному пути. Проведение реформ «сверху» под давлением общества позволило избежать революционных потрясений.</a:t>
            </a:r>
          </a:p>
        </p:txBody>
      </p:sp>
      <p:sp>
        <p:nv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BF6878C-58F8-4F41-8593-769240723DAA}"/>
              </a:ext>
            </a:extLst>
          </p:cNvPr>
          <p:cNvSpPr>
            <a:spLocks noGrp="1"/>
          </p:cNvSpPr>
          <p:nvPr/>
        </p:nvSpPr>
        <p:spPr>
          <a:xfrm>
            <a:off x="457200" y="6429375"/>
            <a:ext cx="11277600" cy="0"/>
          </a:xfrm>
          <a:prstGeom prst="line">
            <a:avLst/>
          </a:prstGeom>
          <a:noFill/>
          <a:ln w="7620">
            <a:solidFill>
              <a:srgbClr val="C9BDA7"/>
            </a:solidFill>
          </a:ln>
        </p:spPr>
      </p:sp>
      <p:sp>
        <p:nvSpPr>
          <p:cNvPr id="13" name="signature">
            <a:extLst>
              <a:ext uri="{FF2B5EF4-FFF2-40B4-BE49-F238E27FC236}">
                <a16:creationId xmlns:a16="http://schemas.microsoft.com/office/drawing/2014/main" id="{08BB0FB8-C414-4232-8E90-575CED102D66}"/>
              </a:ext>
            </a:extLst>
          </p:cNvPr>
          <p:cNvSpPr>
            <a:spLocks noGrp="1"/>
          </p:cNvSpPr>
          <p:nvPr/>
        </p:nvSpPr>
        <p:spPr>
          <a:xfrm>
            <a:off x="10810875" y="6524625"/>
            <a:ext cx="9525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00" b="0" i="0">
                <a:solidFill>
                  <a:srgbClr val="746D62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46D6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816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969DFD18-A479-4C6F-B3B5-583FB884E0C3}"/>
              </a:ext>
            </a:extLst>
          </p:cNvPr>
          <p:cNvSpPr>
            <a:spLocks noGrp="1"/>
          </p:cNvSpPr>
          <p:nvPr/>
        </p:nvSpPr>
        <p:spPr>
          <a:xfrm>
            <a:off x="457200" y="247650"/>
            <a:ext cx="11277600" cy="0"/>
          </a:xfrm>
          <a:prstGeom prst="line">
            <a:avLst/>
          </a:prstGeom>
          <a:noFill/>
          <a:ln w="13335">
            <a:solidFill>
              <a:srgbClr val="793A41"/>
            </a:solidFill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A80956C-6C71-4F10-8761-6166E28E6F19}"/>
              </a:ext>
            </a:extLst>
          </p:cNvPr>
          <p:cNvSpPr>
            <a:spLocks noGrp="1"/>
          </p:cNvSpPr>
          <p:nvPr/>
        </p:nvSpPr>
        <p:spPr>
          <a:xfrm>
            <a:off x="457200" y="428625"/>
            <a:ext cx="11277600" cy="781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600" b="0" i="0">
                <a:solidFill>
                  <a:srgbClr val="192E3B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192E3B"/>
                </a:solidFill>
                <a:latin typeface="Georgia"/>
                <a:ea typeface="Georgia"/>
                <a:cs typeface="Georgia"/>
              </a:rPr>
              <a:t>Ответ на главный вопрос</a:t>
            </a:r>
          </a:p>
        </p:txBody>
      </p:sp>
      <p:sp>
        <p:nvSpPr>
          <p:cNvPr id="3" name="content-16-142">
            <a:extLst>
              <a:ext uri="{FF2B5EF4-FFF2-40B4-BE49-F238E27FC236}">
                <a16:creationId xmlns:a16="http://schemas.microsoft.com/office/drawing/2014/main" id="{A1CAF6FC-8632-4A75-98E3-2624ED6B3CA3}"/>
              </a:ext>
            </a:extLst>
          </p:cNvPr>
          <p:cNvSpPr>
            <a:spLocks noGrp="1"/>
          </p:cNvSpPr>
          <p:nvPr/>
        </p:nvSpPr>
        <p:spPr>
          <a:xfrm>
            <a:off x="457200" y="1362075"/>
            <a:ext cx="11277600" cy="6762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775" b="0" i="0">
                <a:solidFill>
                  <a:srgbClr val="793A41"/>
                </a:solidFill>
                <a:latin typeface="Georgia"/>
                <a:ea typeface="Georgia"/>
                <a:cs typeface="Georgia"/>
              </a:defRPr>
            </a:pPr>
            <a:r>
              <a:rPr sz="2775" b="0" i="0">
                <a:solidFill>
                  <a:srgbClr val="793A41"/>
                </a:solidFill>
                <a:latin typeface="Georgia"/>
                <a:ea typeface="Georgia"/>
                <a:cs typeface="Georgia"/>
              </a:rPr>
              <a:t>Почему Великобритания развивалась путём реформ?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7E689D47-92CD-4465-BDD7-4572F263FE1F}"/>
              </a:ext>
            </a:extLst>
          </p:cNvPr>
          <p:cNvSpPr>
            <a:spLocks noGrp="1"/>
          </p:cNvSpPr>
          <p:nvPr/>
        </p:nvSpPr>
        <p:spPr>
          <a:xfrm>
            <a:off x="457200" y="2181225"/>
            <a:ext cx="11277600" cy="0"/>
          </a:xfrm>
          <a:prstGeom prst="line">
            <a:avLst/>
          </a:prstGeom>
          <a:noFill/>
          <a:ln w="14288">
            <a:solidFill>
              <a:srgbClr val="B19561"/>
            </a:solidFill>
          </a:ln>
        </p:spPr>
      </p:sp>
      <p:sp>
        <p:nvSpPr>
          <p:cNvPr id="5" name="content-16-143">
            <a:extLst>
              <a:ext uri="{FF2B5EF4-FFF2-40B4-BE49-F238E27FC236}">
                <a16:creationId xmlns:a16="http://schemas.microsoft.com/office/drawing/2014/main" id="{DCCB4FF0-2BEA-4D64-9295-E7A07C5343C1}"/>
              </a:ext>
            </a:extLst>
          </p:cNvPr>
          <p:cNvSpPr>
            <a:spLocks noGrp="1"/>
          </p:cNvSpPr>
          <p:nvPr/>
        </p:nvSpPr>
        <p:spPr>
          <a:xfrm>
            <a:off x="457200" y="2466975"/>
            <a:ext cx="5248275" cy="714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325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Политическая стабильность:</a:t>
            </a:r>
          </a:p>
        </p:txBody>
      </p:sp>
      <p:sp>
        <p:nvSpPr>
          <p:cNvPr id="6" name="content-16-144">
            <a:extLst>
              <a:ext uri="{FF2B5EF4-FFF2-40B4-BE49-F238E27FC236}">
                <a16:creationId xmlns:a16="http://schemas.microsoft.com/office/drawing/2014/main" id="{BBE170D9-2C62-431A-9E09-4A251B0EFA62}"/>
              </a:ext>
            </a:extLst>
          </p:cNvPr>
          <p:cNvSpPr>
            <a:spLocks noGrp="1"/>
          </p:cNvSpPr>
          <p:nvPr/>
        </p:nvSpPr>
        <p:spPr>
          <a:xfrm>
            <a:off x="457200" y="3238500"/>
            <a:ext cx="5248275" cy="10382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Существование конституционной монархии и парламентаризма.</a:t>
            </a:r>
          </a:p>
        </p:txBody>
      </p:sp>
      <p:sp>
        <p:nvSpPr>
          <p:cNvPr id="7" name="content-16-145">
            <a:extLst>
              <a:ext uri="{FF2B5EF4-FFF2-40B4-BE49-F238E27FC236}">
                <a16:creationId xmlns:a16="http://schemas.microsoft.com/office/drawing/2014/main" id="{6BD7226F-F9DE-45FA-B0D5-9AFB858F7B53}"/>
              </a:ext>
            </a:extLst>
          </p:cNvPr>
          <p:cNvSpPr>
            <a:spLocks noGrp="1"/>
          </p:cNvSpPr>
          <p:nvPr/>
        </p:nvSpPr>
        <p:spPr>
          <a:xfrm>
            <a:off x="6486525" y="2466975"/>
            <a:ext cx="5248275" cy="714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325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Гибкость правящих элит:</a:t>
            </a:r>
          </a:p>
        </p:txBody>
      </p:sp>
      <p:sp>
        <p:nvSpPr>
          <p:cNvPr id="8" name="content-16-146">
            <a:extLst>
              <a:ext uri="{FF2B5EF4-FFF2-40B4-BE49-F238E27FC236}">
                <a16:creationId xmlns:a16="http://schemas.microsoft.com/office/drawing/2014/main" id="{C4EE6AF5-A9E0-4993-AC94-ACFA6C525618}"/>
              </a:ext>
            </a:extLst>
          </p:cNvPr>
          <p:cNvSpPr>
            <a:spLocks noGrp="1"/>
          </p:cNvSpPr>
          <p:nvPr/>
        </p:nvSpPr>
        <p:spPr>
          <a:xfrm>
            <a:off x="6486525" y="3238500"/>
            <a:ext cx="5248275" cy="10382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Способность вовремя идти на уступки (реформа 1832 г., социальные законы).</a:t>
            </a:r>
          </a:p>
        </p:txBody>
      </p:sp>
      <p:sp>
        <p:nvSpPr>
          <p:cNvPr id="9" name="content-16-147">
            <a:extLst>
              <a:ext uri="{FF2B5EF4-FFF2-40B4-BE49-F238E27FC236}">
                <a16:creationId xmlns:a16="http://schemas.microsoft.com/office/drawing/2014/main" id="{51E881AF-E28E-4F6B-9344-D7DCCC7112B8}"/>
              </a:ext>
            </a:extLst>
          </p:cNvPr>
          <p:cNvSpPr>
            <a:spLocks noGrp="1"/>
          </p:cNvSpPr>
          <p:nvPr/>
        </p:nvSpPr>
        <p:spPr>
          <a:xfrm>
            <a:off x="457200" y="4476750"/>
            <a:ext cx="5248275" cy="714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325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Легальные методы протеста:</a:t>
            </a:r>
          </a:p>
        </p:txBody>
      </p:sp>
      <p:sp>
        <p:nvSpPr>
          <p:cNvPr id="10" name="content-16-148">
            <a:extLst>
              <a:ext uri="{FF2B5EF4-FFF2-40B4-BE49-F238E27FC236}">
                <a16:creationId xmlns:a16="http://schemas.microsoft.com/office/drawing/2014/main" id="{BA8F1B7B-3E3B-44B8-95B1-1DB241D9DA24}"/>
              </a:ext>
            </a:extLst>
          </p:cNvPr>
          <p:cNvSpPr>
            <a:spLocks noGrp="1"/>
          </p:cNvSpPr>
          <p:nvPr/>
        </p:nvSpPr>
        <p:spPr>
          <a:xfrm>
            <a:off x="457200" y="5248275"/>
            <a:ext cx="5248275" cy="10382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Преобладание в рабочем движении петиций и забастовок над насилием.</a:t>
            </a:r>
          </a:p>
        </p:txBody>
      </p:sp>
      <p:sp>
        <p:nvSpPr>
          <p:cNvPr id="11" name="content-16-149">
            <a:extLst>
              <a:ext uri="{FF2B5EF4-FFF2-40B4-BE49-F238E27FC236}">
                <a16:creationId xmlns:a16="http://schemas.microsoft.com/office/drawing/2014/main" id="{F3C036E0-33A1-4E55-9FDE-EBA69BEBA2EA}"/>
              </a:ext>
            </a:extLst>
          </p:cNvPr>
          <p:cNvSpPr>
            <a:spLocks noGrp="1"/>
          </p:cNvSpPr>
          <p:nvPr/>
        </p:nvSpPr>
        <p:spPr>
          <a:xfrm>
            <a:off x="6486525" y="4476750"/>
            <a:ext cx="5248275" cy="714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325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Экономический рост:</a:t>
            </a:r>
          </a:p>
        </p:txBody>
      </p:sp>
      <p:sp>
        <p:nvSpPr>
          <p:cNvPr id="12" name="content-16-150">
            <a:extLst>
              <a:ext uri="{FF2B5EF4-FFF2-40B4-BE49-F238E27FC236}">
                <a16:creationId xmlns:a16="http://schemas.microsoft.com/office/drawing/2014/main" id="{1F690C59-2A91-4554-9176-7BCD59B79D96}"/>
              </a:ext>
            </a:extLst>
          </p:cNvPr>
          <p:cNvSpPr>
            <a:spLocks noGrp="1"/>
          </p:cNvSpPr>
          <p:nvPr/>
        </p:nvSpPr>
        <p:spPr>
          <a:xfrm>
            <a:off x="6486525" y="5248275"/>
            <a:ext cx="5248275" cy="10382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Возможность улучшать положение части населения без революции.</a:t>
            </a:r>
          </a:p>
        </p:txBody>
      </p:sp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84CD78A-5D31-4F57-BD58-00ADBA16091A}"/>
              </a:ext>
            </a:extLst>
          </p:cNvPr>
          <p:cNvSpPr>
            <a:spLocks noGrp="1"/>
          </p:cNvSpPr>
          <p:nvPr/>
        </p:nvSpPr>
        <p:spPr>
          <a:xfrm>
            <a:off x="6096000" y="2466975"/>
            <a:ext cx="0" cy="3638550"/>
          </a:xfrm>
          <a:prstGeom prst="line">
            <a:avLst/>
          </a:prstGeom>
          <a:noFill/>
          <a:ln w="9525">
            <a:solidFill>
              <a:srgbClr val="B19561"/>
            </a:solidFill>
          </a:ln>
        </p:spPr>
      </p:sp>
      <p:sp>
        <p:nv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A5D5F87E-7BB9-45F8-8EB5-D6D2F7B49623}"/>
              </a:ext>
            </a:extLst>
          </p:cNvPr>
          <p:cNvSpPr>
            <a:spLocks noGrp="1"/>
          </p:cNvSpPr>
          <p:nvPr/>
        </p:nvSpPr>
        <p:spPr>
          <a:xfrm>
            <a:off x="457200" y="6429375"/>
            <a:ext cx="11277600" cy="0"/>
          </a:xfrm>
          <a:prstGeom prst="line">
            <a:avLst/>
          </a:prstGeom>
          <a:noFill/>
          <a:ln w="7620">
            <a:solidFill>
              <a:srgbClr val="C9BDA7"/>
            </a:solidFill>
          </a:ln>
        </p:spPr>
      </p:sp>
      <p:sp>
        <p:nvSpPr>
          <p:cNvPr id="15" name="signature">
            <a:extLst>
              <a:ext uri="{FF2B5EF4-FFF2-40B4-BE49-F238E27FC236}">
                <a16:creationId xmlns:a16="http://schemas.microsoft.com/office/drawing/2014/main" id="{C9076EDC-F1B7-4287-BF8F-34663497BDE5}"/>
              </a:ext>
            </a:extLst>
          </p:cNvPr>
          <p:cNvSpPr>
            <a:spLocks noGrp="1"/>
          </p:cNvSpPr>
          <p:nvPr/>
        </p:nvSpPr>
        <p:spPr>
          <a:xfrm>
            <a:off x="10810875" y="6524625"/>
            <a:ext cx="9525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00" b="0" i="0">
                <a:solidFill>
                  <a:srgbClr val="746D62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46D6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8243986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DA375A18-9A65-4F9D-8935-86246C9CB0DA}"/>
              </a:ext>
            </a:extLst>
          </p:cNvPr>
          <p:cNvSpPr>
            <a:spLocks noGrp="1"/>
          </p:cNvSpPr>
          <p:nvPr/>
        </p:nvSpPr>
        <p:spPr>
          <a:xfrm>
            <a:off x="457200" y="247650"/>
            <a:ext cx="11277600" cy="0"/>
          </a:xfrm>
          <a:prstGeom prst="line">
            <a:avLst/>
          </a:prstGeom>
          <a:noFill/>
          <a:ln w="13335">
            <a:solidFill>
              <a:srgbClr val="793A41"/>
            </a:solidFill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A7D8BB77-8CCF-4495-9D2E-95AEB5C9D5B2}"/>
              </a:ext>
            </a:extLst>
          </p:cNvPr>
          <p:cNvSpPr>
            <a:spLocks noGrp="1"/>
          </p:cNvSpPr>
          <p:nvPr/>
        </p:nvSpPr>
        <p:spPr>
          <a:xfrm>
            <a:off x="457200" y="428625"/>
            <a:ext cx="11277600" cy="781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750" b="0" i="0">
                <a:solidFill>
                  <a:srgbClr val="192E3B"/>
                </a:solidFill>
                <a:latin typeface="Georgia"/>
                <a:ea typeface="Georgia"/>
                <a:cs typeface="Georgia"/>
              </a:defRPr>
            </a:pPr>
            <a:r>
              <a:rPr sz="3750" b="0" i="0">
                <a:solidFill>
                  <a:srgbClr val="192E3B"/>
                </a:solidFill>
                <a:latin typeface="Georgia"/>
                <a:ea typeface="Georgia"/>
                <a:cs typeface="Georgia"/>
              </a:rPr>
              <a:t>Домашнее задание</a:t>
            </a:r>
          </a:p>
        </p:txBody>
      </p:sp>
      <p:sp>
        <p:nvSpPr>
          <p:cNvPr id="3" name="homework-item-1">
            <a:extLst>
              <a:ext uri="{FF2B5EF4-FFF2-40B4-BE49-F238E27FC236}">
                <a16:creationId xmlns:a16="http://schemas.microsoft.com/office/drawing/2014/main" id="{A93D1BB7-542F-4659-8E0A-1A593C91D20C}"/>
              </a:ext>
            </a:extLst>
          </p:cNvPr>
          <p:cNvSpPr>
            <a:spLocks noGrp="1"/>
          </p:cNvSpPr>
          <p:nvPr/>
        </p:nvSpPr>
        <p:spPr>
          <a:xfrm>
            <a:off x="457200" y="1495425"/>
            <a:ext cx="6838950" cy="638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508000" indent="-444500" algn="l">
              <a:lnSpc>
                <a:spcPct val="108000"/>
              </a:lnSpc>
              <a:buAutoNum type="arabicPeriod"/>
              <a:defRPr sz="2925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925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Параграф 8 – читать</a:t>
            </a:r>
          </a:p>
        </p:txBody>
      </p:sp>
      <p:sp>
        <p:nvSpPr>
          <p:cNvPr id="4" name="homework-item-2">
            <a:extLst>
              <a:ext uri="{FF2B5EF4-FFF2-40B4-BE49-F238E27FC236}">
                <a16:creationId xmlns:a16="http://schemas.microsoft.com/office/drawing/2014/main" id="{9A467413-5537-4B3A-915D-A7E2B4F10B90}"/>
              </a:ext>
            </a:extLst>
          </p:cNvPr>
          <p:cNvSpPr>
            <a:spLocks noGrp="1"/>
          </p:cNvSpPr>
          <p:nvPr/>
        </p:nvSpPr>
        <p:spPr>
          <a:xfrm>
            <a:off x="457200" y="2209800"/>
            <a:ext cx="6838950" cy="638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508000" indent="-444500" algn="l">
              <a:lnSpc>
                <a:spcPct val="108000"/>
              </a:lnSpc>
              <a:buAutoNum type="arabicPeriod" startAt="2"/>
              <a:defRPr sz="2925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925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Подготовиться к опросу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8080133" y="1390650"/>
            <a:ext cx="3318359" cy="2686050"/>
          </a:xfrm>
          <a:prstGeom prst="rect">
            <a:avLst/>
          </a:prstGeom>
        </p:spPr>
      </p:pic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BA942F64-00AB-48CB-9B4D-A84D324F0CC9}"/>
              </a:ext>
            </a:extLst>
          </p:cNvPr>
          <p:cNvSpPr>
            <a:spLocks noGrp="1"/>
          </p:cNvSpPr>
          <p:nvPr/>
        </p:nvSpPr>
        <p:spPr>
          <a:xfrm>
            <a:off x="457200" y="3333750"/>
            <a:ext cx="6629400" cy="0"/>
          </a:xfrm>
          <a:prstGeom prst="line">
            <a:avLst/>
          </a:prstGeom>
          <a:noFill/>
          <a:ln w="11430">
            <a:solidFill>
              <a:srgbClr val="B19561"/>
            </a:solidFill>
          </a:ln>
        </p:spPr>
      </p:sp>
      <p:sp>
        <p:nvSpPr>
          <p:cNvPr id="7" name="content-17-155">
            <a:extLst>
              <a:ext uri="{FF2B5EF4-FFF2-40B4-BE49-F238E27FC236}">
                <a16:creationId xmlns:a16="http://schemas.microsoft.com/office/drawing/2014/main" id="{22A7AD5E-8BC7-4BFD-A524-E619BCD4A19B}"/>
              </a:ext>
            </a:extLst>
          </p:cNvPr>
          <p:cNvSpPr>
            <a:spLocks noGrp="1"/>
          </p:cNvSpPr>
          <p:nvPr/>
        </p:nvSpPr>
        <p:spPr>
          <a:xfrm>
            <a:off x="457200" y="3743325"/>
            <a:ext cx="6791325" cy="704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975" b="0" i="0">
                <a:solidFill>
                  <a:srgbClr val="192E3B"/>
                </a:solidFill>
                <a:latin typeface="Georgia"/>
                <a:ea typeface="Georgia"/>
                <a:cs typeface="Georgia"/>
              </a:defRPr>
            </a:pPr>
            <a:r>
              <a:rPr sz="3975" b="0" i="0">
                <a:solidFill>
                  <a:srgbClr val="192E3B"/>
                </a:solidFill>
                <a:latin typeface="Georgia"/>
                <a:ea typeface="Georgia"/>
                <a:cs typeface="Georgia"/>
              </a:rPr>
              <a:t>Кто молодцы?</a:t>
            </a:r>
          </a:p>
        </p:txBody>
      </p:sp>
      <p:sp>
        <p:nvSpPr>
          <p:cNvPr id="8" name="content-17-156">
            <a:extLst>
              <a:ext uri="{FF2B5EF4-FFF2-40B4-BE49-F238E27FC236}">
                <a16:creationId xmlns:a16="http://schemas.microsoft.com/office/drawing/2014/main" id="{F0B64E00-DBE6-4CD6-9134-846B09E9A705}"/>
              </a:ext>
            </a:extLst>
          </p:cNvPr>
          <p:cNvSpPr>
            <a:spLocks noGrp="1"/>
          </p:cNvSpPr>
          <p:nvPr/>
        </p:nvSpPr>
        <p:spPr>
          <a:xfrm>
            <a:off x="457200" y="4695825"/>
            <a:ext cx="8629650" cy="895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4875" b="0" i="0">
                <a:solidFill>
                  <a:srgbClr val="793A41"/>
                </a:solidFill>
                <a:latin typeface="Georgia"/>
                <a:ea typeface="Georgia"/>
                <a:cs typeface="Georgia"/>
              </a:defRPr>
            </a:pPr>
            <a:r>
              <a:rPr sz="4875" b="0" i="0">
                <a:solidFill>
                  <a:srgbClr val="793A41"/>
                </a:solidFill>
                <a:latin typeface="Georgia"/>
                <a:ea typeface="Georgia"/>
                <a:cs typeface="Georgia"/>
              </a:rPr>
              <a:t>Мы – молодцы!</a:t>
            </a:r>
          </a:p>
        </p:txBody>
      </p:sp>
      <p:sp>
        <p:nvSpPr>
          <p:cNvPr id="9" name="original-smile">
            <a:extLst>
              <a:ext uri="{FF2B5EF4-FFF2-40B4-BE49-F238E27FC236}">
                <a16:creationId xmlns:a16="http://schemas.microsoft.com/office/drawing/2014/main" id="{7C4D1EFE-83C8-4F37-8B5D-0E51E983E428}"/>
              </a:ext>
            </a:extLst>
          </p:cNvPr>
          <p:cNvSpPr>
            <a:spLocks noGrp="1"/>
          </p:cNvSpPr>
          <p:nvPr/>
        </p:nvSpPr>
        <p:spPr>
          <a:xfrm>
            <a:off x="10096500" y="5067300"/>
            <a:ext cx="1619250" cy="952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4875" b="0" i="0">
                <a:solidFill>
                  <a:srgbClr val="793A41"/>
                </a:solidFill>
                <a:latin typeface="Calibri"/>
                <a:ea typeface="Wingdings"/>
                <a:cs typeface="Wingdings"/>
                <a:sym typeface="Wingdings" charset="2"/>
              </a:defRPr>
            </a:pPr>
            <a:r>
              <a:rPr sz="4875" b="0" i="0">
                <a:solidFill>
                  <a:srgbClr val="793A41"/>
                </a:solidFill>
                <a:latin typeface="Calibri"/>
                <a:ea typeface="Wingdings"/>
                <a:cs typeface="Wingdings"/>
                <a:sym typeface="Wingdings" charset="2"/>
              </a:rPr>
              <a:t></a:t>
            </a:r>
          </a:p>
        </p:txBody>
      </p:sp>
      <p:sp>
        <p:nv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6094451-5325-437B-A64A-3E5597F52205}"/>
              </a:ext>
            </a:extLst>
          </p:cNvPr>
          <p:cNvSpPr>
            <a:spLocks noGrp="1"/>
          </p:cNvSpPr>
          <p:nvPr/>
        </p:nvSpPr>
        <p:spPr>
          <a:xfrm>
            <a:off x="457200" y="6429375"/>
            <a:ext cx="11277600" cy="0"/>
          </a:xfrm>
          <a:prstGeom prst="line">
            <a:avLst/>
          </a:prstGeom>
          <a:noFill/>
          <a:ln w="7620">
            <a:solidFill>
              <a:srgbClr val="C9BDA7"/>
            </a:solidFill>
          </a:ln>
        </p:spPr>
      </p:sp>
      <p:sp>
        <p:nvSpPr>
          <p:cNvPr id="11" name="signature">
            <a:extLst>
              <a:ext uri="{FF2B5EF4-FFF2-40B4-BE49-F238E27FC236}">
                <a16:creationId xmlns:a16="http://schemas.microsoft.com/office/drawing/2014/main" id="{17D626FD-D7E4-477B-A192-4EB334EF6A23}"/>
              </a:ext>
            </a:extLst>
          </p:cNvPr>
          <p:cNvSpPr>
            <a:spLocks noGrp="1"/>
          </p:cNvSpPr>
          <p:nvPr/>
        </p:nvSpPr>
        <p:spPr>
          <a:xfrm>
            <a:off x="10810875" y="6524625"/>
            <a:ext cx="9525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00" b="0" i="0">
                <a:solidFill>
                  <a:srgbClr val="746D62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46D6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519146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061722B4-1955-47AC-885C-C9B82C1A2012}"/>
              </a:ext>
            </a:extLst>
          </p:cNvPr>
          <p:cNvSpPr>
            <a:spLocks noGrp="1"/>
          </p:cNvSpPr>
          <p:nvPr/>
        </p:nvSpPr>
        <p:spPr>
          <a:xfrm>
            <a:off x="457200" y="247650"/>
            <a:ext cx="11277600" cy="0"/>
          </a:xfrm>
          <a:prstGeom prst="line">
            <a:avLst/>
          </a:prstGeom>
          <a:noFill/>
          <a:ln w="13335">
            <a:solidFill>
              <a:srgbClr val="793A41"/>
            </a:solidFill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F9C29539-D88C-44B9-9A48-4A5979C6F45D}"/>
              </a:ext>
            </a:extLst>
          </p:cNvPr>
          <p:cNvSpPr>
            <a:spLocks noGrp="1"/>
          </p:cNvSpPr>
          <p:nvPr/>
        </p:nvSpPr>
        <p:spPr>
          <a:xfrm>
            <a:off x="457200" y="428625"/>
            <a:ext cx="11277600" cy="781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600" b="0" i="0">
                <a:solidFill>
                  <a:srgbClr val="192E3B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192E3B"/>
                </a:solidFill>
                <a:latin typeface="Georgia"/>
                <a:ea typeface="Georgia"/>
                <a:cs typeface="Georgia"/>
              </a:rPr>
              <a:t>План урока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457200" y="2438356"/>
            <a:ext cx="3028950" cy="2419438"/>
          </a:xfrm>
          <a:prstGeom prst="rect">
            <a:avLst/>
          </a:prstGeom>
        </p:spPr>
      </p:pic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1B943C85-3F3F-49CE-8D0B-6EBAD8ACEDFB}"/>
              </a:ext>
            </a:extLst>
          </p:cNvPr>
          <p:cNvSpPr>
            <a:spLocks noGrp="1"/>
          </p:cNvSpPr>
          <p:nvPr/>
        </p:nvSpPr>
        <p:spPr>
          <a:xfrm>
            <a:off x="3819525" y="1390650"/>
            <a:ext cx="0" cy="4819650"/>
          </a:xfrm>
          <a:prstGeom prst="line">
            <a:avLst/>
          </a:prstGeom>
          <a:noFill/>
          <a:ln w="9525">
            <a:solidFill>
              <a:srgbClr val="B19561"/>
            </a:solidFill>
          </a:ln>
        </p:spPr>
      </p:sp>
      <p:sp>
        <p:nvSpPr>
          <p:cNvPr id="5" name="content-3-18">
            <a:extLst>
              <a:ext uri="{FF2B5EF4-FFF2-40B4-BE49-F238E27FC236}">
                <a16:creationId xmlns:a16="http://schemas.microsoft.com/office/drawing/2014/main" id="{789E0F2D-525D-4707-B3B3-50490E4248C3}"/>
              </a:ext>
            </a:extLst>
          </p:cNvPr>
          <p:cNvSpPr>
            <a:spLocks noGrp="1"/>
          </p:cNvSpPr>
          <p:nvPr/>
        </p:nvSpPr>
        <p:spPr>
          <a:xfrm>
            <a:off x="4124325" y="1390650"/>
            <a:ext cx="7524750" cy="581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«Мастерская мира»: экономическое лидерство.</a:t>
            </a:r>
          </a:p>
        </p:txBody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454282F7-A30B-4678-879E-15424DA43019}"/>
              </a:ext>
            </a:extLst>
          </p:cNvPr>
          <p:cNvSpPr>
            <a:spLocks noGrp="1"/>
          </p:cNvSpPr>
          <p:nvPr/>
        </p:nvSpPr>
        <p:spPr>
          <a:xfrm>
            <a:off x="4124325" y="1981200"/>
            <a:ext cx="7610475" cy="0"/>
          </a:xfrm>
          <a:prstGeom prst="line">
            <a:avLst/>
          </a:prstGeom>
          <a:noFill/>
          <a:ln w="5715">
            <a:solidFill>
              <a:srgbClr val="C9BDA7"/>
            </a:solidFill>
          </a:ln>
        </p:spPr>
      </p:sp>
      <p:sp>
        <p:nvSpPr>
          <p:cNvPr id="7" name="content-3-19">
            <a:extLst>
              <a:ext uri="{FF2B5EF4-FFF2-40B4-BE49-F238E27FC236}">
                <a16:creationId xmlns:a16="http://schemas.microsoft.com/office/drawing/2014/main" id="{E68FC7C3-DF1E-4770-A16B-E808C9655571}"/>
              </a:ext>
            </a:extLst>
          </p:cNvPr>
          <p:cNvSpPr>
            <a:spLocks noGrp="1"/>
          </p:cNvSpPr>
          <p:nvPr/>
        </p:nvSpPr>
        <p:spPr>
          <a:xfrm>
            <a:off x="4124325" y="2019300"/>
            <a:ext cx="7524750" cy="581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Социальная структура: «две нации».</a:t>
            </a:r>
          </a:p>
        </p:txBody>
      </p:sp>
      <p:sp>
        <p:nv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213FD43-B4EA-4EA1-8E1F-6675849F87F5}"/>
              </a:ext>
            </a:extLst>
          </p:cNvPr>
          <p:cNvSpPr>
            <a:spLocks noGrp="1"/>
          </p:cNvSpPr>
          <p:nvPr/>
        </p:nvSpPr>
        <p:spPr>
          <a:xfrm>
            <a:off x="4124325" y="2609850"/>
            <a:ext cx="7610475" cy="0"/>
          </a:xfrm>
          <a:prstGeom prst="line">
            <a:avLst/>
          </a:prstGeom>
          <a:noFill/>
          <a:ln w="5715">
            <a:solidFill>
              <a:srgbClr val="C9BDA7"/>
            </a:solidFill>
          </a:ln>
        </p:spPr>
      </p:sp>
      <p:sp>
        <p:nvSpPr>
          <p:cNvPr id="9" name="content-3-20">
            <a:extLst>
              <a:ext uri="{FF2B5EF4-FFF2-40B4-BE49-F238E27FC236}">
                <a16:creationId xmlns:a16="http://schemas.microsoft.com/office/drawing/2014/main" id="{0063F20C-8E22-4BC2-9665-B99C0D80E2B8}"/>
              </a:ext>
            </a:extLst>
          </p:cNvPr>
          <p:cNvSpPr>
            <a:spLocks noGrp="1"/>
          </p:cNvSpPr>
          <p:nvPr/>
        </p:nvSpPr>
        <p:spPr>
          <a:xfrm>
            <a:off x="4124325" y="2647950"/>
            <a:ext cx="7524750" cy="714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Политическая система: особенности и стабильность.</a:t>
            </a:r>
          </a:p>
        </p:txBody>
      </p:sp>
      <p:sp>
        <p:nv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CEABC04-919B-4E60-A7A6-4947B6CAE778}"/>
              </a:ext>
            </a:extLst>
          </p:cNvPr>
          <p:cNvSpPr>
            <a:spLocks noGrp="1"/>
          </p:cNvSpPr>
          <p:nvPr/>
        </p:nvSpPr>
        <p:spPr>
          <a:xfrm>
            <a:off x="4124325" y="3371850"/>
            <a:ext cx="7610475" cy="0"/>
          </a:xfrm>
          <a:prstGeom prst="line">
            <a:avLst/>
          </a:prstGeom>
          <a:noFill/>
          <a:ln w="5715">
            <a:solidFill>
              <a:srgbClr val="C9BDA7"/>
            </a:solidFill>
          </a:ln>
        </p:spPr>
      </p:sp>
      <p:sp>
        <p:nvSpPr>
          <p:cNvPr id="11" name="content-3-21">
            <a:extLst>
              <a:ext uri="{FF2B5EF4-FFF2-40B4-BE49-F238E27FC236}">
                <a16:creationId xmlns:a16="http://schemas.microsoft.com/office/drawing/2014/main" id="{7402EBC1-44F1-49E1-AC6E-31AC7F4D6ED1}"/>
              </a:ext>
            </a:extLst>
          </p:cNvPr>
          <p:cNvSpPr>
            <a:spLocks noGrp="1"/>
          </p:cNvSpPr>
          <p:nvPr/>
        </p:nvSpPr>
        <p:spPr>
          <a:xfrm>
            <a:off x="4124325" y="3409950"/>
            <a:ext cx="7524750" cy="866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Борьба с «гнилыми местечками»: парламентская реформа 1832 г.</a:t>
            </a:r>
          </a:p>
        </p:txBody>
      </p:sp>
      <p:sp>
        <p:nv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2604AD1A-A133-4BC7-8752-5F93D6B6E8D9}"/>
              </a:ext>
            </a:extLst>
          </p:cNvPr>
          <p:cNvSpPr>
            <a:spLocks noGrp="1"/>
          </p:cNvSpPr>
          <p:nvPr/>
        </p:nvSpPr>
        <p:spPr>
          <a:xfrm>
            <a:off x="4124325" y="4286250"/>
            <a:ext cx="7610475" cy="0"/>
          </a:xfrm>
          <a:prstGeom prst="line">
            <a:avLst/>
          </a:prstGeom>
          <a:noFill/>
          <a:ln w="5715">
            <a:solidFill>
              <a:srgbClr val="C9BDA7"/>
            </a:solidFill>
          </a:ln>
        </p:spPr>
      </p:sp>
      <p:sp>
        <p:nvSpPr>
          <p:cNvPr id="13" name="content-3-22">
            <a:extLst>
              <a:ext uri="{FF2B5EF4-FFF2-40B4-BE49-F238E27FC236}">
                <a16:creationId xmlns:a16="http://schemas.microsoft.com/office/drawing/2014/main" id="{D830015E-2AD5-4B7A-859B-8DD1A1E475F1}"/>
              </a:ext>
            </a:extLst>
          </p:cNvPr>
          <p:cNvSpPr>
            <a:spLocks noGrp="1"/>
          </p:cNvSpPr>
          <p:nvPr/>
        </p:nvSpPr>
        <p:spPr>
          <a:xfrm>
            <a:off x="4124325" y="4324350"/>
            <a:ext cx="7524750" cy="581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Либеральные реформы 1820-1840-х гг.</a:t>
            </a:r>
          </a:p>
        </p:txBody>
      </p:sp>
      <p:sp>
        <p:nv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31B5D8CA-8A1A-400E-9FAF-F08B05CECF02}"/>
              </a:ext>
            </a:extLst>
          </p:cNvPr>
          <p:cNvSpPr>
            <a:spLocks noGrp="1"/>
          </p:cNvSpPr>
          <p:nvPr/>
        </p:nvSpPr>
        <p:spPr>
          <a:xfrm>
            <a:off x="4124325" y="4914900"/>
            <a:ext cx="7610475" cy="0"/>
          </a:xfrm>
          <a:prstGeom prst="line">
            <a:avLst/>
          </a:prstGeom>
          <a:noFill/>
          <a:ln w="5715">
            <a:solidFill>
              <a:srgbClr val="C9BDA7"/>
            </a:solidFill>
          </a:ln>
        </p:spPr>
      </p:sp>
      <p:sp>
        <p:nvSpPr>
          <p:cNvPr id="15" name="content-3-23">
            <a:extLst>
              <a:ext uri="{FF2B5EF4-FFF2-40B4-BE49-F238E27FC236}">
                <a16:creationId xmlns:a16="http://schemas.microsoft.com/office/drawing/2014/main" id="{699B64EE-4EBB-4120-B89B-3BAC91DCF54A}"/>
              </a:ext>
            </a:extLst>
          </p:cNvPr>
          <p:cNvSpPr>
            <a:spLocks noGrp="1"/>
          </p:cNvSpPr>
          <p:nvPr/>
        </p:nvSpPr>
        <p:spPr>
          <a:xfrm>
            <a:off x="4124325" y="4953000"/>
            <a:ext cx="7524750" cy="581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Рабочее движение: от луддитов к чартизму.</a:t>
            </a:r>
          </a:p>
        </p:txBody>
      </p:sp>
      <p:sp>
        <p:nv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3BA42484-288B-4EA7-B99E-6F25A9934145}"/>
              </a:ext>
            </a:extLst>
          </p:cNvPr>
          <p:cNvSpPr>
            <a:spLocks noGrp="1"/>
          </p:cNvSpPr>
          <p:nvPr/>
        </p:nvSpPr>
        <p:spPr>
          <a:xfrm>
            <a:off x="4124325" y="5543550"/>
            <a:ext cx="7610475" cy="0"/>
          </a:xfrm>
          <a:prstGeom prst="line">
            <a:avLst/>
          </a:prstGeom>
          <a:noFill/>
          <a:ln w="5715">
            <a:solidFill>
              <a:srgbClr val="C9BDA7"/>
            </a:solidFill>
          </a:ln>
        </p:spPr>
      </p:sp>
      <p:sp>
        <p:nvSpPr>
          <p:cNvPr id="17" name="content-3-24">
            <a:extLst>
              <a:ext uri="{FF2B5EF4-FFF2-40B4-BE49-F238E27FC236}">
                <a16:creationId xmlns:a16="http://schemas.microsoft.com/office/drawing/2014/main" id="{BBC30C76-A14F-48E2-9A61-B62FF9C52163}"/>
              </a:ext>
            </a:extLst>
          </p:cNvPr>
          <p:cNvSpPr>
            <a:spLocks noGrp="1"/>
          </p:cNvSpPr>
          <p:nvPr/>
        </p:nvSpPr>
        <p:spPr>
          <a:xfrm>
            <a:off x="4124325" y="5581650"/>
            <a:ext cx="7524750" cy="714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Итоги развития Великобритании к середине XIX века.</a:t>
            </a:r>
          </a:p>
        </p:txBody>
      </p:sp>
      <p:sp>
        <p:nv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93C92249-0FE5-425E-AD60-2FF4CBD7A05B}"/>
              </a:ext>
            </a:extLst>
          </p:cNvPr>
          <p:cNvSpPr>
            <a:spLocks noGrp="1"/>
          </p:cNvSpPr>
          <p:nvPr/>
        </p:nvSpPr>
        <p:spPr>
          <a:xfrm>
            <a:off x="457200" y="6429375"/>
            <a:ext cx="11277600" cy="0"/>
          </a:xfrm>
          <a:prstGeom prst="line">
            <a:avLst/>
          </a:prstGeom>
          <a:noFill/>
          <a:ln w="7620">
            <a:solidFill>
              <a:srgbClr val="C9BDA7"/>
            </a:solidFill>
          </a:ln>
        </p:spPr>
      </p:sp>
      <p:sp>
        <p:nvSpPr>
          <p:cNvPr id="19" name="signature">
            <a:extLst>
              <a:ext uri="{FF2B5EF4-FFF2-40B4-BE49-F238E27FC236}">
                <a16:creationId xmlns:a16="http://schemas.microsoft.com/office/drawing/2014/main" id="{067D9C62-0892-4A80-9855-EE904F10D4AD}"/>
              </a:ext>
            </a:extLst>
          </p:cNvPr>
          <p:cNvSpPr>
            <a:spLocks noGrp="1"/>
          </p:cNvSpPr>
          <p:nvPr/>
        </p:nvSpPr>
        <p:spPr>
          <a:xfrm>
            <a:off x="10810875" y="6524625"/>
            <a:ext cx="9525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00" b="0" i="0">
                <a:solidFill>
                  <a:srgbClr val="746D62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46D6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661009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2B342AF-1752-4415-B258-D9BEBB25B5D2}"/>
              </a:ext>
            </a:extLst>
          </p:cNvPr>
          <p:cNvSpPr>
            <a:spLocks noGrp="1"/>
          </p:cNvSpPr>
          <p:nvPr/>
        </p:nvSpPr>
        <p:spPr>
          <a:xfrm>
            <a:off x="457200" y="247650"/>
            <a:ext cx="11277600" cy="0"/>
          </a:xfrm>
          <a:prstGeom prst="line">
            <a:avLst/>
          </a:prstGeom>
          <a:noFill/>
          <a:ln w="13335">
            <a:solidFill>
              <a:srgbClr val="793A41"/>
            </a:solidFill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65E1CDB7-64CB-42F5-A538-FABFB7B311ED}"/>
              </a:ext>
            </a:extLst>
          </p:cNvPr>
          <p:cNvSpPr>
            <a:spLocks noGrp="1"/>
          </p:cNvSpPr>
          <p:nvPr/>
        </p:nvSpPr>
        <p:spPr>
          <a:xfrm>
            <a:off x="457200" y="428625"/>
            <a:ext cx="11277600" cy="781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600" b="0" i="0">
                <a:solidFill>
                  <a:srgbClr val="192E3B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192E3B"/>
                </a:solidFill>
                <a:latin typeface="Georgia"/>
                <a:ea typeface="Georgia"/>
                <a:cs typeface="Georgia"/>
              </a:rPr>
              <a:t>«Мастерская мира»</a:t>
            </a:r>
          </a:p>
        </p:txBody>
      </p:sp>
      <p:sp>
        <p:nvSpPr>
          <p:cNvPr id="3" name="content-4-27">
            <a:extLst>
              <a:ext uri="{FF2B5EF4-FFF2-40B4-BE49-F238E27FC236}">
                <a16:creationId xmlns:a16="http://schemas.microsoft.com/office/drawing/2014/main" id="{481CD7A8-D121-48E6-90AC-F0BF57F4F525}"/>
              </a:ext>
            </a:extLst>
          </p:cNvPr>
          <p:cNvSpPr>
            <a:spLocks noGrp="1"/>
          </p:cNvSpPr>
          <p:nvPr/>
        </p:nvSpPr>
        <p:spPr>
          <a:xfrm>
            <a:off x="457200" y="1343025"/>
            <a:ext cx="4667250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Промышленный переворот:</a:t>
            </a:r>
          </a:p>
        </p:txBody>
      </p:sp>
      <p:sp>
        <p:nvSpPr>
          <p:cNvPr id="4" name="content-4-28">
            <a:extLst>
              <a:ext uri="{FF2B5EF4-FFF2-40B4-BE49-F238E27FC236}">
                <a16:creationId xmlns:a16="http://schemas.microsoft.com/office/drawing/2014/main" id="{35184CE1-20D4-4C4D-ADE4-5768E44C5D7D}"/>
              </a:ext>
            </a:extLst>
          </p:cNvPr>
          <p:cNvSpPr>
            <a:spLocks noGrp="1"/>
          </p:cNvSpPr>
          <p:nvPr/>
        </p:nvSpPr>
        <p:spPr>
          <a:xfrm>
            <a:off x="457200" y="1809750"/>
            <a:ext cx="4667250" cy="1000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Первый в мире, преимущество перед другими странами.</a:t>
            </a:r>
          </a:p>
        </p:txBody>
      </p:sp>
      <p:sp>
        <p:nvSpPr>
          <p:cNvPr id="5" name="content-4-29">
            <a:extLst>
              <a:ext uri="{FF2B5EF4-FFF2-40B4-BE49-F238E27FC236}">
                <a16:creationId xmlns:a16="http://schemas.microsoft.com/office/drawing/2014/main" id="{8B21DA2D-E230-4F11-A02C-6C88115A1CF5}"/>
              </a:ext>
            </a:extLst>
          </p:cNvPr>
          <p:cNvSpPr>
            <a:spLocks noGrp="1"/>
          </p:cNvSpPr>
          <p:nvPr/>
        </p:nvSpPr>
        <p:spPr>
          <a:xfrm>
            <a:off x="457200" y="3124200"/>
            <a:ext cx="4667250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Рост экспорта:</a:t>
            </a:r>
          </a:p>
        </p:txBody>
      </p:sp>
      <p:sp>
        <p:nvSpPr>
          <p:cNvPr id="6" name="content-4-30">
            <a:extLst>
              <a:ext uri="{FF2B5EF4-FFF2-40B4-BE49-F238E27FC236}">
                <a16:creationId xmlns:a16="http://schemas.microsoft.com/office/drawing/2014/main" id="{61D8D5C5-17D1-496F-ABB9-D1D7D504C124}"/>
              </a:ext>
            </a:extLst>
          </p:cNvPr>
          <p:cNvSpPr>
            <a:spLocks noGrp="1"/>
          </p:cNvSpPr>
          <p:nvPr/>
        </p:nvSpPr>
        <p:spPr>
          <a:xfrm>
            <a:off x="457200" y="3590925"/>
            <a:ext cx="4667250" cy="1571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Огромное увеличение вывода товаров (текстиль, машины) в Латинскую Америку, США, Азию.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6330624" y="1343025"/>
            <a:ext cx="4579002" cy="3114675"/>
          </a:xfrm>
          <a:prstGeom prst="rect">
            <a:avLst/>
          </a:prstGeom>
        </p:spPr>
      </p:pic>
      <p:sp>
        <p:nvSpPr>
          <p:cNvPr id="8" name="content-4-31">
            <a:extLst>
              <a:ext uri="{FF2B5EF4-FFF2-40B4-BE49-F238E27FC236}">
                <a16:creationId xmlns:a16="http://schemas.microsoft.com/office/drawing/2014/main" id="{8436C796-7E2F-4BDE-9AA9-4FBA7020A50D}"/>
              </a:ext>
            </a:extLst>
          </p:cNvPr>
          <p:cNvSpPr>
            <a:spLocks noGrp="1"/>
          </p:cNvSpPr>
          <p:nvPr/>
        </p:nvSpPr>
        <p:spPr>
          <a:xfrm>
            <a:off x="5505450" y="4610100"/>
            <a:ext cx="6229350" cy="371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Всемирная выставка 1851 г.:</a:t>
            </a:r>
          </a:p>
        </p:txBody>
      </p:sp>
      <p:sp>
        <p:nvSpPr>
          <p:cNvPr id="9" name="content-4-32">
            <a:extLst>
              <a:ext uri="{FF2B5EF4-FFF2-40B4-BE49-F238E27FC236}">
                <a16:creationId xmlns:a16="http://schemas.microsoft.com/office/drawing/2014/main" id="{0C313B90-A212-427F-AD37-C3584CFEBC01}"/>
              </a:ext>
            </a:extLst>
          </p:cNvPr>
          <p:cNvSpPr>
            <a:spLocks noGrp="1"/>
          </p:cNvSpPr>
          <p:nvPr/>
        </p:nvSpPr>
        <p:spPr>
          <a:xfrm>
            <a:off x="5505450" y="5038725"/>
            <a:ext cx="6229350" cy="923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Демонстрация промышленного могущества в Хрустальном дворце.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BC37D92-B3C7-42C1-A58D-92AC44E9BB68}"/>
              </a:ext>
            </a:extLst>
          </p:cNvPr>
          <p:cNvSpPr>
            <a:spLocks noGrp="1"/>
          </p:cNvSpPr>
          <p:nvPr/>
        </p:nvSpPr>
        <p:spPr>
          <a:xfrm>
            <a:off x="457200" y="5057775"/>
            <a:ext cx="4667250" cy="1266825"/>
          </a:xfrm>
          <a:prstGeom prst="rect">
            <a:avLst/>
          </a:prstGeom>
          <a:solidFill>
            <a:srgbClr val="E6E9E3"/>
          </a:solidFill>
          <a:ln w="0">
            <a:noFill/>
          </a:ln>
        </p:spPr>
      </p:sp>
      <p:sp>
        <p:nvSpPr>
          <p:cNvPr id="11" name="content-4-33">
            <a:extLst>
              <a:ext uri="{FF2B5EF4-FFF2-40B4-BE49-F238E27FC236}">
                <a16:creationId xmlns:a16="http://schemas.microsoft.com/office/drawing/2014/main" id="{835D2991-83DC-42D2-955F-728937302136}"/>
              </a:ext>
            </a:extLst>
          </p:cNvPr>
          <p:cNvSpPr>
            <a:spLocks noGrp="1"/>
          </p:cNvSpPr>
          <p:nvPr/>
        </p:nvSpPr>
        <p:spPr>
          <a:xfrm>
            <a:off x="619125" y="5162550"/>
            <a:ext cx="4343400" cy="361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00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10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Железнодорожный бум:</a:t>
            </a:r>
          </a:p>
        </p:txBody>
      </p:sp>
      <p:sp>
        <p:nvSpPr>
          <p:cNvPr id="12" name="content-4-34">
            <a:extLst>
              <a:ext uri="{FF2B5EF4-FFF2-40B4-BE49-F238E27FC236}">
                <a16:creationId xmlns:a16="http://schemas.microsoft.com/office/drawing/2014/main" id="{7129C59B-A0F4-4B9A-BB4F-2A101E5E29CE}"/>
              </a:ext>
            </a:extLst>
          </p:cNvPr>
          <p:cNvSpPr>
            <a:spLocks noGrp="1"/>
          </p:cNvSpPr>
          <p:nvPr/>
        </p:nvSpPr>
        <p:spPr>
          <a:xfrm>
            <a:off x="619125" y="5581650"/>
            <a:ext cx="4343400" cy="714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025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025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Стимулировал развитие металлургии и машиностроения.</a:t>
            </a:r>
          </a:p>
        </p:txBody>
      </p:sp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A7C6552-618B-40B9-986A-96CF1EBC59B3}"/>
              </a:ext>
            </a:extLst>
          </p:cNvPr>
          <p:cNvSpPr>
            <a:spLocks noGrp="1"/>
          </p:cNvSpPr>
          <p:nvPr/>
        </p:nvSpPr>
        <p:spPr>
          <a:xfrm>
            <a:off x="457200" y="6429375"/>
            <a:ext cx="11277600" cy="0"/>
          </a:xfrm>
          <a:prstGeom prst="line">
            <a:avLst/>
          </a:prstGeom>
          <a:noFill/>
          <a:ln w="7620">
            <a:solidFill>
              <a:srgbClr val="C9BDA7"/>
            </a:solidFill>
          </a:ln>
        </p:spPr>
      </p:sp>
      <p:sp>
        <p:nvSpPr>
          <p:cNvPr id="14" name="signature">
            <a:extLst>
              <a:ext uri="{FF2B5EF4-FFF2-40B4-BE49-F238E27FC236}">
                <a16:creationId xmlns:a16="http://schemas.microsoft.com/office/drawing/2014/main" id="{0D3A81B3-0C5D-44CB-87C5-F825A1D3C509}"/>
              </a:ext>
            </a:extLst>
          </p:cNvPr>
          <p:cNvSpPr>
            <a:spLocks noGrp="1"/>
          </p:cNvSpPr>
          <p:nvPr/>
        </p:nvSpPr>
        <p:spPr>
          <a:xfrm>
            <a:off x="10810875" y="6524625"/>
            <a:ext cx="9525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00" b="0" i="0">
                <a:solidFill>
                  <a:srgbClr val="746D62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46D6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440880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2E040F1-45AB-46E7-AA1A-85F67041C95D}"/>
              </a:ext>
            </a:extLst>
          </p:cNvPr>
          <p:cNvSpPr>
            <a:spLocks noGrp="1"/>
          </p:cNvSpPr>
          <p:nvPr/>
        </p:nvSpPr>
        <p:spPr>
          <a:xfrm>
            <a:off x="457200" y="247650"/>
            <a:ext cx="11277600" cy="0"/>
          </a:xfrm>
          <a:prstGeom prst="line">
            <a:avLst/>
          </a:prstGeom>
          <a:noFill/>
          <a:ln w="13335">
            <a:solidFill>
              <a:srgbClr val="793A41"/>
            </a:solidFill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944120B3-534F-4683-B833-3A3AC7E31A8C}"/>
              </a:ext>
            </a:extLst>
          </p:cNvPr>
          <p:cNvSpPr>
            <a:spLocks noGrp="1"/>
          </p:cNvSpPr>
          <p:nvPr/>
        </p:nvSpPr>
        <p:spPr>
          <a:xfrm>
            <a:off x="457200" y="428625"/>
            <a:ext cx="11277600" cy="781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600" b="0" i="0">
                <a:solidFill>
                  <a:srgbClr val="192E3B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192E3B"/>
                </a:solidFill>
                <a:latin typeface="Georgia"/>
                <a:ea typeface="Georgia"/>
                <a:cs typeface="Georgia"/>
              </a:rPr>
              <a:t>Оборотная сторона успеха</a:t>
            </a:r>
          </a:p>
        </p:txBody>
      </p:sp>
      <p:sp>
        <p:nvSpPr>
          <p:cNvPr id="3" name="content-5-37">
            <a:extLst>
              <a:ext uri="{FF2B5EF4-FFF2-40B4-BE49-F238E27FC236}">
                <a16:creationId xmlns:a16="http://schemas.microsoft.com/office/drawing/2014/main" id="{2FA1FCFD-6574-4FC5-8273-0D18B312AC08}"/>
              </a:ext>
            </a:extLst>
          </p:cNvPr>
          <p:cNvSpPr>
            <a:spLocks noGrp="1"/>
          </p:cNvSpPr>
          <p:nvPr/>
        </p:nvSpPr>
        <p:spPr>
          <a:xfrm>
            <a:off x="457200" y="1362075"/>
            <a:ext cx="7172325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Снижение роли сельского хозяйства:</a:t>
            </a:r>
          </a:p>
        </p:txBody>
      </p:sp>
      <p:sp>
        <p:nvSpPr>
          <p:cNvPr id="4" name="content-5-38">
            <a:extLst>
              <a:ext uri="{FF2B5EF4-FFF2-40B4-BE49-F238E27FC236}">
                <a16:creationId xmlns:a16="http://schemas.microsoft.com/office/drawing/2014/main" id="{4388D6CE-CFD0-4FC6-AEB0-C94C7CAB2DD5}"/>
              </a:ext>
            </a:extLst>
          </p:cNvPr>
          <p:cNvSpPr>
            <a:spLocks noGrp="1"/>
          </p:cNvSpPr>
          <p:nvPr/>
        </p:nvSpPr>
        <p:spPr>
          <a:xfrm>
            <a:off x="457200" y="1819275"/>
            <a:ext cx="7172325" cy="866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К </a:t>
            </a:r>
            <a:r>
              <a:rPr sz="2325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1860-м гг.</a:t>
            </a:r>
            <a:r>
              <a:rPr sz="2325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 удовлетворяло лишь </a:t>
            </a:r>
            <a:r>
              <a:rPr sz="2325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половину</a:t>
            </a:r>
            <a:r>
              <a:rPr sz="2325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 потребностей страны.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6502D59-53EF-4E0F-A603-5FA5DB89A20B}"/>
              </a:ext>
            </a:extLst>
          </p:cNvPr>
          <p:cNvSpPr>
            <a:spLocks noGrp="1"/>
          </p:cNvSpPr>
          <p:nvPr/>
        </p:nvSpPr>
        <p:spPr>
          <a:xfrm>
            <a:off x="457200" y="2781300"/>
            <a:ext cx="7172325" cy="0"/>
          </a:xfrm>
          <a:prstGeom prst="line">
            <a:avLst/>
          </a:prstGeom>
          <a:noFill/>
          <a:ln w="7620">
            <a:solidFill>
              <a:srgbClr val="B19561"/>
            </a:solidFill>
          </a:ln>
        </p:spPr>
      </p:sp>
      <p:sp>
        <p:nvSpPr>
          <p:cNvPr id="6" name="content-5-39">
            <a:extLst>
              <a:ext uri="{FF2B5EF4-FFF2-40B4-BE49-F238E27FC236}">
                <a16:creationId xmlns:a16="http://schemas.microsoft.com/office/drawing/2014/main" id="{BB6BBBF3-BE47-4B1B-AEFC-B2A1D9569F79}"/>
              </a:ext>
            </a:extLst>
          </p:cNvPr>
          <p:cNvSpPr>
            <a:spLocks noGrp="1"/>
          </p:cNvSpPr>
          <p:nvPr/>
        </p:nvSpPr>
        <p:spPr>
          <a:xfrm>
            <a:off x="457200" y="2914650"/>
            <a:ext cx="7172325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Урбанизация:</a:t>
            </a:r>
          </a:p>
        </p:txBody>
      </p:sp>
      <p:sp>
        <p:nvSpPr>
          <p:cNvPr id="7" name="content-5-40">
            <a:extLst>
              <a:ext uri="{FF2B5EF4-FFF2-40B4-BE49-F238E27FC236}">
                <a16:creationId xmlns:a16="http://schemas.microsoft.com/office/drawing/2014/main" id="{1F242D4B-E118-4916-AA2A-57212F16275D}"/>
              </a:ext>
            </a:extLst>
          </p:cNvPr>
          <p:cNvSpPr>
            <a:spLocks noGrp="1"/>
          </p:cNvSpPr>
          <p:nvPr/>
        </p:nvSpPr>
        <p:spPr>
          <a:xfrm>
            <a:off x="457200" y="3352800"/>
            <a:ext cx="7172325" cy="819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Быстрый рост городов (население Лондона — </a:t>
            </a:r>
            <a:r>
              <a:rPr sz="240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2,5 млн человек</a:t>
            </a:r>
            <a:r>
              <a: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 к </a:t>
            </a:r>
            <a:r>
              <a:rPr sz="240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1851 г.</a:t>
            </a:r>
            <a:r>
              <a: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).</a:t>
            </a:r>
          </a:p>
        </p:txBody>
      </p:sp>
      <p:sp>
        <p:nvSpPr>
          <p:cNvPr id="8" name="content-5-41">
            <a:extLst>
              <a:ext uri="{FF2B5EF4-FFF2-40B4-BE49-F238E27FC236}">
                <a16:creationId xmlns:a16="http://schemas.microsoft.com/office/drawing/2014/main" id="{326ABE54-3C8B-475C-9E9D-589C9E63E3A8}"/>
              </a:ext>
            </a:extLst>
          </p:cNvPr>
          <p:cNvSpPr>
            <a:spLocks noGrp="1"/>
          </p:cNvSpPr>
          <p:nvPr/>
        </p:nvSpPr>
        <p:spPr>
          <a:xfrm>
            <a:off x="457200" y="4229100"/>
            <a:ext cx="7172325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Пауперизм:</a:t>
            </a:r>
          </a:p>
        </p:txBody>
      </p:sp>
      <p:sp>
        <p:nvSpPr>
          <p:cNvPr id="9" name="content-5-42">
            <a:extLst>
              <a:ext uri="{FF2B5EF4-FFF2-40B4-BE49-F238E27FC236}">
                <a16:creationId xmlns:a16="http://schemas.microsoft.com/office/drawing/2014/main" id="{321F1643-A834-49C6-99F1-70B0665D84BE}"/>
              </a:ext>
            </a:extLst>
          </p:cNvPr>
          <p:cNvSpPr>
            <a:spLocks noGrp="1"/>
          </p:cNvSpPr>
          <p:nvPr/>
        </p:nvSpPr>
        <p:spPr>
          <a:xfrm>
            <a:off x="457200" y="4667250"/>
            <a:ext cx="7172325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Массовая бедность.</a:t>
            </a:r>
          </a:p>
        </p:txBody>
      </p:sp>
      <p:sp>
        <p:nvSpPr>
          <p:cNvPr id="10" name="content-5-43">
            <a:extLst>
              <a:ext uri="{FF2B5EF4-FFF2-40B4-BE49-F238E27FC236}">
                <a16:creationId xmlns:a16="http://schemas.microsoft.com/office/drawing/2014/main" id="{DF633BFE-6B91-48B6-A8E0-AC3FD25FC7DC}"/>
              </a:ext>
            </a:extLst>
          </p:cNvPr>
          <p:cNvSpPr>
            <a:spLocks noGrp="1"/>
          </p:cNvSpPr>
          <p:nvPr/>
        </p:nvSpPr>
        <p:spPr>
          <a:xfrm>
            <a:off x="457200" y="5181600"/>
            <a:ext cx="7172325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Закон о бедных 1834 г.:</a:t>
            </a:r>
          </a:p>
        </p:txBody>
      </p:sp>
      <p:sp>
        <p:nvSpPr>
          <p:cNvPr id="11" name="content-5-44">
            <a:extLst>
              <a:ext uri="{FF2B5EF4-FFF2-40B4-BE49-F238E27FC236}">
                <a16:creationId xmlns:a16="http://schemas.microsoft.com/office/drawing/2014/main" id="{AAE8F4AB-B0C0-41A4-994D-DA014194A9E6}"/>
              </a:ext>
            </a:extLst>
          </p:cNvPr>
          <p:cNvSpPr>
            <a:spLocks noGrp="1"/>
          </p:cNvSpPr>
          <p:nvPr/>
        </p:nvSpPr>
        <p:spPr>
          <a:xfrm>
            <a:off x="457200" y="5619750"/>
            <a:ext cx="7172325" cy="704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0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10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Создание работных домов («бастилий для бедных»), ужесточение условий для неимущих.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8112204" y="1314450"/>
            <a:ext cx="3559017" cy="4943475"/>
          </a:xfrm>
          <a:prstGeom prst="rect">
            <a:avLst/>
          </a:prstGeom>
        </p:spPr>
      </p:pic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FFEAC84-F03F-4597-B513-E049CB019FA4}"/>
              </a:ext>
            </a:extLst>
          </p:cNvPr>
          <p:cNvSpPr>
            <a:spLocks noGrp="1"/>
          </p:cNvSpPr>
          <p:nvPr/>
        </p:nvSpPr>
        <p:spPr>
          <a:xfrm>
            <a:off x="457200" y="6429375"/>
            <a:ext cx="11277600" cy="0"/>
          </a:xfrm>
          <a:prstGeom prst="line">
            <a:avLst/>
          </a:prstGeom>
          <a:noFill/>
          <a:ln w="7620">
            <a:solidFill>
              <a:srgbClr val="C9BDA7"/>
            </a:solidFill>
          </a:ln>
        </p:spPr>
      </p:sp>
      <p:sp>
        <p:nvSpPr>
          <p:cNvPr id="14" name="signature">
            <a:extLst>
              <a:ext uri="{FF2B5EF4-FFF2-40B4-BE49-F238E27FC236}">
                <a16:creationId xmlns:a16="http://schemas.microsoft.com/office/drawing/2014/main" id="{2B8AD8E7-8894-4809-A6FB-A5442E754A74}"/>
              </a:ext>
            </a:extLst>
          </p:cNvPr>
          <p:cNvSpPr>
            <a:spLocks noGrp="1"/>
          </p:cNvSpPr>
          <p:nvPr/>
        </p:nvSpPr>
        <p:spPr>
          <a:xfrm>
            <a:off x="10810875" y="6524625"/>
            <a:ext cx="9525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00" b="0" i="0">
                <a:solidFill>
                  <a:srgbClr val="746D62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46D6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252159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86070D73-8C8B-40C5-9E79-B73D55616C6A}"/>
              </a:ext>
            </a:extLst>
          </p:cNvPr>
          <p:cNvSpPr>
            <a:spLocks noGrp="1"/>
          </p:cNvSpPr>
          <p:nvPr/>
        </p:nvSpPr>
        <p:spPr>
          <a:xfrm>
            <a:off x="457200" y="247650"/>
            <a:ext cx="11277600" cy="0"/>
          </a:xfrm>
          <a:prstGeom prst="line">
            <a:avLst/>
          </a:prstGeom>
          <a:noFill/>
          <a:ln w="13335">
            <a:solidFill>
              <a:srgbClr val="793A41"/>
            </a:solidFill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6A9E6307-13E3-424F-BE5A-B195C8C1621A}"/>
              </a:ext>
            </a:extLst>
          </p:cNvPr>
          <p:cNvSpPr>
            <a:spLocks noGrp="1"/>
          </p:cNvSpPr>
          <p:nvPr/>
        </p:nvSpPr>
        <p:spPr>
          <a:xfrm>
            <a:off x="457200" y="428625"/>
            <a:ext cx="11277600" cy="781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600" b="0" i="0">
                <a:solidFill>
                  <a:srgbClr val="192E3B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192E3B"/>
                </a:solidFill>
                <a:latin typeface="Georgia"/>
                <a:ea typeface="Georgia"/>
                <a:cs typeface="Georgia"/>
              </a:rPr>
              <a:t>«Две нации»: богатые и бедные</a:t>
            </a:r>
          </a:p>
        </p:txBody>
      </p:sp>
      <p:sp>
        <p:nvSpPr>
          <p:cNvPr id="3" name="content-6-47">
            <a:extLst>
              <a:ext uri="{FF2B5EF4-FFF2-40B4-BE49-F238E27FC236}">
                <a16:creationId xmlns:a16="http://schemas.microsoft.com/office/drawing/2014/main" id="{48F4AF83-B8FF-4B94-8748-5FB5319C04F0}"/>
              </a:ext>
            </a:extLst>
          </p:cNvPr>
          <p:cNvSpPr>
            <a:spLocks noGrp="1"/>
          </p:cNvSpPr>
          <p:nvPr/>
        </p:nvSpPr>
        <p:spPr>
          <a:xfrm>
            <a:off x="457200" y="1276350"/>
            <a:ext cx="11277600" cy="476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Чудовищное социальное неравенство.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D04750E8-4F64-4A87-99AA-84C315291234}"/>
              </a:ext>
            </a:extLst>
          </p:cNvPr>
          <p:cNvSpPr>
            <a:spLocks noGrp="1"/>
          </p:cNvSpPr>
          <p:nvPr/>
        </p:nvSpPr>
        <p:spPr>
          <a:xfrm>
            <a:off x="6096000" y="1952625"/>
            <a:ext cx="0" cy="3429000"/>
          </a:xfrm>
          <a:prstGeom prst="line">
            <a:avLst/>
          </a:prstGeom>
          <a:noFill/>
          <a:ln w="9525">
            <a:solidFill>
              <a:srgbClr val="B19561"/>
            </a:solidFill>
          </a:ln>
        </p:spPr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1252650" y="1905000"/>
            <a:ext cx="3685950" cy="2381250"/>
          </a:xfrm>
          <a:prstGeom prst="rect">
            <a:avLst/>
          </a:prstGeom>
        </p:spPr>
      </p:pic>
      <p:sp>
        <p:nvSpPr>
          <p:cNvPr id="6" name="content-6-48">
            <a:extLst>
              <a:ext uri="{FF2B5EF4-FFF2-40B4-BE49-F238E27FC236}">
                <a16:creationId xmlns:a16="http://schemas.microsoft.com/office/drawing/2014/main" id="{4CA34E29-64CA-4BCB-ACC3-664E246F1C0F}"/>
              </a:ext>
            </a:extLst>
          </p:cNvPr>
          <p:cNvSpPr>
            <a:spLocks noGrp="1"/>
          </p:cNvSpPr>
          <p:nvPr/>
        </p:nvSpPr>
        <p:spPr>
          <a:xfrm>
            <a:off x="457200" y="4410075"/>
            <a:ext cx="527685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Положение рабочих:</a:t>
            </a:r>
          </a:p>
        </p:txBody>
      </p:sp>
      <p:sp>
        <p:nvSpPr>
          <p:cNvPr id="7" name="content-6-49">
            <a:extLst>
              <a:ext uri="{FF2B5EF4-FFF2-40B4-BE49-F238E27FC236}">
                <a16:creationId xmlns:a16="http://schemas.microsoft.com/office/drawing/2014/main" id="{693A9A50-64CF-4954-9DCF-575CD80C86F1}"/>
              </a:ext>
            </a:extLst>
          </p:cNvPr>
          <p:cNvSpPr>
            <a:spLocks noGrp="1"/>
          </p:cNvSpPr>
          <p:nvPr/>
        </p:nvSpPr>
        <p:spPr>
          <a:xfrm>
            <a:off x="457200" y="4848225"/>
            <a:ext cx="5276850" cy="8477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Тяжёлые условия труда (</a:t>
            </a:r>
            <a:r>
              <a: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до 16 часов в день</a:t>
            </a:r>
            <a:r>
              <a: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), жизнь в трущобах без удобств.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430981" y="1847850"/>
            <a:ext cx="3016463" cy="2381250"/>
          </a:xfrm>
          <a:prstGeom prst="rect">
            <a:avLst/>
          </a:prstGeom>
        </p:spPr>
      </p:pic>
      <p:sp>
        <p:nvSpPr>
          <p:cNvPr id="9" name="content-6-50">
            <a:extLst>
              <a:ext uri="{FF2B5EF4-FFF2-40B4-BE49-F238E27FC236}">
                <a16:creationId xmlns:a16="http://schemas.microsoft.com/office/drawing/2014/main" id="{2CE5CF21-A3AC-4CA8-B8C5-E6CE81C52177}"/>
              </a:ext>
            </a:extLst>
          </p:cNvPr>
          <p:cNvSpPr>
            <a:spLocks noGrp="1"/>
          </p:cNvSpPr>
          <p:nvPr/>
        </p:nvSpPr>
        <p:spPr>
          <a:xfrm>
            <a:off x="6457950" y="4410075"/>
            <a:ext cx="527685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Правящий класс:</a:t>
            </a:r>
          </a:p>
        </p:txBody>
      </p:sp>
      <p:sp>
        <p:nvSpPr>
          <p:cNvPr id="10" name="content-6-51">
            <a:extLst>
              <a:ext uri="{FF2B5EF4-FFF2-40B4-BE49-F238E27FC236}">
                <a16:creationId xmlns:a16="http://schemas.microsoft.com/office/drawing/2014/main" id="{BA06F015-5526-45E4-BD01-718275BFB772}"/>
              </a:ext>
            </a:extLst>
          </p:cNvPr>
          <p:cNvSpPr>
            <a:spLocks noGrp="1"/>
          </p:cNvSpPr>
          <p:nvPr/>
        </p:nvSpPr>
        <p:spPr>
          <a:xfrm>
            <a:off x="6457950" y="4848225"/>
            <a:ext cx="5276850" cy="8477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Земельная аристократия, сливающаяся с крупной буржуазией.</a:t>
            </a:r>
          </a:p>
        </p:txBody>
      </p:sp>
      <p:sp>
        <p:nv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7054936A-0371-4B96-AB23-444B798742E1}"/>
              </a:ext>
            </a:extLst>
          </p:cNvPr>
          <p:cNvSpPr>
            <a:spLocks noGrp="1"/>
          </p:cNvSpPr>
          <p:nvPr/>
        </p:nvSpPr>
        <p:spPr>
          <a:xfrm>
            <a:off x="457200" y="5753100"/>
            <a:ext cx="11277600" cy="0"/>
          </a:xfrm>
          <a:prstGeom prst="line">
            <a:avLst/>
          </a:prstGeom>
          <a:noFill/>
          <a:ln w="9525">
            <a:solidFill>
              <a:srgbClr val="B19561"/>
            </a:solidFill>
          </a:ln>
        </p:spPr>
      </p:sp>
      <p:sp>
        <p:nvSpPr>
          <p:cNvPr id="12" name="content-6-52">
            <a:extLst>
              <a:ext uri="{FF2B5EF4-FFF2-40B4-BE49-F238E27FC236}">
                <a16:creationId xmlns:a16="http://schemas.microsoft.com/office/drawing/2014/main" id="{B384292B-09B6-478F-9296-C2122F230B79}"/>
              </a:ext>
            </a:extLst>
          </p:cNvPr>
          <p:cNvSpPr>
            <a:spLocks noGrp="1"/>
          </p:cNvSpPr>
          <p:nvPr/>
        </p:nvSpPr>
        <p:spPr>
          <a:xfrm>
            <a:off x="457200" y="5905500"/>
            <a:ext cx="11277600" cy="438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Вывод: Рост промышленности сопровождался огромной социальной ценой.</a:t>
            </a:r>
          </a:p>
        </p:txBody>
      </p:sp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F06BE355-A44D-49F1-B83E-27A28CE0CE55}"/>
              </a:ext>
            </a:extLst>
          </p:cNvPr>
          <p:cNvSpPr>
            <a:spLocks noGrp="1"/>
          </p:cNvSpPr>
          <p:nvPr/>
        </p:nvSpPr>
        <p:spPr>
          <a:xfrm>
            <a:off x="457200" y="6429375"/>
            <a:ext cx="11277600" cy="0"/>
          </a:xfrm>
          <a:prstGeom prst="line">
            <a:avLst/>
          </a:prstGeom>
          <a:noFill/>
          <a:ln w="7620">
            <a:solidFill>
              <a:srgbClr val="C9BDA7"/>
            </a:solidFill>
          </a:ln>
        </p:spPr>
      </p:sp>
      <p:sp>
        <p:nvSpPr>
          <p:cNvPr id="14" name="signature">
            <a:extLst>
              <a:ext uri="{FF2B5EF4-FFF2-40B4-BE49-F238E27FC236}">
                <a16:creationId xmlns:a16="http://schemas.microsoft.com/office/drawing/2014/main" id="{8DF53C1C-3361-4685-B45E-4EC7D0C4F264}"/>
              </a:ext>
            </a:extLst>
          </p:cNvPr>
          <p:cNvSpPr>
            <a:spLocks noGrp="1"/>
          </p:cNvSpPr>
          <p:nvPr/>
        </p:nvSpPr>
        <p:spPr>
          <a:xfrm>
            <a:off x="10810875" y="6524625"/>
            <a:ext cx="9525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00" b="0" i="0">
                <a:solidFill>
                  <a:srgbClr val="746D62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46D6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964913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28AA36E9-E387-4D47-A556-314C977F5924}"/>
              </a:ext>
            </a:extLst>
          </p:cNvPr>
          <p:cNvSpPr>
            <a:spLocks noGrp="1"/>
          </p:cNvSpPr>
          <p:nvPr/>
        </p:nvSpPr>
        <p:spPr>
          <a:xfrm>
            <a:off x="457200" y="247650"/>
            <a:ext cx="11277600" cy="0"/>
          </a:xfrm>
          <a:prstGeom prst="line">
            <a:avLst/>
          </a:prstGeom>
          <a:noFill/>
          <a:ln w="13335">
            <a:solidFill>
              <a:srgbClr val="793A41"/>
            </a:solidFill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CE3E550F-901B-4116-BEEB-CF7BE6E8D559}"/>
              </a:ext>
            </a:extLst>
          </p:cNvPr>
          <p:cNvSpPr>
            <a:spLocks noGrp="1"/>
          </p:cNvSpPr>
          <p:nvPr/>
        </p:nvSpPr>
        <p:spPr>
          <a:xfrm>
            <a:off x="457200" y="428625"/>
            <a:ext cx="11277600" cy="990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375" b="0" i="0">
                <a:solidFill>
                  <a:srgbClr val="192E3B"/>
                </a:solidFill>
                <a:latin typeface="Georgia"/>
                <a:ea typeface="Georgia"/>
                <a:cs typeface="Georgia"/>
              </a:defRPr>
            </a:pPr>
            <a:r>
              <a:rPr sz="3375" b="0" i="0">
                <a:solidFill>
                  <a:srgbClr val="192E3B"/>
                </a:solidFill>
                <a:latin typeface="Georgia"/>
                <a:ea typeface="Georgia"/>
                <a:cs typeface="Georgia"/>
              </a:rPr>
              <a:t>Политическая система: основа стабильности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548BBF3-C54F-440C-8E63-F6ACC2B803D1}"/>
              </a:ext>
            </a:extLst>
          </p:cNvPr>
          <p:cNvSpPr>
            <a:spLocks noGrp="1"/>
          </p:cNvSpPr>
          <p:nvPr/>
        </p:nvSpPr>
        <p:spPr>
          <a:xfrm>
            <a:off x="457200" y="1676400"/>
            <a:ext cx="5372100" cy="1524000"/>
          </a:xfrm>
          <a:prstGeom prst="rect">
            <a:avLst/>
          </a:prstGeom>
          <a:solidFill>
            <a:srgbClr val="FCF9F1"/>
          </a:solidFill>
          <a:ln w="7620">
            <a:solidFill>
              <a:srgbClr val="B19561"/>
            </a:solidFill>
          </a:ln>
        </p:spPr>
      </p:sp>
      <p:sp>
        <p:nvSpPr>
          <p:cNvPr id="4" name="content-7-55">
            <a:extLst>
              <a:ext uri="{FF2B5EF4-FFF2-40B4-BE49-F238E27FC236}">
                <a16:creationId xmlns:a16="http://schemas.microsoft.com/office/drawing/2014/main" id="{0EE6905C-46FC-409A-9F90-DFE832D546E6}"/>
              </a:ext>
            </a:extLst>
          </p:cNvPr>
          <p:cNvSpPr>
            <a:spLocks noGrp="1"/>
          </p:cNvSpPr>
          <p:nvPr/>
        </p:nvSpPr>
        <p:spPr>
          <a:xfrm>
            <a:off x="657225" y="1809750"/>
            <a:ext cx="4972050" cy="428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Конституционная монархия:</a:t>
            </a:r>
          </a:p>
        </p:txBody>
      </p:sp>
      <p:sp>
        <p:nvSpPr>
          <p:cNvPr id="5" name="content-7-56">
            <a:extLst>
              <a:ext uri="{FF2B5EF4-FFF2-40B4-BE49-F238E27FC236}">
                <a16:creationId xmlns:a16="http://schemas.microsoft.com/office/drawing/2014/main" id="{5554BD5C-A0D0-4773-A52B-54DD2143A540}"/>
              </a:ext>
            </a:extLst>
          </p:cNvPr>
          <p:cNvSpPr>
            <a:spLocks noGrp="1"/>
          </p:cNvSpPr>
          <p:nvPr/>
        </p:nvSpPr>
        <p:spPr>
          <a:xfrm>
            <a:off x="657225" y="2295525"/>
            <a:ext cx="4972050" cy="838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Власть монарха ограничена парламентом.</a:t>
            </a:r>
          </a:p>
        </p:txBody>
      </p:sp>
      <p:sp>
        <p:nvSpPr>
          <p:cNvPr id="6" name="content-7-57">
            <a:extLst>
              <a:ext uri="{FF2B5EF4-FFF2-40B4-BE49-F238E27FC236}">
                <a16:creationId xmlns:a16="http://schemas.microsoft.com/office/drawing/2014/main" id="{CC7B55C2-DEC8-4587-A05D-3BA10CA80BC1}"/>
              </a:ext>
            </a:extLst>
          </p:cNvPr>
          <p:cNvSpPr>
            <a:spLocks noGrp="1"/>
          </p:cNvSpPr>
          <p:nvPr/>
        </p:nvSpPr>
        <p:spPr>
          <a:xfrm>
            <a:off x="6477000" y="1676400"/>
            <a:ext cx="5257800" cy="733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325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Создание Соединённого Королевства (1801):</a:t>
            </a:r>
          </a:p>
        </p:txBody>
      </p:sp>
      <p:sp>
        <p:nvSpPr>
          <p:cNvPr id="7" name="content-7-58">
            <a:extLst>
              <a:ext uri="{FF2B5EF4-FFF2-40B4-BE49-F238E27FC236}">
                <a16:creationId xmlns:a16="http://schemas.microsoft.com/office/drawing/2014/main" id="{EAAEC64F-35F0-4480-92B4-2F9ECB6FCBC5}"/>
              </a:ext>
            </a:extLst>
          </p:cNvPr>
          <p:cNvSpPr>
            <a:spLocks noGrp="1"/>
          </p:cNvSpPr>
          <p:nvPr/>
        </p:nvSpPr>
        <p:spPr>
          <a:xfrm>
            <a:off x="6477000" y="2466975"/>
            <a:ext cx="5257800" cy="828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Объединение Великобритании и Ирландии.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6824689-23AD-47F1-BA19-414C14BA34EF}"/>
              </a:ext>
            </a:extLst>
          </p:cNvPr>
          <p:cNvSpPr>
            <a:spLocks noGrp="1"/>
          </p:cNvSpPr>
          <p:nvPr/>
        </p:nvSpPr>
        <p:spPr>
          <a:xfrm>
            <a:off x="457200" y="3267075"/>
            <a:ext cx="5372100" cy="1485900"/>
          </a:xfrm>
          <a:prstGeom prst="rect">
            <a:avLst/>
          </a:prstGeom>
          <a:solidFill>
            <a:srgbClr val="E6E9E3"/>
          </a:solidFill>
          <a:ln w="0">
            <a:noFill/>
          </a:ln>
        </p:spPr>
      </p:sp>
      <p:sp>
        <p:nvSpPr>
          <p:cNvPr id="9" name="content-7-59">
            <a:extLst>
              <a:ext uri="{FF2B5EF4-FFF2-40B4-BE49-F238E27FC236}">
                <a16:creationId xmlns:a16="http://schemas.microsoft.com/office/drawing/2014/main" id="{A982E270-4B41-4558-B241-AD4569223492}"/>
              </a:ext>
            </a:extLst>
          </p:cNvPr>
          <p:cNvSpPr>
            <a:spLocks noGrp="1"/>
          </p:cNvSpPr>
          <p:nvPr/>
        </p:nvSpPr>
        <p:spPr>
          <a:xfrm>
            <a:off x="657225" y="3429000"/>
            <a:ext cx="4972050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Парламентаризм:</a:t>
            </a:r>
          </a:p>
        </p:txBody>
      </p:sp>
      <p:sp>
        <p:nvSpPr>
          <p:cNvPr id="10" name="content-7-60">
            <a:extLst>
              <a:ext uri="{FF2B5EF4-FFF2-40B4-BE49-F238E27FC236}">
                <a16:creationId xmlns:a16="http://schemas.microsoft.com/office/drawing/2014/main" id="{37F37568-6258-43BF-A018-4AFC5B950659}"/>
              </a:ext>
            </a:extLst>
          </p:cNvPr>
          <p:cNvSpPr>
            <a:spLocks noGrp="1"/>
          </p:cNvSpPr>
          <p:nvPr/>
        </p:nvSpPr>
        <p:spPr>
          <a:xfrm>
            <a:off x="657225" y="3895725"/>
            <a:ext cx="4972050" cy="771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Ответственное перед парламентом правительство.</a:t>
            </a:r>
          </a:p>
        </p:txBody>
      </p:sp>
      <p:sp>
        <p:nvSpPr>
          <p:cNvPr id="11" name="content-7-61">
            <a:extLst>
              <a:ext uri="{FF2B5EF4-FFF2-40B4-BE49-F238E27FC236}">
                <a16:creationId xmlns:a16="http://schemas.microsoft.com/office/drawing/2014/main" id="{F0D2CAB4-E2EF-48C6-9B34-95133C91CB43}"/>
              </a:ext>
            </a:extLst>
          </p:cNvPr>
          <p:cNvSpPr>
            <a:spLocks noGrp="1"/>
          </p:cNvSpPr>
          <p:nvPr/>
        </p:nvSpPr>
        <p:spPr>
          <a:xfrm>
            <a:off x="6477000" y="3400425"/>
            <a:ext cx="5257800" cy="428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Гарантии прав:</a:t>
            </a:r>
          </a:p>
        </p:txBody>
      </p:sp>
      <p:sp>
        <p:nvSpPr>
          <p:cNvPr id="12" name="content-7-62">
            <a:extLst>
              <a:ext uri="{FF2B5EF4-FFF2-40B4-BE49-F238E27FC236}">
                <a16:creationId xmlns:a16="http://schemas.microsoft.com/office/drawing/2014/main" id="{58878ABE-AA58-4F94-858E-003808538D4E}"/>
              </a:ext>
            </a:extLst>
          </p:cNvPr>
          <p:cNvSpPr>
            <a:spLocks noGrp="1"/>
          </p:cNvSpPr>
          <p:nvPr/>
        </p:nvSpPr>
        <p:spPr>
          <a:xfrm>
            <a:off x="6477000" y="3886200"/>
            <a:ext cx="5257800" cy="942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Свобода слова, собраний, неприкосновенность личности.</a:t>
            </a:r>
          </a:p>
        </p:txBody>
      </p:sp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B2C383E5-236C-40DC-B8A9-A6114A95E4E7}"/>
              </a:ext>
            </a:extLst>
          </p:cNvPr>
          <p:cNvSpPr>
            <a:spLocks noGrp="1"/>
          </p:cNvSpPr>
          <p:nvPr/>
        </p:nvSpPr>
        <p:spPr>
          <a:xfrm>
            <a:off x="457200" y="4953000"/>
            <a:ext cx="11277600" cy="0"/>
          </a:xfrm>
          <a:prstGeom prst="line">
            <a:avLst/>
          </a:prstGeom>
          <a:noFill/>
          <a:ln w="11430">
            <a:solidFill>
              <a:srgbClr val="B19561"/>
            </a:solidFill>
          </a:ln>
        </p:spPr>
      </p:sp>
      <p:sp>
        <p:nvSpPr>
          <p:cNvPr id="14" name="content-7-63">
            <a:extLst>
              <a:ext uri="{FF2B5EF4-FFF2-40B4-BE49-F238E27FC236}">
                <a16:creationId xmlns:a16="http://schemas.microsoft.com/office/drawing/2014/main" id="{429D6C88-D232-4101-841B-1ED3C11E5756}"/>
              </a:ext>
            </a:extLst>
          </p:cNvPr>
          <p:cNvSpPr>
            <a:spLocks noGrp="1"/>
          </p:cNvSpPr>
          <p:nvPr/>
        </p:nvSpPr>
        <p:spPr>
          <a:xfrm>
            <a:off x="457200" y="5114925"/>
            <a:ext cx="1127760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325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Причина отсутствия революций:</a:t>
            </a:r>
          </a:p>
        </p:txBody>
      </p:sp>
      <p:sp>
        <p:nvSpPr>
          <p:cNvPr id="15" name="content-7-64">
            <a:extLst>
              <a:ext uri="{FF2B5EF4-FFF2-40B4-BE49-F238E27FC236}">
                <a16:creationId xmlns:a16="http://schemas.microsoft.com/office/drawing/2014/main" id="{C62C3B90-410D-4D63-A7E1-C92A5C8155F4}"/>
              </a:ext>
            </a:extLst>
          </p:cNvPr>
          <p:cNvSpPr>
            <a:spLocks noGrp="1"/>
          </p:cNvSpPr>
          <p:nvPr/>
        </p:nvSpPr>
        <p:spPr>
          <a:xfrm>
            <a:off x="457200" y="5553075"/>
            <a:ext cx="11277600" cy="790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Наличие к началу XIX века многих завоеваний, которых на континенте добивались революциями.</a:t>
            </a:r>
          </a:p>
        </p:txBody>
      </p:sp>
      <p:sp>
        <p:nv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844A3800-9A00-4221-9BDA-467A4DE5B025}"/>
              </a:ext>
            </a:extLst>
          </p:cNvPr>
          <p:cNvSpPr>
            <a:spLocks noGrp="1"/>
          </p:cNvSpPr>
          <p:nvPr/>
        </p:nvSpPr>
        <p:spPr>
          <a:xfrm>
            <a:off x="457200" y="6429375"/>
            <a:ext cx="11277600" cy="0"/>
          </a:xfrm>
          <a:prstGeom prst="line">
            <a:avLst/>
          </a:prstGeom>
          <a:noFill/>
          <a:ln w="7620">
            <a:solidFill>
              <a:srgbClr val="C9BDA7"/>
            </a:solidFill>
          </a:ln>
        </p:spPr>
      </p:sp>
      <p:sp>
        <p:nvSpPr>
          <p:cNvPr id="17" name="signature">
            <a:extLst>
              <a:ext uri="{FF2B5EF4-FFF2-40B4-BE49-F238E27FC236}">
                <a16:creationId xmlns:a16="http://schemas.microsoft.com/office/drawing/2014/main" id="{DF9D4C12-15B3-4EAD-8FE3-D08F49C0E8AD}"/>
              </a:ext>
            </a:extLst>
          </p:cNvPr>
          <p:cNvSpPr>
            <a:spLocks noGrp="1"/>
          </p:cNvSpPr>
          <p:nvPr/>
        </p:nvSpPr>
        <p:spPr>
          <a:xfrm>
            <a:off x="10810875" y="6524625"/>
            <a:ext cx="9525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00" b="0" i="0">
                <a:solidFill>
                  <a:srgbClr val="746D62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46D6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380831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81DF78A-7FF2-4F35-8F5D-475E89F5053D}"/>
              </a:ext>
            </a:extLst>
          </p:cNvPr>
          <p:cNvSpPr>
            <a:spLocks noGrp="1"/>
          </p:cNvSpPr>
          <p:nvPr/>
        </p:nvSpPr>
        <p:spPr>
          <a:xfrm>
            <a:off x="457200" y="247650"/>
            <a:ext cx="11277600" cy="0"/>
          </a:xfrm>
          <a:prstGeom prst="line">
            <a:avLst/>
          </a:prstGeom>
          <a:noFill/>
          <a:ln w="13335">
            <a:solidFill>
              <a:srgbClr val="793A41"/>
            </a:solidFill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B5F95093-A6F9-4AA8-BB3F-2AF5198A8D09}"/>
              </a:ext>
            </a:extLst>
          </p:cNvPr>
          <p:cNvSpPr>
            <a:spLocks noGrp="1"/>
          </p:cNvSpPr>
          <p:nvPr/>
        </p:nvSpPr>
        <p:spPr>
          <a:xfrm>
            <a:off x="457200" y="428625"/>
            <a:ext cx="11277600" cy="781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450" b="0" i="0">
                <a:solidFill>
                  <a:srgbClr val="192E3B"/>
                </a:solidFill>
                <a:latin typeface="Georgia"/>
                <a:ea typeface="Georgia"/>
                <a:cs typeface="Georgia"/>
              </a:defRPr>
            </a:pPr>
            <a:r>
              <a:rPr sz="3450" b="0" i="0">
                <a:solidFill>
                  <a:srgbClr val="192E3B"/>
                </a:solidFill>
                <a:latin typeface="Georgia"/>
                <a:ea typeface="Georgia"/>
                <a:cs typeface="Georgia"/>
              </a:rPr>
              <a:t>Борьба за избирательную реформу</a:t>
            </a:r>
          </a:p>
        </p:txBody>
      </p:sp>
      <p:sp>
        <p:nvSpPr>
          <p:cNvPr id="3" name="content-8-67">
            <a:extLst>
              <a:ext uri="{FF2B5EF4-FFF2-40B4-BE49-F238E27FC236}">
                <a16:creationId xmlns:a16="http://schemas.microsoft.com/office/drawing/2014/main" id="{2DEA27C7-30C6-4640-865E-3366890B831E}"/>
              </a:ext>
            </a:extLst>
          </p:cNvPr>
          <p:cNvSpPr>
            <a:spLocks noGrp="1"/>
          </p:cNvSpPr>
          <p:nvPr/>
        </p:nvSpPr>
        <p:spPr>
          <a:xfrm>
            <a:off x="457200" y="1381125"/>
            <a:ext cx="11277600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«Гнилые местечки»:</a:t>
            </a:r>
          </a:p>
        </p:txBody>
      </p:sp>
      <p:sp>
        <p:nvSpPr>
          <p:cNvPr id="4" name="content-8-68">
            <a:extLst>
              <a:ext uri="{FF2B5EF4-FFF2-40B4-BE49-F238E27FC236}">
                <a16:creationId xmlns:a16="http://schemas.microsoft.com/office/drawing/2014/main" id="{3D149752-5166-4462-987D-734EB39B2600}"/>
              </a:ext>
            </a:extLst>
          </p:cNvPr>
          <p:cNvSpPr>
            <a:spLocks noGrp="1"/>
          </p:cNvSpPr>
          <p:nvPr/>
        </p:nvSpPr>
        <p:spPr>
          <a:xfrm>
            <a:off x="457200" y="1847850"/>
            <a:ext cx="11277600" cy="790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Устаревшая избирательная система (деревни с несколькими избирателями имели представительство, а крупные города — нет).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4FE5AD8-AA67-4E69-9CC1-1AA5F9F9EA8D}"/>
              </a:ext>
            </a:extLst>
          </p:cNvPr>
          <p:cNvSpPr>
            <a:spLocks noGrp="1"/>
          </p:cNvSpPr>
          <p:nvPr/>
        </p:nvSpPr>
        <p:spPr>
          <a:xfrm>
            <a:off x="457200" y="2800350"/>
            <a:ext cx="11277600" cy="0"/>
          </a:xfrm>
          <a:prstGeom prst="line">
            <a:avLst/>
          </a:prstGeom>
          <a:noFill/>
          <a:ln w="9525">
            <a:solidFill>
              <a:srgbClr val="B19561"/>
            </a:solidFill>
          </a:ln>
        </p:spPr>
      </p:sp>
      <p:sp>
        <p:nvSpPr>
          <p:cNvPr id="6" name="content-8-69">
            <a:extLst>
              <a:ext uri="{FF2B5EF4-FFF2-40B4-BE49-F238E27FC236}">
                <a16:creationId xmlns:a16="http://schemas.microsoft.com/office/drawing/2014/main" id="{3CC330AC-5F79-4301-9653-FD5FFA957281}"/>
              </a:ext>
            </a:extLst>
          </p:cNvPr>
          <p:cNvSpPr>
            <a:spLocks noGrp="1"/>
          </p:cNvSpPr>
          <p:nvPr/>
        </p:nvSpPr>
        <p:spPr>
          <a:xfrm>
            <a:off x="457200" y="3057525"/>
            <a:ext cx="4953000" cy="428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40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Манчестерская бойня (1819):</a:t>
            </a:r>
          </a:p>
        </p:txBody>
      </p:sp>
      <p:sp>
        <p:nvSpPr>
          <p:cNvPr id="7" name="content-8-70">
            <a:extLst>
              <a:ext uri="{FF2B5EF4-FFF2-40B4-BE49-F238E27FC236}">
                <a16:creationId xmlns:a16="http://schemas.microsoft.com/office/drawing/2014/main" id="{62924C22-8CBB-4E9B-931F-86FC469C56D5}"/>
              </a:ext>
            </a:extLst>
          </p:cNvPr>
          <p:cNvSpPr>
            <a:spLocks noGrp="1"/>
          </p:cNvSpPr>
          <p:nvPr/>
        </p:nvSpPr>
        <p:spPr>
          <a:xfrm>
            <a:off x="457200" y="3543300"/>
            <a:ext cx="4953000" cy="1638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Жестокий разгон митинга, принятие репрессивных «законов для затыкания рта».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6565106" y="2914650"/>
            <a:ext cx="4186238" cy="2790825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DF86299-A137-4B58-BF8C-742BE92AD94E}"/>
              </a:ext>
            </a:extLst>
          </p:cNvPr>
          <p:cNvSpPr>
            <a:spLocks noGrp="1"/>
          </p:cNvSpPr>
          <p:nvPr/>
        </p:nvSpPr>
        <p:spPr>
          <a:xfrm>
            <a:off x="457200" y="5743575"/>
            <a:ext cx="11277600" cy="571500"/>
          </a:xfrm>
          <a:prstGeom prst="rect">
            <a:avLst/>
          </a:prstGeom>
          <a:solidFill>
            <a:srgbClr val="E6E9E3"/>
          </a:solidFill>
          <a:ln w="0">
            <a:noFill/>
          </a:ln>
        </p:spPr>
      </p:sp>
      <p:sp>
        <p:nvSpPr>
          <p:cNvPr id="10" name="content-8-71">
            <a:extLst>
              <a:ext uri="{FF2B5EF4-FFF2-40B4-BE49-F238E27FC236}">
                <a16:creationId xmlns:a16="http://schemas.microsoft.com/office/drawing/2014/main" id="{F0D246E5-16AC-460C-A096-BE6C030F4DA9}"/>
              </a:ext>
            </a:extLst>
          </p:cNvPr>
          <p:cNvSpPr>
            <a:spLocks noGrp="1"/>
          </p:cNvSpPr>
          <p:nvPr/>
        </p:nvSpPr>
        <p:spPr>
          <a:xfrm>
            <a:off x="609600" y="5838825"/>
            <a:ext cx="10972800" cy="4667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025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025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Влияние Июльской революции 1830 г. во Франции:</a:t>
            </a:r>
            <a:r>
              <a:rPr sz="2025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 Осознание необходимости реформ.</a:t>
            </a:r>
          </a:p>
        </p:txBody>
      </p:sp>
      <p:sp>
        <p:nv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4CADEEA6-6333-40E1-AE9E-C40696737909}"/>
              </a:ext>
            </a:extLst>
          </p:cNvPr>
          <p:cNvSpPr>
            <a:spLocks noGrp="1"/>
          </p:cNvSpPr>
          <p:nvPr/>
        </p:nvSpPr>
        <p:spPr>
          <a:xfrm>
            <a:off x="457200" y="6429375"/>
            <a:ext cx="11277600" cy="0"/>
          </a:xfrm>
          <a:prstGeom prst="line">
            <a:avLst/>
          </a:prstGeom>
          <a:noFill/>
          <a:ln w="7620">
            <a:solidFill>
              <a:srgbClr val="C9BDA7"/>
            </a:solidFill>
          </a:ln>
        </p:spPr>
      </p:sp>
      <p:sp>
        <p:nvSpPr>
          <p:cNvPr id="12" name="signature">
            <a:extLst>
              <a:ext uri="{FF2B5EF4-FFF2-40B4-BE49-F238E27FC236}">
                <a16:creationId xmlns:a16="http://schemas.microsoft.com/office/drawing/2014/main" id="{6415AA5C-4E4B-46F9-B998-4794B7FF2974}"/>
              </a:ext>
            </a:extLst>
          </p:cNvPr>
          <p:cNvSpPr>
            <a:spLocks noGrp="1"/>
          </p:cNvSpPr>
          <p:nvPr/>
        </p:nvSpPr>
        <p:spPr>
          <a:xfrm>
            <a:off x="10810875" y="6524625"/>
            <a:ext cx="9525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00" b="0" i="0">
                <a:solidFill>
                  <a:srgbClr val="746D62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46D6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41418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DE424985-616E-4BFB-A471-C7EADC9C5A81}"/>
              </a:ext>
            </a:extLst>
          </p:cNvPr>
          <p:cNvSpPr>
            <a:spLocks noGrp="1"/>
          </p:cNvSpPr>
          <p:nvPr/>
        </p:nvSpPr>
        <p:spPr>
          <a:xfrm>
            <a:off x="457200" y="247650"/>
            <a:ext cx="11277600" cy="0"/>
          </a:xfrm>
          <a:prstGeom prst="line">
            <a:avLst/>
          </a:prstGeom>
          <a:noFill/>
          <a:ln w="13335">
            <a:solidFill>
              <a:srgbClr val="793A41"/>
            </a:solidFill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CE7CFD52-DEB3-453F-93B8-620D4708EF6D}"/>
              </a:ext>
            </a:extLst>
          </p:cNvPr>
          <p:cNvSpPr>
            <a:spLocks noGrp="1"/>
          </p:cNvSpPr>
          <p:nvPr/>
        </p:nvSpPr>
        <p:spPr>
          <a:xfrm>
            <a:off x="457200" y="428625"/>
            <a:ext cx="11277600" cy="781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525" b="0" i="0">
                <a:solidFill>
                  <a:srgbClr val="192E3B"/>
                </a:solidFill>
                <a:latin typeface="Georgia"/>
                <a:ea typeface="Georgia"/>
                <a:cs typeface="Georgia"/>
              </a:defRPr>
            </a:pPr>
            <a:r>
              <a:rPr sz="3525" b="0" i="0">
                <a:solidFill>
                  <a:srgbClr val="192E3B"/>
                </a:solidFill>
                <a:latin typeface="Georgia"/>
                <a:ea typeface="Georgia"/>
                <a:cs typeface="Georgia"/>
              </a:rPr>
              <a:t>Парламентская реформа 1832 г.</a:t>
            </a:r>
          </a:p>
        </p:txBody>
      </p:sp>
      <p:sp>
        <p:nvSpPr>
          <p:cNvPr id="3" name="content-9-74">
            <a:extLst>
              <a:ext uri="{FF2B5EF4-FFF2-40B4-BE49-F238E27FC236}">
                <a16:creationId xmlns:a16="http://schemas.microsoft.com/office/drawing/2014/main" id="{3AED825C-1A0F-4A70-8C49-6B72804A7FF6}"/>
              </a:ext>
            </a:extLst>
          </p:cNvPr>
          <p:cNvSpPr>
            <a:spLocks noGrp="1"/>
          </p:cNvSpPr>
          <p:nvPr/>
        </p:nvSpPr>
        <p:spPr>
          <a:xfrm>
            <a:off x="457200" y="1333500"/>
            <a:ext cx="11277600" cy="438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325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Инициатор:</a:t>
            </a:r>
            <a:r>
              <a:rPr sz="2325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 Правительство вигов (либералов).</a:t>
            </a:r>
          </a:p>
        </p:txBody>
      </p:sp>
      <p:sp>
        <p:nvSpPr>
          <p:cNvPr id="4" name="content-9-75">
            <a:extLst>
              <a:ext uri="{FF2B5EF4-FFF2-40B4-BE49-F238E27FC236}">
                <a16:creationId xmlns:a16="http://schemas.microsoft.com/office/drawing/2014/main" id="{0E42C7EB-3207-45A4-8A7C-8C6BDE5EF1D3}"/>
              </a:ext>
            </a:extLst>
          </p:cNvPr>
          <p:cNvSpPr>
            <a:spLocks noGrp="1"/>
          </p:cNvSpPr>
          <p:nvPr/>
        </p:nvSpPr>
        <p:spPr>
          <a:xfrm>
            <a:off x="457200" y="2019300"/>
            <a:ext cx="579120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Суть:</a:t>
            </a:r>
          </a:p>
        </p:txBody>
      </p:sp>
      <p:sp>
        <p:nvSpPr>
          <p:cNvPr id="5" name="content-9-76">
            <a:extLst>
              <a:ext uri="{FF2B5EF4-FFF2-40B4-BE49-F238E27FC236}">
                <a16:creationId xmlns:a16="http://schemas.microsoft.com/office/drawing/2014/main" id="{79C7FB40-16FD-4E66-8CB2-D754D1A8644D}"/>
              </a:ext>
            </a:extLst>
          </p:cNvPr>
          <p:cNvSpPr>
            <a:spLocks noGrp="1"/>
          </p:cNvSpPr>
          <p:nvPr/>
        </p:nvSpPr>
        <p:spPr>
          <a:xfrm>
            <a:off x="457200" y="2476500"/>
            <a:ext cx="5791200" cy="1162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Перераспределение избирательных округов, ликвидация многих «гнилых местечек».</a:t>
            </a:r>
          </a:p>
        </p:txBody>
      </p:sp>
      <p:sp>
        <p:nvSpPr>
          <p:cNvPr id="6" name="content-9-77">
            <a:extLst>
              <a:ext uri="{FF2B5EF4-FFF2-40B4-BE49-F238E27FC236}">
                <a16:creationId xmlns:a16="http://schemas.microsoft.com/office/drawing/2014/main" id="{3681A933-7D4B-4308-B254-575E858977A9}"/>
              </a:ext>
            </a:extLst>
          </p:cNvPr>
          <p:cNvSpPr>
            <a:spLocks noGrp="1"/>
          </p:cNvSpPr>
          <p:nvPr/>
        </p:nvSpPr>
        <p:spPr>
          <a:xfrm>
            <a:off x="457200" y="4095750"/>
            <a:ext cx="11277600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325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Результат: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6DEC5E9E-9FFD-45A8-8904-4CF7E5FC1D82}"/>
              </a:ext>
            </a:extLst>
          </p:cNvPr>
          <p:cNvSpPr>
            <a:spLocks noGrp="1"/>
          </p:cNvSpPr>
          <p:nvPr/>
        </p:nvSpPr>
        <p:spPr>
          <a:xfrm>
            <a:off x="457200" y="4552950"/>
            <a:ext cx="3476625" cy="0"/>
          </a:xfrm>
          <a:prstGeom prst="line">
            <a:avLst/>
          </a:prstGeom>
          <a:noFill/>
          <a:ln w="19050">
            <a:solidFill>
              <a:srgbClr val="60776F"/>
            </a:solidFill>
          </a:ln>
        </p:spPr>
      </p:sp>
      <p:sp>
        <p:nvSpPr>
          <p:cNvPr id="8" name="content-9-78">
            <a:extLst>
              <a:ext uri="{FF2B5EF4-FFF2-40B4-BE49-F238E27FC236}">
                <a16:creationId xmlns:a16="http://schemas.microsoft.com/office/drawing/2014/main" id="{89ABB71B-B2A9-4798-9A7E-8834BF159088}"/>
              </a:ext>
            </a:extLst>
          </p:cNvPr>
          <p:cNvSpPr>
            <a:spLocks noGrp="1"/>
          </p:cNvSpPr>
          <p:nvPr/>
        </p:nvSpPr>
        <p:spPr>
          <a:xfrm>
            <a:off x="457200" y="4695825"/>
            <a:ext cx="3476625" cy="1095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75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175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Право голоса получила средняя и крупная буржуазия.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C819C69-8001-4C93-BD70-7797559A77E1}"/>
              </a:ext>
            </a:extLst>
          </p:cNvPr>
          <p:cNvSpPr>
            <a:spLocks noGrp="1"/>
          </p:cNvSpPr>
          <p:nvPr/>
        </p:nvSpPr>
        <p:spPr>
          <a:xfrm>
            <a:off x="4295775" y="4552950"/>
            <a:ext cx="3476625" cy="0"/>
          </a:xfrm>
          <a:prstGeom prst="line">
            <a:avLst/>
          </a:prstGeom>
          <a:noFill/>
          <a:ln w="19050">
            <a:solidFill>
              <a:srgbClr val="60776F"/>
            </a:solidFill>
          </a:ln>
        </p:spPr>
      </p:sp>
      <p:sp>
        <p:nvSpPr>
          <p:cNvPr id="10" name="content-9-79">
            <a:extLst>
              <a:ext uri="{FF2B5EF4-FFF2-40B4-BE49-F238E27FC236}">
                <a16:creationId xmlns:a16="http://schemas.microsoft.com/office/drawing/2014/main" id="{413B458B-11BF-4224-99AC-56496BBF67AC}"/>
              </a:ext>
            </a:extLst>
          </p:cNvPr>
          <p:cNvSpPr>
            <a:spLocks noGrp="1"/>
          </p:cNvSpPr>
          <p:nvPr/>
        </p:nvSpPr>
        <p:spPr>
          <a:xfrm>
            <a:off x="4295775" y="4695825"/>
            <a:ext cx="3476625" cy="1095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75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175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Количество избирателей увеличилось незначительно.</a:t>
            </a:r>
          </a:p>
        </p:txBody>
      </p:sp>
      <p:sp>
        <p:nv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DF46B7F4-CDD7-4CDE-9BDE-2D497C79A3F5}"/>
              </a:ext>
            </a:extLst>
          </p:cNvPr>
          <p:cNvSpPr>
            <a:spLocks noGrp="1"/>
          </p:cNvSpPr>
          <p:nvPr/>
        </p:nvSpPr>
        <p:spPr>
          <a:xfrm>
            <a:off x="8134350" y="4552950"/>
            <a:ext cx="3476625" cy="0"/>
          </a:xfrm>
          <a:prstGeom prst="line">
            <a:avLst/>
          </a:prstGeom>
          <a:noFill/>
          <a:ln w="19050">
            <a:solidFill>
              <a:srgbClr val="793A41"/>
            </a:solidFill>
          </a:ln>
        </p:spPr>
      </p:sp>
      <p:sp>
        <p:nvSpPr>
          <p:cNvPr id="12" name="content-9-80">
            <a:extLst>
              <a:ext uri="{FF2B5EF4-FFF2-40B4-BE49-F238E27FC236}">
                <a16:creationId xmlns:a16="http://schemas.microsoft.com/office/drawing/2014/main" id="{545CBE79-2234-4A67-8050-A1BCB0A5ABEE}"/>
              </a:ext>
            </a:extLst>
          </p:cNvPr>
          <p:cNvSpPr>
            <a:spLocks noGrp="1"/>
          </p:cNvSpPr>
          <p:nvPr/>
        </p:nvSpPr>
        <p:spPr>
          <a:xfrm>
            <a:off x="8134350" y="4695825"/>
            <a:ext cx="3476625" cy="1095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75" b="0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175" b="0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Рабочие и мелкая буржуазия прав не получили.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7216775" y="1857375"/>
            <a:ext cx="3968750" cy="2381250"/>
          </a:xfrm>
          <a:prstGeom prst="rect">
            <a:avLst/>
          </a:prstGeom>
        </p:spPr>
      </p:pic>
      <p:sp>
        <p:nv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C8220922-2DA0-41AB-AD18-004560726E4A}"/>
              </a:ext>
            </a:extLst>
          </p:cNvPr>
          <p:cNvSpPr>
            <a:spLocks noGrp="1"/>
          </p:cNvSpPr>
          <p:nvPr/>
        </p:nvSpPr>
        <p:spPr>
          <a:xfrm>
            <a:off x="457200" y="5857875"/>
            <a:ext cx="11277600" cy="0"/>
          </a:xfrm>
          <a:prstGeom prst="line">
            <a:avLst/>
          </a:prstGeom>
          <a:noFill/>
          <a:ln w="9525">
            <a:solidFill>
              <a:srgbClr val="B19561"/>
            </a:solidFill>
          </a:ln>
        </p:spPr>
      </p:sp>
      <p:sp>
        <p:nvSpPr>
          <p:cNvPr id="15" name="content-9-81">
            <a:extLst>
              <a:ext uri="{FF2B5EF4-FFF2-40B4-BE49-F238E27FC236}">
                <a16:creationId xmlns:a16="http://schemas.microsoft.com/office/drawing/2014/main" id="{D9D22232-6280-4864-A3EC-7EF330D34AC8}"/>
              </a:ext>
            </a:extLst>
          </p:cNvPr>
          <p:cNvSpPr>
            <a:spLocks noGrp="1"/>
          </p:cNvSpPr>
          <p:nvPr/>
        </p:nvSpPr>
        <p:spPr>
          <a:xfrm>
            <a:off x="457200" y="6019800"/>
            <a:ext cx="11277600" cy="371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025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025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Значение:</a:t>
            </a:r>
            <a:r>
              <a:rPr sz="2025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 Важен был </a:t>
            </a:r>
            <a:r>
              <a:rPr sz="2025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прецедент</a:t>
            </a:r>
            <a:r>
              <a:rPr sz="2025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 — правящие верхи осознали необходимость уступок.</a:t>
            </a:r>
          </a:p>
        </p:txBody>
      </p:sp>
      <p:sp>
        <p:nv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C86523E2-0890-4F73-916A-46D8527D3DE5}"/>
              </a:ext>
            </a:extLst>
          </p:cNvPr>
          <p:cNvSpPr>
            <a:spLocks noGrp="1"/>
          </p:cNvSpPr>
          <p:nvPr/>
        </p:nvSpPr>
        <p:spPr>
          <a:xfrm>
            <a:off x="457200" y="6429375"/>
            <a:ext cx="11277600" cy="0"/>
          </a:xfrm>
          <a:prstGeom prst="line">
            <a:avLst/>
          </a:prstGeom>
          <a:noFill/>
          <a:ln w="7620">
            <a:solidFill>
              <a:srgbClr val="C9BDA7"/>
            </a:solidFill>
          </a:ln>
        </p:spPr>
      </p:sp>
      <p:sp>
        <p:nvSpPr>
          <p:cNvPr id="17" name="signature">
            <a:extLst>
              <a:ext uri="{FF2B5EF4-FFF2-40B4-BE49-F238E27FC236}">
                <a16:creationId xmlns:a16="http://schemas.microsoft.com/office/drawing/2014/main" id="{7F80E38F-1ECC-45FD-AA13-25DFC39C850F}"/>
              </a:ext>
            </a:extLst>
          </p:cNvPr>
          <p:cNvSpPr>
            <a:spLocks noGrp="1"/>
          </p:cNvSpPr>
          <p:nvPr/>
        </p:nvSpPr>
        <p:spPr>
          <a:xfrm>
            <a:off x="10810875" y="6524625"/>
            <a:ext cx="9525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00" b="0" i="0">
                <a:solidFill>
                  <a:srgbClr val="746D62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46D6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603949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1EE42149-1880-4CFD-B7C0-6262D1E7BE72}"/>
              </a:ext>
            </a:extLst>
          </p:cNvPr>
          <p:cNvSpPr>
            <a:spLocks noGrp="1"/>
          </p:cNvSpPr>
          <p:nvPr/>
        </p:nvSpPr>
        <p:spPr>
          <a:xfrm>
            <a:off x="457200" y="247650"/>
            <a:ext cx="11277600" cy="0"/>
          </a:xfrm>
          <a:prstGeom prst="line">
            <a:avLst/>
          </a:prstGeom>
          <a:noFill/>
          <a:ln w="13335">
            <a:solidFill>
              <a:srgbClr val="793A41"/>
            </a:solidFill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DFD1BAA0-A7BE-4955-9DE4-6B4431D882E0}"/>
              </a:ext>
            </a:extLst>
          </p:cNvPr>
          <p:cNvSpPr>
            <a:spLocks noGrp="1"/>
          </p:cNvSpPr>
          <p:nvPr/>
        </p:nvSpPr>
        <p:spPr>
          <a:xfrm>
            <a:off x="457200" y="428625"/>
            <a:ext cx="11277600" cy="781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375" b="0" i="0">
                <a:solidFill>
                  <a:srgbClr val="192E3B"/>
                </a:solidFill>
                <a:latin typeface="Georgia"/>
                <a:ea typeface="Georgia"/>
                <a:cs typeface="Georgia"/>
              </a:defRPr>
            </a:pPr>
            <a:r>
              <a:rPr sz="3375" b="0" i="0">
                <a:solidFill>
                  <a:srgbClr val="192E3B"/>
                </a:solidFill>
                <a:latin typeface="Georgia"/>
                <a:ea typeface="Georgia"/>
                <a:cs typeface="Georgia"/>
              </a:rPr>
              <a:t>Либеральные реформы 1820-1840-х гг.</a:t>
            </a:r>
          </a:p>
        </p:txBody>
      </p:sp>
      <p:sp>
        <p:nvSpPr>
          <p:cNvPr id="3" name="content-10-84">
            <a:extLst>
              <a:ext uri="{FF2B5EF4-FFF2-40B4-BE49-F238E27FC236}">
                <a16:creationId xmlns:a16="http://schemas.microsoft.com/office/drawing/2014/main" id="{B913FB57-1008-4C5C-A8C0-1C08081C0322}"/>
              </a:ext>
            </a:extLst>
          </p:cNvPr>
          <p:cNvSpPr>
            <a:spLocks noGrp="1"/>
          </p:cNvSpPr>
          <p:nvPr/>
        </p:nvSpPr>
        <p:spPr>
          <a:xfrm>
            <a:off x="457200" y="1428750"/>
            <a:ext cx="5314950" cy="428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Религиозные:</a:t>
            </a:r>
          </a:p>
        </p:txBody>
      </p:sp>
      <p:sp>
        <p:nvSpPr>
          <p:cNvPr id="4" name="content-10-85">
            <a:extLst>
              <a:ext uri="{FF2B5EF4-FFF2-40B4-BE49-F238E27FC236}">
                <a16:creationId xmlns:a16="http://schemas.microsoft.com/office/drawing/2014/main" id="{0072C55C-69A7-4A16-B3DD-DCA88DEE066D}"/>
              </a:ext>
            </a:extLst>
          </p:cNvPr>
          <p:cNvSpPr>
            <a:spLocks noGrp="1"/>
          </p:cNvSpPr>
          <p:nvPr/>
        </p:nvSpPr>
        <p:spPr>
          <a:xfrm>
            <a:off x="457200" y="1914525"/>
            <a:ext cx="5314950" cy="18002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Отмена ограничений для инаковерующих (</a:t>
            </a:r>
            <a:r>
              <a:rPr sz="240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1828</a:t>
            </a:r>
            <a:r>
              <a: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), </a:t>
            </a:r>
          </a:p>
          <a:p>
            <a:pPr algn="l">
              <a:lnSpc>
                <a:spcPct val="108000"/>
              </a:lnSpc>
              <a:buNone/>
              <a:def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Гражданская регистрация актов состояния (</a:t>
            </a:r>
            <a:r>
              <a:rPr sz="240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1836</a:t>
            </a:r>
            <a:r>
              <a: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).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3DD7E0C-45E1-405D-9E25-4C06F1038903}"/>
              </a:ext>
            </a:extLst>
          </p:cNvPr>
          <p:cNvSpPr>
            <a:spLocks noGrp="1"/>
          </p:cNvSpPr>
          <p:nvPr/>
        </p:nvSpPr>
        <p:spPr>
          <a:xfrm>
            <a:off x="6096000" y="1428750"/>
            <a:ext cx="0" cy="2219325"/>
          </a:xfrm>
          <a:prstGeom prst="line">
            <a:avLst/>
          </a:prstGeom>
          <a:noFill/>
          <a:ln w="9525">
            <a:solidFill>
              <a:srgbClr val="B19561"/>
            </a:solidFill>
          </a:ln>
        </p:spPr>
      </p:sp>
      <p:sp>
        <p:nvSpPr>
          <p:cNvPr id="6" name="content-10-86">
            <a:extLst>
              <a:ext uri="{FF2B5EF4-FFF2-40B4-BE49-F238E27FC236}">
                <a16:creationId xmlns:a16="http://schemas.microsoft.com/office/drawing/2014/main" id="{D43B8BE0-3ED8-4CA0-B2B0-9F4449A2594A}"/>
              </a:ext>
            </a:extLst>
          </p:cNvPr>
          <p:cNvSpPr>
            <a:spLocks noGrp="1"/>
          </p:cNvSpPr>
          <p:nvPr/>
        </p:nvSpPr>
        <p:spPr>
          <a:xfrm>
            <a:off x="6467475" y="1428750"/>
            <a:ext cx="5267325" cy="428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Ирландский вопрос:</a:t>
            </a:r>
          </a:p>
        </p:txBody>
      </p:sp>
      <p:sp>
        <p:nvSpPr>
          <p:cNvPr id="7" name="content-10-87">
            <a:extLst>
              <a:ext uri="{FF2B5EF4-FFF2-40B4-BE49-F238E27FC236}">
                <a16:creationId xmlns:a16="http://schemas.microsoft.com/office/drawing/2014/main" id="{3CA67513-5C3F-4B7E-9DEB-C2C3D061BDE4}"/>
              </a:ext>
            </a:extLst>
          </p:cNvPr>
          <p:cNvSpPr>
            <a:spLocks noGrp="1"/>
          </p:cNvSpPr>
          <p:nvPr/>
        </p:nvSpPr>
        <p:spPr>
          <a:xfrm>
            <a:off x="6467475" y="1914525"/>
            <a:ext cx="5267325" cy="18002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Предоставление ирландцам избирательных прав (</a:t>
            </a:r>
            <a:r>
              <a:rPr sz="240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1829</a:t>
            </a:r>
            <a:r>
              <a: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), но проблема </a:t>
            </a:r>
            <a:r>
              <a:rPr sz="240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дискриминации сохранилась</a:t>
            </a:r>
            <a:r>
              <a: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.</a:t>
            </a:r>
          </a:p>
        </p:txBody>
      </p:sp>
      <p:sp>
        <p:nv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FA5149D-44A6-4160-AF8C-2C1C0EE37B3E}"/>
              </a:ext>
            </a:extLst>
          </p:cNvPr>
          <p:cNvSpPr>
            <a:spLocks noGrp="1"/>
          </p:cNvSpPr>
          <p:nvPr/>
        </p:nvSpPr>
        <p:spPr>
          <a:xfrm>
            <a:off x="457200" y="3914775"/>
            <a:ext cx="11277600" cy="0"/>
          </a:xfrm>
          <a:prstGeom prst="line">
            <a:avLst/>
          </a:prstGeom>
          <a:noFill/>
          <a:ln w="11430">
            <a:solidFill>
              <a:srgbClr val="B19561"/>
            </a:solidFill>
          </a:ln>
        </p:spPr>
      </p:sp>
      <p:sp>
        <p:nvSpPr>
          <p:cNvPr id="9" name="content-10-88">
            <a:extLst>
              <a:ext uri="{FF2B5EF4-FFF2-40B4-BE49-F238E27FC236}">
                <a16:creationId xmlns:a16="http://schemas.microsoft.com/office/drawing/2014/main" id="{5F22075C-4754-46B9-BDA0-1A8710840C68}"/>
              </a:ext>
            </a:extLst>
          </p:cNvPr>
          <p:cNvSpPr>
            <a:spLocks noGrp="1"/>
          </p:cNvSpPr>
          <p:nvPr/>
        </p:nvSpPr>
        <p:spPr>
          <a:xfrm>
            <a:off x="457200" y="4181475"/>
            <a:ext cx="7362825" cy="428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Экономические:</a:t>
            </a:r>
          </a:p>
        </p:txBody>
      </p:sp>
      <p:sp>
        <p:nvSpPr>
          <p:cNvPr id="10" name="content-10-89">
            <a:extLst>
              <a:ext uri="{FF2B5EF4-FFF2-40B4-BE49-F238E27FC236}">
                <a16:creationId xmlns:a16="http://schemas.microsoft.com/office/drawing/2014/main" id="{A1D91D23-56A6-48E3-9925-16DF65C95F42}"/>
              </a:ext>
            </a:extLst>
          </p:cNvPr>
          <p:cNvSpPr>
            <a:spLocks noGrp="1"/>
          </p:cNvSpPr>
          <p:nvPr/>
        </p:nvSpPr>
        <p:spPr>
          <a:xfrm>
            <a:off x="457200" y="4667250"/>
            <a:ext cx="7362825" cy="1514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Отмена «хлебных законов» (</a:t>
            </a:r>
            <a:r>
              <a:rPr sz="240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1846</a:t>
            </a:r>
            <a:r>
              <a: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) и Навигационных актов (</a:t>
            </a:r>
            <a:r>
              <a:rPr sz="240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1849</a:t>
            </a:r>
            <a:r>
              <a: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) — переход к </a:t>
            </a:r>
            <a:r>
              <a:rPr sz="2400" b="1" i="0">
                <a:solidFill>
                  <a:srgbClr val="793A41"/>
                </a:solidFill>
                <a:latin typeface="Calibri"/>
                <a:ea typeface="Calibri"/>
                <a:cs typeface="Calibri"/>
              </a:rPr>
              <a:t>свободной торговле</a:t>
            </a:r>
            <a:r>
              <a:rPr sz="2400" b="0" i="0">
                <a:solidFill>
                  <a:srgbClr val="192E3B"/>
                </a:solidFill>
                <a:latin typeface="Calibri"/>
                <a:ea typeface="Calibri"/>
                <a:cs typeface="Calibri"/>
              </a:rPr>
              <a:t>.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8609206" y="4124325"/>
            <a:ext cx="2784088" cy="2038350"/>
          </a:xfrm>
          <a:prstGeom prst="rect">
            <a:avLst/>
          </a:prstGeom>
        </p:spPr>
      </p:pic>
      <p:sp>
        <p:nv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510A8DC-D610-4E90-A0F9-E1D72842EF04}"/>
              </a:ext>
            </a:extLst>
          </p:cNvPr>
          <p:cNvSpPr>
            <a:spLocks noGrp="1"/>
          </p:cNvSpPr>
          <p:nvPr/>
        </p:nvSpPr>
        <p:spPr>
          <a:xfrm>
            <a:off x="457200" y="6429375"/>
            <a:ext cx="11277600" cy="0"/>
          </a:xfrm>
          <a:prstGeom prst="line">
            <a:avLst/>
          </a:prstGeom>
          <a:noFill/>
          <a:ln w="7620">
            <a:solidFill>
              <a:srgbClr val="C9BDA7"/>
            </a:solidFill>
          </a:ln>
        </p:spPr>
      </p:sp>
      <p:sp>
        <p:nvSpPr>
          <p:cNvPr id="13" name="signature">
            <a:extLst>
              <a:ext uri="{FF2B5EF4-FFF2-40B4-BE49-F238E27FC236}">
                <a16:creationId xmlns:a16="http://schemas.microsoft.com/office/drawing/2014/main" id="{A7C3B6C4-9C07-4488-8E4C-8C2F9FE0FD14}"/>
              </a:ext>
            </a:extLst>
          </p:cNvPr>
          <p:cNvSpPr>
            <a:spLocks noGrp="1"/>
          </p:cNvSpPr>
          <p:nvPr/>
        </p:nvSpPr>
        <p:spPr>
          <a:xfrm>
            <a:off x="10810875" y="6524625"/>
            <a:ext cx="9525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100" b="0" i="0">
                <a:solidFill>
                  <a:srgbClr val="746D62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46D6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03685141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866</Words>
  <Application>Microsoft Office PowerPoint</Application>
  <DocSecurity>0</DocSecurity>
  <PresentationFormat>Широкоэкранный</PresentationFormat>
  <Paragraphs>147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Calibri</vt:lpstr>
      <vt:lpstr>Georgia</vt:lpstr>
      <vt:lpstr>ChatGPT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100ballnik.com</dc:creator>
  <cp:lastModifiedBy>Mendal</cp:lastModifiedBy>
  <cp:revision>1</cp:revision>
  <dcterms:created xsi:type="dcterms:W3CDTF">2026-09-14T15:24:52Z</dcterms:created>
  <dcterms:modified xsi:type="dcterms:W3CDTF">2026-09-14T18:01:59Z</dcterms:modified>
</cp:coreProperties>
</file>