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74E75E-F4DA-48B0-AF30-0881C8980000}"/>
              </a:ext>
            </a:extLst>
          </p:cNvPr>
          <p:cNvSpPr>
            <a:spLocks noGrp="1"/>
          </p:cNvSpPr>
          <p:nvPr/>
        </p:nvSpPr>
        <p:spPr>
          <a:xfrm>
            <a:off x="7219950" y="0"/>
            <a:ext cx="4972050" cy="6858000"/>
          </a:xfrm>
          <a:prstGeom prst="rect">
            <a:avLst/>
          </a:prstGeom>
          <a:solidFill>
            <a:srgbClr val="1E2429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6E82FB9-D2FD-434B-86F6-ABDE1F5BD80C}"/>
              </a:ext>
            </a:extLst>
          </p:cNvPr>
          <p:cNvSpPr>
            <a:spLocks noGrp="1"/>
          </p:cNvSpPr>
          <p:nvPr/>
        </p:nvSpPr>
        <p:spPr>
          <a:xfrm>
            <a:off x="447675" y="523875"/>
            <a:ext cx="6343650" cy="5734050"/>
          </a:xfrm>
          <a:prstGeom prst="rect">
            <a:avLst/>
          </a:prstGeom>
          <a:noFill/>
          <a:ln w="14288">
            <a:solidFill>
              <a:srgbClr val="B99558"/>
            </a:solidFill>
          </a:ln>
        </p:spPr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16701" y="266700"/>
            <a:ext cx="4188047" cy="6086475"/>
          </a:xfrm>
          <a:prstGeom prst="rect">
            <a:avLst/>
          </a:prstGeom>
        </p:spPr>
      </p:pic>
      <p:sp>
        <p:nvSpPr>
          <p:cNvPr id="4" name="source-4">
            <a:extLst>
              <a:ext uri="{FF2B5EF4-FFF2-40B4-BE49-F238E27FC236}">
                <a16:creationId xmlns:a16="http://schemas.microsoft.com/office/drawing/2014/main" id="{344576D0-C65E-48D6-98B1-C2FA34A25AA7}"/>
              </a:ext>
            </a:extLst>
          </p:cNvPr>
          <p:cNvSpPr>
            <a:spLocks noGrp="1"/>
          </p:cNvSpPr>
          <p:nvPr/>
        </p:nvSpPr>
        <p:spPr>
          <a:xfrm>
            <a:off x="742950" y="1676400"/>
            <a:ext cx="60960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51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Век революций в Англии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0DCA24-7FFD-4866-907F-56CCDA12CEDB}"/>
              </a:ext>
            </a:extLst>
          </p:cNvPr>
          <p:cNvSpPr>
            <a:spLocks noGrp="1"/>
          </p:cNvSpPr>
          <p:nvPr/>
        </p:nvSpPr>
        <p:spPr>
          <a:xfrm>
            <a:off x="762000" y="4248150"/>
            <a:ext cx="1466850" cy="28575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6" name="source-3">
            <a:extLst>
              <a:ext uri="{FF2B5EF4-FFF2-40B4-BE49-F238E27FC236}">
                <a16:creationId xmlns:a16="http://schemas.microsoft.com/office/drawing/2014/main" id="{A99DAAC5-FADB-46A0-AC20-98155532597B}"/>
              </a:ext>
            </a:extLst>
          </p:cNvPr>
          <p:cNvSpPr>
            <a:spLocks noGrp="1"/>
          </p:cNvSpPr>
          <p:nvPr/>
        </p:nvSpPr>
        <p:spPr>
          <a:xfrm>
            <a:off x="762000" y="4686300"/>
            <a:ext cx="57150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7D8BB"/>
                </a:solidFill>
                <a:latin typeface="Arial"/>
                <a:ea typeface="Arial"/>
                <a:cs typeface="Arial"/>
              </a:rPr>
              <a:t>История, 7 класс</a:t>
            </a:r>
          </a:p>
        </p:txBody>
      </p:sp>
      <p:sp>
        <p:nvSpPr>
          <p:cNvPr id="7" name="signature">
            <a:extLst>
              <a:ext uri="{FF2B5EF4-FFF2-40B4-BE49-F238E27FC236}">
                <a16:creationId xmlns:a16="http://schemas.microsoft.com/office/drawing/2014/main" id="{3FAF6071-7422-43EA-8411-453B219F77ED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46603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0C949CB0-36E6-4D72-8A14-0DAF221DA2B1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Введение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C11F6B-D342-49DE-ADEC-31081490B10A}"/>
              </a:ext>
            </a:extLst>
          </p:cNvPr>
          <p:cNvSpPr>
            <a:spLocks noGrp="1"/>
          </p:cNvSpPr>
          <p:nvPr/>
        </p:nvSpPr>
        <p:spPr>
          <a:xfrm>
            <a:off x="419100" y="109537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A39BDF4A-CFF0-4BCB-AC7C-42DC26C8E294}"/>
              </a:ext>
            </a:extLst>
          </p:cNvPr>
          <p:cNvSpPr>
            <a:spLocks noGrp="1"/>
          </p:cNvSpPr>
          <p:nvPr/>
        </p:nvSpPr>
        <p:spPr>
          <a:xfrm>
            <a:off x="419100" y="1438275"/>
            <a:ext cx="10839450" cy="1076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75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В XVII веке в Англии произошла борьба за власть между королем и парламентом.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CC79829-874B-44ED-BFF9-E3B5F8003EDB}"/>
              </a:ext>
            </a:extLst>
          </p:cNvPr>
          <p:cNvSpPr>
            <a:spLocks noGrp="1"/>
          </p:cNvSpPr>
          <p:nvPr/>
        </p:nvSpPr>
        <p:spPr>
          <a:xfrm>
            <a:off x="419100" y="2809875"/>
            <a:ext cx="5410200" cy="2181225"/>
          </a:xfrm>
          <a:prstGeom prst="rect">
            <a:avLst/>
          </a:prstGeom>
          <a:solidFill>
            <a:srgbClr val="193D63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9BE83B-60B9-4C69-8020-384DA5AAA9DD}"/>
              </a:ext>
            </a:extLst>
          </p:cNvPr>
          <p:cNvSpPr>
            <a:spLocks noGrp="1"/>
          </p:cNvSpPr>
          <p:nvPr/>
        </p:nvSpPr>
        <p:spPr>
          <a:xfrm>
            <a:off x="6134100" y="2809875"/>
            <a:ext cx="5638800" cy="2181225"/>
          </a:xfrm>
          <a:prstGeom prst="rect">
            <a:avLst/>
          </a:prstGeom>
          <a:solidFill>
            <a:srgbClr val="752D3D"/>
          </a:solidFill>
          <a:ln w="0">
            <a:noFill/>
          </a:ln>
        </p:spPr>
      </p:sp>
      <p:sp>
        <p:nvSpPr>
          <p:cNvPr id="6" name="source-4-p0">
            <a:extLst>
              <a:ext uri="{FF2B5EF4-FFF2-40B4-BE49-F238E27FC236}">
                <a16:creationId xmlns:a16="http://schemas.microsoft.com/office/drawing/2014/main" id="{FC3C9326-0B3B-4DD1-9EE6-E84939163317}"/>
              </a:ext>
            </a:extLst>
          </p:cNvPr>
          <p:cNvSpPr>
            <a:spLocks noGrp="1"/>
          </p:cNvSpPr>
          <p:nvPr/>
        </p:nvSpPr>
        <p:spPr>
          <a:xfrm>
            <a:off x="647700" y="3048000"/>
            <a:ext cx="49530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Короли из династии Стюартов (</a:t>
            </a:r>
            <a:r>
              <a:rPr sz="24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Яков I</a:t>
            </a: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и </a:t>
            </a:r>
            <a:r>
              <a:rPr sz="24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Карл I</a:t>
            </a: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) хотели править единолично, как абсолютные монархи.</a:t>
            </a:r>
          </a:p>
        </p:txBody>
      </p:sp>
      <p:sp>
        <p:nvSpPr>
          <p:cNvPr id="7" name="source-4-p1">
            <a:extLst>
              <a:ext uri="{FF2B5EF4-FFF2-40B4-BE49-F238E27FC236}">
                <a16:creationId xmlns:a16="http://schemas.microsoft.com/office/drawing/2014/main" id="{7FD4E4F2-8C10-49DC-864B-F81A05FB065E}"/>
              </a:ext>
            </a:extLst>
          </p:cNvPr>
          <p:cNvSpPr>
            <a:spLocks noGrp="1"/>
          </p:cNvSpPr>
          <p:nvPr/>
        </p:nvSpPr>
        <p:spPr>
          <a:xfrm>
            <a:off x="6362700" y="3048000"/>
            <a:ext cx="5181600" cy="1714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Парламент</a:t>
            </a:r>
            <a:r>
              <a:rPr sz="24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(собрание представителей народа) хотел ограничить власть короля и участвовать в управлении страной.</a:t>
            </a:r>
          </a:p>
        </p:txBody>
      </p:sp>
      <p:sp>
        <p:nvSpPr>
          <p:cNvPr id="8" name="source-4-p2">
            <a:extLst>
              <a:ext uri="{FF2B5EF4-FFF2-40B4-BE49-F238E27FC236}">
                <a16:creationId xmlns:a16="http://schemas.microsoft.com/office/drawing/2014/main" id="{836702B8-440F-42E5-8EC6-95774E09C210}"/>
              </a:ext>
            </a:extLst>
          </p:cNvPr>
          <p:cNvSpPr>
            <a:spLocks noGrp="1"/>
          </p:cNvSpPr>
          <p:nvPr/>
        </p:nvSpPr>
        <p:spPr>
          <a:xfrm>
            <a:off x="419100" y="5486400"/>
            <a:ext cx="109537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Этот спор привел к двум революциям и гражданской войне.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BCDFF580-395A-4383-8964-E728B4D787CA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86981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7213291F-7F58-48C7-A7E9-89F424795B73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Причины революции. Король против Парламента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2BB121-F326-4812-AE2B-A24E5C71F663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B9B4CC5E-4612-46A2-8D95-AEF5CB4A6CF2}"/>
              </a:ext>
            </a:extLst>
          </p:cNvPr>
          <p:cNvSpPr>
            <a:spLocks noGrp="1"/>
          </p:cNvSpPr>
          <p:nvPr/>
        </p:nvSpPr>
        <p:spPr>
          <a:xfrm>
            <a:off x="419100" y="1600200"/>
            <a:ext cx="11049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Король и парламент не могли договориться о деньгах и власти.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5342" y="2705100"/>
            <a:ext cx="4645315" cy="33147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521437B-84CC-4DEB-B4E1-B5BBA016E2BD}"/>
              </a:ext>
            </a:extLst>
          </p:cNvPr>
          <p:cNvSpPr>
            <a:spLocks noGrp="1"/>
          </p:cNvSpPr>
          <p:nvPr/>
        </p:nvSpPr>
        <p:spPr>
          <a:xfrm>
            <a:off x="6038850" y="2619375"/>
            <a:ext cx="28575" cy="3448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6" name="source-6-p0">
            <a:extLst>
              <a:ext uri="{FF2B5EF4-FFF2-40B4-BE49-F238E27FC236}">
                <a16:creationId xmlns:a16="http://schemas.microsoft.com/office/drawing/2014/main" id="{4CD01488-9F8F-40FA-AEF0-6A71D3D5AB39}"/>
              </a:ext>
            </a:extLst>
          </p:cNvPr>
          <p:cNvSpPr>
            <a:spLocks noGrp="1"/>
          </p:cNvSpPr>
          <p:nvPr/>
        </p:nvSpPr>
        <p:spPr>
          <a:xfrm>
            <a:off x="6362700" y="2638425"/>
            <a:ext cx="5410200" cy="1695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Король (Карл I):</a:t>
            </a: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Вводил налоги без разрешения парламента. Правил 11 лет без парламента.</a:t>
            </a:r>
          </a:p>
        </p:txBody>
      </p:sp>
      <p:sp>
        <p:nvSpPr>
          <p:cNvPr id="7" name="source-6-p1">
            <a:extLst>
              <a:ext uri="{FF2B5EF4-FFF2-40B4-BE49-F238E27FC236}">
                <a16:creationId xmlns:a16="http://schemas.microsoft.com/office/drawing/2014/main" id="{874ECABC-0BB4-4CC5-90A7-01C8133ADAD9}"/>
              </a:ext>
            </a:extLst>
          </p:cNvPr>
          <p:cNvSpPr>
            <a:spLocks noGrp="1"/>
          </p:cNvSpPr>
          <p:nvPr/>
        </p:nvSpPr>
        <p:spPr>
          <a:xfrm>
            <a:off x="6362700" y="4648200"/>
            <a:ext cx="5410200" cy="1695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Парламент:</a:t>
            </a:r>
            <a:r>
              <a:rPr sz="2400" b="0">
                <a:solidFill>
                  <a:srgbClr val="193D63"/>
                </a:solidFill>
                <a:latin typeface="Arial"/>
                <a:ea typeface="Arial"/>
                <a:cs typeface="Arial"/>
              </a:rPr>
              <a:t> Отказывался давать деньги королю без своих условий. Хотел контролировать министров и религию.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7149003A-A3E2-4077-B10F-8630F5C118AC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6160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E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EC8DD47B-F23D-49F4-9346-31DA15C2E576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Религиозные причины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7CC3066-AEC0-496A-A4C5-E65E558C1C1F}"/>
              </a:ext>
            </a:extLst>
          </p:cNvPr>
          <p:cNvSpPr>
            <a:spLocks noGrp="1"/>
          </p:cNvSpPr>
          <p:nvPr/>
        </p:nvSpPr>
        <p:spPr>
          <a:xfrm>
            <a:off x="419100" y="108585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F75301CA-90CE-4D55-BE00-1E3C84F78EF1}"/>
              </a:ext>
            </a:extLst>
          </p:cNvPr>
          <p:cNvSpPr>
            <a:spLocks noGrp="1"/>
          </p:cNvSpPr>
          <p:nvPr/>
        </p:nvSpPr>
        <p:spPr>
          <a:xfrm>
            <a:off x="419100" y="1371600"/>
            <a:ext cx="111918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>
                <a:solidFill>
                  <a:srgbClr val="E7D8B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E7D8BB"/>
                </a:solidFill>
                <a:latin typeface="Georgia"/>
                <a:ea typeface="Georgia"/>
                <a:cs typeface="Georgia"/>
              </a:rPr>
              <a:t>Разные взгляды на веру усилили конфликт.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33AEEE9-314C-4C3F-B64C-59E912FE0F4F}"/>
              </a:ext>
            </a:extLst>
          </p:cNvPr>
          <p:cNvSpPr>
            <a:spLocks noGrp="1"/>
          </p:cNvSpPr>
          <p:nvPr/>
        </p:nvSpPr>
        <p:spPr>
          <a:xfrm>
            <a:off x="419100" y="2286000"/>
            <a:ext cx="10953750" cy="1828800"/>
          </a:xfrm>
          <a:prstGeom prst="rect">
            <a:avLst/>
          </a:prstGeom>
          <a:solidFill>
            <a:srgbClr val="F6F0E4"/>
          </a:solidFill>
          <a:ln w="0">
            <a:noFill/>
          </a:ln>
        </p:spPr>
      </p:sp>
      <p:sp>
        <p:nvSpPr>
          <p:cNvPr id="5" name="source-6">
            <a:extLst>
              <a:ext uri="{FF2B5EF4-FFF2-40B4-BE49-F238E27FC236}">
                <a16:creationId xmlns:a16="http://schemas.microsoft.com/office/drawing/2014/main" id="{404980DF-1312-4849-9606-30E40AC1488C}"/>
              </a:ext>
            </a:extLst>
          </p:cNvPr>
          <p:cNvSpPr>
            <a:spLocks noGrp="1"/>
          </p:cNvSpPr>
          <p:nvPr/>
        </p:nvSpPr>
        <p:spPr>
          <a:xfrm>
            <a:off x="685800" y="2524125"/>
            <a:ext cx="10429875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625" b="0">
                <a:solidFill>
                  <a:srgbClr val="1F5E59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F5E59"/>
                </a:solidFill>
                <a:latin typeface="Arial"/>
                <a:ea typeface="Arial"/>
                <a:cs typeface="Arial"/>
              </a:rPr>
              <a:t>Пуритане</a:t>
            </a:r>
            <a:r>
              <a:rPr sz="2625" b="0">
                <a:solidFill>
                  <a:srgbClr val="1F5E59"/>
                </a:solidFill>
                <a:latin typeface="Arial"/>
                <a:ea typeface="Arial"/>
                <a:cs typeface="Arial"/>
              </a:rPr>
              <a:t> (строгие протестанты) были против официальной англиканской церкви, которую контролировал король.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CB626AD-7913-4B3E-B8F0-41302F9440D7}"/>
              </a:ext>
            </a:extLst>
          </p:cNvPr>
          <p:cNvSpPr>
            <a:spLocks noGrp="1"/>
          </p:cNvSpPr>
          <p:nvPr/>
        </p:nvSpPr>
        <p:spPr>
          <a:xfrm>
            <a:off x="419100" y="4429125"/>
            <a:ext cx="28575" cy="167640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7" name="source-2">
            <a:extLst>
              <a:ext uri="{FF2B5EF4-FFF2-40B4-BE49-F238E27FC236}">
                <a16:creationId xmlns:a16="http://schemas.microsoft.com/office/drawing/2014/main" id="{AAD36D16-B32B-4ECB-BEB3-3B8DB66323F4}"/>
              </a:ext>
            </a:extLst>
          </p:cNvPr>
          <p:cNvSpPr>
            <a:spLocks noGrp="1"/>
          </p:cNvSpPr>
          <p:nvPr/>
        </p:nvSpPr>
        <p:spPr>
          <a:xfrm>
            <a:off x="695325" y="4429125"/>
            <a:ext cx="10410825" cy="1743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Карл I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попытался силой навязать свою религию </a:t>
            </a: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Шотландии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, что привело к войне. Ему снова понадобились деньги, и он был вынужден созвать парламент.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AD84A30E-124F-422C-ACEA-2F4452874E8A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25721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5">
            <a:extLst>
              <a:ext uri="{FF2B5EF4-FFF2-40B4-BE49-F238E27FC236}">
                <a16:creationId xmlns:a16="http://schemas.microsoft.com/office/drawing/2014/main" id="{883C61B2-4706-41EF-9467-CF4D22EC2934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Начало революции. Долгий парламент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D53183C-F59A-4C41-9B91-B377BF453E95}"/>
              </a:ext>
            </a:extLst>
          </p:cNvPr>
          <p:cNvSpPr>
            <a:spLocks noGrp="1"/>
          </p:cNvSpPr>
          <p:nvPr/>
        </p:nvSpPr>
        <p:spPr>
          <a:xfrm>
            <a:off x="419100" y="14192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E92CC77D-16F3-413A-BF03-9344BEAF1D15}"/>
              </a:ext>
            </a:extLst>
          </p:cNvPr>
          <p:cNvSpPr>
            <a:spLocks noGrp="1"/>
          </p:cNvSpPr>
          <p:nvPr/>
        </p:nvSpPr>
        <p:spPr>
          <a:xfrm>
            <a:off x="419100" y="1695450"/>
            <a:ext cx="70294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625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Парламент вместо помощи королю начал с ним борьбу.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925558-DF02-40A9-A3C2-29C63C905EAC}"/>
              </a:ext>
            </a:extLst>
          </p:cNvPr>
          <p:cNvSpPr>
            <a:spLocks noGrp="1"/>
          </p:cNvSpPr>
          <p:nvPr/>
        </p:nvSpPr>
        <p:spPr>
          <a:xfrm>
            <a:off x="7915275" y="1666875"/>
            <a:ext cx="3857625" cy="4695825"/>
          </a:xfrm>
          <a:prstGeom prst="rect">
            <a:avLst/>
          </a:prstGeom>
          <a:solidFill>
            <a:srgbClr val="193D63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43219" y="1809750"/>
            <a:ext cx="2744588" cy="4362450"/>
          </a:xfrm>
          <a:prstGeom prst="rect">
            <a:avLst/>
          </a:prstGeom>
        </p:spPr>
      </p:pic>
      <p:sp>
        <p:nvSpPr>
          <p:cNvPr id="6" name="source-6-p0">
            <a:extLst>
              <a:ext uri="{FF2B5EF4-FFF2-40B4-BE49-F238E27FC236}">
                <a16:creationId xmlns:a16="http://schemas.microsoft.com/office/drawing/2014/main" id="{D0D7BD8D-76F4-4612-B528-5CE9AE788E62}"/>
              </a:ext>
            </a:extLst>
          </p:cNvPr>
          <p:cNvSpPr>
            <a:spLocks noGrp="1"/>
          </p:cNvSpPr>
          <p:nvPr/>
        </p:nvSpPr>
        <p:spPr>
          <a:xfrm>
            <a:off x="419100" y="2914650"/>
            <a:ext cx="708660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В </a:t>
            </a:r>
            <a:r>
              <a:rPr sz="247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1640</a:t>
            </a: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году собрался </a:t>
            </a:r>
            <a:r>
              <a:rPr sz="247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Долгий парламент</a:t>
            </a: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(работал 13 лет).</a:t>
            </a:r>
          </a:p>
        </p:txBody>
      </p:sp>
      <p:sp>
        <p:nvSpPr>
          <p:cNvPr id="7" name="source-6-p1">
            <a:extLst>
              <a:ext uri="{FF2B5EF4-FFF2-40B4-BE49-F238E27FC236}">
                <a16:creationId xmlns:a16="http://schemas.microsoft.com/office/drawing/2014/main" id="{B9D277B5-D69F-4580-AE2B-CBAD46FC0CEC}"/>
              </a:ext>
            </a:extLst>
          </p:cNvPr>
          <p:cNvSpPr>
            <a:spLocks noGrp="1"/>
          </p:cNvSpPr>
          <p:nvPr/>
        </p:nvSpPr>
        <p:spPr>
          <a:xfrm>
            <a:off x="419100" y="3905250"/>
            <a:ext cx="70866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Парламент запретил королю собирать налоги без своего согласия.</a:t>
            </a:r>
          </a:p>
        </p:txBody>
      </p:sp>
      <p:sp>
        <p:nvSpPr>
          <p:cNvPr id="8" name="source-6-p2">
            <a:extLst>
              <a:ext uri="{FF2B5EF4-FFF2-40B4-BE49-F238E27FC236}">
                <a16:creationId xmlns:a16="http://schemas.microsoft.com/office/drawing/2014/main" id="{9B5E0A60-E30E-4F97-8654-45D61C4331D1}"/>
              </a:ext>
            </a:extLst>
          </p:cNvPr>
          <p:cNvSpPr>
            <a:spLocks noGrp="1"/>
          </p:cNvSpPr>
          <p:nvPr/>
        </p:nvSpPr>
        <p:spPr>
          <a:xfrm>
            <a:off x="419100" y="4838700"/>
            <a:ext cx="70866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Парламент принял закон, обязывающий короля созывать его каждые 3 года.</a:t>
            </a:r>
          </a:p>
        </p:txBody>
      </p:sp>
      <p:sp>
        <p:nvSpPr>
          <p:cNvPr id="9" name="source-6-p3">
            <a:extLst>
              <a:ext uri="{FF2B5EF4-FFF2-40B4-BE49-F238E27FC236}">
                <a16:creationId xmlns:a16="http://schemas.microsoft.com/office/drawing/2014/main" id="{23413D41-BEBF-46D6-B826-1484CD1471E9}"/>
              </a:ext>
            </a:extLst>
          </p:cNvPr>
          <p:cNvSpPr>
            <a:spLocks noGrp="1"/>
          </p:cNvSpPr>
          <p:nvPr/>
        </p:nvSpPr>
        <p:spPr>
          <a:xfrm>
            <a:off x="419100" y="5829300"/>
            <a:ext cx="7086600" cy="504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Это стало началом Английской революции.</a:t>
            </a:r>
          </a:p>
        </p:txBody>
      </p:sp>
      <p:sp>
        <p:nvSpPr>
          <p:cNvPr id="10" name="signature">
            <a:extLst>
              <a:ext uri="{FF2B5EF4-FFF2-40B4-BE49-F238E27FC236}">
                <a16:creationId xmlns:a16="http://schemas.microsoft.com/office/drawing/2014/main" id="{097E66B3-B83D-407E-9A25-6F2977779F3F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83134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ource-5">
            <a:extLst>
              <a:ext uri="{FF2B5EF4-FFF2-40B4-BE49-F238E27FC236}">
                <a16:creationId xmlns:a16="http://schemas.microsoft.com/office/drawing/2014/main" id="{9F46975F-0DD5-44A0-B905-C276641C01A0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Гражданская война (1642-1649)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24954AB-A353-4E4E-B820-C027369B626A}"/>
              </a:ext>
            </a:extLst>
          </p:cNvPr>
          <p:cNvSpPr>
            <a:spLocks noGrp="1"/>
          </p:cNvSpPr>
          <p:nvPr/>
        </p:nvSpPr>
        <p:spPr>
          <a:xfrm>
            <a:off x="419100" y="11144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13D204E-8CD7-49E5-9EEC-D017A8B0AEA3}"/>
              </a:ext>
            </a:extLst>
          </p:cNvPr>
          <p:cNvSpPr>
            <a:spLocks noGrp="1"/>
          </p:cNvSpPr>
          <p:nvPr/>
        </p:nvSpPr>
        <p:spPr>
          <a:xfrm>
            <a:off x="0" y="1304925"/>
            <a:ext cx="4048125" cy="5124450"/>
          </a:xfrm>
          <a:prstGeom prst="rect">
            <a:avLst/>
          </a:prstGeom>
          <a:solidFill>
            <a:srgbClr val="193D63"/>
          </a:solidFill>
          <a:ln w="0">
            <a:noFill/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850" y="1689291"/>
            <a:ext cx="3467100" cy="4241419"/>
          </a:xfrm>
          <a:prstGeom prst="rect">
            <a:avLst/>
          </a:prstGeom>
        </p:spPr>
      </p:pic>
      <p:sp>
        <p:nvSpPr>
          <p:cNvPr id="5" name="source-3">
            <a:extLst>
              <a:ext uri="{FF2B5EF4-FFF2-40B4-BE49-F238E27FC236}">
                <a16:creationId xmlns:a16="http://schemas.microsoft.com/office/drawing/2014/main" id="{97D5B798-4CDF-4586-A346-6ECCB8E81B87}"/>
              </a:ext>
            </a:extLst>
          </p:cNvPr>
          <p:cNvSpPr>
            <a:spLocks noGrp="1"/>
          </p:cNvSpPr>
          <p:nvPr/>
        </p:nvSpPr>
        <p:spPr>
          <a:xfrm>
            <a:off x="4467225" y="1381125"/>
            <a:ext cx="729615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625" b="1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Спор между королем и парламентом перерос в войну.</a:t>
            </a:r>
          </a:p>
        </p:txBody>
      </p:sp>
      <p:sp>
        <p:nvSpPr>
          <p:cNvPr id="6" name="source-4-p0">
            <a:extLst>
              <a:ext uri="{FF2B5EF4-FFF2-40B4-BE49-F238E27FC236}">
                <a16:creationId xmlns:a16="http://schemas.microsoft.com/office/drawing/2014/main" id="{665E411A-80C4-4C8A-BD9C-218B2BFB3E31}"/>
              </a:ext>
            </a:extLst>
          </p:cNvPr>
          <p:cNvSpPr>
            <a:spLocks noGrp="1"/>
          </p:cNvSpPr>
          <p:nvPr/>
        </p:nvSpPr>
        <p:spPr>
          <a:xfrm>
            <a:off x="4467225" y="2581275"/>
            <a:ext cx="729615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Стороны конфликта:</a:t>
            </a:r>
          </a:p>
        </p:txBody>
      </p:sp>
      <p:sp>
        <p:nvSpPr>
          <p:cNvPr id="7" name="source-4-p1">
            <a:extLst>
              <a:ext uri="{FF2B5EF4-FFF2-40B4-BE49-F238E27FC236}">
                <a16:creationId xmlns:a16="http://schemas.microsoft.com/office/drawing/2014/main" id="{05A68DE3-98BF-4F6B-87E1-77C8575A6B31}"/>
              </a:ext>
            </a:extLst>
          </p:cNvPr>
          <p:cNvSpPr>
            <a:spLocks noGrp="1"/>
          </p:cNvSpPr>
          <p:nvPr/>
        </p:nvSpPr>
        <p:spPr>
          <a:xfrm>
            <a:off x="4467225" y="3152775"/>
            <a:ext cx="72961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«Кавалеры»</a:t>
            </a: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– сторонники короля.</a:t>
            </a:r>
          </a:p>
        </p:txBody>
      </p:sp>
      <p:sp>
        <p:nvSpPr>
          <p:cNvPr id="8" name="source-4-p2">
            <a:extLst>
              <a:ext uri="{FF2B5EF4-FFF2-40B4-BE49-F238E27FC236}">
                <a16:creationId xmlns:a16="http://schemas.microsoft.com/office/drawing/2014/main" id="{5CF87270-682B-4023-B60A-C91C548F059E}"/>
              </a:ext>
            </a:extLst>
          </p:cNvPr>
          <p:cNvSpPr>
            <a:spLocks noGrp="1"/>
          </p:cNvSpPr>
          <p:nvPr/>
        </p:nvSpPr>
        <p:spPr>
          <a:xfrm>
            <a:off x="4467225" y="3905250"/>
            <a:ext cx="729615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«Круглоголовые»</a:t>
            </a:r>
            <a:r>
              <a:rPr sz="247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– сторонники парламента (в основном пуритане).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556DE8C-EFB4-468F-BD19-D6C7C26B96EE}"/>
              </a:ext>
            </a:extLst>
          </p:cNvPr>
          <p:cNvSpPr>
            <a:spLocks noGrp="1"/>
          </p:cNvSpPr>
          <p:nvPr/>
        </p:nvSpPr>
        <p:spPr>
          <a:xfrm>
            <a:off x="4467225" y="5105400"/>
            <a:ext cx="7286625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10" name="source-4-p3">
            <a:extLst>
              <a:ext uri="{FF2B5EF4-FFF2-40B4-BE49-F238E27FC236}">
                <a16:creationId xmlns:a16="http://schemas.microsoft.com/office/drawing/2014/main" id="{14DD581E-C97C-4517-BB5F-16059A9A8025}"/>
              </a:ext>
            </a:extLst>
          </p:cNvPr>
          <p:cNvSpPr>
            <a:spLocks noGrp="1"/>
          </p:cNvSpPr>
          <p:nvPr/>
        </p:nvSpPr>
        <p:spPr>
          <a:xfrm>
            <a:off x="4467225" y="5295900"/>
            <a:ext cx="7296150" cy="1057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Главный лидер парламента: </a:t>
            </a:r>
            <a:r>
              <a:rPr sz="232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Оливер Кромвель</a:t>
            </a: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, талантливый полководец. Его армия называлась </a:t>
            </a:r>
            <a:r>
              <a:rPr sz="2325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«железнобокой»</a:t>
            </a: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1" name="signature">
            <a:extLst>
              <a:ext uri="{FF2B5EF4-FFF2-40B4-BE49-F238E27FC236}">
                <a16:creationId xmlns:a16="http://schemas.microsoft.com/office/drawing/2014/main" id="{01ED4D67-5654-4537-ADCC-E415277203DD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62415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52D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AB3D3D5F-5EBE-422B-A4E0-9267487A2788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Казнь короля и установление республики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4EE9BA-0FDA-441C-97B7-70D96F08CE09}"/>
              </a:ext>
            </a:extLst>
          </p:cNvPr>
          <p:cNvSpPr>
            <a:spLocks noGrp="1"/>
          </p:cNvSpPr>
          <p:nvPr/>
        </p:nvSpPr>
        <p:spPr>
          <a:xfrm>
            <a:off x="419100" y="14192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772239"/>
            <a:ext cx="3267075" cy="4313646"/>
          </a:xfrm>
          <a:prstGeom prst="rect">
            <a:avLst/>
          </a:prstGeom>
        </p:spPr>
      </p:pic>
      <p:sp>
        <p:nvSpPr>
          <p:cNvPr id="4" name="source-3">
            <a:extLst>
              <a:ext uri="{FF2B5EF4-FFF2-40B4-BE49-F238E27FC236}">
                <a16:creationId xmlns:a16="http://schemas.microsoft.com/office/drawing/2014/main" id="{816D0E9A-3FF3-4D77-92F9-A1AF980C7E23}"/>
              </a:ext>
            </a:extLst>
          </p:cNvPr>
          <p:cNvSpPr>
            <a:spLocks noGrp="1"/>
          </p:cNvSpPr>
          <p:nvPr/>
        </p:nvSpPr>
        <p:spPr>
          <a:xfrm>
            <a:off x="4171950" y="1695450"/>
            <a:ext cx="7496175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>
                <a:solidFill>
                  <a:srgbClr val="E7D8BB"/>
                </a:solidFill>
                <a:latin typeface="Georgia"/>
                <a:ea typeface="Georgia"/>
                <a:cs typeface="Georgia"/>
              </a:defRPr>
            </a:pPr>
            <a:r>
              <a:rPr sz="2700" b="0">
                <a:solidFill>
                  <a:srgbClr val="E7D8BB"/>
                </a:solidFill>
                <a:latin typeface="Georgia"/>
                <a:ea typeface="Georgia"/>
                <a:cs typeface="Georgia"/>
              </a:rPr>
              <a:t>Победа парламента привела к казни короля и отмене монархии.</a:t>
            </a:r>
          </a:p>
        </p:txBody>
      </p:sp>
      <p:sp>
        <p:nvSpPr>
          <p:cNvPr id="5" name="source-6-p0">
            <a:extLst>
              <a:ext uri="{FF2B5EF4-FFF2-40B4-BE49-F238E27FC236}">
                <a16:creationId xmlns:a16="http://schemas.microsoft.com/office/drawing/2014/main" id="{5C66DB44-312E-4CD3-925A-D0CE7398AE9D}"/>
              </a:ext>
            </a:extLst>
          </p:cNvPr>
          <p:cNvSpPr>
            <a:spLocks noGrp="1"/>
          </p:cNvSpPr>
          <p:nvPr/>
        </p:nvSpPr>
        <p:spPr>
          <a:xfrm>
            <a:off x="4171950" y="3133725"/>
            <a:ext cx="7477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Армия парламента победила. Король Карл I был взят в плен.</a:t>
            </a:r>
          </a:p>
        </p:txBody>
      </p:sp>
      <p:sp>
        <p:nvSpPr>
          <p:cNvPr id="6" name="source-6-p2">
            <a:extLst>
              <a:ext uri="{FF2B5EF4-FFF2-40B4-BE49-F238E27FC236}">
                <a16:creationId xmlns:a16="http://schemas.microsoft.com/office/drawing/2014/main" id="{24A6087B-B625-47C4-A006-633F746DE03A}"/>
              </a:ext>
            </a:extLst>
          </p:cNvPr>
          <p:cNvSpPr>
            <a:spLocks noGrp="1"/>
          </p:cNvSpPr>
          <p:nvPr/>
        </p:nvSpPr>
        <p:spPr>
          <a:xfrm>
            <a:off x="4171950" y="4295775"/>
            <a:ext cx="74771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В </a:t>
            </a: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1649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году короля казнили по решению суда.</a:t>
            </a:r>
          </a:p>
        </p:txBody>
      </p:sp>
      <p:sp>
        <p:nvSpPr>
          <p:cNvPr id="7" name="source-6-p4">
            <a:extLst>
              <a:ext uri="{FF2B5EF4-FFF2-40B4-BE49-F238E27FC236}">
                <a16:creationId xmlns:a16="http://schemas.microsoft.com/office/drawing/2014/main" id="{D581A08D-46DB-4FB5-93E1-77A13991FA94}"/>
              </a:ext>
            </a:extLst>
          </p:cNvPr>
          <p:cNvSpPr>
            <a:spLocks noGrp="1"/>
          </p:cNvSpPr>
          <p:nvPr/>
        </p:nvSpPr>
        <p:spPr>
          <a:xfrm>
            <a:off x="4171950" y="5457825"/>
            <a:ext cx="747712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В Англии была упразднена монархия и провозглашена </a:t>
            </a: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республика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signature">
            <a:extLst>
              <a:ext uri="{FF2B5EF4-FFF2-40B4-BE49-F238E27FC236}">
                <a16:creationId xmlns:a16="http://schemas.microsoft.com/office/drawing/2014/main" id="{6BC94A00-11DB-47F8-8694-AA4D9B020D4B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044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49B902F5-B691-42DD-98A7-7DA24BA9A2FE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Диктатура Кромвеля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38B33A-7600-414C-9AFB-E41DF9EF825E}"/>
              </a:ext>
            </a:extLst>
          </p:cNvPr>
          <p:cNvSpPr>
            <a:spLocks noGrp="1"/>
          </p:cNvSpPr>
          <p:nvPr/>
        </p:nvSpPr>
        <p:spPr>
          <a:xfrm>
            <a:off x="419100" y="109537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216B5F91-258B-42FF-A78A-84AF445CCD86}"/>
              </a:ext>
            </a:extLst>
          </p:cNvPr>
          <p:cNvSpPr>
            <a:spLocks noGrp="1"/>
          </p:cNvSpPr>
          <p:nvPr/>
        </p:nvSpPr>
        <p:spPr>
          <a:xfrm>
            <a:off x="419100" y="1457325"/>
            <a:ext cx="7305675" cy="1190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75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Республика не принесла стабильности, власть взял военный диктатор.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4DEB24E-A037-427A-B0C9-A3D21DA24968}"/>
              </a:ext>
            </a:extLst>
          </p:cNvPr>
          <p:cNvSpPr>
            <a:spLocks noGrp="1"/>
          </p:cNvSpPr>
          <p:nvPr/>
        </p:nvSpPr>
        <p:spPr>
          <a:xfrm>
            <a:off x="419100" y="3076575"/>
            <a:ext cx="7115175" cy="3086100"/>
          </a:xfrm>
          <a:prstGeom prst="rect">
            <a:avLst/>
          </a:prstGeom>
          <a:solidFill>
            <a:srgbClr val="1F5E59"/>
          </a:solidFill>
          <a:ln w="0">
            <a:noFill/>
          </a:ln>
        </p:spPr>
      </p:sp>
      <p:sp>
        <p:nvSpPr>
          <p:cNvPr id="5" name="source-4-p0">
            <a:extLst>
              <a:ext uri="{FF2B5EF4-FFF2-40B4-BE49-F238E27FC236}">
                <a16:creationId xmlns:a16="http://schemas.microsoft.com/office/drawing/2014/main" id="{24AEC993-2E91-4061-8134-FA0DE789AD78}"/>
              </a:ext>
            </a:extLst>
          </p:cNvPr>
          <p:cNvSpPr>
            <a:spLocks noGrp="1"/>
          </p:cNvSpPr>
          <p:nvPr/>
        </p:nvSpPr>
        <p:spPr>
          <a:xfrm>
            <a:off x="666750" y="3324225"/>
            <a:ext cx="658177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Оливер Кромвель разогнал парламент в </a:t>
            </a: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1653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году.</a:t>
            </a:r>
          </a:p>
        </p:txBody>
      </p:sp>
      <p:sp>
        <p:nvSpPr>
          <p:cNvPr id="6" name="source-4-p1">
            <a:extLst>
              <a:ext uri="{FF2B5EF4-FFF2-40B4-BE49-F238E27FC236}">
                <a16:creationId xmlns:a16="http://schemas.microsoft.com/office/drawing/2014/main" id="{64D3EC8F-53D9-460E-B9EB-F3B3BF0824F3}"/>
              </a:ext>
            </a:extLst>
          </p:cNvPr>
          <p:cNvSpPr>
            <a:spLocks noGrp="1"/>
          </p:cNvSpPr>
          <p:nvPr/>
        </p:nvSpPr>
        <p:spPr>
          <a:xfrm>
            <a:off x="666750" y="4305300"/>
            <a:ext cx="6581775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Он стал </a:t>
            </a:r>
            <a:r>
              <a:rPr sz="2550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лордом-протектором</a:t>
            </a:r>
            <a:r>
              <a:rPr sz="255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с почти королевской властью.</a:t>
            </a:r>
          </a:p>
        </p:txBody>
      </p:sp>
      <p:sp>
        <p:nvSpPr>
          <p:cNvPr id="7" name="source-4-p2">
            <a:extLst>
              <a:ext uri="{FF2B5EF4-FFF2-40B4-BE49-F238E27FC236}">
                <a16:creationId xmlns:a16="http://schemas.microsoft.com/office/drawing/2014/main" id="{C5B219F8-2F9C-4522-BE12-73FA6E1C19A9}"/>
              </a:ext>
            </a:extLst>
          </p:cNvPr>
          <p:cNvSpPr>
            <a:spLocks noGrp="1"/>
          </p:cNvSpPr>
          <p:nvPr/>
        </p:nvSpPr>
        <p:spPr>
          <a:xfrm>
            <a:off x="666750" y="5476875"/>
            <a:ext cx="6581775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1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E7D8BB"/>
                </a:solidFill>
                <a:latin typeface="Arial"/>
                <a:ea typeface="Arial"/>
                <a:cs typeface="Arial"/>
              </a:rPr>
              <a:t>Этот период называется Протекторат.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029575" y="1539020"/>
            <a:ext cx="3705225" cy="4599111"/>
          </a:xfrm>
          <a:prstGeom prst="rect">
            <a:avLst/>
          </a:prstGeom>
        </p:spPr>
      </p:pic>
      <p:sp>
        <p:nvSpPr>
          <p:cNvPr id="9" name="signature">
            <a:extLst>
              <a:ext uri="{FF2B5EF4-FFF2-40B4-BE49-F238E27FC236}">
                <a16:creationId xmlns:a16="http://schemas.microsoft.com/office/drawing/2014/main" id="{F7E7770A-9786-4B2B-8E06-1474EDF2F5BC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166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6873F91E-9F97-4710-840B-ECA1AF3B1937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Реставрация монархии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C697D4-689A-4465-A12B-6590B732B5FB}"/>
              </a:ext>
            </a:extLst>
          </p:cNvPr>
          <p:cNvSpPr>
            <a:spLocks noGrp="1"/>
          </p:cNvSpPr>
          <p:nvPr/>
        </p:nvSpPr>
        <p:spPr>
          <a:xfrm>
            <a:off x="419100" y="109537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373965"/>
            <a:ext cx="3924300" cy="4938745"/>
          </a:xfrm>
          <a:prstGeom prst="rect">
            <a:avLst/>
          </a:prstGeom>
        </p:spPr>
      </p:pic>
      <p:sp>
        <p:nvSpPr>
          <p:cNvPr id="4" name="source-3">
            <a:extLst>
              <a:ext uri="{FF2B5EF4-FFF2-40B4-BE49-F238E27FC236}">
                <a16:creationId xmlns:a16="http://schemas.microsoft.com/office/drawing/2014/main" id="{FE6477EE-0F02-40D0-94D0-BC0EEC400E5B}"/>
              </a:ext>
            </a:extLst>
          </p:cNvPr>
          <p:cNvSpPr>
            <a:spLocks noGrp="1"/>
          </p:cNvSpPr>
          <p:nvPr/>
        </p:nvSpPr>
        <p:spPr>
          <a:xfrm>
            <a:off x="4857750" y="1390650"/>
            <a:ext cx="6915150" cy="1143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285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После смерти Кромвеля англичане решили вернуть короля.</a:t>
            </a:r>
          </a:p>
        </p:txBody>
      </p:sp>
      <p:sp>
        <p:nvSpPr>
          <p:cNvPr id="5" name="source-4">
            <a:extLst>
              <a:ext uri="{FF2B5EF4-FFF2-40B4-BE49-F238E27FC236}">
                <a16:creationId xmlns:a16="http://schemas.microsoft.com/office/drawing/2014/main" id="{943A2317-98DA-4D68-B45E-5C2A614FF555}"/>
              </a:ext>
            </a:extLst>
          </p:cNvPr>
          <p:cNvSpPr>
            <a:spLocks noGrp="1"/>
          </p:cNvSpPr>
          <p:nvPr/>
        </p:nvSpPr>
        <p:spPr>
          <a:xfrm>
            <a:off x="4857750" y="2876550"/>
            <a:ext cx="67818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E7D8BB"/>
                </a:solidFill>
                <a:latin typeface="Arial"/>
                <a:ea typeface="Arial"/>
                <a:cs typeface="Arial"/>
              </a:rPr>
              <a:t>Народ устал от войн и диктатуры.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F451B8A-9BB4-49D9-B3E0-B27E14520F40}"/>
              </a:ext>
            </a:extLst>
          </p:cNvPr>
          <p:cNvSpPr>
            <a:spLocks noGrp="1"/>
          </p:cNvSpPr>
          <p:nvPr/>
        </p:nvSpPr>
        <p:spPr>
          <a:xfrm>
            <a:off x="4857750" y="3971925"/>
            <a:ext cx="6915150" cy="1905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7" name="source-2">
            <a:extLst>
              <a:ext uri="{FF2B5EF4-FFF2-40B4-BE49-F238E27FC236}">
                <a16:creationId xmlns:a16="http://schemas.microsoft.com/office/drawing/2014/main" id="{22D259DF-395E-4700-A670-F0CF578EE192}"/>
              </a:ext>
            </a:extLst>
          </p:cNvPr>
          <p:cNvSpPr>
            <a:spLocks noGrp="1"/>
          </p:cNvSpPr>
          <p:nvPr/>
        </p:nvSpPr>
        <p:spPr>
          <a:xfrm>
            <a:off x="4857750" y="4229100"/>
            <a:ext cx="6800850" cy="1095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625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В </a:t>
            </a:r>
            <a:r>
              <a:rPr sz="26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1660</a:t>
            </a:r>
            <a:r>
              <a:rPr sz="26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 году парламент пригласил на престол </a:t>
            </a:r>
            <a:r>
              <a:rPr sz="262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Карла II</a:t>
            </a:r>
            <a:r>
              <a:rPr sz="2625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, сына казненного короля.</a:t>
            </a:r>
          </a:p>
        </p:txBody>
      </p:sp>
      <p:sp>
        <p:nvSpPr>
          <p:cNvPr id="8" name="source-6">
            <a:extLst>
              <a:ext uri="{FF2B5EF4-FFF2-40B4-BE49-F238E27FC236}">
                <a16:creationId xmlns:a16="http://schemas.microsoft.com/office/drawing/2014/main" id="{55207D14-71B6-430B-B64C-66918EAA67E1}"/>
              </a:ext>
            </a:extLst>
          </p:cNvPr>
          <p:cNvSpPr>
            <a:spLocks noGrp="1"/>
          </p:cNvSpPr>
          <p:nvPr/>
        </p:nvSpPr>
        <p:spPr>
          <a:xfrm>
            <a:off x="4857750" y="5619750"/>
            <a:ext cx="683895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75" b="1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FFF9EE"/>
                </a:solidFill>
                <a:latin typeface="Arial"/>
                <a:ea typeface="Arial"/>
                <a:cs typeface="Arial"/>
              </a:rPr>
              <a:t>Монархия была реставрирована (восстановлена).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9D14CBF2-706D-4704-9BA2-2003B3CA27E8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5748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urce-5">
            <a:extLst>
              <a:ext uri="{FF2B5EF4-FFF2-40B4-BE49-F238E27FC236}">
                <a16:creationId xmlns:a16="http://schemas.microsoft.com/office/drawing/2014/main" id="{7A3E2CEA-978E-426C-B6AF-A158303FA4CE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Причины новой революции. Яков II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3401068-E4B7-4F92-B125-ADE0AF089374}"/>
              </a:ext>
            </a:extLst>
          </p:cNvPr>
          <p:cNvSpPr>
            <a:spLocks noGrp="1"/>
          </p:cNvSpPr>
          <p:nvPr/>
        </p:nvSpPr>
        <p:spPr>
          <a:xfrm>
            <a:off x="419100" y="1409700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4">
            <a:extLst>
              <a:ext uri="{FF2B5EF4-FFF2-40B4-BE49-F238E27FC236}">
                <a16:creationId xmlns:a16="http://schemas.microsoft.com/office/drawing/2014/main" id="{452A3EBF-EAEE-45A4-959B-00222E379EDA}"/>
              </a:ext>
            </a:extLst>
          </p:cNvPr>
          <p:cNvSpPr>
            <a:spLocks noGrp="1"/>
          </p:cNvSpPr>
          <p:nvPr/>
        </p:nvSpPr>
        <p:spPr>
          <a:xfrm>
            <a:off x="419100" y="1695450"/>
            <a:ext cx="6819900" cy="1285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625" b="0">
                <a:solidFill>
                  <a:srgbClr val="752D3D"/>
                </a:solidFill>
                <a:latin typeface="Georgia"/>
                <a:ea typeface="Georgia"/>
                <a:cs typeface="Georgia"/>
              </a:defRPr>
            </a:pPr>
            <a:r>
              <a:rPr sz="2625" b="0">
                <a:solidFill>
                  <a:srgbClr val="752D3D"/>
                </a:solidFill>
                <a:latin typeface="Georgia"/>
                <a:ea typeface="Georgia"/>
                <a:cs typeface="Georgia"/>
              </a:rPr>
              <a:t>Новый король снова начал нарушать права парламента и вызвал страх усиления католицизма.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3CFF79-4856-4710-8476-8EE649CF0DD2}"/>
              </a:ext>
            </a:extLst>
          </p:cNvPr>
          <p:cNvSpPr>
            <a:spLocks noGrp="1"/>
          </p:cNvSpPr>
          <p:nvPr/>
        </p:nvSpPr>
        <p:spPr>
          <a:xfrm>
            <a:off x="419100" y="3381375"/>
            <a:ext cx="6800850" cy="2705100"/>
          </a:xfrm>
          <a:prstGeom prst="rect">
            <a:avLst/>
          </a:prstGeom>
          <a:solidFill>
            <a:srgbClr val="EBE0CD"/>
          </a:solidFill>
          <a:ln w="0">
            <a:noFill/>
          </a:ln>
        </p:spPr>
      </p:sp>
      <p:sp>
        <p:nvSpPr>
          <p:cNvPr id="5" name="source-3-p0">
            <a:extLst>
              <a:ext uri="{FF2B5EF4-FFF2-40B4-BE49-F238E27FC236}">
                <a16:creationId xmlns:a16="http://schemas.microsoft.com/office/drawing/2014/main" id="{761B2273-1D1C-497A-8030-380C9BAC0403}"/>
              </a:ext>
            </a:extLst>
          </p:cNvPr>
          <p:cNvSpPr>
            <a:spLocks noGrp="1"/>
          </p:cNvSpPr>
          <p:nvPr/>
        </p:nvSpPr>
        <p:spPr>
          <a:xfrm>
            <a:off x="657225" y="3648075"/>
            <a:ext cx="6296025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Король </a:t>
            </a:r>
            <a:r>
              <a:rPr sz="255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Яков II</a:t>
            </a:r>
            <a:r>
              <a:rPr sz="255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(брат Карла II) был католиком.</a:t>
            </a:r>
          </a:p>
        </p:txBody>
      </p:sp>
      <p:sp>
        <p:nvSpPr>
          <p:cNvPr id="6" name="source-3-p1">
            <a:extLst>
              <a:ext uri="{FF2B5EF4-FFF2-40B4-BE49-F238E27FC236}">
                <a16:creationId xmlns:a16="http://schemas.microsoft.com/office/drawing/2014/main" id="{A9484C13-0047-449C-A913-307DC6A496AD}"/>
              </a:ext>
            </a:extLst>
          </p:cNvPr>
          <p:cNvSpPr>
            <a:spLocks noGrp="1"/>
          </p:cNvSpPr>
          <p:nvPr/>
        </p:nvSpPr>
        <p:spPr>
          <a:xfrm>
            <a:off x="657225" y="4581525"/>
            <a:ext cx="6296025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Парламент и народ боялись, что католичество станет главной религией и власть короля снова станет абсолютной.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94512" y="1619250"/>
            <a:ext cx="3813402" cy="4762500"/>
          </a:xfrm>
          <a:prstGeom prst="rect">
            <a:avLst/>
          </a:prstGeom>
        </p:spPr>
      </p:pic>
      <p:sp>
        <p:nvSpPr>
          <p:cNvPr id="8" name="signature">
            <a:extLst>
              <a:ext uri="{FF2B5EF4-FFF2-40B4-BE49-F238E27FC236}">
                <a16:creationId xmlns:a16="http://schemas.microsoft.com/office/drawing/2014/main" id="{3275E430-F337-4B78-BBEE-A32E46AE3243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99141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E68D537E-6535-441E-81A1-1786877D81BC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«Славная революция» 1688 года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3B9A62-5718-4C67-90B0-08A143866159}"/>
              </a:ext>
            </a:extLst>
          </p:cNvPr>
          <p:cNvSpPr>
            <a:spLocks noGrp="1"/>
          </p:cNvSpPr>
          <p:nvPr/>
        </p:nvSpPr>
        <p:spPr>
          <a:xfrm>
            <a:off x="419100" y="11144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21F92A-F2A3-4A21-8A11-AF4140BC7C9E}"/>
              </a:ext>
            </a:extLst>
          </p:cNvPr>
          <p:cNvSpPr>
            <a:spLocks noGrp="1"/>
          </p:cNvSpPr>
          <p:nvPr/>
        </p:nvSpPr>
        <p:spPr>
          <a:xfrm>
            <a:off x="0" y="1314450"/>
            <a:ext cx="4181475" cy="5153025"/>
          </a:xfrm>
          <a:prstGeom prst="rect">
            <a:avLst/>
          </a:prstGeom>
          <a:solidFill>
            <a:srgbClr val="1F5E59"/>
          </a:solidFill>
          <a:ln w="0">
            <a:noFill/>
          </a:ln>
        </p:spPr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14325" y="1648420"/>
            <a:ext cx="3571875" cy="4389834"/>
          </a:xfrm>
          <a:prstGeom prst="rect">
            <a:avLst/>
          </a:prstGeom>
        </p:spPr>
      </p:pic>
      <p:sp>
        <p:nvSpPr>
          <p:cNvPr id="5" name="source-3">
            <a:extLst>
              <a:ext uri="{FF2B5EF4-FFF2-40B4-BE49-F238E27FC236}">
                <a16:creationId xmlns:a16="http://schemas.microsoft.com/office/drawing/2014/main" id="{21CB3EDF-0FBF-4748-9537-1515A88BD262}"/>
              </a:ext>
            </a:extLst>
          </p:cNvPr>
          <p:cNvSpPr>
            <a:spLocks noGrp="1"/>
          </p:cNvSpPr>
          <p:nvPr/>
        </p:nvSpPr>
        <p:spPr>
          <a:xfrm>
            <a:off x="4572000" y="1428750"/>
            <a:ext cx="7191375" cy="1323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550" b="0">
                <a:solidFill>
                  <a:srgbClr val="1F5E59"/>
                </a:solidFill>
                <a:latin typeface="Georgia"/>
                <a:ea typeface="Georgia"/>
                <a:cs typeface="Georgia"/>
              </a:defRPr>
            </a:pPr>
            <a:r>
              <a:rPr sz="2550" b="0">
                <a:solidFill>
                  <a:srgbClr val="1F5E59"/>
                </a:solidFill>
                <a:latin typeface="Georgia"/>
                <a:ea typeface="Georgia"/>
                <a:cs typeface="Georgia"/>
              </a:rPr>
              <a:t>Это была бескровная революция, которая окончательно ограничила власть короля.</a:t>
            </a:r>
          </a:p>
        </p:txBody>
      </p:sp>
      <p:sp>
        <p:nvSpPr>
          <p:cNvPr id="6" name="source-4-p0">
            <a:extLst>
              <a:ext uri="{FF2B5EF4-FFF2-40B4-BE49-F238E27FC236}">
                <a16:creationId xmlns:a16="http://schemas.microsoft.com/office/drawing/2014/main" id="{624A9D41-ED37-4744-AAB7-6E58FC889CCF}"/>
              </a:ext>
            </a:extLst>
          </p:cNvPr>
          <p:cNvSpPr>
            <a:spLocks noGrp="1"/>
          </p:cNvSpPr>
          <p:nvPr/>
        </p:nvSpPr>
        <p:spPr>
          <a:xfrm>
            <a:off x="4572000" y="3028950"/>
            <a:ext cx="7191375" cy="1504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Парламент пригласил правителя Голландии </a:t>
            </a:r>
            <a:r>
              <a:rPr sz="2400" b="1">
                <a:solidFill>
                  <a:srgbClr val="252B30"/>
                </a:solidFill>
                <a:latin typeface="Arial"/>
                <a:ea typeface="Arial"/>
                <a:cs typeface="Arial"/>
              </a:rPr>
              <a:t>Вильгельма Оранского</a:t>
            </a: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 (мужа дочери Якова II) занять престол.</a:t>
            </a:r>
          </a:p>
        </p:txBody>
      </p:sp>
      <p:sp>
        <p:nvSpPr>
          <p:cNvPr id="7" name="source-4-p1">
            <a:extLst>
              <a:ext uri="{FF2B5EF4-FFF2-40B4-BE49-F238E27FC236}">
                <a16:creationId xmlns:a16="http://schemas.microsoft.com/office/drawing/2014/main" id="{B3C5BF78-B1EB-448F-BCFD-757D4E6385FF}"/>
              </a:ext>
            </a:extLst>
          </p:cNvPr>
          <p:cNvSpPr>
            <a:spLocks noGrp="1"/>
          </p:cNvSpPr>
          <p:nvPr/>
        </p:nvSpPr>
        <p:spPr>
          <a:xfrm>
            <a:off x="4572000" y="4743450"/>
            <a:ext cx="7191375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Яков II бежал из страны без боя.</a:t>
            </a:r>
          </a:p>
        </p:txBody>
      </p:sp>
      <p:sp>
        <p:nvSpPr>
          <p:cNvPr id="8" name="source-4-p2">
            <a:extLst>
              <a:ext uri="{FF2B5EF4-FFF2-40B4-BE49-F238E27FC236}">
                <a16:creationId xmlns:a16="http://schemas.microsoft.com/office/drawing/2014/main" id="{6BDC91C9-FC9E-4D0E-B22E-D25842863E35}"/>
              </a:ext>
            </a:extLst>
          </p:cNvPr>
          <p:cNvSpPr>
            <a:spLocks noGrp="1"/>
          </p:cNvSpPr>
          <p:nvPr/>
        </p:nvSpPr>
        <p:spPr>
          <a:xfrm>
            <a:off x="4572000" y="5505450"/>
            <a:ext cx="71913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Революцию назвали «Славной» потому, что она прошла почти без кровопролития.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2EF08D43-E147-44BE-AD12-5E7AEF6A3093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87734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5">
            <a:extLst>
              <a:ext uri="{FF2B5EF4-FFF2-40B4-BE49-F238E27FC236}">
                <a16:creationId xmlns:a16="http://schemas.microsoft.com/office/drawing/2014/main" id="{17A01829-7FCF-487B-9FE9-E15020E058D8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1028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Итоги Славной революции. </a:t>
            </a:r>
          </a:p>
          <a:p>
            <a:pPr algn="l">
              <a:lnSpc>
                <a:spcPct val="100000"/>
              </a:lnSpc>
              <a:buNone/>
              <a:defRPr sz="3300" b="0">
                <a:solidFill>
                  <a:srgbClr val="193D6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93D63"/>
                </a:solidFill>
                <a:latin typeface="Georgia"/>
                <a:ea typeface="Georgia"/>
                <a:cs typeface="Georgia"/>
              </a:rPr>
              <a:t>Билль о правах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D789014-1D1D-41FA-8EAB-AD2AB8B69039}"/>
              </a:ext>
            </a:extLst>
          </p:cNvPr>
          <p:cNvSpPr>
            <a:spLocks noGrp="1"/>
          </p:cNvSpPr>
          <p:nvPr/>
        </p:nvSpPr>
        <p:spPr>
          <a:xfrm>
            <a:off x="419100" y="13811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89482B1-A868-41D8-8F9E-8B617AE16EAD}"/>
              </a:ext>
            </a:extLst>
          </p:cNvPr>
          <p:cNvSpPr>
            <a:spLocks noGrp="1"/>
          </p:cNvSpPr>
          <p:nvPr/>
        </p:nvSpPr>
        <p:spPr>
          <a:xfrm>
            <a:off x="0" y="1609725"/>
            <a:ext cx="3571875" cy="4791075"/>
          </a:xfrm>
          <a:prstGeom prst="rect">
            <a:avLst/>
          </a:prstGeom>
          <a:solidFill>
            <a:srgbClr val="193D63"/>
          </a:solidFill>
          <a:ln w="0">
            <a:noFill/>
          </a:ln>
        </p:spPr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758407"/>
            <a:ext cx="2724150" cy="2883985"/>
          </a:xfrm>
          <a:prstGeom prst="rect">
            <a:avLst/>
          </a:prstGeom>
        </p:spPr>
      </p:pic>
      <p:sp>
        <p:nvSpPr>
          <p:cNvPr id="5" name="source-3">
            <a:extLst>
              <a:ext uri="{FF2B5EF4-FFF2-40B4-BE49-F238E27FC236}">
                <a16:creationId xmlns:a16="http://schemas.microsoft.com/office/drawing/2014/main" id="{4DCEDE89-0746-489B-865B-14663F093C97}"/>
              </a:ext>
            </a:extLst>
          </p:cNvPr>
          <p:cNvSpPr>
            <a:spLocks noGrp="1"/>
          </p:cNvSpPr>
          <p:nvPr/>
        </p:nvSpPr>
        <p:spPr>
          <a:xfrm>
            <a:off x="323850" y="4914900"/>
            <a:ext cx="2895600" cy="1343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25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225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Парламент окончательно победил в борьбе с королем.</a:t>
            </a:r>
          </a:p>
        </p:txBody>
      </p:sp>
      <p:sp>
        <p:nvSpPr>
          <p:cNvPr id="6" name="source-4-p0">
            <a:extLst>
              <a:ext uri="{FF2B5EF4-FFF2-40B4-BE49-F238E27FC236}">
                <a16:creationId xmlns:a16="http://schemas.microsoft.com/office/drawing/2014/main" id="{FFFAC849-F19A-46ED-AC87-009664C4D361}"/>
              </a:ext>
            </a:extLst>
          </p:cNvPr>
          <p:cNvSpPr>
            <a:spLocks noGrp="1"/>
          </p:cNvSpPr>
          <p:nvPr/>
        </p:nvSpPr>
        <p:spPr>
          <a:xfrm>
            <a:off x="3914775" y="1628775"/>
            <a:ext cx="784860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400" b="1">
                <a:solidFill>
                  <a:srgbClr val="752D3D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752D3D"/>
                </a:solidFill>
                <a:latin typeface="Arial"/>
                <a:ea typeface="Arial"/>
                <a:cs typeface="Arial"/>
              </a:rPr>
              <a:t>В 1689 году был принят Билль о правах – главный документ.</a:t>
            </a:r>
          </a:p>
        </p:txBody>
      </p:sp>
      <p:sp>
        <p:nvSpPr>
          <p:cNvPr id="7" name="source-4-p1">
            <a:extLst>
              <a:ext uri="{FF2B5EF4-FFF2-40B4-BE49-F238E27FC236}">
                <a16:creationId xmlns:a16="http://schemas.microsoft.com/office/drawing/2014/main" id="{A2F111AB-8E7D-4B6F-B1D1-207514FC4846}"/>
              </a:ext>
            </a:extLst>
          </p:cNvPr>
          <p:cNvSpPr>
            <a:spLocks noGrp="1"/>
          </p:cNvSpPr>
          <p:nvPr/>
        </p:nvSpPr>
        <p:spPr>
          <a:xfrm>
            <a:off x="3914775" y="2552700"/>
            <a:ext cx="784860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Права парламента:</a:t>
            </a:r>
          </a:p>
        </p:txBody>
      </p:sp>
      <p:sp>
        <p:nvSpPr>
          <p:cNvPr id="8" name="source-4-p2">
            <a:extLst>
              <a:ext uri="{FF2B5EF4-FFF2-40B4-BE49-F238E27FC236}">
                <a16:creationId xmlns:a16="http://schemas.microsoft.com/office/drawing/2014/main" id="{3FAB6D15-7934-4F17-9D91-ABE0CE439476}"/>
              </a:ext>
            </a:extLst>
          </p:cNvPr>
          <p:cNvSpPr>
            <a:spLocks noGrp="1"/>
          </p:cNvSpPr>
          <p:nvPr/>
        </p:nvSpPr>
        <p:spPr>
          <a:xfrm>
            <a:off x="3914775" y="3086100"/>
            <a:ext cx="78486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1. Король не может собирать налоги и принимать законы без согласия парламента.</a:t>
            </a:r>
          </a:p>
        </p:txBody>
      </p:sp>
      <p:sp>
        <p:nvSpPr>
          <p:cNvPr id="9" name="source-4-p3">
            <a:extLst>
              <a:ext uri="{FF2B5EF4-FFF2-40B4-BE49-F238E27FC236}">
                <a16:creationId xmlns:a16="http://schemas.microsoft.com/office/drawing/2014/main" id="{39BBE0C2-ABDC-48F1-BD69-8BE3A1BE1BDA}"/>
              </a:ext>
            </a:extLst>
          </p:cNvPr>
          <p:cNvSpPr>
            <a:spLocks noGrp="1"/>
          </p:cNvSpPr>
          <p:nvPr/>
        </p:nvSpPr>
        <p:spPr>
          <a:xfrm>
            <a:off x="3914775" y="4105275"/>
            <a:ext cx="78486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2. Гарантия свободы слова в парламенте.</a:t>
            </a:r>
          </a:p>
        </p:txBody>
      </p:sp>
      <p:sp>
        <p:nvSpPr>
          <p:cNvPr id="10" name="source-4-p4">
            <a:extLst>
              <a:ext uri="{FF2B5EF4-FFF2-40B4-BE49-F238E27FC236}">
                <a16:creationId xmlns:a16="http://schemas.microsoft.com/office/drawing/2014/main" id="{84C4100B-5FF4-40F4-8581-2AF55DAC1718}"/>
              </a:ext>
            </a:extLst>
          </p:cNvPr>
          <p:cNvSpPr>
            <a:spLocks noGrp="1"/>
          </p:cNvSpPr>
          <p:nvPr/>
        </p:nvSpPr>
        <p:spPr>
          <a:xfrm>
            <a:off x="3914775" y="4695825"/>
            <a:ext cx="78486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0">
                <a:solidFill>
                  <a:srgbClr val="252B30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52B30"/>
                </a:solidFill>
                <a:latin typeface="Arial"/>
                <a:ea typeface="Arial"/>
                <a:cs typeface="Arial"/>
              </a:rPr>
              <a:t>3. Католики не могут быть королями.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F763F7F-334F-4B6F-96B3-EEF8D110A708}"/>
              </a:ext>
            </a:extLst>
          </p:cNvPr>
          <p:cNvSpPr>
            <a:spLocks noGrp="1"/>
          </p:cNvSpPr>
          <p:nvPr/>
        </p:nvSpPr>
        <p:spPr>
          <a:xfrm>
            <a:off x="3914775" y="5286375"/>
            <a:ext cx="78486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12" name="source-4-p5">
            <a:extLst>
              <a:ext uri="{FF2B5EF4-FFF2-40B4-BE49-F238E27FC236}">
                <a16:creationId xmlns:a16="http://schemas.microsoft.com/office/drawing/2014/main" id="{5F3CBA27-F99F-4A61-A1DE-2CCB523CA2D4}"/>
              </a:ext>
            </a:extLst>
          </p:cNvPr>
          <p:cNvSpPr>
            <a:spLocks noGrp="1"/>
          </p:cNvSpPr>
          <p:nvPr/>
        </p:nvSpPr>
        <p:spPr>
          <a:xfrm>
            <a:off x="3914775" y="5438775"/>
            <a:ext cx="78486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325" b="1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В Англии установилась конституционная монархия – власть короля ограничена законом и парламентом.</a:t>
            </a:r>
          </a:p>
        </p:txBody>
      </p:sp>
      <p:sp>
        <p:nvSpPr>
          <p:cNvPr id="13" name="signature">
            <a:extLst>
              <a:ext uri="{FF2B5EF4-FFF2-40B4-BE49-F238E27FC236}">
                <a16:creationId xmlns:a16="http://schemas.microsoft.com/office/drawing/2014/main" id="{8E574EBF-443B-4BD7-838B-048A98351B6D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746D60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46D60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09439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5">
            <a:extLst>
              <a:ext uri="{FF2B5EF4-FFF2-40B4-BE49-F238E27FC236}">
                <a16:creationId xmlns:a16="http://schemas.microsoft.com/office/drawing/2014/main" id="{BEB65776-0A05-4013-AFC6-A6A8217C5021}"/>
              </a:ext>
            </a:extLst>
          </p:cNvPr>
          <p:cNvSpPr>
            <a:spLocks noGrp="1"/>
          </p:cNvSpPr>
          <p:nvPr/>
        </p:nvSpPr>
        <p:spPr>
          <a:xfrm>
            <a:off x="419100" y="304800"/>
            <a:ext cx="11353800" cy="638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3300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Итоги века революций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9E012D-783B-47E2-A74D-511FB3E8AA58}"/>
              </a:ext>
            </a:extLst>
          </p:cNvPr>
          <p:cNvSpPr>
            <a:spLocks noGrp="1"/>
          </p:cNvSpPr>
          <p:nvPr/>
        </p:nvSpPr>
        <p:spPr>
          <a:xfrm>
            <a:off x="419100" y="1114425"/>
            <a:ext cx="11353800" cy="14288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3" name="source-3">
            <a:extLst>
              <a:ext uri="{FF2B5EF4-FFF2-40B4-BE49-F238E27FC236}">
                <a16:creationId xmlns:a16="http://schemas.microsoft.com/office/drawing/2014/main" id="{C30574BD-7E2E-40AA-8E79-4E730839CF94}"/>
              </a:ext>
            </a:extLst>
          </p:cNvPr>
          <p:cNvSpPr>
            <a:spLocks noGrp="1"/>
          </p:cNvSpPr>
          <p:nvPr/>
        </p:nvSpPr>
        <p:spPr>
          <a:xfrm>
            <a:off x="419100" y="1457325"/>
            <a:ext cx="1122045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925" b="0">
                <a:solidFill>
                  <a:srgbClr val="FFF9EE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FFF9EE"/>
                </a:solidFill>
                <a:latin typeface="Georgia"/>
                <a:ea typeface="Georgia"/>
                <a:cs typeface="Georgia"/>
              </a:rPr>
              <a:t>Борьба длиной в век привела к компромиссу между королем и парламентом.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DF089A3-426F-4FDA-BEEB-E61A62A2E224}"/>
              </a:ext>
            </a:extLst>
          </p:cNvPr>
          <p:cNvSpPr>
            <a:spLocks noGrp="1"/>
          </p:cNvSpPr>
          <p:nvPr/>
        </p:nvSpPr>
        <p:spPr>
          <a:xfrm>
            <a:off x="419100" y="2800350"/>
            <a:ext cx="11353800" cy="1209675"/>
          </a:xfrm>
          <a:prstGeom prst="rect">
            <a:avLst/>
          </a:prstGeom>
          <a:solidFill>
            <a:srgbClr val="F6F0E4"/>
          </a:solidFill>
          <a:ln w="0">
            <a:noFill/>
          </a:ln>
        </p:spPr>
      </p:sp>
      <p:sp>
        <p:nvSpPr>
          <p:cNvPr id="5" name="source-4">
            <a:extLst>
              <a:ext uri="{FF2B5EF4-FFF2-40B4-BE49-F238E27FC236}">
                <a16:creationId xmlns:a16="http://schemas.microsoft.com/office/drawing/2014/main" id="{2E2A43BB-8D6A-47F1-8AE0-89BCE9EE3347}"/>
              </a:ext>
            </a:extLst>
          </p:cNvPr>
          <p:cNvSpPr>
            <a:spLocks noGrp="1"/>
          </p:cNvSpPr>
          <p:nvPr/>
        </p:nvSpPr>
        <p:spPr>
          <a:xfrm>
            <a:off x="666750" y="2990850"/>
            <a:ext cx="10839450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1">
                <a:solidFill>
                  <a:srgbClr val="193D6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93D63"/>
                </a:solidFill>
                <a:latin typeface="Arial"/>
                <a:ea typeface="Arial"/>
                <a:cs typeface="Arial"/>
              </a:rPr>
              <a:t>Главный итог: Абсолютная монархия сменилась на конституционную.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0241E2D-4943-4220-8DED-F858FB1524E5}"/>
              </a:ext>
            </a:extLst>
          </p:cNvPr>
          <p:cNvSpPr>
            <a:spLocks noGrp="1"/>
          </p:cNvSpPr>
          <p:nvPr/>
        </p:nvSpPr>
        <p:spPr>
          <a:xfrm>
            <a:off x="419100" y="4391025"/>
            <a:ext cx="28575" cy="1752600"/>
          </a:xfrm>
          <a:prstGeom prst="rect">
            <a:avLst/>
          </a:prstGeom>
          <a:solidFill>
            <a:srgbClr val="B99558"/>
          </a:solidFill>
          <a:ln w="0">
            <a:noFill/>
          </a:ln>
        </p:spPr>
      </p:sp>
      <p:sp>
        <p:nvSpPr>
          <p:cNvPr id="7" name="source-2">
            <a:extLst>
              <a:ext uri="{FF2B5EF4-FFF2-40B4-BE49-F238E27FC236}">
                <a16:creationId xmlns:a16="http://schemas.microsoft.com/office/drawing/2014/main" id="{5AEDBD58-3DA9-4B21-801E-5E8239F5A67E}"/>
              </a:ext>
            </a:extLst>
          </p:cNvPr>
          <p:cNvSpPr>
            <a:spLocks noGrp="1"/>
          </p:cNvSpPr>
          <p:nvPr/>
        </p:nvSpPr>
        <p:spPr>
          <a:xfrm>
            <a:off x="714375" y="4352925"/>
            <a:ext cx="1091565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>
                <a:solidFill>
                  <a:srgbClr val="E7D8B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E7D8BB"/>
                </a:solidFill>
                <a:latin typeface="Arial"/>
                <a:ea typeface="Arial"/>
                <a:cs typeface="Arial"/>
              </a:rPr>
              <a:t>Парламент стал главным органом власти в стране.</a:t>
            </a:r>
          </a:p>
        </p:txBody>
      </p:sp>
      <p:sp>
        <p:nvSpPr>
          <p:cNvPr id="8" name="source-6">
            <a:extLst>
              <a:ext uri="{FF2B5EF4-FFF2-40B4-BE49-F238E27FC236}">
                <a16:creationId xmlns:a16="http://schemas.microsoft.com/office/drawing/2014/main" id="{B8248364-48AA-4DBE-89FB-59B0B57E9BA5}"/>
              </a:ext>
            </a:extLst>
          </p:cNvPr>
          <p:cNvSpPr>
            <a:spLocks noGrp="1"/>
          </p:cNvSpPr>
          <p:nvPr/>
        </p:nvSpPr>
        <p:spPr>
          <a:xfrm>
            <a:off x="714375" y="5314950"/>
            <a:ext cx="109156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700" b="0">
                <a:solidFill>
                  <a:srgbClr val="FFF9EE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FF9EE"/>
                </a:solidFill>
                <a:latin typeface="Arial"/>
                <a:ea typeface="Arial"/>
                <a:cs typeface="Arial"/>
              </a:rPr>
              <a:t>Были заложены основы демократии, которые позже переняли другие страны.</a:t>
            </a:r>
          </a:p>
        </p:txBody>
      </p:sp>
      <p:sp>
        <p:nvSpPr>
          <p:cNvPr id="9" name="signature">
            <a:extLst>
              <a:ext uri="{FF2B5EF4-FFF2-40B4-BE49-F238E27FC236}">
                <a16:creationId xmlns:a16="http://schemas.microsoft.com/office/drawing/2014/main" id="{4E001D7C-C2E2-4D1A-8C99-BA75FA21C935}"/>
              </a:ext>
            </a:extLst>
          </p:cNvPr>
          <p:cNvSpPr>
            <a:spLocks noGrp="1"/>
          </p:cNvSpPr>
          <p:nvPr/>
        </p:nvSpPr>
        <p:spPr>
          <a:xfrm>
            <a:off x="9858375" y="6534150"/>
            <a:ext cx="1914525" cy="200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buNone/>
              <a:defRPr sz="1100" b="0">
                <a:solidFill>
                  <a:srgbClr val="DDD1BA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DD1BA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45722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DocSecurity>0</DocSecurity>
  <PresentationFormat>Широкоэкранный</PresentationFormat>
  <Paragraphs>78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2026-09-28T12:33:08Z</dcterms:created>
  <dcterms:modified xsi:type="dcterms:W3CDTF">2026-09-29T11:38:32Z</dcterms:modified>
</cp:coreProperties>
</file>