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5547975" cy="8734425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67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hor_signature">
            <a:extLst>
              <a:ext uri="{FF2B5EF4-FFF2-40B4-BE49-F238E27FC236}">
                <a16:creationId xmlns:a16="http://schemas.microsoft.com/office/drawing/2014/main" id="{346C4C88-D7EA-49AD-B810-40EF7B604B8F}"/>
              </a:ext>
            </a:extLst>
          </p:cNvPr>
          <p:cNvSpPr>
            <a:spLocks noGrp="1"/>
          </p:cNvSpPr>
          <p:nvPr/>
        </p:nvSpPr>
        <p:spPr>
          <a:xfrm>
            <a:off x="13261976" y="8372476"/>
            <a:ext cx="16764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2" name="surface">
            <a:extLst>
              <a:ext uri="{FF2B5EF4-FFF2-40B4-BE49-F238E27FC236}">
                <a16:creationId xmlns:a16="http://schemas.microsoft.com/office/drawing/2014/main" id="{F1DBAFE1-07E2-438B-A8E8-BFD22DDFAA1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6858000" cy="8734426"/>
          </a:xfrm>
          <a:prstGeom prst="rect">
            <a:avLst/>
          </a:prstGeom>
          <a:solidFill>
            <a:srgbClr val="172B3A"/>
          </a:solidFill>
          <a:ln w="0">
            <a:noFill/>
          </a:ln>
        </p:spPr>
      </p:sp>
      <p:sp>
        <p:nvSpPr>
          <p:cNvPr id="3" name="text_1_1">
            <a:extLst>
              <a:ext uri="{FF2B5EF4-FFF2-40B4-BE49-F238E27FC236}">
                <a16:creationId xmlns:a16="http://schemas.microsoft.com/office/drawing/2014/main" id="{D0E19175-1CDB-42BD-A639-D552C2F3C195}"/>
              </a:ext>
            </a:extLst>
          </p:cNvPr>
          <p:cNvSpPr>
            <a:spLocks noGrp="1"/>
          </p:cNvSpPr>
          <p:nvPr/>
        </p:nvSpPr>
        <p:spPr>
          <a:xfrm>
            <a:off x="619125" y="666750"/>
            <a:ext cx="2857500" cy="762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4275" b="0" i="0">
                <a:solidFill>
                  <a:srgbClr val="D9CCB7"/>
                </a:solidFill>
                <a:latin typeface="Georgia"/>
                <a:ea typeface="Georgia"/>
                <a:cs typeface="Georgia"/>
              </a:defRPr>
            </a:pPr>
            <a:r>
              <a:rPr sz="4275" b="0" i="0">
                <a:solidFill>
                  <a:srgbClr val="D9CCB7"/>
                </a:solidFill>
                <a:latin typeface="Georgia"/>
                <a:ea typeface="Georgia"/>
                <a:cs typeface="Georgia"/>
              </a:rPr>
              <a:t>§ 6 </a:t>
            </a:r>
          </a:p>
        </p:txBody>
      </p:sp>
      <p:sp>
        <p:nvSpPr>
          <p:cNvPr id="4" name="text_1_2">
            <a:extLst>
              <a:ext uri="{FF2B5EF4-FFF2-40B4-BE49-F238E27FC236}">
                <a16:creationId xmlns:a16="http://schemas.microsoft.com/office/drawing/2014/main" id="{CF63DB67-DDC7-4882-9C2E-51C373A9CB04}"/>
              </a:ext>
            </a:extLst>
          </p:cNvPr>
          <p:cNvSpPr>
            <a:spLocks noGrp="1"/>
          </p:cNvSpPr>
          <p:nvPr/>
        </p:nvSpPr>
        <p:spPr>
          <a:xfrm>
            <a:off x="609600" y="2286000"/>
            <a:ext cx="5772150" cy="3295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27000"/>
              </a:lnSpc>
              <a:buNone/>
              <a:defRPr sz="3600" b="0" i="0">
                <a:solidFill>
                  <a:srgbClr val="FAF5EA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FAF5EA"/>
                </a:solidFill>
                <a:latin typeface="Georgia"/>
                <a:ea typeface="Georgia"/>
                <a:cs typeface="Georgia"/>
              </a:rPr>
              <a:t>ВЕК</a:t>
            </a:r>
          </a:p>
          <a:p>
            <a:pPr algn="l">
              <a:lnSpc>
                <a:spcPct val="127000"/>
              </a:lnSpc>
              <a:buNone/>
              <a:defRPr sz="3600" b="0" i="0">
                <a:solidFill>
                  <a:srgbClr val="FAF5EA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FAF5EA"/>
                </a:solidFill>
                <a:latin typeface="Georgia"/>
                <a:ea typeface="Georgia"/>
                <a:cs typeface="Georgia"/>
              </a:rPr>
              <a:t>ХУДОЖЕСТВЕННЫХ</a:t>
            </a:r>
          </a:p>
          <a:p>
            <a:pPr algn="l">
              <a:lnSpc>
                <a:spcPct val="127000"/>
              </a:lnSpc>
              <a:buNone/>
              <a:defRPr sz="3600" b="0" i="0">
                <a:solidFill>
                  <a:srgbClr val="FAF5EA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FAF5EA"/>
                </a:solidFill>
                <a:latin typeface="Georgia"/>
                <a:ea typeface="Georgia"/>
                <a:cs typeface="Georgia"/>
              </a:rPr>
              <a:t>ИСКАНИЙ</a:t>
            </a:r>
          </a:p>
        </p:txBody>
      </p:sp>
      <p:sp>
        <p:nvSpPr>
          <p:cNvPr id="5" name="surface">
            <a:extLst>
              <a:ext uri="{FF2B5EF4-FFF2-40B4-BE49-F238E27FC236}">
                <a16:creationId xmlns:a16="http://schemas.microsoft.com/office/drawing/2014/main" id="{593132DA-3736-400A-B492-50DC545ED109}"/>
              </a:ext>
            </a:extLst>
          </p:cNvPr>
          <p:cNvSpPr>
            <a:spLocks noGrp="1"/>
          </p:cNvSpPr>
          <p:nvPr/>
        </p:nvSpPr>
        <p:spPr>
          <a:xfrm>
            <a:off x="609600" y="6248400"/>
            <a:ext cx="1047750" cy="11906"/>
          </a:xfrm>
          <a:prstGeom prst="rect">
            <a:avLst/>
          </a:prstGeom>
          <a:solidFill>
            <a:srgbClr val="A28B60"/>
          </a:solidFill>
          <a:ln w="0">
            <a:noFill/>
          </a:ln>
        </p:spPr>
      </p:sp>
      <p:sp>
        <p:nvSpPr>
          <p:cNvPr id="6" name="text_1_3">
            <a:extLst>
              <a:ext uri="{FF2B5EF4-FFF2-40B4-BE49-F238E27FC236}">
                <a16:creationId xmlns:a16="http://schemas.microsoft.com/office/drawing/2014/main" id="{42E1D1E5-8D48-44EE-A326-5DC1B73A65CC}"/>
              </a:ext>
            </a:extLst>
          </p:cNvPr>
          <p:cNvSpPr>
            <a:spLocks noGrp="1"/>
          </p:cNvSpPr>
          <p:nvPr/>
        </p:nvSpPr>
        <p:spPr>
          <a:xfrm>
            <a:off x="609600" y="6581775"/>
            <a:ext cx="4552950" cy="609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250" b="0" i="0">
                <a:solidFill>
                  <a:srgbClr val="FAF5EA"/>
                </a:solidFill>
                <a:latin typeface="Calibri"/>
                <a:ea typeface="Calibri"/>
                <a:cs typeface="Calibri"/>
              </a:defRPr>
            </a:pPr>
            <a:r>
              <a:rPr sz="2250" b="0" i="0">
                <a:solidFill>
                  <a:srgbClr val="FAF5EA"/>
                </a:solidFill>
                <a:latin typeface="Calibri"/>
                <a:ea typeface="Calibri"/>
                <a:cs typeface="Calibri"/>
              </a:rPr>
              <a:t>История Нового времени</a:t>
            </a:r>
          </a:p>
        </p:txBody>
      </p:sp>
      <p:sp>
        <p:nvSpPr>
          <p:cNvPr id="7" name="text_1_4">
            <a:extLst>
              <a:ext uri="{FF2B5EF4-FFF2-40B4-BE49-F238E27FC236}">
                <a16:creationId xmlns:a16="http://schemas.microsoft.com/office/drawing/2014/main" id="{587D2BB7-ECFE-4720-B57B-414282C4F2E7}"/>
              </a:ext>
            </a:extLst>
          </p:cNvPr>
          <p:cNvSpPr>
            <a:spLocks noGrp="1"/>
          </p:cNvSpPr>
          <p:nvPr/>
        </p:nvSpPr>
        <p:spPr>
          <a:xfrm>
            <a:off x="609600" y="7353300"/>
            <a:ext cx="2857500" cy="447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250" b="0" i="0">
                <a:solidFill>
                  <a:srgbClr val="D9CCB7"/>
                </a:solidFill>
                <a:latin typeface="Calibri"/>
                <a:ea typeface="Calibri"/>
                <a:cs typeface="Calibri"/>
              </a:defRPr>
            </a:pPr>
            <a:r>
              <a:rPr sz="2250" b="0" i="0">
                <a:solidFill>
                  <a:srgbClr val="D9CCB7"/>
                </a:solidFill>
                <a:latin typeface="Calibri"/>
                <a:ea typeface="Calibri"/>
                <a:cs typeface="Calibri"/>
              </a:rPr>
              <a:t>9 класс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219950" y="1420416"/>
            <a:ext cx="7718426" cy="5788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717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_signature">
            <a:extLst>
              <a:ext uri="{FF2B5EF4-FFF2-40B4-BE49-F238E27FC236}">
                <a16:creationId xmlns:a16="http://schemas.microsoft.com/office/drawing/2014/main" id="{D44056D3-064B-4074-87C9-E1FD9F72912F}"/>
              </a:ext>
            </a:extLst>
          </p:cNvPr>
          <p:cNvSpPr>
            <a:spLocks noGrp="1"/>
          </p:cNvSpPr>
          <p:nvPr/>
        </p:nvSpPr>
        <p:spPr>
          <a:xfrm>
            <a:off x="13261976" y="8372476"/>
            <a:ext cx="16764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71525" y="927875"/>
            <a:ext cx="5200650" cy="6697699"/>
          </a:xfrm>
          <a:prstGeom prst="rect">
            <a:avLst/>
          </a:prstGeom>
        </p:spPr>
      </p:pic>
      <p:sp>
        <p:nvSpPr>
          <p:cNvPr id="3" name="text_10_1">
            <a:extLst>
              <a:ext uri="{FF2B5EF4-FFF2-40B4-BE49-F238E27FC236}">
                <a16:creationId xmlns:a16="http://schemas.microsoft.com/office/drawing/2014/main" id="{477BC4F9-3133-4614-BA0A-A010ADA97396}"/>
              </a:ext>
            </a:extLst>
          </p:cNvPr>
          <p:cNvSpPr>
            <a:spLocks noGrp="1"/>
          </p:cNvSpPr>
          <p:nvPr/>
        </p:nvSpPr>
        <p:spPr>
          <a:xfrm>
            <a:off x="7181850" y="1085850"/>
            <a:ext cx="7496175" cy="2571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3225" b="0" i="0">
                <a:solidFill>
                  <a:srgbClr val="293239"/>
                </a:solidFill>
                <a:latin typeface="Georgia"/>
                <a:ea typeface="Georgia"/>
                <a:cs typeface="Georgia"/>
              </a:defRPr>
            </a:pPr>
            <a:r>
              <a:rPr sz="3225" b="0" i="0">
                <a:solidFill>
                  <a:srgbClr val="293239"/>
                </a:solidFill>
                <a:latin typeface="Georgia"/>
                <a:ea typeface="Georgia"/>
                <a:cs typeface="Georgia"/>
              </a:rPr>
              <a:t>В центре романтической литературы — романтический герой. Он бросает вызов обществу, но не стремится его изменить.</a:t>
            </a:r>
          </a:p>
        </p:txBody>
      </p:sp>
      <p:sp>
        <p:nvSpPr>
          <p:cNvPr id="4" name="surface">
            <a:extLst>
              <a:ext uri="{FF2B5EF4-FFF2-40B4-BE49-F238E27FC236}">
                <a16:creationId xmlns:a16="http://schemas.microsoft.com/office/drawing/2014/main" id="{17F1BCE7-E3D5-4AA9-BE9B-2006144CCAB6}"/>
              </a:ext>
            </a:extLst>
          </p:cNvPr>
          <p:cNvSpPr>
            <a:spLocks noGrp="1"/>
          </p:cNvSpPr>
          <p:nvPr/>
        </p:nvSpPr>
        <p:spPr>
          <a:xfrm>
            <a:off x="7181850" y="4248150"/>
            <a:ext cx="1638300" cy="11906"/>
          </a:xfrm>
          <a:prstGeom prst="rect">
            <a:avLst/>
          </a:prstGeom>
          <a:solidFill>
            <a:srgbClr val="A28B60"/>
          </a:solidFill>
          <a:ln w="0">
            <a:noFill/>
          </a:ln>
        </p:spPr>
      </p:sp>
      <p:sp>
        <p:nvSpPr>
          <p:cNvPr id="5" name="text_10_2">
            <a:extLst>
              <a:ext uri="{FF2B5EF4-FFF2-40B4-BE49-F238E27FC236}">
                <a16:creationId xmlns:a16="http://schemas.microsoft.com/office/drawing/2014/main" id="{CEF7A2F2-B76D-4124-B1A5-925140511890}"/>
              </a:ext>
            </a:extLst>
          </p:cNvPr>
          <p:cNvSpPr>
            <a:spLocks noGrp="1"/>
          </p:cNvSpPr>
          <p:nvPr/>
        </p:nvSpPr>
        <p:spPr>
          <a:xfrm>
            <a:off x="7181850" y="4762500"/>
            <a:ext cx="7496175" cy="21812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700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700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Примеры таких героев можно найти в произведениях </a:t>
            </a:r>
            <a:r>
              <a:rPr sz="2700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Дж. Г. Байрона</a:t>
            </a:r>
            <a:r>
              <a:rPr sz="2700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, </a:t>
            </a:r>
            <a:r>
              <a:rPr sz="2700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Л. Тика</a:t>
            </a:r>
            <a:r>
              <a:rPr sz="2700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, </a:t>
            </a:r>
            <a:r>
              <a:rPr sz="2700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У. Блейка</a:t>
            </a:r>
            <a:r>
              <a:rPr sz="2700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, </a:t>
            </a:r>
            <a:r>
              <a:rPr sz="2700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Р. Шатобриана</a:t>
            </a:r>
            <a:r>
              <a:rPr sz="2700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 и </a:t>
            </a:r>
            <a:r>
              <a:rPr sz="2700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А. Ламартина.</a:t>
            </a:r>
          </a:p>
        </p:txBody>
      </p:sp>
    </p:spTree>
    <p:extLst>
      <p:ext uri="{BB962C8B-B14F-4D97-AF65-F5344CB8AC3E}">
        <p14:creationId xmlns:p14="http://schemas.microsoft.com/office/powerpoint/2010/main" val="178061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2B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uthor_signature">
            <a:extLst>
              <a:ext uri="{FF2B5EF4-FFF2-40B4-BE49-F238E27FC236}">
                <a16:creationId xmlns:a16="http://schemas.microsoft.com/office/drawing/2014/main" id="{65766B41-999C-4D71-88CE-4052EF654E47}"/>
              </a:ext>
            </a:extLst>
          </p:cNvPr>
          <p:cNvSpPr>
            <a:spLocks noGrp="1"/>
          </p:cNvSpPr>
          <p:nvPr/>
        </p:nvSpPr>
        <p:spPr>
          <a:xfrm>
            <a:off x="13261976" y="8372476"/>
            <a:ext cx="16764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0" i="0">
                <a:solidFill>
                  <a:srgbClr val="C9BFAE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C9BFAE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71500" y="863600"/>
            <a:ext cx="2247900" cy="2749550"/>
          </a:xfrm>
          <a:prstGeom prst="rect">
            <a:avLst/>
          </a:prstGeom>
        </p:spPr>
      </p:pic>
      <p:sp>
        <p:nvSpPr>
          <p:cNvPr id="3" name="text_11_1">
            <a:extLst>
              <a:ext uri="{FF2B5EF4-FFF2-40B4-BE49-F238E27FC236}">
                <a16:creationId xmlns:a16="http://schemas.microsoft.com/office/drawing/2014/main" id="{A6316FE8-CEEB-4DDD-B55C-CCF40BDA43BC}"/>
              </a:ext>
            </a:extLst>
          </p:cNvPr>
          <p:cNvSpPr>
            <a:spLocks noGrp="1"/>
          </p:cNvSpPr>
          <p:nvPr/>
        </p:nvSpPr>
        <p:spPr>
          <a:xfrm>
            <a:off x="1409700" y="4010025"/>
            <a:ext cx="476250" cy="438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3000"/>
              </a:lnSpc>
              <a:buNone/>
              <a:defRPr sz="2250" b="0" i="0">
                <a:solidFill>
                  <a:srgbClr val="D9CCB7"/>
                </a:solidFill>
                <a:latin typeface="Georgia"/>
                <a:ea typeface="Georgia"/>
                <a:cs typeface="Georgia"/>
              </a:defRPr>
            </a:pPr>
            <a:r>
              <a:rPr sz="2250" b="0" i="0">
                <a:solidFill>
                  <a:srgbClr val="D9CCB7"/>
                </a:solidFill>
                <a:latin typeface="Georgia"/>
                <a:ea typeface="Georgia"/>
                <a:cs typeface="Georgia"/>
              </a:rPr>
              <a:t>А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3607049" y="609600"/>
            <a:ext cx="3987301" cy="3257550"/>
          </a:xfrm>
          <a:prstGeom prst="rect">
            <a:avLst/>
          </a:prstGeom>
        </p:spPr>
      </p:pic>
      <p:sp>
        <p:nvSpPr>
          <p:cNvPr id="5" name="text_11_2">
            <a:extLst>
              <a:ext uri="{FF2B5EF4-FFF2-40B4-BE49-F238E27FC236}">
                <a16:creationId xmlns:a16="http://schemas.microsoft.com/office/drawing/2014/main" id="{173798C0-8731-4A9F-9606-1C0D161FB781}"/>
              </a:ext>
            </a:extLst>
          </p:cNvPr>
          <p:cNvSpPr>
            <a:spLocks noGrp="1"/>
          </p:cNvSpPr>
          <p:nvPr/>
        </p:nvSpPr>
        <p:spPr>
          <a:xfrm>
            <a:off x="5343525" y="4010025"/>
            <a:ext cx="476250" cy="438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3000"/>
              </a:lnSpc>
              <a:buNone/>
              <a:defRPr sz="2250" b="0" i="0">
                <a:solidFill>
                  <a:srgbClr val="D9CCB7"/>
                </a:solidFill>
                <a:latin typeface="Georgia"/>
                <a:ea typeface="Georgia"/>
                <a:cs typeface="Georgia"/>
              </a:defRPr>
            </a:pPr>
            <a:r>
              <a:rPr sz="2250" b="0" i="0">
                <a:solidFill>
                  <a:srgbClr val="D9CCB7"/>
                </a:solidFill>
                <a:latin typeface="Georgia"/>
                <a:ea typeface="Georgia"/>
                <a:cs typeface="Georgia"/>
              </a:rPr>
              <a:t>Б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8391525" y="627692"/>
            <a:ext cx="2514600" cy="3221366"/>
          </a:xfrm>
          <a:prstGeom prst="rect">
            <a:avLst/>
          </a:prstGeom>
        </p:spPr>
      </p:pic>
      <p:sp>
        <p:nvSpPr>
          <p:cNvPr id="7" name="text_11_3">
            <a:extLst>
              <a:ext uri="{FF2B5EF4-FFF2-40B4-BE49-F238E27FC236}">
                <a16:creationId xmlns:a16="http://schemas.microsoft.com/office/drawing/2014/main" id="{184A0093-D592-4997-AC02-E7FEFEDB9AE3}"/>
              </a:ext>
            </a:extLst>
          </p:cNvPr>
          <p:cNvSpPr>
            <a:spLocks noGrp="1"/>
          </p:cNvSpPr>
          <p:nvPr/>
        </p:nvSpPr>
        <p:spPr>
          <a:xfrm>
            <a:off x="9410700" y="4010025"/>
            <a:ext cx="476250" cy="438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3000"/>
              </a:lnSpc>
              <a:buNone/>
              <a:defRPr sz="2250" b="0" i="0">
                <a:solidFill>
                  <a:srgbClr val="D9CCB7"/>
                </a:solidFill>
                <a:latin typeface="Georgia"/>
                <a:ea typeface="Georgia"/>
                <a:cs typeface="Georgia"/>
              </a:defRPr>
            </a:pPr>
            <a:r>
              <a:rPr sz="2250" b="0" i="0">
                <a:solidFill>
                  <a:srgbClr val="D9CCB7"/>
                </a:solidFill>
                <a:latin typeface="Georgia"/>
                <a:ea typeface="Georgia"/>
                <a:cs typeface="Georgia"/>
              </a:rPr>
              <a:t>В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11385851" y="609600"/>
            <a:ext cx="2317149" cy="3257550"/>
          </a:xfrm>
          <a:prstGeom prst="rect">
            <a:avLst/>
          </a:prstGeom>
        </p:spPr>
      </p:pic>
      <p:sp>
        <p:nvSpPr>
          <p:cNvPr id="9" name="text_11_4">
            <a:extLst>
              <a:ext uri="{FF2B5EF4-FFF2-40B4-BE49-F238E27FC236}">
                <a16:creationId xmlns:a16="http://schemas.microsoft.com/office/drawing/2014/main" id="{C0E0024A-9232-43BF-8A66-B921D72E78AB}"/>
              </a:ext>
            </a:extLst>
          </p:cNvPr>
          <p:cNvSpPr>
            <a:spLocks noGrp="1"/>
          </p:cNvSpPr>
          <p:nvPr/>
        </p:nvSpPr>
        <p:spPr>
          <a:xfrm>
            <a:off x="12211050" y="4010025"/>
            <a:ext cx="476250" cy="438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3000"/>
              </a:lnSpc>
              <a:buNone/>
              <a:defRPr sz="2250" b="0" i="0">
                <a:solidFill>
                  <a:srgbClr val="D9CCB7"/>
                </a:solidFill>
                <a:latin typeface="Georgia"/>
                <a:ea typeface="Georgia"/>
                <a:cs typeface="Georgia"/>
              </a:defRPr>
            </a:pPr>
            <a:r>
              <a:rPr sz="2250" b="0" i="0">
                <a:solidFill>
                  <a:srgbClr val="D9CCB7"/>
                </a:solidFill>
                <a:latin typeface="Georgia"/>
                <a:ea typeface="Georgia"/>
                <a:cs typeface="Georgia"/>
              </a:rPr>
              <a:t>Г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1394203" y="4953000"/>
            <a:ext cx="3869570" cy="3057525"/>
          </a:xfrm>
          <a:prstGeom prst="rect">
            <a:avLst/>
          </a:prstGeom>
        </p:spPr>
      </p:pic>
      <p:sp>
        <p:nvSpPr>
          <p:cNvPr id="11" name="text_11_5">
            <a:extLst>
              <a:ext uri="{FF2B5EF4-FFF2-40B4-BE49-F238E27FC236}">
                <a16:creationId xmlns:a16="http://schemas.microsoft.com/office/drawing/2014/main" id="{E652AF05-D537-4DC5-87E0-D993ACDB4E60}"/>
              </a:ext>
            </a:extLst>
          </p:cNvPr>
          <p:cNvSpPr>
            <a:spLocks noGrp="1"/>
          </p:cNvSpPr>
          <p:nvPr/>
        </p:nvSpPr>
        <p:spPr>
          <a:xfrm>
            <a:off x="6076950" y="6229350"/>
            <a:ext cx="476250" cy="438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3000"/>
              </a:lnSpc>
              <a:buNone/>
              <a:defRPr sz="2250" b="0" i="0">
                <a:solidFill>
                  <a:srgbClr val="D9CCB7"/>
                </a:solidFill>
                <a:latin typeface="Georgia"/>
                <a:ea typeface="Georgia"/>
                <a:cs typeface="Georgia"/>
              </a:defRPr>
            </a:pPr>
            <a:r>
              <a:rPr sz="2250" b="0" i="0">
                <a:solidFill>
                  <a:srgbClr val="D9CCB7"/>
                </a:solidFill>
                <a:latin typeface="Georgia"/>
                <a:ea typeface="Georgia"/>
                <a:cs typeface="Georgia"/>
              </a:rPr>
              <a:t>Д</a:t>
            </a:r>
          </a:p>
        </p:txBody>
      </p:sp>
      <p:sp>
        <p:nvSpPr>
          <p:cNvPr id="12" name="text_11_6">
            <a:extLst>
              <a:ext uri="{FF2B5EF4-FFF2-40B4-BE49-F238E27FC236}">
                <a16:creationId xmlns:a16="http://schemas.microsoft.com/office/drawing/2014/main" id="{BFD7AD79-3B53-46FC-BE31-9B08F7166A2E}"/>
              </a:ext>
            </a:extLst>
          </p:cNvPr>
          <p:cNvSpPr>
            <a:spLocks noGrp="1"/>
          </p:cNvSpPr>
          <p:nvPr/>
        </p:nvSpPr>
        <p:spPr>
          <a:xfrm>
            <a:off x="7381875" y="5029200"/>
            <a:ext cx="7543800" cy="25812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625" b="0" i="0">
                <a:solidFill>
                  <a:srgbClr val="FAF5EA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FAF5EA"/>
                </a:solidFill>
                <a:latin typeface="Calibri"/>
                <a:ea typeface="Calibri"/>
                <a:cs typeface="Calibri"/>
              </a:rPr>
              <a:t>Романтики старались передать своё восприятие мира через искусство. Среди их знаковых творений — картины </a:t>
            </a:r>
            <a:r>
              <a:rPr sz="2625" b="1" i="0">
                <a:solidFill>
                  <a:srgbClr val="D9CCB7"/>
                </a:solidFill>
                <a:latin typeface="Calibri"/>
                <a:ea typeface="Calibri"/>
                <a:cs typeface="Calibri"/>
              </a:rPr>
              <a:t>Эжена Делакруа (А)</a:t>
            </a:r>
            <a:r>
              <a:rPr sz="2625" b="0" i="0">
                <a:solidFill>
                  <a:srgbClr val="FAF5EA"/>
                </a:solidFill>
                <a:latin typeface="Calibri"/>
                <a:ea typeface="Calibri"/>
                <a:cs typeface="Calibri"/>
              </a:rPr>
              <a:t>, </a:t>
            </a:r>
            <a:r>
              <a:rPr sz="2625" b="1" i="0">
                <a:solidFill>
                  <a:srgbClr val="D9CCB7"/>
                </a:solidFill>
                <a:latin typeface="Calibri"/>
                <a:ea typeface="Calibri"/>
                <a:cs typeface="Calibri"/>
              </a:rPr>
              <a:t>Франсиско Гойи (Б)</a:t>
            </a:r>
            <a:r>
              <a:rPr sz="2625" b="0" i="0">
                <a:solidFill>
                  <a:srgbClr val="FAF5EA"/>
                </a:solidFill>
                <a:latin typeface="Calibri"/>
                <a:ea typeface="Calibri"/>
                <a:cs typeface="Calibri"/>
              </a:rPr>
              <a:t>, </a:t>
            </a:r>
            <a:r>
              <a:rPr sz="2625" b="1" i="0">
                <a:solidFill>
                  <a:srgbClr val="D9CCB7"/>
                </a:solidFill>
                <a:latin typeface="Calibri"/>
                <a:ea typeface="Calibri"/>
                <a:cs typeface="Calibri"/>
              </a:rPr>
              <a:t>Каспара Давида Фридриха (В)</a:t>
            </a:r>
            <a:r>
              <a:rPr sz="2625" b="0" i="0">
                <a:solidFill>
                  <a:srgbClr val="FAF5EA"/>
                </a:solidFill>
                <a:latin typeface="Calibri"/>
                <a:ea typeface="Calibri"/>
                <a:cs typeface="Calibri"/>
              </a:rPr>
              <a:t>, </a:t>
            </a:r>
            <a:r>
              <a:rPr sz="2625" b="1" i="0">
                <a:solidFill>
                  <a:srgbClr val="D9CCB7"/>
                </a:solidFill>
                <a:latin typeface="Calibri"/>
                <a:ea typeface="Calibri"/>
                <a:cs typeface="Calibri"/>
              </a:rPr>
              <a:t>Джона Мартина (Г)</a:t>
            </a:r>
            <a:r>
              <a:rPr sz="2625" b="0" i="0">
                <a:solidFill>
                  <a:srgbClr val="FAF5EA"/>
                </a:solidFill>
                <a:latin typeface="Calibri"/>
                <a:ea typeface="Calibri"/>
                <a:cs typeface="Calibri"/>
              </a:rPr>
              <a:t> и </a:t>
            </a:r>
            <a:r>
              <a:rPr sz="2625" b="1" i="0">
                <a:solidFill>
                  <a:srgbClr val="D9CCB7"/>
                </a:solidFill>
                <a:latin typeface="Calibri"/>
                <a:ea typeface="Calibri"/>
                <a:cs typeface="Calibri"/>
              </a:rPr>
              <a:t>Уильяма Тёрнера (Д).</a:t>
            </a:r>
          </a:p>
        </p:txBody>
      </p:sp>
    </p:spTree>
    <p:extLst>
      <p:ext uri="{BB962C8B-B14F-4D97-AF65-F5344CB8AC3E}">
        <p14:creationId xmlns:p14="http://schemas.microsoft.com/office/powerpoint/2010/main" val="1885041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hor_signature">
            <a:extLst>
              <a:ext uri="{FF2B5EF4-FFF2-40B4-BE49-F238E27FC236}">
                <a16:creationId xmlns:a16="http://schemas.microsoft.com/office/drawing/2014/main" id="{E228BF1E-A8CB-4E0E-BD1D-FC748BED10A5}"/>
              </a:ext>
            </a:extLst>
          </p:cNvPr>
          <p:cNvSpPr>
            <a:spLocks noGrp="1"/>
          </p:cNvSpPr>
          <p:nvPr/>
        </p:nvSpPr>
        <p:spPr>
          <a:xfrm>
            <a:off x="13261976" y="8372476"/>
            <a:ext cx="16764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09600" y="842982"/>
            <a:ext cx="6943725" cy="3638512"/>
          </a:xfrm>
          <a:prstGeom prst="rect">
            <a:avLst/>
          </a:prstGeom>
        </p:spPr>
      </p:pic>
      <p:sp>
        <p:nvSpPr>
          <p:cNvPr id="3" name="text_12_1">
            <a:extLst>
              <a:ext uri="{FF2B5EF4-FFF2-40B4-BE49-F238E27FC236}">
                <a16:creationId xmlns:a16="http://schemas.microsoft.com/office/drawing/2014/main" id="{40205128-6EB5-4785-878B-E359082D8F53}"/>
              </a:ext>
            </a:extLst>
          </p:cNvPr>
          <p:cNvSpPr>
            <a:spLocks noGrp="1"/>
          </p:cNvSpPr>
          <p:nvPr/>
        </p:nvSpPr>
        <p:spPr>
          <a:xfrm>
            <a:off x="609600" y="4695825"/>
            <a:ext cx="476250" cy="438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3000"/>
              </a:lnSpc>
              <a:buNone/>
              <a:defRPr sz="2250" b="0" i="0">
                <a:solidFill>
                  <a:srgbClr val="793842"/>
                </a:solidFill>
                <a:latin typeface="Georgia"/>
                <a:ea typeface="Georgia"/>
                <a:cs typeface="Georgia"/>
              </a:defRPr>
            </a:pPr>
            <a:r>
              <a:rPr sz="2250" b="0" i="0">
                <a:solidFill>
                  <a:srgbClr val="793842"/>
                </a:solidFill>
                <a:latin typeface="Georgia"/>
                <a:ea typeface="Georgia"/>
                <a:cs typeface="Georgia"/>
              </a:rPr>
              <a:t>1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7991475" y="1033593"/>
            <a:ext cx="6943725" cy="3257289"/>
          </a:xfrm>
          <a:prstGeom prst="rect">
            <a:avLst/>
          </a:prstGeom>
        </p:spPr>
      </p:pic>
      <p:sp>
        <p:nvSpPr>
          <p:cNvPr id="5" name="text_12_2">
            <a:extLst>
              <a:ext uri="{FF2B5EF4-FFF2-40B4-BE49-F238E27FC236}">
                <a16:creationId xmlns:a16="http://schemas.microsoft.com/office/drawing/2014/main" id="{DBFA3AA0-A652-411B-8CD8-ADD46ADC6CA9}"/>
              </a:ext>
            </a:extLst>
          </p:cNvPr>
          <p:cNvSpPr>
            <a:spLocks noGrp="1"/>
          </p:cNvSpPr>
          <p:nvPr/>
        </p:nvSpPr>
        <p:spPr>
          <a:xfrm>
            <a:off x="8001000" y="4695825"/>
            <a:ext cx="476250" cy="438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3000"/>
              </a:lnSpc>
              <a:buNone/>
              <a:defRPr sz="2250" b="0" i="0">
                <a:solidFill>
                  <a:srgbClr val="793842"/>
                </a:solidFill>
                <a:latin typeface="Georgia"/>
                <a:ea typeface="Georgia"/>
                <a:cs typeface="Georgia"/>
              </a:defRPr>
            </a:pPr>
            <a:r>
              <a:rPr sz="2250" b="0" i="0">
                <a:solidFill>
                  <a:srgbClr val="793842"/>
                </a:solidFill>
                <a:latin typeface="Georgia"/>
                <a:ea typeface="Georgia"/>
                <a:cs typeface="Georgia"/>
              </a:rPr>
              <a:t>2</a:t>
            </a:r>
          </a:p>
        </p:txBody>
      </p:sp>
      <p:sp>
        <p:nvSpPr>
          <p:cNvPr id="6" name="surface">
            <a:extLst>
              <a:ext uri="{FF2B5EF4-FFF2-40B4-BE49-F238E27FC236}">
                <a16:creationId xmlns:a16="http://schemas.microsoft.com/office/drawing/2014/main" id="{9DDC47B0-858A-4D93-8D36-6F1B6BD057DB}"/>
              </a:ext>
            </a:extLst>
          </p:cNvPr>
          <p:cNvSpPr>
            <a:spLocks noGrp="1"/>
          </p:cNvSpPr>
          <p:nvPr/>
        </p:nvSpPr>
        <p:spPr>
          <a:xfrm>
            <a:off x="609600" y="5286375"/>
            <a:ext cx="14328776" cy="11906"/>
          </a:xfrm>
          <a:prstGeom prst="rect">
            <a:avLst/>
          </a:prstGeom>
          <a:solidFill>
            <a:srgbClr val="A28B60"/>
          </a:solidFill>
          <a:ln w="0">
            <a:noFill/>
          </a:ln>
        </p:spPr>
      </p:sp>
      <p:sp>
        <p:nvSpPr>
          <p:cNvPr id="7" name="text_12_3">
            <a:extLst>
              <a:ext uri="{FF2B5EF4-FFF2-40B4-BE49-F238E27FC236}">
                <a16:creationId xmlns:a16="http://schemas.microsoft.com/office/drawing/2014/main" id="{B31A2496-4FDA-4F9D-9857-2E6A0C737253}"/>
              </a:ext>
            </a:extLst>
          </p:cNvPr>
          <p:cNvSpPr>
            <a:spLocks noGrp="1"/>
          </p:cNvSpPr>
          <p:nvPr/>
        </p:nvSpPr>
        <p:spPr>
          <a:xfrm>
            <a:off x="904875" y="5800725"/>
            <a:ext cx="13738226" cy="2143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850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850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В архитектуре романтиков особенно привлекал готический стиль, популярный в Англии. Примеры — здание парламента, спроектированное </a:t>
            </a:r>
            <a:r>
              <a:rPr sz="2850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Ч. Берри (1)</a:t>
            </a:r>
            <a:r>
              <a:rPr sz="2850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, и мост Тауэр-Бридж, разработанный </a:t>
            </a:r>
            <a:r>
              <a:rPr sz="2850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Х. Джонсом (2)</a:t>
            </a:r>
            <a:r>
              <a:rPr sz="2850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. Средневековые элементы также активно восстанавливались, чему способствовали </a:t>
            </a:r>
            <a:r>
              <a:rPr sz="2850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П. Мериме и В. Гюго.</a:t>
            </a:r>
          </a:p>
        </p:txBody>
      </p:sp>
    </p:spTree>
    <p:extLst>
      <p:ext uri="{BB962C8B-B14F-4D97-AF65-F5344CB8AC3E}">
        <p14:creationId xmlns:p14="http://schemas.microsoft.com/office/powerpoint/2010/main" val="146228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2B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_signature">
            <a:extLst>
              <a:ext uri="{FF2B5EF4-FFF2-40B4-BE49-F238E27FC236}">
                <a16:creationId xmlns:a16="http://schemas.microsoft.com/office/drawing/2014/main" id="{CB432AAC-D0B0-4253-9B48-2D433A69C427}"/>
              </a:ext>
            </a:extLst>
          </p:cNvPr>
          <p:cNvSpPr>
            <a:spLocks noGrp="1"/>
          </p:cNvSpPr>
          <p:nvPr/>
        </p:nvSpPr>
        <p:spPr>
          <a:xfrm>
            <a:off x="13261976" y="8372476"/>
            <a:ext cx="16764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0" i="0">
                <a:solidFill>
                  <a:srgbClr val="C9BFAE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C9BFAE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09985" y="1781175"/>
            <a:ext cx="8238354" cy="6162675"/>
          </a:xfrm>
          <a:prstGeom prst="rect">
            <a:avLst/>
          </a:prstGeom>
        </p:spPr>
      </p:pic>
      <p:sp>
        <p:nvSpPr>
          <p:cNvPr id="3" name="text_13_1">
            <a:extLst>
              <a:ext uri="{FF2B5EF4-FFF2-40B4-BE49-F238E27FC236}">
                <a16:creationId xmlns:a16="http://schemas.microsoft.com/office/drawing/2014/main" id="{4D829BAF-CA09-4D83-B438-60798A04230E}"/>
              </a:ext>
            </a:extLst>
          </p:cNvPr>
          <p:cNvSpPr>
            <a:spLocks noGrp="1"/>
          </p:cNvSpPr>
          <p:nvPr/>
        </p:nvSpPr>
        <p:spPr>
          <a:xfrm>
            <a:off x="9496425" y="914400"/>
            <a:ext cx="5353050" cy="2990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700" b="0" i="0">
                <a:solidFill>
                  <a:srgbClr val="FAF5EA"/>
                </a:solidFill>
                <a:latin typeface="Calibri"/>
                <a:ea typeface="Calibri"/>
                <a:cs typeface="Calibri"/>
              </a:defRPr>
            </a:pPr>
            <a:r>
              <a:rPr sz="2700" b="0" i="0">
                <a:solidFill>
                  <a:srgbClr val="FAF5EA"/>
                </a:solidFill>
                <a:latin typeface="Calibri"/>
                <a:ea typeface="Calibri"/>
                <a:cs typeface="Calibri"/>
              </a:rPr>
              <a:t>Романтическая музыка черпала вдохновение в фольклоре и обращалась к сложным человеческим эмоциям. </a:t>
            </a:r>
            <a:r>
              <a:rPr sz="2700" b="1" i="0">
                <a:solidFill>
                  <a:srgbClr val="D9CCB7"/>
                </a:solidFill>
                <a:latin typeface="Calibri"/>
                <a:ea typeface="Calibri"/>
                <a:cs typeface="Calibri"/>
              </a:rPr>
              <a:t>Ф. Шуберт, Ф. Лист и Ф. Шопен</a:t>
            </a:r>
            <a:r>
              <a:rPr sz="2700" b="0" i="0">
                <a:solidFill>
                  <a:srgbClr val="FAF5EA"/>
                </a:solidFill>
                <a:latin typeface="Calibri"/>
                <a:ea typeface="Calibri"/>
                <a:cs typeface="Calibri"/>
              </a:rPr>
              <a:t> создали ноктюрны, этюды и экспромты. </a:t>
            </a:r>
          </a:p>
        </p:txBody>
      </p:sp>
      <p:sp>
        <p:nvSpPr>
          <p:cNvPr id="4" name="surface">
            <a:extLst>
              <a:ext uri="{FF2B5EF4-FFF2-40B4-BE49-F238E27FC236}">
                <a16:creationId xmlns:a16="http://schemas.microsoft.com/office/drawing/2014/main" id="{FE997481-0C45-4FF6-B3F2-6803E1C7155B}"/>
              </a:ext>
            </a:extLst>
          </p:cNvPr>
          <p:cNvSpPr>
            <a:spLocks noGrp="1"/>
          </p:cNvSpPr>
          <p:nvPr/>
        </p:nvSpPr>
        <p:spPr>
          <a:xfrm>
            <a:off x="9496425" y="4229100"/>
            <a:ext cx="5362575" cy="11906"/>
          </a:xfrm>
          <a:prstGeom prst="rect">
            <a:avLst/>
          </a:prstGeom>
          <a:solidFill>
            <a:srgbClr val="A28B60"/>
          </a:solidFill>
          <a:ln w="0">
            <a:noFill/>
          </a:ln>
        </p:spPr>
      </p:sp>
      <p:sp>
        <p:nvSpPr>
          <p:cNvPr id="5" name="text_13_2">
            <a:extLst>
              <a:ext uri="{FF2B5EF4-FFF2-40B4-BE49-F238E27FC236}">
                <a16:creationId xmlns:a16="http://schemas.microsoft.com/office/drawing/2014/main" id="{DB0BBBE2-56DD-428A-AD3E-C2A7C615828A}"/>
              </a:ext>
            </a:extLst>
          </p:cNvPr>
          <p:cNvSpPr>
            <a:spLocks noGrp="1"/>
          </p:cNvSpPr>
          <p:nvPr/>
        </p:nvSpPr>
        <p:spPr>
          <a:xfrm>
            <a:off x="9496425" y="4657725"/>
            <a:ext cx="5353050" cy="3333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625" b="0" i="0">
                <a:solidFill>
                  <a:srgbClr val="FAF5EA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FAF5EA"/>
                </a:solidFill>
                <a:latin typeface="Calibri"/>
                <a:ea typeface="Calibri"/>
                <a:cs typeface="Calibri"/>
              </a:rPr>
              <a:t>Опера также играла важную роль, отражая героические и динамичные аспекты романтизма. Среди таких произведений — </a:t>
            </a:r>
            <a:r>
              <a:rPr sz="2625" b="1" i="0">
                <a:solidFill>
                  <a:srgbClr val="D9CCB7"/>
                </a:solidFill>
                <a:latin typeface="Calibri"/>
                <a:ea typeface="Calibri"/>
                <a:cs typeface="Calibri"/>
              </a:rPr>
              <a:t>«Пуритане»</a:t>
            </a:r>
            <a:r>
              <a:rPr sz="2625" b="0" i="0">
                <a:solidFill>
                  <a:srgbClr val="FAF5EA"/>
                </a:solidFill>
                <a:latin typeface="Calibri"/>
                <a:ea typeface="Calibri"/>
                <a:cs typeface="Calibri"/>
              </a:rPr>
              <a:t> С. Беллини, </a:t>
            </a:r>
            <a:r>
              <a:rPr sz="2625" b="1" i="0">
                <a:solidFill>
                  <a:srgbClr val="D9CCB7"/>
                </a:solidFill>
                <a:latin typeface="Calibri"/>
                <a:ea typeface="Calibri"/>
                <a:cs typeface="Calibri"/>
              </a:rPr>
              <a:t>«Риголетто», «Трубадур» и «Травиата»</a:t>
            </a:r>
            <a:r>
              <a:rPr sz="2625" b="0" i="0">
                <a:solidFill>
                  <a:srgbClr val="FAF5EA"/>
                </a:solidFill>
                <a:latin typeface="Calibri"/>
                <a:ea typeface="Calibri"/>
                <a:cs typeface="Calibri"/>
              </a:rPr>
              <a:t> Дж. Верди.</a:t>
            </a:r>
          </a:p>
        </p:txBody>
      </p:sp>
    </p:spTree>
    <p:extLst>
      <p:ext uri="{BB962C8B-B14F-4D97-AF65-F5344CB8AC3E}">
        <p14:creationId xmlns:p14="http://schemas.microsoft.com/office/powerpoint/2010/main" val="4562439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_signature">
            <a:extLst>
              <a:ext uri="{FF2B5EF4-FFF2-40B4-BE49-F238E27FC236}">
                <a16:creationId xmlns:a16="http://schemas.microsoft.com/office/drawing/2014/main" id="{D1E93FB6-D1E0-43C8-A627-A848BEB7F0E2}"/>
              </a:ext>
            </a:extLst>
          </p:cNvPr>
          <p:cNvSpPr>
            <a:spLocks noGrp="1"/>
          </p:cNvSpPr>
          <p:nvPr/>
        </p:nvSpPr>
        <p:spPr>
          <a:xfrm>
            <a:off x="13261976" y="8372476"/>
            <a:ext cx="16764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2" name="text_14_1">
            <a:extLst>
              <a:ext uri="{FF2B5EF4-FFF2-40B4-BE49-F238E27FC236}">
                <a16:creationId xmlns:a16="http://schemas.microsoft.com/office/drawing/2014/main" id="{51CF8AB6-EB5E-4D6D-85F7-A1D9896A581C}"/>
              </a:ext>
            </a:extLst>
          </p:cNvPr>
          <p:cNvSpPr>
            <a:spLocks noGrp="1"/>
          </p:cNvSpPr>
          <p:nvPr/>
        </p:nvSpPr>
        <p:spPr>
          <a:xfrm>
            <a:off x="609600" y="438150"/>
            <a:ext cx="14328776" cy="876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4725" b="0" i="0">
                <a:solidFill>
                  <a:srgbClr val="172B3A"/>
                </a:solidFill>
                <a:latin typeface="Georgia"/>
                <a:ea typeface="Georgia"/>
                <a:cs typeface="Georgia"/>
              </a:defRPr>
            </a:pPr>
            <a:r>
              <a:rPr sz="4725" b="0" i="0">
                <a:solidFill>
                  <a:srgbClr val="172B3A"/>
                </a:solidFill>
                <a:latin typeface="Georgia"/>
                <a:ea typeface="Georgia"/>
                <a:cs typeface="Georgia"/>
              </a:rPr>
              <a:t>Реализм</a:t>
            </a:r>
          </a:p>
        </p:txBody>
      </p:sp>
      <p:sp>
        <p:nvSpPr>
          <p:cNvPr id="3" name="surface">
            <a:extLst>
              <a:ext uri="{FF2B5EF4-FFF2-40B4-BE49-F238E27FC236}">
                <a16:creationId xmlns:a16="http://schemas.microsoft.com/office/drawing/2014/main" id="{B7E0721B-FD2A-4270-8EAA-223A8699965F}"/>
              </a:ext>
            </a:extLst>
          </p:cNvPr>
          <p:cNvSpPr>
            <a:spLocks noGrp="1"/>
          </p:cNvSpPr>
          <p:nvPr/>
        </p:nvSpPr>
        <p:spPr>
          <a:xfrm>
            <a:off x="609600" y="1724025"/>
            <a:ext cx="6705600" cy="11906"/>
          </a:xfrm>
          <a:prstGeom prst="rect">
            <a:avLst/>
          </a:prstGeom>
          <a:solidFill>
            <a:srgbClr val="A28B60"/>
          </a:solidFill>
          <a:ln w="0">
            <a:noFill/>
          </a:ln>
        </p:spPr>
      </p:sp>
      <p:sp>
        <p:nvSpPr>
          <p:cNvPr id="4" name="text_14_2">
            <a:extLst>
              <a:ext uri="{FF2B5EF4-FFF2-40B4-BE49-F238E27FC236}">
                <a16:creationId xmlns:a16="http://schemas.microsoft.com/office/drawing/2014/main" id="{2AF56DC7-C7CD-4DC4-8BC4-013A992E20CB}"/>
              </a:ext>
            </a:extLst>
          </p:cNvPr>
          <p:cNvSpPr>
            <a:spLocks noGrp="1"/>
          </p:cNvSpPr>
          <p:nvPr/>
        </p:nvSpPr>
        <p:spPr>
          <a:xfrm>
            <a:off x="609600" y="1943100"/>
            <a:ext cx="6705600" cy="2038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700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700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1.</a:t>
            </a:r>
            <a:r>
              <a:rPr sz="2700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 Реализм возник как реакция на классицизм и романтизм. Он стремился показать реальный мир без прикрас. </a:t>
            </a:r>
          </a:p>
        </p:txBody>
      </p:sp>
      <p:sp>
        <p:nvSpPr>
          <p:cNvPr id="5" name="surface">
            <a:extLst>
              <a:ext uri="{FF2B5EF4-FFF2-40B4-BE49-F238E27FC236}">
                <a16:creationId xmlns:a16="http://schemas.microsoft.com/office/drawing/2014/main" id="{70D67D68-2E7B-47B5-9926-DD0C783DAA43}"/>
              </a:ext>
            </a:extLst>
          </p:cNvPr>
          <p:cNvSpPr>
            <a:spLocks noGrp="1"/>
          </p:cNvSpPr>
          <p:nvPr/>
        </p:nvSpPr>
        <p:spPr>
          <a:xfrm>
            <a:off x="8201025" y="1724025"/>
            <a:ext cx="6734175" cy="11906"/>
          </a:xfrm>
          <a:prstGeom prst="rect">
            <a:avLst/>
          </a:prstGeom>
          <a:solidFill>
            <a:srgbClr val="A28B60"/>
          </a:solidFill>
          <a:ln w="0">
            <a:noFill/>
          </a:ln>
        </p:spPr>
      </p:sp>
      <p:sp>
        <p:nvSpPr>
          <p:cNvPr id="6" name="text_14_3">
            <a:extLst>
              <a:ext uri="{FF2B5EF4-FFF2-40B4-BE49-F238E27FC236}">
                <a16:creationId xmlns:a16="http://schemas.microsoft.com/office/drawing/2014/main" id="{EB7415F7-533A-4894-9306-CBB409C58456}"/>
              </a:ext>
            </a:extLst>
          </p:cNvPr>
          <p:cNvSpPr>
            <a:spLocks noGrp="1"/>
          </p:cNvSpPr>
          <p:nvPr/>
        </p:nvSpPr>
        <p:spPr>
          <a:xfrm>
            <a:off x="8201025" y="1943100"/>
            <a:ext cx="6734175" cy="2552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700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700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2.</a:t>
            </a:r>
            <a:r>
              <a:rPr sz="2700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 Художники-реалисты изменили искусство, обратив внимание на бедность, тяжёлый труд и социальные проблемы. Для классицизма и романтизма эти темы считались слишком приземлёнными.</a:t>
            </a:r>
          </a:p>
        </p:txBody>
      </p:sp>
      <p:sp>
        <p:nvSpPr>
          <p:cNvPr id="7" name="surface">
            <a:extLst>
              <a:ext uri="{FF2B5EF4-FFF2-40B4-BE49-F238E27FC236}">
                <a16:creationId xmlns:a16="http://schemas.microsoft.com/office/drawing/2014/main" id="{4B857C73-1254-4661-A094-8E1E2F8FAC38}"/>
              </a:ext>
            </a:extLst>
          </p:cNvPr>
          <p:cNvSpPr>
            <a:spLocks noGrp="1"/>
          </p:cNvSpPr>
          <p:nvPr/>
        </p:nvSpPr>
        <p:spPr>
          <a:xfrm>
            <a:off x="609600" y="4981575"/>
            <a:ext cx="6705600" cy="11906"/>
          </a:xfrm>
          <a:prstGeom prst="rect">
            <a:avLst/>
          </a:prstGeom>
          <a:solidFill>
            <a:srgbClr val="A28B60"/>
          </a:solidFill>
          <a:ln w="0">
            <a:noFill/>
          </a:ln>
        </p:spPr>
      </p:sp>
      <p:sp>
        <p:nvSpPr>
          <p:cNvPr id="8" name="text_14_4">
            <a:extLst>
              <a:ext uri="{FF2B5EF4-FFF2-40B4-BE49-F238E27FC236}">
                <a16:creationId xmlns:a16="http://schemas.microsoft.com/office/drawing/2014/main" id="{AF4D91A5-D423-4DCF-9BCD-1E486F9813EB}"/>
              </a:ext>
            </a:extLst>
          </p:cNvPr>
          <p:cNvSpPr>
            <a:spLocks noGrp="1"/>
          </p:cNvSpPr>
          <p:nvPr/>
        </p:nvSpPr>
        <p:spPr>
          <a:xfrm>
            <a:off x="609600" y="5200650"/>
            <a:ext cx="6705600" cy="2295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700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700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3.</a:t>
            </a:r>
            <a:r>
              <a:rPr sz="2700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 Классицизм стремился к идеалам и улучшению человека. Реализм же фокусировался на пороках и проблемах общества.</a:t>
            </a:r>
          </a:p>
        </p:txBody>
      </p:sp>
      <p:sp>
        <p:nvSpPr>
          <p:cNvPr id="9" name="surface">
            <a:extLst>
              <a:ext uri="{FF2B5EF4-FFF2-40B4-BE49-F238E27FC236}">
                <a16:creationId xmlns:a16="http://schemas.microsoft.com/office/drawing/2014/main" id="{9802E1AC-1061-4D22-9AEB-E869F0A6B7C6}"/>
              </a:ext>
            </a:extLst>
          </p:cNvPr>
          <p:cNvSpPr>
            <a:spLocks noGrp="1"/>
          </p:cNvSpPr>
          <p:nvPr/>
        </p:nvSpPr>
        <p:spPr>
          <a:xfrm>
            <a:off x="8201025" y="4981575"/>
            <a:ext cx="6734175" cy="11906"/>
          </a:xfrm>
          <a:prstGeom prst="rect">
            <a:avLst/>
          </a:prstGeom>
          <a:solidFill>
            <a:srgbClr val="A28B60"/>
          </a:solidFill>
          <a:ln w="0">
            <a:noFill/>
          </a:ln>
        </p:spPr>
      </p:sp>
      <p:sp>
        <p:nvSpPr>
          <p:cNvPr id="10" name="text_14_5">
            <a:extLst>
              <a:ext uri="{FF2B5EF4-FFF2-40B4-BE49-F238E27FC236}">
                <a16:creationId xmlns:a16="http://schemas.microsoft.com/office/drawing/2014/main" id="{E8FE32EF-E37D-42B4-AF60-E7A6F0BD956B}"/>
              </a:ext>
            </a:extLst>
          </p:cNvPr>
          <p:cNvSpPr>
            <a:spLocks noGrp="1"/>
          </p:cNvSpPr>
          <p:nvPr/>
        </p:nvSpPr>
        <p:spPr>
          <a:xfrm>
            <a:off x="8201025" y="5200650"/>
            <a:ext cx="6734175" cy="24098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700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700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4.</a:t>
            </a:r>
            <a:r>
              <a:rPr sz="2700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 Одной из главных тем реализма стало взаимодействие личности и общества. Реалисты исследовали, как среда влияет на формирование человека.</a:t>
            </a:r>
          </a:p>
        </p:txBody>
      </p:sp>
    </p:spTree>
    <p:extLst>
      <p:ext uri="{BB962C8B-B14F-4D97-AF65-F5344CB8AC3E}">
        <p14:creationId xmlns:p14="http://schemas.microsoft.com/office/powerpoint/2010/main" val="11925183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_signature">
            <a:extLst>
              <a:ext uri="{FF2B5EF4-FFF2-40B4-BE49-F238E27FC236}">
                <a16:creationId xmlns:a16="http://schemas.microsoft.com/office/drawing/2014/main" id="{E51CC877-868A-4051-A7F5-0D50FCA44BD2}"/>
              </a:ext>
            </a:extLst>
          </p:cNvPr>
          <p:cNvSpPr>
            <a:spLocks noGrp="1"/>
          </p:cNvSpPr>
          <p:nvPr/>
        </p:nvSpPr>
        <p:spPr>
          <a:xfrm>
            <a:off x="13261976" y="8372476"/>
            <a:ext cx="16764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66800" y="557468"/>
            <a:ext cx="3486150" cy="420001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6029325" y="506276"/>
            <a:ext cx="3076575" cy="430239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10764141" y="504825"/>
            <a:ext cx="3246242" cy="4305300"/>
          </a:xfrm>
          <a:prstGeom prst="rect">
            <a:avLst/>
          </a:prstGeom>
        </p:spPr>
      </p:pic>
      <p:sp>
        <p:nvSpPr>
          <p:cNvPr id="5" name="text_15_1">
            <a:extLst>
              <a:ext uri="{FF2B5EF4-FFF2-40B4-BE49-F238E27FC236}">
                <a16:creationId xmlns:a16="http://schemas.microsoft.com/office/drawing/2014/main" id="{259561DE-38E8-4432-9078-CEE737DE1C6C}"/>
              </a:ext>
            </a:extLst>
          </p:cNvPr>
          <p:cNvSpPr>
            <a:spLocks noGrp="1"/>
          </p:cNvSpPr>
          <p:nvPr/>
        </p:nvSpPr>
        <p:spPr>
          <a:xfrm>
            <a:off x="2562225" y="5000625"/>
            <a:ext cx="476250" cy="438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3000"/>
              </a:lnSpc>
              <a:buNone/>
              <a:defRPr sz="2250" b="0" i="0">
                <a:solidFill>
                  <a:srgbClr val="793842"/>
                </a:solidFill>
                <a:latin typeface="Georgia"/>
                <a:ea typeface="Georgia"/>
                <a:cs typeface="Georgia"/>
              </a:defRPr>
            </a:pPr>
            <a:r>
              <a:rPr sz="2250" b="0" i="0">
                <a:solidFill>
                  <a:srgbClr val="793842"/>
                </a:solidFill>
                <a:latin typeface="Georgia"/>
                <a:ea typeface="Georgia"/>
                <a:cs typeface="Georgia"/>
              </a:rPr>
              <a:t>А</a:t>
            </a:r>
          </a:p>
        </p:txBody>
      </p:sp>
      <p:sp>
        <p:nvSpPr>
          <p:cNvPr id="6" name="text_15_2">
            <a:extLst>
              <a:ext uri="{FF2B5EF4-FFF2-40B4-BE49-F238E27FC236}">
                <a16:creationId xmlns:a16="http://schemas.microsoft.com/office/drawing/2014/main" id="{EF35686A-2E92-4C25-8F4E-9E1D87B7A1D7}"/>
              </a:ext>
            </a:extLst>
          </p:cNvPr>
          <p:cNvSpPr>
            <a:spLocks noGrp="1"/>
          </p:cNvSpPr>
          <p:nvPr/>
        </p:nvSpPr>
        <p:spPr>
          <a:xfrm>
            <a:off x="7334250" y="5000625"/>
            <a:ext cx="476250" cy="438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3000"/>
              </a:lnSpc>
              <a:buNone/>
              <a:defRPr sz="2250" b="0" i="0">
                <a:solidFill>
                  <a:srgbClr val="793842"/>
                </a:solidFill>
                <a:latin typeface="Georgia"/>
                <a:ea typeface="Georgia"/>
                <a:cs typeface="Georgia"/>
              </a:defRPr>
            </a:pPr>
            <a:r>
              <a:rPr sz="2250" b="0" i="0">
                <a:solidFill>
                  <a:srgbClr val="793842"/>
                </a:solidFill>
                <a:latin typeface="Georgia"/>
                <a:ea typeface="Georgia"/>
                <a:cs typeface="Georgia"/>
              </a:rPr>
              <a:t>Б</a:t>
            </a:r>
          </a:p>
        </p:txBody>
      </p:sp>
      <p:sp>
        <p:nvSpPr>
          <p:cNvPr id="7" name="text_15_3">
            <a:extLst>
              <a:ext uri="{FF2B5EF4-FFF2-40B4-BE49-F238E27FC236}">
                <a16:creationId xmlns:a16="http://schemas.microsoft.com/office/drawing/2014/main" id="{C67200E3-2E8C-46DA-8F9D-91D0F3FBA619}"/>
              </a:ext>
            </a:extLst>
          </p:cNvPr>
          <p:cNvSpPr>
            <a:spLocks noGrp="1"/>
          </p:cNvSpPr>
          <p:nvPr/>
        </p:nvSpPr>
        <p:spPr>
          <a:xfrm>
            <a:off x="12125325" y="5000625"/>
            <a:ext cx="476250" cy="438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3000"/>
              </a:lnSpc>
              <a:buNone/>
              <a:defRPr sz="2250" b="0" i="0">
                <a:solidFill>
                  <a:srgbClr val="793842"/>
                </a:solidFill>
                <a:latin typeface="Georgia"/>
                <a:ea typeface="Georgia"/>
                <a:cs typeface="Georgia"/>
              </a:defRPr>
            </a:pPr>
            <a:r>
              <a:rPr sz="2250" b="0" i="0">
                <a:solidFill>
                  <a:srgbClr val="793842"/>
                </a:solidFill>
                <a:latin typeface="Georgia"/>
                <a:ea typeface="Georgia"/>
                <a:cs typeface="Georgia"/>
              </a:rPr>
              <a:t>В</a:t>
            </a:r>
          </a:p>
        </p:txBody>
      </p:sp>
      <p:sp>
        <p:nvSpPr>
          <p:cNvPr id="8" name="surface">
            <a:extLst>
              <a:ext uri="{FF2B5EF4-FFF2-40B4-BE49-F238E27FC236}">
                <a16:creationId xmlns:a16="http://schemas.microsoft.com/office/drawing/2014/main" id="{752F8D71-84A7-4F2E-B8C3-360D252F2344}"/>
              </a:ext>
            </a:extLst>
          </p:cNvPr>
          <p:cNvSpPr>
            <a:spLocks noGrp="1"/>
          </p:cNvSpPr>
          <p:nvPr/>
        </p:nvSpPr>
        <p:spPr>
          <a:xfrm>
            <a:off x="609600" y="5657850"/>
            <a:ext cx="14328776" cy="11906"/>
          </a:xfrm>
          <a:prstGeom prst="rect">
            <a:avLst/>
          </a:prstGeom>
          <a:solidFill>
            <a:srgbClr val="A28B60"/>
          </a:solidFill>
          <a:ln w="0">
            <a:noFill/>
          </a:ln>
        </p:spPr>
      </p:sp>
      <p:sp>
        <p:nvSpPr>
          <p:cNvPr id="9" name="text_15_4">
            <a:extLst>
              <a:ext uri="{FF2B5EF4-FFF2-40B4-BE49-F238E27FC236}">
                <a16:creationId xmlns:a16="http://schemas.microsoft.com/office/drawing/2014/main" id="{EE95C3A7-3948-4FDD-A816-733C7C11025D}"/>
              </a:ext>
            </a:extLst>
          </p:cNvPr>
          <p:cNvSpPr>
            <a:spLocks noGrp="1"/>
          </p:cNvSpPr>
          <p:nvPr/>
        </p:nvSpPr>
        <p:spPr>
          <a:xfrm>
            <a:off x="619125" y="6124575"/>
            <a:ext cx="8458200" cy="1866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700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700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Реалисты часто критиковали своё время. </a:t>
            </a:r>
            <a:r>
              <a:rPr sz="2700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Ч. Диккенс (А), О. Домье (Б)</a:t>
            </a:r>
            <a:r>
              <a:rPr sz="2700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 изображали людей, одержимых жаждой наживы, и показывали недостатки общества.</a:t>
            </a:r>
          </a:p>
        </p:txBody>
      </p:sp>
      <p:sp>
        <p:nvSpPr>
          <p:cNvPr id="10" name="text_15_5">
            <a:extLst>
              <a:ext uri="{FF2B5EF4-FFF2-40B4-BE49-F238E27FC236}">
                <a16:creationId xmlns:a16="http://schemas.microsoft.com/office/drawing/2014/main" id="{E84C1DCB-51F8-45EA-BDF9-0D55C217DA4A}"/>
              </a:ext>
            </a:extLst>
          </p:cNvPr>
          <p:cNvSpPr>
            <a:spLocks noGrp="1"/>
          </p:cNvSpPr>
          <p:nvPr/>
        </p:nvSpPr>
        <p:spPr>
          <a:xfrm>
            <a:off x="9810750" y="6124575"/>
            <a:ext cx="5143500" cy="1857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700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700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О. де Бальзак (В)</a:t>
            </a:r>
            <a:r>
              <a:rPr sz="2700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 в </a:t>
            </a:r>
            <a:r>
              <a:rPr sz="2700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«Человеческой комедии»</a:t>
            </a:r>
            <a:r>
              <a:rPr sz="2700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 использовал научные методы для анализа жизни.</a:t>
            </a:r>
          </a:p>
        </p:txBody>
      </p:sp>
    </p:spTree>
    <p:extLst>
      <p:ext uri="{BB962C8B-B14F-4D97-AF65-F5344CB8AC3E}">
        <p14:creationId xmlns:p14="http://schemas.microsoft.com/office/powerpoint/2010/main" val="999318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hor_signature">
            <a:extLst>
              <a:ext uri="{FF2B5EF4-FFF2-40B4-BE49-F238E27FC236}">
                <a16:creationId xmlns:a16="http://schemas.microsoft.com/office/drawing/2014/main" id="{49DC4021-6756-4F30-8E75-8BB3D593F6FF}"/>
              </a:ext>
            </a:extLst>
          </p:cNvPr>
          <p:cNvSpPr>
            <a:spLocks noGrp="1"/>
          </p:cNvSpPr>
          <p:nvPr/>
        </p:nvSpPr>
        <p:spPr>
          <a:xfrm>
            <a:off x="13261976" y="8372476"/>
            <a:ext cx="16764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2" name="text_16_1">
            <a:extLst>
              <a:ext uri="{FF2B5EF4-FFF2-40B4-BE49-F238E27FC236}">
                <a16:creationId xmlns:a16="http://schemas.microsoft.com/office/drawing/2014/main" id="{B3234179-3F05-4036-816F-F4E6015D84D6}"/>
              </a:ext>
            </a:extLst>
          </p:cNvPr>
          <p:cNvSpPr>
            <a:spLocks noGrp="1"/>
          </p:cNvSpPr>
          <p:nvPr/>
        </p:nvSpPr>
        <p:spPr>
          <a:xfrm>
            <a:off x="609600" y="590550"/>
            <a:ext cx="14328776" cy="17811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775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77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Художники-реалисты отвергали идеализацию, характерную для романтизма. В 1830-х </a:t>
            </a:r>
            <a:r>
              <a:rPr sz="2775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Т. Руссо (1)</a:t>
            </a:r>
            <a:r>
              <a:rPr sz="277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 и </a:t>
            </a:r>
            <a:r>
              <a:rPr sz="2775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К. Коро (2)</a:t>
            </a:r>
            <a:r>
              <a:rPr sz="277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 создавали реалистичные пейзажи, а </a:t>
            </a:r>
            <a:r>
              <a:rPr sz="2775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Г. Курбе (3)</a:t>
            </a:r>
            <a:r>
              <a:rPr sz="277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 стал ключевой фигурой в развитии жанра, изображая жизнь без приукрашиваний.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09600" y="3217003"/>
            <a:ext cx="4495800" cy="3576769"/>
          </a:xfrm>
          <a:prstGeom prst="rect">
            <a:avLst/>
          </a:prstGeom>
        </p:spPr>
      </p:pic>
      <p:sp>
        <p:nvSpPr>
          <p:cNvPr id="4" name="text_16_2">
            <a:extLst>
              <a:ext uri="{FF2B5EF4-FFF2-40B4-BE49-F238E27FC236}">
                <a16:creationId xmlns:a16="http://schemas.microsoft.com/office/drawing/2014/main" id="{648E9648-3DB4-423C-A972-10A5C88C6C11}"/>
              </a:ext>
            </a:extLst>
          </p:cNvPr>
          <p:cNvSpPr>
            <a:spLocks noGrp="1"/>
          </p:cNvSpPr>
          <p:nvPr/>
        </p:nvSpPr>
        <p:spPr>
          <a:xfrm>
            <a:off x="2628900" y="7343775"/>
            <a:ext cx="476250" cy="438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3000"/>
              </a:lnSpc>
              <a:buNone/>
              <a:defRPr sz="2250" b="0" i="0">
                <a:solidFill>
                  <a:srgbClr val="793842"/>
                </a:solidFill>
                <a:latin typeface="Georgia"/>
                <a:ea typeface="Georgia"/>
                <a:cs typeface="Georgia"/>
              </a:defRPr>
            </a:pPr>
            <a:r>
              <a:rPr sz="2250" b="0" i="0">
                <a:solidFill>
                  <a:srgbClr val="793842"/>
                </a:solidFill>
                <a:latin typeface="Georgia"/>
                <a:ea typeface="Georgia"/>
                <a:cs typeface="Georgia"/>
              </a:rPr>
              <a:t>1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5524500" y="3151405"/>
            <a:ext cx="4495800" cy="3707965"/>
          </a:xfrm>
          <a:prstGeom prst="rect">
            <a:avLst/>
          </a:prstGeom>
        </p:spPr>
      </p:pic>
      <p:sp>
        <p:nvSpPr>
          <p:cNvPr id="6" name="text_16_3">
            <a:extLst>
              <a:ext uri="{FF2B5EF4-FFF2-40B4-BE49-F238E27FC236}">
                <a16:creationId xmlns:a16="http://schemas.microsoft.com/office/drawing/2014/main" id="{584F0015-CE8C-4322-B99A-6642AB7E42C5}"/>
              </a:ext>
            </a:extLst>
          </p:cNvPr>
          <p:cNvSpPr>
            <a:spLocks noGrp="1"/>
          </p:cNvSpPr>
          <p:nvPr/>
        </p:nvSpPr>
        <p:spPr>
          <a:xfrm>
            <a:off x="7543800" y="7343775"/>
            <a:ext cx="476250" cy="438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3000"/>
              </a:lnSpc>
              <a:buNone/>
              <a:defRPr sz="2250" b="0" i="0">
                <a:solidFill>
                  <a:srgbClr val="793842"/>
                </a:solidFill>
                <a:latin typeface="Georgia"/>
                <a:ea typeface="Georgia"/>
                <a:cs typeface="Georgia"/>
              </a:defRPr>
            </a:pPr>
            <a:r>
              <a:rPr sz="2250" b="0" i="0">
                <a:solidFill>
                  <a:srgbClr val="793842"/>
                </a:solidFill>
                <a:latin typeface="Georgia"/>
                <a:ea typeface="Georgia"/>
                <a:cs typeface="Georgia"/>
              </a:rPr>
              <a:t>2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10439400" y="3209556"/>
            <a:ext cx="4495800" cy="3591663"/>
          </a:xfrm>
          <a:prstGeom prst="rect">
            <a:avLst/>
          </a:prstGeom>
        </p:spPr>
      </p:pic>
      <p:sp>
        <p:nvSpPr>
          <p:cNvPr id="8" name="text_16_4">
            <a:extLst>
              <a:ext uri="{FF2B5EF4-FFF2-40B4-BE49-F238E27FC236}">
                <a16:creationId xmlns:a16="http://schemas.microsoft.com/office/drawing/2014/main" id="{C8215B1B-04E9-403B-A074-7024805F9509}"/>
              </a:ext>
            </a:extLst>
          </p:cNvPr>
          <p:cNvSpPr>
            <a:spLocks noGrp="1"/>
          </p:cNvSpPr>
          <p:nvPr/>
        </p:nvSpPr>
        <p:spPr>
          <a:xfrm>
            <a:off x="12458700" y="7343775"/>
            <a:ext cx="476250" cy="438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3000"/>
              </a:lnSpc>
              <a:buNone/>
              <a:defRPr sz="2250" b="0" i="0">
                <a:solidFill>
                  <a:srgbClr val="793842"/>
                </a:solidFill>
                <a:latin typeface="Georgia"/>
                <a:ea typeface="Georgia"/>
                <a:cs typeface="Georgia"/>
              </a:defRPr>
            </a:pPr>
            <a:r>
              <a:rPr sz="2250" b="0" i="0">
                <a:solidFill>
                  <a:srgbClr val="793842"/>
                </a:solidFill>
                <a:latin typeface="Georgia"/>
                <a:ea typeface="Georgia"/>
                <a:cs typeface="Georgia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0216237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2B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hor_signature">
            <a:extLst>
              <a:ext uri="{FF2B5EF4-FFF2-40B4-BE49-F238E27FC236}">
                <a16:creationId xmlns:a16="http://schemas.microsoft.com/office/drawing/2014/main" id="{D8AB8D93-D66E-4BD5-B098-A81482F5AD30}"/>
              </a:ext>
            </a:extLst>
          </p:cNvPr>
          <p:cNvSpPr>
            <a:spLocks noGrp="1"/>
          </p:cNvSpPr>
          <p:nvPr/>
        </p:nvSpPr>
        <p:spPr>
          <a:xfrm>
            <a:off x="13261976" y="8372476"/>
            <a:ext cx="16764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0" i="0">
                <a:solidFill>
                  <a:srgbClr val="C9BFAE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C9BFAE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00075" y="1041918"/>
            <a:ext cx="9715500" cy="5802863"/>
          </a:xfrm>
          <a:prstGeom prst="rect">
            <a:avLst/>
          </a:prstGeom>
        </p:spPr>
      </p:pic>
      <p:sp>
        <p:nvSpPr>
          <p:cNvPr id="3" name="text_17_1">
            <a:extLst>
              <a:ext uri="{FF2B5EF4-FFF2-40B4-BE49-F238E27FC236}">
                <a16:creationId xmlns:a16="http://schemas.microsoft.com/office/drawing/2014/main" id="{DEEBA80D-4628-469D-9E7B-1E957187035B}"/>
              </a:ext>
            </a:extLst>
          </p:cNvPr>
          <p:cNvSpPr>
            <a:spLocks noGrp="1"/>
          </p:cNvSpPr>
          <p:nvPr/>
        </p:nvSpPr>
        <p:spPr>
          <a:xfrm>
            <a:off x="10953750" y="990600"/>
            <a:ext cx="3990975" cy="6543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775" b="0" i="0">
                <a:solidFill>
                  <a:srgbClr val="FAF5EA"/>
                </a:solidFill>
                <a:latin typeface="Calibri"/>
                <a:ea typeface="Calibri"/>
                <a:cs typeface="Calibri"/>
              </a:defRPr>
            </a:pPr>
            <a:r>
              <a:rPr sz="2775" b="0" i="0">
                <a:solidFill>
                  <a:srgbClr val="FAF5EA"/>
                </a:solidFill>
                <a:latin typeface="Calibri"/>
                <a:ea typeface="Calibri"/>
                <a:cs typeface="Calibri"/>
              </a:rPr>
              <a:t>Выставка, которая состоялась в Париже в </a:t>
            </a:r>
            <a:r>
              <a:rPr sz="2775" b="1" i="0">
                <a:solidFill>
                  <a:srgbClr val="D9CCB7"/>
                </a:solidFill>
                <a:latin typeface="Calibri"/>
                <a:ea typeface="Calibri"/>
                <a:cs typeface="Calibri"/>
              </a:rPr>
              <a:t>1874 году</a:t>
            </a:r>
            <a:r>
              <a:rPr sz="2775" b="0" i="0">
                <a:solidFill>
                  <a:srgbClr val="FAF5EA"/>
                </a:solidFill>
                <a:latin typeface="Calibri"/>
                <a:ea typeface="Calibri"/>
                <a:cs typeface="Calibri"/>
              </a:rPr>
              <a:t>, стала знаковым событием в мире искусства. Художники, представившие свои работы, ожидали, что публика будет в восторге от их творчества, но вместо этого столкнулись </a:t>
            </a:r>
            <a:r>
              <a:rPr sz="2775" b="1" i="0">
                <a:solidFill>
                  <a:srgbClr val="D9CCB7"/>
                </a:solidFill>
                <a:latin typeface="Calibri"/>
                <a:ea typeface="Calibri"/>
                <a:cs typeface="Calibri"/>
              </a:rPr>
              <a:t>с насмешками и недоумением.</a:t>
            </a:r>
            <a:r>
              <a:rPr sz="2775" b="0" i="0">
                <a:solidFill>
                  <a:srgbClr val="FAF5EA"/>
                </a:solidFill>
                <a:latin typeface="Calibri"/>
                <a:ea typeface="Calibri"/>
                <a:cs typeface="Calibri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89162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hor_signature">
            <a:extLst>
              <a:ext uri="{FF2B5EF4-FFF2-40B4-BE49-F238E27FC236}">
                <a16:creationId xmlns:a16="http://schemas.microsoft.com/office/drawing/2014/main" id="{D094B50C-3428-4EA4-B389-2CD6DC7C0A06}"/>
              </a:ext>
            </a:extLst>
          </p:cNvPr>
          <p:cNvSpPr>
            <a:spLocks noGrp="1"/>
          </p:cNvSpPr>
          <p:nvPr/>
        </p:nvSpPr>
        <p:spPr>
          <a:xfrm>
            <a:off x="13261976" y="8372476"/>
            <a:ext cx="16764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2" name="text_18_1">
            <a:extLst>
              <a:ext uri="{FF2B5EF4-FFF2-40B4-BE49-F238E27FC236}">
                <a16:creationId xmlns:a16="http://schemas.microsoft.com/office/drawing/2014/main" id="{330887D9-E553-467C-B093-F5E898F0FCEB}"/>
              </a:ext>
            </a:extLst>
          </p:cNvPr>
          <p:cNvSpPr>
            <a:spLocks noGrp="1"/>
          </p:cNvSpPr>
          <p:nvPr/>
        </p:nvSpPr>
        <p:spPr>
          <a:xfrm>
            <a:off x="609600" y="438150"/>
            <a:ext cx="14328776" cy="876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3900" b="0" i="0">
                <a:solidFill>
                  <a:srgbClr val="172B3A"/>
                </a:solidFill>
                <a:latin typeface="Georgia"/>
                <a:ea typeface="Georgia"/>
                <a:cs typeface="Georgia"/>
              </a:defRPr>
            </a:pPr>
            <a:r>
              <a:rPr sz="3900" b="0" i="0">
                <a:solidFill>
                  <a:srgbClr val="172B3A"/>
                </a:solidFill>
                <a:latin typeface="Georgia"/>
                <a:ea typeface="Georgia"/>
                <a:cs typeface="Georgia"/>
              </a:rPr>
              <a:t>Движение импрессионистов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213478" y="1743075"/>
            <a:ext cx="7679070" cy="6191250"/>
          </a:xfrm>
          <a:prstGeom prst="rect">
            <a:avLst/>
          </a:prstGeom>
        </p:spPr>
      </p:pic>
      <p:sp>
        <p:nvSpPr>
          <p:cNvPr id="4" name="text_18_2">
            <a:extLst>
              <a:ext uri="{FF2B5EF4-FFF2-40B4-BE49-F238E27FC236}">
                <a16:creationId xmlns:a16="http://schemas.microsoft.com/office/drawing/2014/main" id="{4C8016F1-B8F6-4FD9-A223-50FF1CD93AC4}"/>
              </a:ext>
            </a:extLst>
          </p:cNvPr>
          <p:cNvSpPr>
            <a:spLocks noGrp="1"/>
          </p:cNvSpPr>
          <p:nvPr/>
        </p:nvSpPr>
        <p:spPr>
          <a:xfrm>
            <a:off x="10067925" y="2057400"/>
            <a:ext cx="4867275" cy="25812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700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700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Название </a:t>
            </a:r>
            <a:r>
              <a:rPr sz="2700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«импрессионизм»</a:t>
            </a:r>
            <a:r>
              <a:rPr sz="2700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 происходит от французского слова </a:t>
            </a:r>
            <a:r>
              <a:rPr sz="2700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«впечатление».</a:t>
            </a:r>
            <a:r>
              <a:rPr sz="2700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 Оно отражает суть этого художественного направления. </a:t>
            </a:r>
          </a:p>
        </p:txBody>
      </p:sp>
      <p:sp>
        <p:nvSpPr>
          <p:cNvPr id="5" name="surface">
            <a:extLst>
              <a:ext uri="{FF2B5EF4-FFF2-40B4-BE49-F238E27FC236}">
                <a16:creationId xmlns:a16="http://schemas.microsoft.com/office/drawing/2014/main" id="{799449AF-CF94-42A0-89FE-B2FCCF8A0385}"/>
              </a:ext>
            </a:extLst>
          </p:cNvPr>
          <p:cNvSpPr>
            <a:spLocks noGrp="1"/>
          </p:cNvSpPr>
          <p:nvPr/>
        </p:nvSpPr>
        <p:spPr>
          <a:xfrm>
            <a:off x="10067925" y="5095875"/>
            <a:ext cx="4848225" cy="11906"/>
          </a:xfrm>
          <a:prstGeom prst="rect">
            <a:avLst/>
          </a:prstGeom>
          <a:solidFill>
            <a:srgbClr val="A28B60"/>
          </a:solidFill>
          <a:ln w="0">
            <a:noFill/>
          </a:ln>
        </p:spPr>
      </p:sp>
      <p:sp>
        <p:nvSpPr>
          <p:cNvPr id="6" name="text_18_3">
            <a:extLst>
              <a:ext uri="{FF2B5EF4-FFF2-40B4-BE49-F238E27FC236}">
                <a16:creationId xmlns:a16="http://schemas.microsoft.com/office/drawing/2014/main" id="{78EA7A2A-08C2-4CF7-A2A2-DA9FB48A4756}"/>
              </a:ext>
            </a:extLst>
          </p:cNvPr>
          <p:cNvSpPr>
            <a:spLocks noGrp="1"/>
          </p:cNvSpPr>
          <p:nvPr/>
        </p:nvSpPr>
        <p:spPr>
          <a:xfrm>
            <a:off x="10067925" y="5553075"/>
            <a:ext cx="4867275" cy="2390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625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Среди известных импрессионистов выделяются </a:t>
            </a:r>
            <a:r>
              <a:rPr sz="2625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Эдуард Мане, Клод Моне, Эдгар Дега и Огюст Ренуар.</a:t>
            </a:r>
          </a:p>
        </p:txBody>
      </p:sp>
    </p:spTree>
    <p:extLst>
      <p:ext uri="{BB962C8B-B14F-4D97-AF65-F5344CB8AC3E}">
        <p14:creationId xmlns:p14="http://schemas.microsoft.com/office/powerpoint/2010/main" val="6420142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hor_signature">
            <a:extLst>
              <a:ext uri="{FF2B5EF4-FFF2-40B4-BE49-F238E27FC236}">
                <a16:creationId xmlns:a16="http://schemas.microsoft.com/office/drawing/2014/main" id="{02D68BD4-343C-48B2-9395-1B54AD9EF8D6}"/>
              </a:ext>
            </a:extLst>
          </p:cNvPr>
          <p:cNvSpPr>
            <a:spLocks noGrp="1"/>
          </p:cNvSpPr>
          <p:nvPr/>
        </p:nvSpPr>
        <p:spPr>
          <a:xfrm>
            <a:off x="13261976" y="8372476"/>
            <a:ext cx="16764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2" name="text_19_1">
            <a:extLst>
              <a:ext uri="{FF2B5EF4-FFF2-40B4-BE49-F238E27FC236}">
                <a16:creationId xmlns:a16="http://schemas.microsoft.com/office/drawing/2014/main" id="{02B7A8D5-187C-4A79-8B52-FAAF157FC3F3}"/>
              </a:ext>
            </a:extLst>
          </p:cNvPr>
          <p:cNvSpPr>
            <a:spLocks noGrp="1"/>
          </p:cNvSpPr>
          <p:nvPr/>
        </p:nvSpPr>
        <p:spPr>
          <a:xfrm>
            <a:off x="609600" y="438150"/>
            <a:ext cx="14328776" cy="876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3900" b="0" i="0">
                <a:solidFill>
                  <a:srgbClr val="172B3A"/>
                </a:solidFill>
                <a:latin typeface="Georgia"/>
                <a:ea typeface="Georgia"/>
                <a:cs typeface="Georgia"/>
              </a:defRPr>
            </a:pPr>
            <a:r>
              <a:rPr sz="3900" b="0" i="0">
                <a:solidFill>
                  <a:srgbClr val="172B3A"/>
                </a:solidFill>
                <a:latin typeface="Georgia"/>
                <a:ea typeface="Georgia"/>
                <a:cs typeface="Georgia"/>
              </a:rPr>
              <a:t>Особенности импрессионизма</a:t>
            </a:r>
          </a:p>
        </p:txBody>
      </p:sp>
      <p:sp>
        <p:nvSpPr>
          <p:cNvPr id="3" name="surface">
            <a:extLst>
              <a:ext uri="{FF2B5EF4-FFF2-40B4-BE49-F238E27FC236}">
                <a16:creationId xmlns:a16="http://schemas.microsoft.com/office/drawing/2014/main" id="{B73DCAA4-54DB-436F-B1C2-9E429233AE23}"/>
              </a:ext>
            </a:extLst>
          </p:cNvPr>
          <p:cNvSpPr>
            <a:spLocks noGrp="1"/>
          </p:cNvSpPr>
          <p:nvPr/>
        </p:nvSpPr>
        <p:spPr>
          <a:xfrm>
            <a:off x="609600" y="1743075"/>
            <a:ext cx="3848100" cy="1085850"/>
          </a:xfrm>
          <a:prstGeom prst="rect">
            <a:avLst/>
          </a:prstGeom>
          <a:solidFill>
            <a:srgbClr val="E8E0CE"/>
          </a:solidFill>
          <a:ln w="0">
            <a:noFill/>
          </a:ln>
        </p:spPr>
      </p:sp>
      <p:sp>
        <p:nvSpPr>
          <p:cNvPr id="4" name="text_19_2">
            <a:extLst>
              <a:ext uri="{FF2B5EF4-FFF2-40B4-BE49-F238E27FC236}">
                <a16:creationId xmlns:a16="http://schemas.microsoft.com/office/drawing/2014/main" id="{0C326CEB-3DC2-4313-8281-0345CC86B045}"/>
              </a:ext>
            </a:extLst>
          </p:cNvPr>
          <p:cNvSpPr>
            <a:spLocks noGrp="1"/>
          </p:cNvSpPr>
          <p:nvPr/>
        </p:nvSpPr>
        <p:spPr>
          <a:xfrm>
            <a:off x="790575" y="1847850"/>
            <a:ext cx="3495675" cy="876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4000"/>
              </a:lnSpc>
              <a:buNone/>
              <a:defRPr sz="2175" b="0" i="0">
                <a:solidFill>
                  <a:srgbClr val="793842"/>
                </a:solidFill>
                <a:latin typeface="Georgia"/>
                <a:ea typeface="Georgia"/>
                <a:cs typeface="Georgia"/>
              </a:defRPr>
            </a:pPr>
            <a:r>
              <a:rPr sz="2175" b="0" i="0">
                <a:solidFill>
                  <a:srgbClr val="793842"/>
                </a:solidFill>
                <a:latin typeface="Georgia"/>
                <a:ea typeface="Georgia"/>
                <a:cs typeface="Georgia"/>
              </a:rPr>
              <a:t>Тема и стиль</a:t>
            </a:r>
          </a:p>
        </p:txBody>
      </p:sp>
      <p:sp>
        <p:nvSpPr>
          <p:cNvPr id="5" name="text_19_3">
            <a:extLst>
              <a:ext uri="{FF2B5EF4-FFF2-40B4-BE49-F238E27FC236}">
                <a16:creationId xmlns:a16="http://schemas.microsoft.com/office/drawing/2014/main" id="{919B3DD5-09C5-4B47-BE47-402F94F511CB}"/>
              </a:ext>
            </a:extLst>
          </p:cNvPr>
          <p:cNvSpPr>
            <a:spLocks noGrp="1"/>
          </p:cNvSpPr>
          <p:nvPr/>
        </p:nvSpPr>
        <p:spPr>
          <a:xfrm>
            <a:off x="4838700" y="1781175"/>
            <a:ext cx="10086975" cy="1133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2325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Импрессионисты стремились запечатлеть мгновения, мимолётные впечатления и изменения настроения. Их работы были живыми и эмоциональными.</a:t>
            </a:r>
          </a:p>
        </p:txBody>
      </p:sp>
      <p:sp>
        <p:nvSpPr>
          <p:cNvPr id="6" name="surface">
            <a:extLst>
              <a:ext uri="{FF2B5EF4-FFF2-40B4-BE49-F238E27FC236}">
                <a16:creationId xmlns:a16="http://schemas.microsoft.com/office/drawing/2014/main" id="{4878D6F7-E792-46E8-9B9C-1C51198F3536}"/>
              </a:ext>
            </a:extLst>
          </p:cNvPr>
          <p:cNvSpPr>
            <a:spLocks noGrp="1"/>
          </p:cNvSpPr>
          <p:nvPr/>
        </p:nvSpPr>
        <p:spPr>
          <a:xfrm>
            <a:off x="609600" y="2990850"/>
            <a:ext cx="3848100" cy="1085850"/>
          </a:xfrm>
          <a:prstGeom prst="rect">
            <a:avLst/>
          </a:prstGeom>
          <a:solidFill>
            <a:srgbClr val="EFE7D8"/>
          </a:solidFill>
          <a:ln w="0">
            <a:noFill/>
          </a:ln>
        </p:spPr>
      </p:sp>
      <p:sp>
        <p:nvSpPr>
          <p:cNvPr id="7" name="text_19_4">
            <a:extLst>
              <a:ext uri="{FF2B5EF4-FFF2-40B4-BE49-F238E27FC236}">
                <a16:creationId xmlns:a16="http://schemas.microsoft.com/office/drawing/2014/main" id="{AC358C99-50C2-4EF3-928F-3699BD01E939}"/>
              </a:ext>
            </a:extLst>
          </p:cNvPr>
          <p:cNvSpPr>
            <a:spLocks noGrp="1"/>
          </p:cNvSpPr>
          <p:nvPr/>
        </p:nvSpPr>
        <p:spPr>
          <a:xfrm>
            <a:off x="790575" y="3095625"/>
            <a:ext cx="3495675" cy="876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4000"/>
              </a:lnSpc>
              <a:buNone/>
              <a:defRPr sz="2175" b="0" i="0">
                <a:solidFill>
                  <a:srgbClr val="793842"/>
                </a:solidFill>
                <a:latin typeface="Georgia"/>
                <a:ea typeface="Georgia"/>
                <a:cs typeface="Georgia"/>
              </a:defRPr>
            </a:pPr>
            <a:r>
              <a:rPr sz="2175" b="0" i="0">
                <a:solidFill>
                  <a:srgbClr val="793842"/>
                </a:solidFill>
                <a:latin typeface="Georgia"/>
                <a:ea typeface="Georgia"/>
                <a:cs typeface="Georgia"/>
              </a:rPr>
              <a:t>Противопоставление академизму</a:t>
            </a:r>
          </a:p>
        </p:txBody>
      </p:sp>
      <p:sp>
        <p:nvSpPr>
          <p:cNvPr id="8" name="text_19_5">
            <a:extLst>
              <a:ext uri="{FF2B5EF4-FFF2-40B4-BE49-F238E27FC236}">
                <a16:creationId xmlns:a16="http://schemas.microsoft.com/office/drawing/2014/main" id="{34124048-7824-4AA2-BEC8-C462356C7EDB}"/>
              </a:ext>
            </a:extLst>
          </p:cNvPr>
          <p:cNvSpPr>
            <a:spLocks noGrp="1"/>
          </p:cNvSpPr>
          <p:nvPr/>
        </p:nvSpPr>
        <p:spPr>
          <a:xfrm>
            <a:off x="4838700" y="3028950"/>
            <a:ext cx="10086975" cy="1133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2325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Импрессионисты не были бунтарями против академического искусства. Они выбирали повседневные сюжеты, отказываясь от возвышенных тем.</a:t>
            </a:r>
          </a:p>
        </p:txBody>
      </p:sp>
      <p:sp>
        <p:nvSpPr>
          <p:cNvPr id="9" name="surface">
            <a:extLst>
              <a:ext uri="{FF2B5EF4-FFF2-40B4-BE49-F238E27FC236}">
                <a16:creationId xmlns:a16="http://schemas.microsoft.com/office/drawing/2014/main" id="{1EDDC180-13D4-4408-9954-404E5CC1C199}"/>
              </a:ext>
            </a:extLst>
          </p:cNvPr>
          <p:cNvSpPr>
            <a:spLocks noGrp="1"/>
          </p:cNvSpPr>
          <p:nvPr/>
        </p:nvSpPr>
        <p:spPr>
          <a:xfrm>
            <a:off x="609600" y="4238625"/>
            <a:ext cx="3848100" cy="1085850"/>
          </a:xfrm>
          <a:prstGeom prst="rect">
            <a:avLst/>
          </a:prstGeom>
          <a:solidFill>
            <a:srgbClr val="E8E0CE"/>
          </a:solidFill>
          <a:ln w="0">
            <a:noFill/>
          </a:ln>
        </p:spPr>
      </p:sp>
      <p:sp>
        <p:nvSpPr>
          <p:cNvPr id="10" name="text_19_6">
            <a:extLst>
              <a:ext uri="{FF2B5EF4-FFF2-40B4-BE49-F238E27FC236}">
                <a16:creationId xmlns:a16="http://schemas.microsoft.com/office/drawing/2014/main" id="{39760F3C-F2DD-4A12-A632-9449BD12CD06}"/>
              </a:ext>
            </a:extLst>
          </p:cNvPr>
          <p:cNvSpPr>
            <a:spLocks noGrp="1"/>
          </p:cNvSpPr>
          <p:nvPr/>
        </p:nvSpPr>
        <p:spPr>
          <a:xfrm>
            <a:off x="790575" y="4343400"/>
            <a:ext cx="3495675" cy="876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4000"/>
              </a:lnSpc>
              <a:buNone/>
              <a:defRPr sz="2175" b="0" i="0">
                <a:solidFill>
                  <a:srgbClr val="793842"/>
                </a:solidFill>
                <a:latin typeface="Georgia"/>
                <a:ea typeface="Georgia"/>
                <a:cs typeface="Georgia"/>
              </a:defRPr>
            </a:pPr>
            <a:r>
              <a:rPr sz="2175" b="0" i="0">
                <a:solidFill>
                  <a:srgbClr val="793842"/>
                </a:solidFill>
                <a:latin typeface="Georgia"/>
                <a:ea typeface="Georgia"/>
                <a:cs typeface="Georgia"/>
              </a:rPr>
              <a:t>Уникальная техника</a:t>
            </a:r>
          </a:p>
        </p:txBody>
      </p:sp>
      <p:sp>
        <p:nvSpPr>
          <p:cNvPr id="11" name="text_19_7">
            <a:extLst>
              <a:ext uri="{FF2B5EF4-FFF2-40B4-BE49-F238E27FC236}">
                <a16:creationId xmlns:a16="http://schemas.microsoft.com/office/drawing/2014/main" id="{C25E0710-96EA-4AF9-B114-B43304E5C483}"/>
              </a:ext>
            </a:extLst>
          </p:cNvPr>
          <p:cNvSpPr>
            <a:spLocks noGrp="1"/>
          </p:cNvSpPr>
          <p:nvPr/>
        </p:nvSpPr>
        <p:spPr>
          <a:xfrm>
            <a:off x="4838700" y="4276725"/>
            <a:ext cx="10086975" cy="1133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2325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Художники использовали свою технику, создавая новые и оригинальные произведения.</a:t>
            </a:r>
          </a:p>
        </p:txBody>
      </p:sp>
      <p:sp>
        <p:nvSpPr>
          <p:cNvPr id="12" name="surface">
            <a:extLst>
              <a:ext uri="{FF2B5EF4-FFF2-40B4-BE49-F238E27FC236}">
                <a16:creationId xmlns:a16="http://schemas.microsoft.com/office/drawing/2014/main" id="{C4ED5B3E-CD4B-4DB5-A198-F7DE44EB7404}"/>
              </a:ext>
            </a:extLst>
          </p:cNvPr>
          <p:cNvSpPr>
            <a:spLocks noGrp="1"/>
          </p:cNvSpPr>
          <p:nvPr/>
        </p:nvSpPr>
        <p:spPr>
          <a:xfrm>
            <a:off x="609600" y="5486400"/>
            <a:ext cx="3848100" cy="1085850"/>
          </a:xfrm>
          <a:prstGeom prst="rect">
            <a:avLst/>
          </a:prstGeom>
          <a:solidFill>
            <a:srgbClr val="EFE7D8"/>
          </a:solidFill>
          <a:ln w="0">
            <a:noFill/>
          </a:ln>
        </p:spPr>
      </p:sp>
      <p:sp>
        <p:nvSpPr>
          <p:cNvPr id="13" name="text_19_8">
            <a:extLst>
              <a:ext uri="{FF2B5EF4-FFF2-40B4-BE49-F238E27FC236}">
                <a16:creationId xmlns:a16="http://schemas.microsoft.com/office/drawing/2014/main" id="{D4FF3465-D261-41A7-B89A-D99C20B471A6}"/>
              </a:ext>
            </a:extLst>
          </p:cNvPr>
          <p:cNvSpPr>
            <a:spLocks noGrp="1"/>
          </p:cNvSpPr>
          <p:nvPr/>
        </p:nvSpPr>
        <p:spPr>
          <a:xfrm>
            <a:off x="790575" y="5591175"/>
            <a:ext cx="3495675" cy="876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4000"/>
              </a:lnSpc>
              <a:buNone/>
              <a:defRPr sz="2175" b="0" i="0">
                <a:solidFill>
                  <a:srgbClr val="793842"/>
                </a:solidFill>
                <a:latin typeface="Georgia"/>
                <a:ea typeface="Georgia"/>
                <a:cs typeface="Georgia"/>
              </a:defRPr>
            </a:pPr>
            <a:r>
              <a:rPr sz="2175" b="0" i="0">
                <a:solidFill>
                  <a:srgbClr val="793842"/>
                </a:solidFill>
                <a:latin typeface="Georgia"/>
                <a:ea typeface="Georgia"/>
                <a:cs typeface="Georgia"/>
              </a:rPr>
              <a:t>Отказ от типизации</a:t>
            </a:r>
          </a:p>
        </p:txBody>
      </p:sp>
      <p:sp>
        <p:nvSpPr>
          <p:cNvPr id="14" name="text_19_9">
            <a:extLst>
              <a:ext uri="{FF2B5EF4-FFF2-40B4-BE49-F238E27FC236}">
                <a16:creationId xmlns:a16="http://schemas.microsoft.com/office/drawing/2014/main" id="{81D431C1-5A32-46C2-8CB6-CBDD4A19DD60}"/>
              </a:ext>
            </a:extLst>
          </p:cNvPr>
          <p:cNvSpPr>
            <a:spLocks noGrp="1"/>
          </p:cNvSpPr>
          <p:nvPr/>
        </p:nvSpPr>
        <p:spPr>
          <a:xfrm>
            <a:off x="4838700" y="5524500"/>
            <a:ext cx="10086975" cy="1133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2325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Импрессионисты писали с натуры, но не стремились передать «характерный облик вещей». Они запечатлевали единичное и уникальное в случайных моментах.</a:t>
            </a:r>
          </a:p>
        </p:txBody>
      </p:sp>
      <p:sp>
        <p:nvSpPr>
          <p:cNvPr id="15" name="surface">
            <a:extLst>
              <a:ext uri="{FF2B5EF4-FFF2-40B4-BE49-F238E27FC236}">
                <a16:creationId xmlns:a16="http://schemas.microsoft.com/office/drawing/2014/main" id="{A816A18A-4D8A-4154-8D42-CB517A4D5543}"/>
              </a:ext>
            </a:extLst>
          </p:cNvPr>
          <p:cNvSpPr>
            <a:spLocks noGrp="1"/>
          </p:cNvSpPr>
          <p:nvPr/>
        </p:nvSpPr>
        <p:spPr>
          <a:xfrm>
            <a:off x="609600" y="6734175"/>
            <a:ext cx="3848100" cy="1085850"/>
          </a:xfrm>
          <a:prstGeom prst="rect">
            <a:avLst/>
          </a:prstGeom>
          <a:solidFill>
            <a:srgbClr val="E8E0CE"/>
          </a:solidFill>
          <a:ln w="0">
            <a:noFill/>
          </a:ln>
        </p:spPr>
      </p:sp>
      <p:sp>
        <p:nvSpPr>
          <p:cNvPr id="16" name="text_19_10">
            <a:extLst>
              <a:ext uri="{FF2B5EF4-FFF2-40B4-BE49-F238E27FC236}">
                <a16:creationId xmlns:a16="http://schemas.microsoft.com/office/drawing/2014/main" id="{9A2A8603-DBFF-4E9C-83E7-4712B4E0045A}"/>
              </a:ext>
            </a:extLst>
          </p:cNvPr>
          <p:cNvSpPr>
            <a:spLocks noGrp="1"/>
          </p:cNvSpPr>
          <p:nvPr/>
        </p:nvSpPr>
        <p:spPr>
          <a:xfrm>
            <a:off x="790575" y="6838950"/>
            <a:ext cx="3495675" cy="876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4000"/>
              </a:lnSpc>
              <a:buNone/>
              <a:defRPr sz="2175" b="0" i="0">
                <a:solidFill>
                  <a:srgbClr val="793842"/>
                </a:solidFill>
                <a:latin typeface="Georgia"/>
                <a:ea typeface="Georgia"/>
                <a:cs typeface="Georgia"/>
              </a:defRPr>
            </a:pPr>
            <a:r>
              <a:rPr sz="2175" b="0" i="0">
                <a:solidFill>
                  <a:srgbClr val="793842"/>
                </a:solidFill>
                <a:latin typeface="Georgia"/>
                <a:ea typeface="Georgia"/>
                <a:cs typeface="Georgia"/>
              </a:rPr>
              <a:t>Шаг к абстрактному искусству</a:t>
            </a:r>
          </a:p>
        </p:txBody>
      </p:sp>
      <p:sp>
        <p:nvSpPr>
          <p:cNvPr id="17" name="text_19_11">
            <a:extLst>
              <a:ext uri="{FF2B5EF4-FFF2-40B4-BE49-F238E27FC236}">
                <a16:creationId xmlns:a16="http://schemas.microsoft.com/office/drawing/2014/main" id="{B4A44415-8EFB-4711-8828-CDDBFA64C69D}"/>
              </a:ext>
            </a:extLst>
          </p:cNvPr>
          <p:cNvSpPr>
            <a:spLocks noGrp="1"/>
          </p:cNvSpPr>
          <p:nvPr/>
        </p:nvSpPr>
        <p:spPr>
          <a:xfrm>
            <a:off x="4838700" y="6772275"/>
            <a:ext cx="10086975" cy="1133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2325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Импрессионисты изменили привычное восприятие объектов. Их цвета на полотнах часто отличались от реальных оттенков, что стало началом абстрактного искусства.</a:t>
            </a:r>
          </a:p>
        </p:txBody>
      </p:sp>
    </p:spTree>
    <p:extLst>
      <p:ext uri="{BB962C8B-B14F-4D97-AF65-F5344CB8AC3E}">
        <p14:creationId xmlns:p14="http://schemas.microsoft.com/office/powerpoint/2010/main" val="656199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hor_signature">
            <a:extLst>
              <a:ext uri="{FF2B5EF4-FFF2-40B4-BE49-F238E27FC236}">
                <a16:creationId xmlns:a16="http://schemas.microsoft.com/office/drawing/2014/main" id="{119EDF8D-7F0B-4104-A497-02726AD086FC}"/>
              </a:ext>
            </a:extLst>
          </p:cNvPr>
          <p:cNvSpPr>
            <a:spLocks noGrp="1"/>
          </p:cNvSpPr>
          <p:nvPr/>
        </p:nvSpPr>
        <p:spPr>
          <a:xfrm>
            <a:off x="13261976" y="8372476"/>
            <a:ext cx="16764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2" name="text_2_1">
            <a:extLst>
              <a:ext uri="{FF2B5EF4-FFF2-40B4-BE49-F238E27FC236}">
                <a16:creationId xmlns:a16="http://schemas.microsoft.com/office/drawing/2014/main" id="{D8B094B1-AA67-4C41-950A-95ADC90B6028}"/>
              </a:ext>
            </a:extLst>
          </p:cNvPr>
          <p:cNvSpPr>
            <a:spLocks noGrp="1"/>
          </p:cNvSpPr>
          <p:nvPr/>
        </p:nvSpPr>
        <p:spPr>
          <a:xfrm>
            <a:off x="609600" y="438150"/>
            <a:ext cx="14328776" cy="876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3900" b="0" i="0">
                <a:solidFill>
                  <a:srgbClr val="172B3A"/>
                </a:solidFill>
                <a:latin typeface="Georgia"/>
                <a:ea typeface="Georgia"/>
                <a:cs typeface="Georgia"/>
              </a:defRPr>
            </a:pPr>
            <a:r>
              <a:rPr sz="3900" b="0" i="0">
                <a:solidFill>
                  <a:srgbClr val="172B3A"/>
                </a:solidFill>
                <a:latin typeface="Georgia"/>
                <a:ea typeface="Georgia"/>
                <a:cs typeface="Georgia"/>
              </a:rPr>
              <a:t>Развитие культуры в XIX веке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09600" y="2325886"/>
            <a:ext cx="8172450" cy="4597003"/>
          </a:xfrm>
          <a:prstGeom prst="rect">
            <a:avLst/>
          </a:prstGeom>
        </p:spPr>
      </p:pic>
      <p:sp>
        <p:nvSpPr>
          <p:cNvPr id="4" name="text_2_2">
            <a:extLst>
              <a:ext uri="{FF2B5EF4-FFF2-40B4-BE49-F238E27FC236}">
                <a16:creationId xmlns:a16="http://schemas.microsoft.com/office/drawing/2014/main" id="{3510FC2D-16FD-45C0-8CCB-CA5279BC9780}"/>
              </a:ext>
            </a:extLst>
          </p:cNvPr>
          <p:cNvSpPr>
            <a:spLocks noGrp="1"/>
          </p:cNvSpPr>
          <p:nvPr/>
        </p:nvSpPr>
        <p:spPr>
          <a:xfrm>
            <a:off x="9334500" y="1857375"/>
            <a:ext cx="5591175" cy="1771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775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77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XIX век подарил миру множество </a:t>
            </a:r>
            <a:r>
              <a:rPr sz="2775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литературных, живописных и музыкальных шедевров.</a:t>
            </a:r>
            <a:r>
              <a:rPr sz="277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 </a:t>
            </a:r>
          </a:p>
        </p:txBody>
      </p:sp>
      <p:sp>
        <p:nvSpPr>
          <p:cNvPr id="5" name="surface">
            <a:extLst>
              <a:ext uri="{FF2B5EF4-FFF2-40B4-BE49-F238E27FC236}">
                <a16:creationId xmlns:a16="http://schemas.microsoft.com/office/drawing/2014/main" id="{B0A1D114-335C-4B7D-A0A3-39C382F7A3A1}"/>
              </a:ext>
            </a:extLst>
          </p:cNvPr>
          <p:cNvSpPr>
            <a:spLocks noGrp="1"/>
          </p:cNvSpPr>
          <p:nvPr/>
        </p:nvSpPr>
        <p:spPr>
          <a:xfrm>
            <a:off x="9334500" y="3829050"/>
            <a:ext cx="5572125" cy="11906"/>
          </a:xfrm>
          <a:prstGeom prst="rect">
            <a:avLst/>
          </a:prstGeom>
          <a:solidFill>
            <a:srgbClr val="A28B60"/>
          </a:solidFill>
          <a:ln w="0">
            <a:noFill/>
          </a:ln>
        </p:spPr>
      </p:sp>
      <p:sp>
        <p:nvSpPr>
          <p:cNvPr id="6" name="text_2_3">
            <a:extLst>
              <a:ext uri="{FF2B5EF4-FFF2-40B4-BE49-F238E27FC236}">
                <a16:creationId xmlns:a16="http://schemas.microsoft.com/office/drawing/2014/main" id="{7C827090-7271-4E91-AA96-6359BEB25D8B}"/>
              </a:ext>
            </a:extLst>
          </p:cNvPr>
          <p:cNvSpPr>
            <a:spLocks noGrp="1"/>
          </p:cNvSpPr>
          <p:nvPr/>
        </p:nvSpPr>
        <p:spPr>
          <a:xfrm>
            <a:off x="9334500" y="4133850"/>
            <a:ext cx="5591175" cy="1933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625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В это время возникли новые художественные стили, которые пришли на смену барокко и классицизму. </a:t>
            </a:r>
          </a:p>
        </p:txBody>
      </p:sp>
      <p:sp>
        <p:nvSpPr>
          <p:cNvPr id="7" name="text_2_4">
            <a:extLst>
              <a:ext uri="{FF2B5EF4-FFF2-40B4-BE49-F238E27FC236}">
                <a16:creationId xmlns:a16="http://schemas.microsoft.com/office/drawing/2014/main" id="{E5AFC1EA-0AA9-4032-9FF6-83932BE8A490}"/>
              </a:ext>
            </a:extLst>
          </p:cNvPr>
          <p:cNvSpPr>
            <a:spLocks noGrp="1"/>
          </p:cNvSpPr>
          <p:nvPr/>
        </p:nvSpPr>
        <p:spPr>
          <a:xfrm>
            <a:off x="9334500" y="6276975"/>
            <a:ext cx="5591175" cy="1428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625" b="0" i="0">
                <a:solidFill>
                  <a:srgbClr val="793842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Многообразие форм и их стремительная смена стали отличительными чертами эпохи.</a:t>
            </a:r>
          </a:p>
        </p:txBody>
      </p:sp>
    </p:spTree>
    <p:extLst>
      <p:ext uri="{BB962C8B-B14F-4D97-AF65-F5344CB8AC3E}">
        <p14:creationId xmlns:p14="http://schemas.microsoft.com/office/powerpoint/2010/main" val="10969101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hor_signature">
            <a:extLst>
              <a:ext uri="{FF2B5EF4-FFF2-40B4-BE49-F238E27FC236}">
                <a16:creationId xmlns:a16="http://schemas.microsoft.com/office/drawing/2014/main" id="{96392F23-DB02-4589-A1E5-87512E43B804}"/>
              </a:ext>
            </a:extLst>
          </p:cNvPr>
          <p:cNvSpPr>
            <a:spLocks noGrp="1"/>
          </p:cNvSpPr>
          <p:nvPr/>
        </p:nvSpPr>
        <p:spPr>
          <a:xfrm>
            <a:off x="13261976" y="8372476"/>
            <a:ext cx="16764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2" name="text_20_1">
            <a:extLst>
              <a:ext uri="{FF2B5EF4-FFF2-40B4-BE49-F238E27FC236}">
                <a16:creationId xmlns:a16="http://schemas.microsoft.com/office/drawing/2014/main" id="{AA121F1E-8898-4947-B146-9B6D326E1820}"/>
              </a:ext>
            </a:extLst>
          </p:cNvPr>
          <p:cNvSpPr>
            <a:spLocks noGrp="1"/>
          </p:cNvSpPr>
          <p:nvPr/>
        </p:nvSpPr>
        <p:spPr>
          <a:xfrm>
            <a:off x="609600" y="438150"/>
            <a:ext cx="14328776" cy="876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3900" b="0" i="0">
                <a:solidFill>
                  <a:srgbClr val="172B3A"/>
                </a:solidFill>
                <a:latin typeface="Georgia"/>
                <a:ea typeface="Georgia"/>
                <a:cs typeface="Georgia"/>
              </a:defRPr>
            </a:pPr>
            <a:r>
              <a:rPr sz="3900" b="0" i="0">
                <a:solidFill>
                  <a:srgbClr val="172B3A"/>
                </a:solidFill>
                <a:latin typeface="Georgia"/>
                <a:ea typeface="Georgia"/>
                <a:cs typeface="Georgia"/>
              </a:rPr>
              <a:t>Постимпрессионизм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403498" y="1533525"/>
            <a:ext cx="4251029" cy="6610350"/>
          </a:xfrm>
          <a:prstGeom prst="rect">
            <a:avLst/>
          </a:prstGeom>
        </p:spPr>
      </p:pic>
      <p:sp>
        <p:nvSpPr>
          <p:cNvPr id="4" name="text_20_2">
            <a:extLst>
              <a:ext uri="{FF2B5EF4-FFF2-40B4-BE49-F238E27FC236}">
                <a16:creationId xmlns:a16="http://schemas.microsoft.com/office/drawing/2014/main" id="{7213A4B6-5027-40F2-8569-E86019D23C65}"/>
              </a:ext>
            </a:extLst>
          </p:cNvPr>
          <p:cNvSpPr>
            <a:spLocks noGrp="1"/>
          </p:cNvSpPr>
          <p:nvPr/>
        </p:nvSpPr>
        <p:spPr>
          <a:xfrm>
            <a:off x="7400925" y="1943100"/>
            <a:ext cx="7086600" cy="2667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925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925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Поль Гоген</a:t>
            </a:r>
            <a:r>
              <a:rPr sz="292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 выступал за отказ от точного копирования объектов с натуры. Он считал, что чрезмерная детализация отвлекает от главного — </a:t>
            </a:r>
            <a:r>
              <a:rPr sz="2925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сути произведения.</a:t>
            </a:r>
            <a:r>
              <a:rPr sz="292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 </a:t>
            </a:r>
          </a:p>
        </p:txBody>
      </p:sp>
      <p:sp>
        <p:nvSpPr>
          <p:cNvPr id="5" name="surface">
            <a:extLst>
              <a:ext uri="{FF2B5EF4-FFF2-40B4-BE49-F238E27FC236}">
                <a16:creationId xmlns:a16="http://schemas.microsoft.com/office/drawing/2014/main" id="{ABB14E92-7BDB-46F4-8C28-75E6B51DA717}"/>
              </a:ext>
            </a:extLst>
          </p:cNvPr>
          <p:cNvSpPr>
            <a:spLocks noGrp="1"/>
          </p:cNvSpPr>
          <p:nvPr/>
        </p:nvSpPr>
        <p:spPr>
          <a:xfrm>
            <a:off x="7400925" y="5162550"/>
            <a:ext cx="1371600" cy="11906"/>
          </a:xfrm>
          <a:prstGeom prst="rect">
            <a:avLst/>
          </a:prstGeom>
          <a:solidFill>
            <a:srgbClr val="A28B60"/>
          </a:solidFill>
          <a:ln w="0">
            <a:noFill/>
          </a:ln>
        </p:spPr>
      </p:sp>
      <p:sp>
        <p:nvSpPr>
          <p:cNvPr id="6" name="text_20_3">
            <a:extLst>
              <a:ext uri="{FF2B5EF4-FFF2-40B4-BE49-F238E27FC236}">
                <a16:creationId xmlns:a16="http://schemas.microsoft.com/office/drawing/2014/main" id="{525DE73E-8AEC-4CA4-8764-BCD0C261C5DB}"/>
              </a:ext>
            </a:extLst>
          </p:cNvPr>
          <p:cNvSpPr>
            <a:spLocks noGrp="1"/>
          </p:cNvSpPr>
          <p:nvPr/>
        </p:nvSpPr>
        <p:spPr>
          <a:xfrm>
            <a:off x="7400925" y="5667375"/>
            <a:ext cx="7086600" cy="2305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700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700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В своих работах художник </a:t>
            </a:r>
            <a:r>
              <a:rPr sz="2700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упрощал фигуры</a:t>
            </a:r>
            <a:r>
              <a:rPr sz="2700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, чтобы зритель мог сосредоточиться на внутреннем содержании и эмоциональном посыле.</a:t>
            </a:r>
          </a:p>
        </p:txBody>
      </p:sp>
    </p:spTree>
    <p:extLst>
      <p:ext uri="{BB962C8B-B14F-4D97-AF65-F5344CB8AC3E}">
        <p14:creationId xmlns:p14="http://schemas.microsoft.com/office/powerpoint/2010/main" val="1125854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2B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hor_signature">
            <a:extLst>
              <a:ext uri="{FF2B5EF4-FFF2-40B4-BE49-F238E27FC236}">
                <a16:creationId xmlns:a16="http://schemas.microsoft.com/office/drawing/2014/main" id="{486B21BF-5F40-4774-AD5F-9E2B8C5642C7}"/>
              </a:ext>
            </a:extLst>
          </p:cNvPr>
          <p:cNvSpPr>
            <a:spLocks noGrp="1"/>
          </p:cNvSpPr>
          <p:nvPr/>
        </p:nvSpPr>
        <p:spPr>
          <a:xfrm>
            <a:off x="13261976" y="8372476"/>
            <a:ext cx="16764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0" i="0">
                <a:solidFill>
                  <a:srgbClr val="C9BFAE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C9BFAE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2" name="text_21_1">
            <a:extLst>
              <a:ext uri="{FF2B5EF4-FFF2-40B4-BE49-F238E27FC236}">
                <a16:creationId xmlns:a16="http://schemas.microsoft.com/office/drawing/2014/main" id="{04AF0135-8A7C-43BC-A288-D0E858EC0448}"/>
              </a:ext>
            </a:extLst>
          </p:cNvPr>
          <p:cNvSpPr>
            <a:spLocks noGrp="1"/>
          </p:cNvSpPr>
          <p:nvPr/>
        </p:nvSpPr>
        <p:spPr>
          <a:xfrm>
            <a:off x="609600" y="438150"/>
            <a:ext cx="14328776" cy="876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3900" b="0" i="0">
                <a:solidFill>
                  <a:srgbClr val="FAF5EA"/>
                </a:solidFill>
                <a:latin typeface="Georgia"/>
                <a:ea typeface="Georgia"/>
                <a:cs typeface="Georgia"/>
              </a:defRPr>
            </a:pPr>
            <a:r>
              <a:rPr sz="3900" b="0" i="0">
                <a:solidFill>
                  <a:srgbClr val="FAF5EA"/>
                </a:solidFill>
                <a:latin typeface="Georgia"/>
                <a:ea typeface="Georgia"/>
                <a:cs typeface="Georgia"/>
              </a:rPr>
              <a:t>Постимпрессионизм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015668" y="1809750"/>
            <a:ext cx="7609464" cy="6048375"/>
          </a:xfrm>
          <a:prstGeom prst="rect">
            <a:avLst/>
          </a:prstGeom>
        </p:spPr>
      </p:pic>
      <p:sp>
        <p:nvSpPr>
          <p:cNvPr id="4" name="text_21_2">
            <a:extLst>
              <a:ext uri="{FF2B5EF4-FFF2-40B4-BE49-F238E27FC236}">
                <a16:creationId xmlns:a16="http://schemas.microsoft.com/office/drawing/2014/main" id="{0864A86B-1247-4622-AF0A-C5203A1B8CCA}"/>
              </a:ext>
            </a:extLst>
          </p:cNvPr>
          <p:cNvSpPr>
            <a:spLocks noGrp="1"/>
          </p:cNvSpPr>
          <p:nvPr/>
        </p:nvSpPr>
        <p:spPr>
          <a:xfrm>
            <a:off x="619125" y="2009775"/>
            <a:ext cx="5286375" cy="2019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3000" b="0" i="0">
                <a:solidFill>
                  <a:srgbClr val="FAF5EA"/>
                </a:solidFill>
                <a:latin typeface="Georgia"/>
                <a:ea typeface="Georgia"/>
                <a:cs typeface="Georgia"/>
              </a:defRPr>
            </a:pPr>
            <a:r>
              <a:rPr sz="3000" b="0" i="0">
                <a:solidFill>
                  <a:srgbClr val="FAF5EA"/>
                </a:solidFill>
                <a:latin typeface="Georgia"/>
                <a:ea typeface="Georgia"/>
                <a:cs typeface="Georgia"/>
              </a:rPr>
              <a:t>Поль Сезанн считал, что искусство должно отражать реальный мир.</a:t>
            </a:r>
          </a:p>
        </p:txBody>
      </p:sp>
      <p:sp>
        <p:nvSpPr>
          <p:cNvPr id="5" name="text_21_3">
            <a:extLst>
              <a:ext uri="{FF2B5EF4-FFF2-40B4-BE49-F238E27FC236}">
                <a16:creationId xmlns:a16="http://schemas.microsoft.com/office/drawing/2014/main" id="{3BB3BB3D-98D5-4010-9EEE-B764D50344B9}"/>
              </a:ext>
            </a:extLst>
          </p:cNvPr>
          <p:cNvSpPr>
            <a:spLocks noGrp="1"/>
          </p:cNvSpPr>
          <p:nvPr/>
        </p:nvSpPr>
        <p:spPr>
          <a:xfrm>
            <a:off x="619125" y="4610100"/>
            <a:ext cx="5267325" cy="1743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700" b="0" i="0">
                <a:solidFill>
                  <a:srgbClr val="FAF5EA"/>
                </a:solidFill>
                <a:latin typeface="Calibri"/>
                <a:ea typeface="Calibri"/>
                <a:cs typeface="Calibri"/>
              </a:defRPr>
            </a:pPr>
            <a:r>
              <a:rPr sz="2700" b="0" i="0">
                <a:solidFill>
                  <a:srgbClr val="FAF5EA"/>
                </a:solidFill>
                <a:latin typeface="Calibri"/>
                <a:ea typeface="Calibri"/>
                <a:cs typeface="Calibri"/>
              </a:rPr>
              <a:t>В картинах Сезанна на первый план выходит не сам объект, а </a:t>
            </a:r>
            <a:r>
              <a:rPr sz="2700" b="1" i="0">
                <a:solidFill>
                  <a:srgbClr val="D9CCB7"/>
                </a:solidFill>
                <a:latin typeface="Calibri"/>
                <a:ea typeface="Calibri"/>
                <a:cs typeface="Calibri"/>
              </a:rPr>
              <a:t>восприятие художника.</a:t>
            </a:r>
            <a:r>
              <a:rPr sz="2700" b="0" i="0">
                <a:solidFill>
                  <a:srgbClr val="FAF5EA"/>
                </a:solidFill>
                <a:latin typeface="Calibri"/>
                <a:ea typeface="Calibri"/>
                <a:cs typeface="Calibri"/>
              </a:rPr>
              <a:t> </a:t>
            </a:r>
          </a:p>
        </p:txBody>
      </p:sp>
      <p:sp>
        <p:nvSpPr>
          <p:cNvPr id="6" name="text_21_4">
            <a:extLst>
              <a:ext uri="{FF2B5EF4-FFF2-40B4-BE49-F238E27FC236}">
                <a16:creationId xmlns:a16="http://schemas.microsoft.com/office/drawing/2014/main" id="{57CCDCA6-17CF-4042-97A9-AF3686BC3F59}"/>
              </a:ext>
            </a:extLst>
          </p:cNvPr>
          <p:cNvSpPr>
            <a:spLocks noGrp="1"/>
          </p:cNvSpPr>
          <p:nvPr/>
        </p:nvSpPr>
        <p:spPr>
          <a:xfrm>
            <a:off x="619125" y="6572250"/>
            <a:ext cx="5286375" cy="1657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475" b="0" i="0">
                <a:solidFill>
                  <a:srgbClr val="FAF5EA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FAF5EA"/>
                </a:solidFill>
                <a:latin typeface="Calibri"/>
                <a:ea typeface="Calibri"/>
                <a:cs typeface="Calibri"/>
              </a:rPr>
              <a:t>Это меняет подход к живописи, делая акцент на индивидуальное представление автора, а не на физическую реальность.</a:t>
            </a:r>
          </a:p>
        </p:txBody>
      </p:sp>
    </p:spTree>
    <p:extLst>
      <p:ext uri="{BB962C8B-B14F-4D97-AF65-F5344CB8AC3E}">
        <p14:creationId xmlns:p14="http://schemas.microsoft.com/office/powerpoint/2010/main" val="19359819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hor_signature">
            <a:extLst>
              <a:ext uri="{FF2B5EF4-FFF2-40B4-BE49-F238E27FC236}">
                <a16:creationId xmlns:a16="http://schemas.microsoft.com/office/drawing/2014/main" id="{03635FB3-C31D-46FE-9045-293A6DE4206B}"/>
              </a:ext>
            </a:extLst>
          </p:cNvPr>
          <p:cNvSpPr>
            <a:spLocks noGrp="1"/>
          </p:cNvSpPr>
          <p:nvPr/>
        </p:nvSpPr>
        <p:spPr>
          <a:xfrm>
            <a:off x="13261976" y="8372476"/>
            <a:ext cx="16764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2" name="text_22_1">
            <a:extLst>
              <a:ext uri="{FF2B5EF4-FFF2-40B4-BE49-F238E27FC236}">
                <a16:creationId xmlns:a16="http://schemas.microsoft.com/office/drawing/2014/main" id="{7A28C731-D986-4269-8F10-CA0FBF406924}"/>
              </a:ext>
            </a:extLst>
          </p:cNvPr>
          <p:cNvSpPr>
            <a:spLocks noGrp="1"/>
          </p:cNvSpPr>
          <p:nvPr/>
        </p:nvSpPr>
        <p:spPr>
          <a:xfrm>
            <a:off x="609600" y="438150"/>
            <a:ext cx="14328776" cy="876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3900" b="0" i="0">
                <a:solidFill>
                  <a:srgbClr val="172B3A"/>
                </a:solidFill>
                <a:latin typeface="Georgia"/>
                <a:ea typeface="Georgia"/>
                <a:cs typeface="Georgia"/>
              </a:defRPr>
            </a:pPr>
            <a:r>
              <a:rPr sz="3900" b="0" i="0">
                <a:solidFill>
                  <a:srgbClr val="172B3A"/>
                </a:solidFill>
                <a:latin typeface="Georgia"/>
                <a:ea typeface="Georgia"/>
                <a:cs typeface="Georgia"/>
              </a:rPr>
              <a:t>Экспрессионизм и кубизм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2283491" y="1638300"/>
            <a:ext cx="3614993" cy="4486275"/>
          </a:xfrm>
          <a:prstGeom prst="rect">
            <a:avLst/>
          </a:prstGeom>
        </p:spPr>
      </p:pic>
      <p:sp>
        <p:nvSpPr>
          <p:cNvPr id="4" name="text_22_2">
            <a:extLst>
              <a:ext uri="{FF2B5EF4-FFF2-40B4-BE49-F238E27FC236}">
                <a16:creationId xmlns:a16="http://schemas.microsoft.com/office/drawing/2014/main" id="{7B17B22B-B2DF-4369-AF66-E113FE9A9009}"/>
              </a:ext>
            </a:extLst>
          </p:cNvPr>
          <p:cNvSpPr>
            <a:spLocks noGrp="1"/>
          </p:cNvSpPr>
          <p:nvPr/>
        </p:nvSpPr>
        <p:spPr>
          <a:xfrm>
            <a:off x="609600" y="6353175"/>
            <a:ext cx="6838950" cy="1847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400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Экспрессионисты</a:t>
            </a:r>
            <a:r>
              <a:rPr sz="2400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 стремились передать свои личные переживания, искажая цвета и формы. Они искали новые способы выражения эмоций, что радикально меняло восприятие реальности. </a:t>
            </a:r>
          </a:p>
        </p:txBody>
      </p:sp>
      <p:sp>
        <p:nvSpPr>
          <p:cNvPr id="5" name="surface">
            <a:extLst>
              <a:ext uri="{FF2B5EF4-FFF2-40B4-BE49-F238E27FC236}">
                <a16:creationId xmlns:a16="http://schemas.microsoft.com/office/drawing/2014/main" id="{4CC94139-040B-42AD-BDB0-AB075C91B02A}"/>
              </a:ext>
            </a:extLst>
          </p:cNvPr>
          <p:cNvSpPr>
            <a:spLocks noGrp="1"/>
          </p:cNvSpPr>
          <p:nvPr/>
        </p:nvSpPr>
        <p:spPr>
          <a:xfrm>
            <a:off x="7772400" y="1647825"/>
            <a:ext cx="9525" cy="6429375"/>
          </a:xfrm>
          <a:prstGeom prst="rect">
            <a:avLst/>
          </a:prstGeom>
          <a:solidFill>
            <a:srgbClr val="A28B60"/>
          </a:solidFill>
          <a:ln w="0">
            <a:noFill/>
          </a:ln>
        </p:spPr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812820" y="1638300"/>
            <a:ext cx="3291509" cy="4486275"/>
          </a:xfrm>
          <a:prstGeom prst="rect">
            <a:avLst/>
          </a:prstGeom>
        </p:spPr>
      </p:pic>
      <p:sp>
        <p:nvSpPr>
          <p:cNvPr id="7" name="text_22_3">
            <a:extLst>
              <a:ext uri="{FF2B5EF4-FFF2-40B4-BE49-F238E27FC236}">
                <a16:creationId xmlns:a16="http://schemas.microsoft.com/office/drawing/2014/main" id="{E65E8710-8C41-42F5-97EF-279AEA972B0E}"/>
              </a:ext>
            </a:extLst>
          </p:cNvPr>
          <p:cNvSpPr>
            <a:spLocks noGrp="1"/>
          </p:cNvSpPr>
          <p:nvPr/>
        </p:nvSpPr>
        <p:spPr>
          <a:xfrm>
            <a:off x="8162925" y="6353175"/>
            <a:ext cx="6772275" cy="1847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400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Кубисты (П. Пикассо)</a:t>
            </a:r>
            <a:r>
              <a:rPr sz="2400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 же отказались от традиционных законов перспективы и композиции, исследуя новые формы и структуры. Это открыло новые горизонты в искусстве.</a:t>
            </a:r>
          </a:p>
        </p:txBody>
      </p:sp>
    </p:spTree>
    <p:extLst>
      <p:ext uri="{BB962C8B-B14F-4D97-AF65-F5344CB8AC3E}">
        <p14:creationId xmlns:p14="http://schemas.microsoft.com/office/powerpoint/2010/main" val="8714889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hor_signature">
            <a:extLst>
              <a:ext uri="{FF2B5EF4-FFF2-40B4-BE49-F238E27FC236}">
                <a16:creationId xmlns:a16="http://schemas.microsoft.com/office/drawing/2014/main" id="{4C5D17BB-5487-499C-AAAC-D345DF6ED1B1}"/>
              </a:ext>
            </a:extLst>
          </p:cNvPr>
          <p:cNvSpPr>
            <a:spLocks noGrp="1"/>
          </p:cNvSpPr>
          <p:nvPr/>
        </p:nvSpPr>
        <p:spPr>
          <a:xfrm>
            <a:off x="13261976" y="8372476"/>
            <a:ext cx="16764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2" name="text_23_1">
            <a:extLst>
              <a:ext uri="{FF2B5EF4-FFF2-40B4-BE49-F238E27FC236}">
                <a16:creationId xmlns:a16="http://schemas.microsoft.com/office/drawing/2014/main" id="{1C1D68ED-AE3A-441A-8FCA-5CE378CC2977}"/>
              </a:ext>
            </a:extLst>
          </p:cNvPr>
          <p:cNvSpPr>
            <a:spLocks noGrp="1"/>
          </p:cNvSpPr>
          <p:nvPr/>
        </p:nvSpPr>
        <p:spPr>
          <a:xfrm>
            <a:off x="609600" y="438150"/>
            <a:ext cx="14328776" cy="876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3900" b="0" i="0">
                <a:solidFill>
                  <a:srgbClr val="172B3A"/>
                </a:solidFill>
                <a:latin typeface="Georgia"/>
                <a:ea typeface="Georgia"/>
                <a:cs typeface="Georgia"/>
              </a:defRPr>
            </a:pPr>
            <a:r>
              <a:rPr sz="3900" b="0" i="0">
                <a:solidFill>
                  <a:srgbClr val="172B3A"/>
                </a:solidFill>
                <a:latin typeface="Georgia"/>
                <a:ea typeface="Georgia"/>
                <a:cs typeface="Georgia"/>
              </a:rPr>
              <a:t>Абстрактная живопись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005267" y="2028825"/>
            <a:ext cx="7925540" cy="5534025"/>
          </a:xfrm>
          <a:prstGeom prst="rect">
            <a:avLst/>
          </a:prstGeom>
        </p:spPr>
      </p:pic>
      <p:sp>
        <p:nvSpPr>
          <p:cNvPr id="4" name="text_23_2">
            <a:extLst>
              <a:ext uri="{FF2B5EF4-FFF2-40B4-BE49-F238E27FC236}">
                <a16:creationId xmlns:a16="http://schemas.microsoft.com/office/drawing/2014/main" id="{C602652C-30FA-4311-9845-874CDE555323}"/>
              </a:ext>
            </a:extLst>
          </p:cNvPr>
          <p:cNvSpPr>
            <a:spLocks noGrp="1"/>
          </p:cNvSpPr>
          <p:nvPr/>
        </p:nvSpPr>
        <p:spPr>
          <a:xfrm>
            <a:off x="619125" y="1771650"/>
            <a:ext cx="5705475" cy="1962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625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В период с </a:t>
            </a:r>
            <a:r>
              <a:rPr sz="2625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1910 по 1911 г.</a:t>
            </a:r>
            <a:r>
              <a:rPr sz="262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625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В.Кандинский</a:t>
            </a:r>
            <a:r>
              <a:rPr sz="262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 создал свои первые абстрактные работы, открыв новую эпоху в искусстве. </a:t>
            </a:r>
          </a:p>
        </p:txBody>
      </p:sp>
      <p:sp>
        <p:nvSpPr>
          <p:cNvPr id="5" name="text_23_3">
            <a:extLst>
              <a:ext uri="{FF2B5EF4-FFF2-40B4-BE49-F238E27FC236}">
                <a16:creationId xmlns:a16="http://schemas.microsoft.com/office/drawing/2014/main" id="{BAAADE61-8108-41E2-9310-98D527735693}"/>
              </a:ext>
            </a:extLst>
          </p:cNvPr>
          <p:cNvSpPr>
            <a:spLocks noGrp="1"/>
          </p:cNvSpPr>
          <p:nvPr/>
        </p:nvSpPr>
        <p:spPr>
          <a:xfrm>
            <a:off x="619125" y="4067175"/>
            <a:ext cx="5705475" cy="1409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625" b="0" i="0">
                <a:solidFill>
                  <a:srgbClr val="793842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Абстрактная живопись начала творить собственную реальность, перестав отражать окружающий мир. </a:t>
            </a:r>
          </a:p>
        </p:txBody>
      </p:sp>
      <p:sp>
        <p:nvSpPr>
          <p:cNvPr id="6" name="text_23_4">
            <a:extLst>
              <a:ext uri="{FF2B5EF4-FFF2-40B4-BE49-F238E27FC236}">
                <a16:creationId xmlns:a16="http://schemas.microsoft.com/office/drawing/2014/main" id="{BC23BCF1-6793-4420-82C1-158A7A6EE900}"/>
              </a:ext>
            </a:extLst>
          </p:cNvPr>
          <p:cNvSpPr>
            <a:spLocks noGrp="1"/>
          </p:cNvSpPr>
          <p:nvPr/>
        </p:nvSpPr>
        <p:spPr>
          <a:xfrm>
            <a:off x="619125" y="5905500"/>
            <a:ext cx="5705475" cy="1981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625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Этот переход обозначил стремление художников к поиску новых форм самовыражения и исследованию внутреннего мира.</a:t>
            </a:r>
          </a:p>
        </p:txBody>
      </p:sp>
    </p:spTree>
    <p:extLst>
      <p:ext uri="{BB962C8B-B14F-4D97-AF65-F5344CB8AC3E}">
        <p14:creationId xmlns:p14="http://schemas.microsoft.com/office/powerpoint/2010/main" val="12515312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hor_signature">
            <a:extLst>
              <a:ext uri="{FF2B5EF4-FFF2-40B4-BE49-F238E27FC236}">
                <a16:creationId xmlns:a16="http://schemas.microsoft.com/office/drawing/2014/main" id="{274E8910-BAA3-4590-96FE-7E0E7C6D7D8F}"/>
              </a:ext>
            </a:extLst>
          </p:cNvPr>
          <p:cNvSpPr>
            <a:spLocks noGrp="1"/>
          </p:cNvSpPr>
          <p:nvPr/>
        </p:nvSpPr>
        <p:spPr>
          <a:xfrm>
            <a:off x="13261976" y="8372476"/>
            <a:ext cx="16764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2" name="text_24_1">
            <a:extLst>
              <a:ext uri="{FF2B5EF4-FFF2-40B4-BE49-F238E27FC236}">
                <a16:creationId xmlns:a16="http://schemas.microsoft.com/office/drawing/2014/main" id="{9FAA001C-AE93-47BF-87D9-F8F8962CD173}"/>
              </a:ext>
            </a:extLst>
          </p:cNvPr>
          <p:cNvSpPr>
            <a:spLocks noGrp="1"/>
          </p:cNvSpPr>
          <p:nvPr/>
        </p:nvSpPr>
        <p:spPr>
          <a:xfrm>
            <a:off x="609600" y="438150"/>
            <a:ext cx="14328776" cy="876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3750" b="0" i="0">
                <a:solidFill>
                  <a:srgbClr val="172B3A"/>
                </a:solidFill>
                <a:latin typeface="Georgia"/>
                <a:ea typeface="Georgia"/>
                <a:cs typeface="Georgia"/>
              </a:defRPr>
            </a:pPr>
            <a:r>
              <a:rPr sz="3750" b="0" i="0">
                <a:solidFill>
                  <a:srgbClr val="172B3A"/>
                </a:solidFill>
                <a:latin typeface="Georgia"/>
                <a:ea typeface="Georgia"/>
                <a:cs typeface="Georgia"/>
              </a:rPr>
              <a:t>Кризис реализма в литературе</a:t>
            </a:r>
          </a:p>
        </p:txBody>
      </p:sp>
      <p:graphicFrame>
        <p:nvGraphicFramePr>
          <p:cNvPr id="6" name="Таблица 5"/>
          <p:cNvGraphicFramePr/>
          <p:nvPr/>
        </p:nvGraphicFramePr>
        <p:xfrm>
          <a:off x="609600" y="1695450"/>
          <a:ext cx="14328777" cy="6362700"/>
        </p:xfrm>
        <a:graphic>
          <a:graphicData uri="http://schemas.openxmlformats.org/drawingml/2006/table">
            <a:tbl>
              <a:tblPr firstRow="1"/>
              <a:tblGrid>
                <a:gridCol w="47762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62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762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00125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sz="2175" b="1">
                          <a:solidFill>
                            <a:srgbClr val="FAF5EA"/>
                          </a:solidFill>
                          <a:latin typeface="Georgia"/>
                          <a:ea typeface="Georgia"/>
                          <a:cs typeface="Georgia"/>
                        </a:rPr>
                        <a:t>Натурализм</a:t>
                      </a:r>
                    </a:p>
                  </a:txBody>
                  <a:tcPr marL="209550" marR="209550" marT="152400" marB="152400">
                    <a:lnL w="6350">
                      <a:solidFill>
                        <a:srgbClr val="D8CCB9"/>
                      </a:solidFill>
                    </a:lnL>
                    <a:lnR w="6350">
                      <a:solidFill>
                        <a:srgbClr val="D8CCB9"/>
                      </a:solidFill>
                    </a:lnR>
                    <a:lnT w="6350">
                      <a:solidFill>
                        <a:srgbClr val="D8CCB9"/>
                      </a:solidFill>
                    </a:lnT>
                    <a:lnB w="6350">
                      <a:solidFill>
                        <a:srgbClr val="D8CCB9"/>
                      </a:solidFill>
                    </a:lnB>
                    <a:lnTlToBr w="6350">
                      <a:noFill/>
                    </a:lnTlToBr>
                    <a:lnBlToTr w="6350">
                      <a:noFill/>
                    </a:lnBlToTr>
                    <a:solidFill>
                      <a:srgbClr val="172B3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sz="2175" b="1">
                          <a:solidFill>
                            <a:srgbClr val="FAF5EA"/>
                          </a:solidFill>
                          <a:latin typeface="Georgia"/>
                          <a:ea typeface="Georgia"/>
                          <a:cs typeface="Georgia"/>
                        </a:rPr>
                        <a:t>Символизм и декаденство</a:t>
                      </a:r>
                    </a:p>
                  </a:txBody>
                  <a:tcPr marL="209550" marR="209550" marT="152400" marB="152400">
                    <a:lnL w="6350">
                      <a:solidFill>
                        <a:srgbClr val="D8CCB9"/>
                      </a:solidFill>
                    </a:lnL>
                    <a:lnR w="6350">
                      <a:solidFill>
                        <a:srgbClr val="D8CCB9"/>
                      </a:solidFill>
                    </a:lnR>
                    <a:lnT w="6350">
                      <a:solidFill>
                        <a:srgbClr val="D8CCB9"/>
                      </a:solidFill>
                    </a:lnT>
                    <a:lnB w="6350">
                      <a:solidFill>
                        <a:srgbClr val="D8CCB9"/>
                      </a:solidFill>
                    </a:lnB>
                    <a:lnTlToBr w="6350">
                      <a:noFill/>
                    </a:lnTlToBr>
                    <a:lnBlToTr w="6350">
                      <a:noFill/>
                    </a:lnBlToTr>
                    <a:solidFill>
                      <a:srgbClr val="172B3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sz="2175" b="1">
                          <a:solidFill>
                            <a:srgbClr val="FAF5EA"/>
                          </a:solidFill>
                          <a:latin typeface="Georgia"/>
                          <a:ea typeface="Georgia"/>
                          <a:cs typeface="Georgia"/>
                        </a:rPr>
                        <a:t>Неоромантизм и футуризм</a:t>
                      </a:r>
                    </a:p>
                  </a:txBody>
                  <a:tcPr marL="209550" marR="209550" marT="152400" marB="152400">
                    <a:lnL w="6350">
                      <a:solidFill>
                        <a:srgbClr val="D8CCB9"/>
                      </a:solidFill>
                    </a:lnL>
                    <a:lnR w="6350">
                      <a:solidFill>
                        <a:srgbClr val="D8CCB9"/>
                      </a:solidFill>
                    </a:lnR>
                    <a:lnT w="6350">
                      <a:solidFill>
                        <a:srgbClr val="D8CCB9"/>
                      </a:solidFill>
                    </a:lnT>
                    <a:lnB w="6350">
                      <a:solidFill>
                        <a:srgbClr val="D8CCB9"/>
                      </a:solidFill>
                    </a:lnB>
                    <a:lnTlToBr w="6350">
                      <a:noFill/>
                    </a:lnTlToBr>
                    <a:lnBlToTr w="6350">
                      <a:noFill/>
                    </a:lnBlToTr>
                    <a:solidFill>
                      <a:srgbClr val="172B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62575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sz="2250" b="0">
                          <a:solidFill>
                            <a:srgbClr val="293239"/>
                          </a:solidFill>
                          <a:latin typeface="Calibri"/>
                          <a:ea typeface="Calibri"/>
                          <a:cs typeface="Calibri"/>
                        </a:rPr>
                        <a:t>Представлен Эмилем Золя. Он стремился к максимально точному изображению реальности, почти как фотография.</a:t>
                      </a:r>
                    </a:p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sz="2250" b="0">
                          <a:solidFill>
                            <a:srgbClr val="293239"/>
                          </a:solidFill>
                          <a:latin typeface="Calibri"/>
                          <a:ea typeface="Calibri"/>
                          <a:cs typeface="Calibri"/>
                        </a:rPr>
                        <a:t>Критика общества и социальных проблем продолжалась в произведениях таких авторов, как Томас Манн, Генрих Манн и Теодор Драйзер. Их работы фокусировались на недостатках и проблемах современного мира.</a:t>
                      </a:r>
                    </a:p>
                  </a:txBody>
                  <a:tcPr marL="209550" marR="209550" marT="152400" marB="152400">
                    <a:lnL w="6350">
                      <a:solidFill>
                        <a:srgbClr val="D8CCB9"/>
                      </a:solidFill>
                    </a:lnL>
                    <a:lnR w="6350">
                      <a:solidFill>
                        <a:srgbClr val="D8CCB9"/>
                      </a:solidFill>
                    </a:lnR>
                    <a:lnT w="6350">
                      <a:solidFill>
                        <a:srgbClr val="D8CCB9"/>
                      </a:solidFill>
                    </a:lnT>
                    <a:lnB w="6350">
                      <a:solidFill>
                        <a:srgbClr val="D8CCB9"/>
                      </a:solidFill>
                    </a:lnB>
                    <a:lnTlToBr w="6350">
                      <a:noFill/>
                    </a:lnTlToBr>
                    <a:lnBlToTr w="6350">
                      <a:noFill/>
                    </a:lnBlToTr>
                    <a:solidFill>
                      <a:srgbClr val="EFE7D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sz="2250" b="0">
                          <a:solidFill>
                            <a:srgbClr val="293239"/>
                          </a:solidFill>
                          <a:latin typeface="Calibri"/>
                          <a:ea typeface="Calibri"/>
                          <a:cs typeface="Calibri"/>
                        </a:rPr>
                        <a:t>Символизм уходил от конкретного изображения, акцентируя внимание на идеях и внутреннем мире автора. </a:t>
                      </a:r>
                    </a:p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sz="2250" b="0">
                          <a:solidFill>
                            <a:srgbClr val="293239"/>
                          </a:solidFill>
                          <a:latin typeface="Calibri"/>
                          <a:ea typeface="Calibri"/>
                          <a:cs typeface="Calibri"/>
                        </a:rPr>
                        <a:t>Например, С. Малларме утверждал, что название предмета может разрушать удовольствие от чтения стихотворения. </a:t>
                      </a:r>
                    </a:p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sz="2250" b="0">
                          <a:solidFill>
                            <a:srgbClr val="293239"/>
                          </a:solidFill>
                          <a:latin typeface="Calibri"/>
                          <a:ea typeface="Calibri"/>
                          <a:cs typeface="Calibri"/>
                        </a:rPr>
                        <a:t>Символисты также были проникнуты декадентскими настроениями, которые несли пессимизм и меланхолию, влияя на общую атмосферу литературы.</a:t>
                      </a:r>
                    </a:p>
                  </a:txBody>
                  <a:tcPr marL="209550" marR="209550" marT="152400" marB="152400">
                    <a:lnL w="6350">
                      <a:solidFill>
                        <a:srgbClr val="D8CCB9"/>
                      </a:solidFill>
                    </a:lnL>
                    <a:lnR w="6350">
                      <a:solidFill>
                        <a:srgbClr val="D8CCB9"/>
                      </a:solidFill>
                    </a:lnR>
                    <a:lnT w="6350">
                      <a:solidFill>
                        <a:srgbClr val="D8CCB9"/>
                      </a:solidFill>
                    </a:lnT>
                    <a:lnB w="6350">
                      <a:solidFill>
                        <a:srgbClr val="D8CCB9"/>
                      </a:solidFill>
                    </a:lnB>
                    <a:lnTlToBr w="6350">
                      <a:noFill/>
                    </a:lnTlToBr>
                    <a:lnBlToTr w="6350">
                      <a:noFill/>
                    </a:lnBlToTr>
                    <a:solidFill>
                      <a:srgbClr val="EFE7D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sz="2250" b="0">
                          <a:solidFill>
                            <a:srgbClr val="293239"/>
                          </a:solidFill>
                          <a:latin typeface="Calibri"/>
                          <a:ea typeface="Calibri"/>
                          <a:cs typeface="Calibri"/>
                        </a:rPr>
                        <a:t>Неоромантизм предлагал читателям приключенческие романы с яркими героями, что стало реакцией на устоявшиеся литературные нормы. </a:t>
                      </a:r>
                    </a:p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sz="2250" b="0">
                          <a:solidFill>
                            <a:srgbClr val="293239"/>
                          </a:solidFill>
                          <a:latin typeface="Calibri"/>
                          <a:ea typeface="Calibri"/>
                          <a:cs typeface="Calibri"/>
                        </a:rPr>
                        <a:t>Футуризм, напротив, отвергал традиции прошлого, ориентируясь на будущее и фокусируясь на силе и борьбе, демонстрируя радикальные изменения в общественном сознании.</a:t>
                      </a:r>
                    </a:p>
                  </a:txBody>
                  <a:tcPr marL="209550" marR="209550" marT="152400" marB="152400">
                    <a:lnL w="6350">
                      <a:solidFill>
                        <a:srgbClr val="D8CCB9"/>
                      </a:solidFill>
                    </a:lnL>
                    <a:lnR w="6350">
                      <a:solidFill>
                        <a:srgbClr val="D8CCB9"/>
                      </a:solidFill>
                    </a:lnR>
                    <a:lnT w="6350">
                      <a:solidFill>
                        <a:srgbClr val="D8CCB9"/>
                      </a:solidFill>
                    </a:lnT>
                    <a:lnB w="6350">
                      <a:solidFill>
                        <a:srgbClr val="D8CCB9"/>
                      </a:solidFill>
                    </a:lnB>
                    <a:lnTlToBr w="6350">
                      <a:noFill/>
                    </a:lnTlToBr>
                    <a:lnBlToTr w="6350">
                      <a:noFill/>
                    </a:lnBlToTr>
                    <a:solidFill>
                      <a:srgbClr val="EFE7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84429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2B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hor_signature">
            <a:extLst>
              <a:ext uri="{FF2B5EF4-FFF2-40B4-BE49-F238E27FC236}">
                <a16:creationId xmlns:a16="http://schemas.microsoft.com/office/drawing/2014/main" id="{1A2686EB-4377-4FA8-84CA-894998C80B6A}"/>
              </a:ext>
            </a:extLst>
          </p:cNvPr>
          <p:cNvSpPr>
            <a:spLocks noGrp="1"/>
          </p:cNvSpPr>
          <p:nvPr/>
        </p:nvSpPr>
        <p:spPr>
          <a:xfrm>
            <a:off x="13261976" y="8372476"/>
            <a:ext cx="16764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0" i="0">
                <a:solidFill>
                  <a:srgbClr val="C9BFAE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C9BFAE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62641" y="657225"/>
            <a:ext cx="2932468" cy="3943350"/>
          </a:xfrm>
          <a:prstGeom prst="rect">
            <a:avLst/>
          </a:prstGeom>
        </p:spPr>
      </p:pic>
      <p:sp>
        <p:nvSpPr>
          <p:cNvPr id="3" name="text_25_1">
            <a:extLst>
              <a:ext uri="{FF2B5EF4-FFF2-40B4-BE49-F238E27FC236}">
                <a16:creationId xmlns:a16="http://schemas.microsoft.com/office/drawing/2014/main" id="{59FA17FA-7954-473B-A781-3B90A516C714}"/>
              </a:ext>
            </a:extLst>
          </p:cNvPr>
          <p:cNvSpPr>
            <a:spLocks noGrp="1"/>
          </p:cNvSpPr>
          <p:nvPr/>
        </p:nvSpPr>
        <p:spPr>
          <a:xfrm>
            <a:off x="4724400" y="1076325"/>
            <a:ext cx="9963150" cy="2514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925" b="0" i="0">
                <a:solidFill>
                  <a:srgbClr val="FAF5EA"/>
                </a:solidFill>
                <a:latin typeface="Calibri"/>
                <a:ea typeface="Calibri"/>
                <a:cs typeface="Calibri"/>
              </a:defRPr>
            </a:pPr>
            <a:r>
              <a:rPr sz="2925" b="0" i="0">
                <a:solidFill>
                  <a:srgbClr val="FAF5EA"/>
                </a:solidFill>
                <a:latin typeface="Calibri"/>
                <a:ea typeface="Calibri"/>
                <a:cs typeface="Calibri"/>
              </a:rPr>
              <a:t>Музыка претерпела значительные изменения, отступая от строгих канонов классической композиции. </a:t>
            </a:r>
            <a:r>
              <a:rPr sz="2925" b="1" i="0">
                <a:solidFill>
                  <a:srgbClr val="D9CCB7"/>
                </a:solidFill>
                <a:latin typeface="Calibri"/>
                <a:ea typeface="Calibri"/>
                <a:cs typeface="Calibri"/>
              </a:rPr>
              <a:t>Клод Дебюсси</a:t>
            </a:r>
            <a:r>
              <a:rPr sz="2925" b="0" i="0">
                <a:solidFill>
                  <a:srgbClr val="FAF5EA"/>
                </a:solidFill>
                <a:latin typeface="Calibri"/>
                <a:ea typeface="Calibri"/>
                <a:cs typeface="Calibri"/>
              </a:rPr>
              <a:t> создавал необычные музыкальные картины с оригинальными мелодиями и гармониями. </a:t>
            </a:r>
          </a:p>
        </p:txBody>
      </p:sp>
      <p:sp>
        <p:nvSpPr>
          <p:cNvPr id="4" name="surface">
            <a:extLst>
              <a:ext uri="{FF2B5EF4-FFF2-40B4-BE49-F238E27FC236}">
                <a16:creationId xmlns:a16="http://schemas.microsoft.com/office/drawing/2014/main" id="{57979AEC-3AEB-4ACF-9562-110E9ECF33BE}"/>
              </a:ext>
            </a:extLst>
          </p:cNvPr>
          <p:cNvSpPr>
            <a:spLocks noGrp="1"/>
          </p:cNvSpPr>
          <p:nvPr/>
        </p:nvSpPr>
        <p:spPr>
          <a:xfrm>
            <a:off x="4724400" y="4391025"/>
            <a:ext cx="9953625" cy="11906"/>
          </a:xfrm>
          <a:prstGeom prst="rect">
            <a:avLst/>
          </a:prstGeom>
          <a:solidFill>
            <a:srgbClr val="A28B60"/>
          </a:solidFill>
          <a:ln w="0">
            <a:noFill/>
          </a:ln>
        </p:spPr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1343112" y="4876800"/>
            <a:ext cx="2440726" cy="3209925"/>
          </a:xfrm>
          <a:prstGeom prst="rect">
            <a:avLst/>
          </a:prstGeom>
        </p:spPr>
      </p:pic>
      <p:sp>
        <p:nvSpPr>
          <p:cNvPr id="6" name="text_25_2">
            <a:extLst>
              <a:ext uri="{FF2B5EF4-FFF2-40B4-BE49-F238E27FC236}">
                <a16:creationId xmlns:a16="http://schemas.microsoft.com/office/drawing/2014/main" id="{96D10B6F-6EC1-411A-8EA9-92524DD80191}"/>
              </a:ext>
            </a:extLst>
          </p:cNvPr>
          <p:cNvSpPr>
            <a:spLocks noGrp="1"/>
          </p:cNvSpPr>
          <p:nvPr/>
        </p:nvSpPr>
        <p:spPr>
          <a:xfrm>
            <a:off x="619125" y="5343525"/>
            <a:ext cx="9191625" cy="2238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850" b="0" i="0">
                <a:solidFill>
                  <a:srgbClr val="FAF5EA"/>
                </a:solidFill>
                <a:latin typeface="Calibri"/>
                <a:ea typeface="Calibri"/>
                <a:cs typeface="Calibri"/>
              </a:defRPr>
            </a:pPr>
            <a:r>
              <a:rPr sz="2850" b="0" i="0">
                <a:solidFill>
                  <a:srgbClr val="FAF5EA"/>
                </a:solidFill>
                <a:latin typeface="Calibri"/>
                <a:ea typeface="Calibri"/>
                <a:cs typeface="Calibri"/>
              </a:rPr>
              <a:t>Русская музыкальная традиция, вдохновлённая </a:t>
            </a:r>
            <a:r>
              <a:rPr sz="2850" b="1" i="0">
                <a:solidFill>
                  <a:srgbClr val="D9CCB7"/>
                </a:solidFill>
                <a:latin typeface="Calibri"/>
                <a:ea typeface="Calibri"/>
                <a:cs typeface="Calibri"/>
              </a:rPr>
              <a:t>Модестом Мусоргским</a:t>
            </a:r>
            <a:r>
              <a:rPr sz="2850" b="0" i="0">
                <a:solidFill>
                  <a:srgbClr val="FAF5EA"/>
                </a:solidFill>
                <a:latin typeface="Calibri"/>
                <a:ea typeface="Calibri"/>
                <a:cs typeface="Calibri"/>
              </a:rPr>
              <a:t>, оказала значительное влияние на развитие импрессионизма, принеся новые идеи и эмоциональную глубину</a:t>
            </a:r>
          </a:p>
        </p:txBody>
      </p:sp>
    </p:spTree>
    <p:extLst>
      <p:ext uri="{BB962C8B-B14F-4D97-AF65-F5344CB8AC3E}">
        <p14:creationId xmlns:p14="http://schemas.microsoft.com/office/powerpoint/2010/main" val="2724633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_signature">
            <a:extLst>
              <a:ext uri="{FF2B5EF4-FFF2-40B4-BE49-F238E27FC236}">
                <a16:creationId xmlns:a16="http://schemas.microsoft.com/office/drawing/2014/main" id="{9E53339E-FF82-4B16-80EE-56638711E5EB}"/>
              </a:ext>
            </a:extLst>
          </p:cNvPr>
          <p:cNvSpPr>
            <a:spLocks noGrp="1"/>
          </p:cNvSpPr>
          <p:nvPr/>
        </p:nvSpPr>
        <p:spPr>
          <a:xfrm>
            <a:off x="13261976" y="8372476"/>
            <a:ext cx="16764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07570" y="628650"/>
            <a:ext cx="2871161" cy="3971925"/>
          </a:xfrm>
          <a:prstGeom prst="rect">
            <a:avLst/>
          </a:prstGeom>
        </p:spPr>
      </p:pic>
      <p:sp>
        <p:nvSpPr>
          <p:cNvPr id="3" name="text_26_1">
            <a:extLst>
              <a:ext uri="{FF2B5EF4-FFF2-40B4-BE49-F238E27FC236}">
                <a16:creationId xmlns:a16="http://schemas.microsoft.com/office/drawing/2014/main" id="{3B7DC96D-5750-4017-A8AD-C3ACD7D79CD4}"/>
              </a:ext>
            </a:extLst>
          </p:cNvPr>
          <p:cNvSpPr>
            <a:spLocks noGrp="1"/>
          </p:cNvSpPr>
          <p:nvPr/>
        </p:nvSpPr>
        <p:spPr>
          <a:xfrm>
            <a:off x="2000250" y="4762500"/>
            <a:ext cx="476250" cy="438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3000"/>
              </a:lnSpc>
              <a:buNone/>
              <a:defRPr sz="2250" b="0" i="0">
                <a:solidFill>
                  <a:srgbClr val="793842"/>
                </a:solidFill>
                <a:latin typeface="Georgia"/>
                <a:ea typeface="Georgia"/>
                <a:cs typeface="Georgia"/>
              </a:defRPr>
            </a:pPr>
            <a:r>
              <a:rPr sz="2250" b="0" i="0">
                <a:solidFill>
                  <a:srgbClr val="793842"/>
                </a:solidFill>
                <a:latin typeface="Georgia"/>
                <a:ea typeface="Georgia"/>
                <a:cs typeface="Georgia"/>
              </a:rPr>
              <a:t>А</a:t>
            </a:r>
          </a:p>
        </p:txBody>
      </p:sp>
      <p:sp>
        <p:nvSpPr>
          <p:cNvPr id="4" name="text_26_2">
            <a:extLst>
              <a:ext uri="{FF2B5EF4-FFF2-40B4-BE49-F238E27FC236}">
                <a16:creationId xmlns:a16="http://schemas.microsoft.com/office/drawing/2014/main" id="{390953BA-551A-424C-B8BC-AD0D7EBE0318}"/>
              </a:ext>
            </a:extLst>
          </p:cNvPr>
          <p:cNvSpPr>
            <a:spLocks noGrp="1"/>
          </p:cNvSpPr>
          <p:nvPr/>
        </p:nvSpPr>
        <p:spPr>
          <a:xfrm>
            <a:off x="619125" y="5457825"/>
            <a:ext cx="5314950" cy="2724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625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Ведущим направлением в музыке оставался романтизм, представленный </a:t>
            </a:r>
            <a:r>
              <a:rPr sz="2625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Рихардом Вагнером (А)</a:t>
            </a:r>
            <a:r>
              <a:rPr sz="262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. Он синтезировал музыку, поэзию и театр, создавая уникальные оперы-шедевры. </a:t>
            </a:r>
          </a:p>
        </p:txBody>
      </p:sp>
      <p:sp>
        <p:nvSpPr>
          <p:cNvPr id="5" name="surface">
            <a:extLst>
              <a:ext uri="{FF2B5EF4-FFF2-40B4-BE49-F238E27FC236}">
                <a16:creationId xmlns:a16="http://schemas.microsoft.com/office/drawing/2014/main" id="{E74427FA-8D55-47E6-80A1-313E4604AA0C}"/>
              </a:ext>
            </a:extLst>
          </p:cNvPr>
          <p:cNvSpPr>
            <a:spLocks noGrp="1"/>
          </p:cNvSpPr>
          <p:nvPr/>
        </p:nvSpPr>
        <p:spPr>
          <a:xfrm>
            <a:off x="6400800" y="590550"/>
            <a:ext cx="9525" cy="7486650"/>
          </a:xfrm>
          <a:prstGeom prst="rect">
            <a:avLst/>
          </a:prstGeom>
          <a:solidFill>
            <a:srgbClr val="A28B60"/>
          </a:solidFill>
          <a:ln w="0">
            <a:noFill/>
          </a:ln>
        </p:spPr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7381875" y="629825"/>
            <a:ext cx="2695575" cy="3740974"/>
          </a:xfrm>
          <a:prstGeom prst="rect">
            <a:avLst/>
          </a:prstGeom>
        </p:spPr>
      </p:pic>
      <p:sp>
        <p:nvSpPr>
          <p:cNvPr id="7" name="text_26_3">
            <a:extLst>
              <a:ext uri="{FF2B5EF4-FFF2-40B4-BE49-F238E27FC236}">
                <a16:creationId xmlns:a16="http://schemas.microsoft.com/office/drawing/2014/main" id="{F1002191-4148-4BC1-969D-0FD947E61DBA}"/>
              </a:ext>
            </a:extLst>
          </p:cNvPr>
          <p:cNvSpPr>
            <a:spLocks noGrp="1"/>
          </p:cNvSpPr>
          <p:nvPr/>
        </p:nvSpPr>
        <p:spPr>
          <a:xfrm>
            <a:off x="8448675" y="4581525"/>
            <a:ext cx="476250" cy="438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3000"/>
              </a:lnSpc>
              <a:buNone/>
              <a:defRPr sz="2250" b="0" i="0">
                <a:solidFill>
                  <a:srgbClr val="793842"/>
                </a:solidFill>
                <a:latin typeface="Georgia"/>
                <a:ea typeface="Georgia"/>
                <a:cs typeface="Georgia"/>
              </a:defRPr>
            </a:pPr>
            <a:r>
              <a:rPr sz="2250" b="0" i="0">
                <a:solidFill>
                  <a:srgbClr val="793842"/>
                </a:solidFill>
                <a:latin typeface="Georgia"/>
                <a:ea typeface="Georgia"/>
                <a:cs typeface="Georgia"/>
              </a:rPr>
              <a:t>Б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11458089" y="609600"/>
            <a:ext cx="2534621" cy="3781425"/>
          </a:xfrm>
          <a:prstGeom prst="rect">
            <a:avLst/>
          </a:prstGeom>
        </p:spPr>
      </p:pic>
      <p:sp>
        <p:nvSpPr>
          <p:cNvPr id="9" name="text_26_4">
            <a:extLst>
              <a:ext uri="{FF2B5EF4-FFF2-40B4-BE49-F238E27FC236}">
                <a16:creationId xmlns:a16="http://schemas.microsoft.com/office/drawing/2014/main" id="{4D8662F7-8556-432E-9FC6-6E37366B418F}"/>
              </a:ext>
            </a:extLst>
          </p:cNvPr>
          <p:cNvSpPr>
            <a:spLocks noGrp="1"/>
          </p:cNvSpPr>
          <p:nvPr/>
        </p:nvSpPr>
        <p:spPr>
          <a:xfrm>
            <a:off x="12458700" y="4581525"/>
            <a:ext cx="476250" cy="438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3000"/>
              </a:lnSpc>
              <a:buNone/>
              <a:defRPr sz="2250" b="0" i="0">
                <a:solidFill>
                  <a:srgbClr val="793842"/>
                </a:solidFill>
                <a:latin typeface="Georgia"/>
                <a:ea typeface="Georgia"/>
                <a:cs typeface="Georgia"/>
              </a:defRPr>
            </a:pPr>
            <a:r>
              <a:rPr sz="2250" b="0" i="0">
                <a:solidFill>
                  <a:srgbClr val="793842"/>
                </a:solidFill>
                <a:latin typeface="Georgia"/>
                <a:ea typeface="Georgia"/>
                <a:cs typeface="Georgia"/>
              </a:rPr>
              <a:t>В</a:t>
            </a:r>
          </a:p>
        </p:txBody>
      </p:sp>
      <p:sp>
        <p:nvSpPr>
          <p:cNvPr id="10" name="text_26_5">
            <a:extLst>
              <a:ext uri="{FF2B5EF4-FFF2-40B4-BE49-F238E27FC236}">
                <a16:creationId xmlns:a16="http://schemas.microsoft.com/office/drawing/2014/main" id="{4D74A6A8-11AD-44CB-82F4-C4B066C7C9B9}"/>
              </a:ext>
            </a:extLst>
          </p:cNvPr>
          <p:cNvSpPr>
            <a:spLocks noGrp="1"/>
          </p:cNvSpPr>
          <p:nvPr/>
        </p:nvSpPr>
        <p:spPr>
          <a:xfrm>
            <a:off x="7029450" y="5553075"/>
            <a:ext cx="7905750" cy="2476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625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На рубеже веков опера начала испытывать влияние натурализма, отражая бедность и страдания простых людей. Примеры можно увидеть в операх </a:t>
            </a:r>
            <a:r>
              <a:rPr sz="2625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Джакомо Пуччини (Б)</a:t>
            </a:r>
            <a:r>
              <a:rPr sz="262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 и </a:t>
            </a:r>
            <a:r>
              <a:rPr sz="2625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Руджеро Леонкавалло (В)</a:t>
            </a:r>
            <a:r>
              <a:rPr sz="262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, которые затрагивали острые социальные проблемы.</a:t>
            </a:r>
          </a:p>
        </p:txBody>
      </p:sp>
    </p:spTree>
    <p:extLst>
      <p:ext uri="{BB962C8B-B14F-4D97-AF65-F5344CB8AC3E}">
        <p14:creationId xmlns:p14="http://schemas.microsoft.com/office/powerpoint/2010/main" val="19764127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hor_signature">
            <a:extLst>
              <a:ext uri="{FF2B5EF4-FFF2-40B4-BE49-F238E27FC236}">
                <a16:creationId xmlns:a16="http://schemas.microsoft.com/office/drawing/2014/main" id="{6F0E8413-74E4-4307-BBC2-D437A4670ACB}"/>
              </a:ext>
            </a:extLst>
          </p:cNvPr>
          <p:cNvSpPr>
            <a:spLocks noGrp="1"/>
          </p:cNvSpPr>
          <p:nvPr/>
        </p:nvSpPr>
        <p:spPr>
          <a:xfrm>
            <a:off x="13261976" y="8372476"/>
            <a:ext cx="16764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2" name="text_27_1">
            <a:extLst>
              <a:ext uri="{FF2B5EF4-FFF2-40B4-BE49-F238E27FC236}">
                <a16:creationId xmlns:a16="http://schemas.microsoft.com/office/drawing/2014/main" id="{D1AE0115-DC71-4128-9126-0D595FEEE21B}"/>
              </a:ext>
            </a:extLst>
          </p:cNvPr>
          <p:cNvSpPr>
            <a:spLocks noGrp="1"/>
          </p:cNvSpPr>
          <p:nvPr/>
        </p:nvSpPr>
        <p:spPr>
          <a:xfrm>
            <a:off x="609600" y="438150"/>
            <a:ext cx="14328776" cy="876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3900" b="0" i="0">
                <a:solidFill>
                  <a:srgbClr val="172B3A"/>
                </a:solidFill>
                <a:latin typeface="Georgia"/>
                <a:ea typeface="Georgia"/>
                <a:cs typeface="Georgia"/>
              </a:defRPr>
            </a:pPr>
            <a:r>
              <a:rPr sz="3900" b="0" i="0">
                <a:solidFill>
                  <a:srgbClr val="172B3A"/>
                </a:solidFill>
                <a:latin typeface="Georgia"/>
                <a:ea typeface="Georgia"/>
                <a:cs typeface="Georgia"/>
              </a:rPr>
              <a:t>Возникновение «Сецессиона»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19125" y="2078038"/>
            <a:ext cx="7981950" cy="5321300"/>
          </a:xfrm>
          <a:prstGeom prst="rect">
            <a:avLst/>
          </a:prstGeom>
        </p:spPr>
      </p:pic>
      <p:sp>
        <p:nvSpPr>
          <p:cNvPr id="4" name="text_27_2">
            <a:extLst>
              <a:ext uri="{FF2B5EF4-FFF2-40B4-BE49-F238E27FC236}">
                <a16:creationId xmlns:a16="http://schemas.microsoft.com/office/drawing/2014/main" id="{554625E7-7C53-4ABA-B95D-37017B1BB040}"/>
              </a:ext>
            </a:extLst>
          </p:cNvPr>
          <p:cNvSpPr>
            <a:spLocks noGrp="1"/>
          </p:cNvSpPr>
          <p:nvPr/>
        </p:nvSpPr>
        <p:spPr>
          <a:xfrm>
            <a:off x="9439275" y="1724025"/>
            <a:ext cx="5467350" cy="29241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625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В </a:t>
            </a:r>
            <a:r>
              <a:rPr sz="2625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1897 году</a:t>
            </a:r>
            <a:r>
              <a:rPr sz="262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 венские художники и архитекторы решили отделиться от Союза художников Австрии. Они создали группу под названием </a:t>
            </a:r>
            <a:r>
              <a:rPr sz="2625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«Сецессион»</a:t>
            </a:r>
            <a:r>
              <a:rPr sz="262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, которая провозгласила лозунг: </a:t>
            </a:r>
          </a:p>
        </p:txBody>
      </p:sp>
      <p:sp>
        <p:nvSpPr>
          <p:cNvPr id="5" name="surface">
            <a:extLst>
              <a:ext uri="{FF2B5EF4-FFF2-40B4-BE49-F238E27FC236}">
                <a16:creationId xmlns:a16="http://schemas.microsoft.com/office/drawing/2014/main" id="{BF9BEB40-405F-4AE2-BC54-E5D6202827B7}"/>
              </a:ext>
            </a:extLst>
          </p:cNvPr>
          <p:cNvSpPr>
            <a:spLocks noGrp="1"/>
          </p:cNvSpPr>
          <p:nvPr/>
        </p:nvSpPr>
        <p:spPr>
          <a:xfrm>
            <a:off x="9439275" y="5095875"/>
            <a:ext cx="1343025" cy="11906"/>
          </a:xfrm>
          <a:prstGeom prst="rect">
            <a:avLst/>
          </a:prstGeom>
          <a:solidFill>
            <a:srgbClr val="A28B60"/>
          </a:solidFill>
          <a:ln w="0">
            <a:noFill/>
          </a:ln>
        </p:spPr>
      </p:sp>
      <p:sp>
        <p:nvSpPr>
          <p:cNvPr id="6" name="text_27_3">
            <a:extLst>
              <a:ext uri="{FF2B5EF4-FFF2-40B4-BE49-F238E27FC236}">
                <a16:creationId xmlns:a16="http://schemas.microsoft.com/office/drawing/2014/main" id="{DD7B7C3C-D70A-427B-A7E1-7AF851E52171}"/>
              </a:ext>
            </a:extLst>
          </p:cNvPr>
          <p:cNvSpPr>
            <a:spLocks noGrp="1"/>
          </p:cNvSpPr>
          <p:nvPr/>
        </p:nvSpPr>
        <p:spPr>
          <a:xfrm>
            <a:off x="9439275" y="5562600"/>
            <a:ext cx="5467350" cy="2295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3225" b="0" i="0">
                <a:solidFill>
                  <a:srgbClr val="793842"/>
                </a:solidFill>
                <a:latin typeface="Georgia"/>
                <a:ea typeface="Georgia"/>
                <a:cs typeface="Georgia"/>
              </a:defRPr>
            </a:pPr>
            <a:r>
              <a:rPr sz="3225" b="0" i="0">
                <a:solidFill>
                  <a:srgbClr val="793842"/>
                </a:solidFill>
                <a:latin typeface="Georgia"/>
                <a:ea typeface="Georgia"/>
                <a:cs typeface="Georgia"/>
              </a:rPr>
              <a:t>«Каждому времени — своё искусство, каждому искусству — свою свободу».</a:t>
            </a:r>
          </a:p>
        </p:txBody>
      </p:sp>
    </p:spTree>
    <p:extLst>
      <p:ext uri="{BB962C8B-B14F-4D97-AF65-F5344CB8AC3E}">
        <p14:creationId xmlns:p14="http://schemas.microsoft.com/office/powerpoint/2010/main" val="17793270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hor_signature">
            <a:extLst>
              <a:ext uri="{FF2B5EF4-FFF2-40B4-BE49-F238E27FC236}">
                <a16:creationId xmlns:a16="http://schemas.microsoft.com/office/drawing/2014/main" id="{225D3A9A-1191-4298-9884-CC0BA57BEC28}"/>
              </a:ext>
            </a:extLst>
          </p:cNvPr>
          <p:cNvSpPr>
            <a:spLocks noGrp="1"/>
          </p:cNvSpPr>
          <p:nvPr/>
        </p:nvSpPr>
        <p:spPr>
          <a:xfrm>
            <a:off x="13261976" y="8372476"/>
            <a:ext cx="16764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76275" y="670687"/>
            <a:ext cx="7067550" cy="7078727"/>
          </a:xfrm>
          <a:prstGeom prst="rect">
            <a:avLst/>
          </a:prstGeom>
        </p:spPr>
      </p:pic>
      <p:sp>
        <p:nvSpPr>
          <p:cNvPr id="3" name="text_28_1">
            <a:extLst>
              <a:ext uri="{FF2B5EF4-FFF2-40B4-BE49-F238E27FC236}">
                <a16:creationId xmlns:a16="http://schemas.microsoft.com/office/drawing/2014/main" id="{5F84E160-4821-47BF-AE90-331BE903A51D}"/>
              </a:ext>
            </a:extLst>
          </p:cNvPr>
          <p:cNvSpPr>
            <a:spLocks noGrp="1"/>
          </p:cNvSpPr>
          <p:nvPr/>
        </p:nvSpPr>
        <p:spPr>
          <a:xfrm>
            <a:off x="9058275" y="1190625"/>
            <a:ext cx="5762625" cy="16478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850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850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Девиз венских художников отражал их желание создавать современное искусство. </a:t>
            </a:r>
          </a:p>
        </p:txBody>
      </p:sp>
      <p:sp>
        <p:nvSpPr>
          <p:cNvPr id="4" name="text_28_2">
            <a:extLst>
              <a:ext uri="{FF2B5EF4-FFF2-40B4-BE49-F238E27FC236}">
                <a16:creationId xmlns:a16="http://schemas.microsoft.com/office/drawing/2014/main" id="{33D51D15-57E0-476D-B06E-A8657D542A3E}"/>
              </a:ext>
            </a:extLst>
          </p:cNvPr>
          <p:cNvSpPr>
            <a:spLocks noGrp="1"/>
          </p:cNvSpPr>
          <p:nvPr/>
        </p:nvSpPr>
        <p:spPr>
          <a:xfrm>
            <a:off x="9058275" y="3343275"/>
            <a:ext cx="5762625" cy="1743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775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77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Огромные города, фабрики и исчезающие леса индустриального мира вдохновлял их. </a:t>
            </a:r>
          </a:p>
        </p:txBody>
      </p:sp>
      <p:sp>
        <p:nvSpPr>
          <p:cNvPr id="5" name="surface">
            <a:extLst>
              <a:ext uri="{FF2B5EF4-FFF2-40B4-BE49-F238E27FC236}">
                <a16:creationId xmlns:a16="http://schemas.microsoft.com/office/drawing/2014/main" id="{6393A590-FAE8-4264-B13E-5B74FF118B6A}"/>
              </a:ext>
            </a:extLst>
          </p:cNvPr>
          <p:cNvSpPr>
            <a:spLocks noGrp="1"/>
          </p:cNvSpPr>
          <p:nvPr/>
        </p:nvSpPr>
        <p:spPr>
          <a:xfrm>
            <a:off x="9058275" y="5667375"/>
            <a:ext cx="1333500" cy="11906"/>
          </a:xfrm>
          <a:prstGeom prst="rect">
            <a:avLst/>
          </a:prstGeom>
          <a:solidFill>
            <a:srgbClr val="A28B60"/>
          </a:solidFill>
          <a:ln w="0">
            <a:noFill/>
          </a:ln>
        </p:spPr>
      </p:sp>
      <p:sp>
        <p:nvSpPr>
          <p:cNvPr id="6" name="text_28_3">
            <a:extLst>
              <a:ext uri="{FF2B5EF4-FFF2-40B4-BE49-F238E27FC236}">
                <a16:creationId xmlns:a16="http://schemas.microsoft.com/office/drawing/2014/main" id="{0A782084-BE11-4FD6-81AA-D8B04A258E4F}"/>
              </a:ext>
            </a:extLst>
          </p:cNvPr>
          <p:cNvSpPr>
            <a:spLocks noGrp="1"/>
          </p:cNvSpPr>
          <p:nvPr/>
        </p:nvSpPr>
        <p:spPr>
          <a:xfrm>
            <a:off x="9058275" y="5905500"/>
            <a:ext cx="5762625" cy="2286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3150" b="0" i="0">
                <a:solidFill>
                  <a:srgbClr val="793842"/>
                </a:solidFill>
                <a:latin typeface="Georgia"/>
                <a:ea typeface="Georgia"/>
                <a:cs typeface="Georgia"/>
              </a:defRPr>
            </a:pPr>
            <a:r>
              <a:rPr sz="3150" b="0" i="0">
                <a:solidFill>
                  <a:srgbClr val="793842"/>
                </a:solidFill>
                <a:latin typeface="Georgia"/>
                <a:ea typeface="Georgia"/>
                <a:cs typeface="Georgia"/>
              </a:rPr>
              <a:t>Они не пытались остановить время, а стремились возродить утраченную красоту.</a:t>
            </a:r>
          </a:p>
        </p:txBody>
      </p:sp>
    </p:spTree>
    <p:extLst>
      <p:ext uri="{BB962C8B-B14F-4D97-AF65-F5344CB8AC3E}">
        <p14:creationId xmlns:p14="http://schemas.microsoft.com/office/powerpoint/2010/main" val="18698723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2B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_signature">
            <a:extLst>
              <a:ext uri="{FF2B5EF4-FFF2-40B4-BE49-F238E27FC236}">
                <a16:creationId xmlns:a16="http://schemas.microsoft.com/office/drawing/2014/main" id="{1BB21F2F-E7CC-47D5-A8D7-4698AE3D6173}"/>
              </a:ext>
            </a:extLst>
          </p:cNvPr>
          <p:cNvSpPr>
            <a:spLocks noGrp="1"/>
          </p:cNvSpPr>
          <p:nvPr/>
        </p:nvSpPr>
        <p:spPr>
          <a:xfrm>
            <a:off x="13261976" y="8372476"/>
            <a:ext cx="16764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0" i="0">
                <a:solidFill>
                  <a:srgbClr val="C9BFAE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C9BFAE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419850" y="878681"/>
            <a:ext cx="8515350" cy="6386513"/>
          </a:xfrm>
          <a:prstGeom prst="rect">
            <a:avLst/>
          </a:prstGeom>
        </p:spPr>
      </p:pic>
      <p:sp>
        <p:nvSpPr>
          <p:cNvPr id="3" name="text_29_1">
            <a:extLst>
              <a:ext uri="{FF2B5EF4-FFF2-40B4-BE49-F238E27FC236}">
                <a16:creationId xmlns:a16="http://schemas.microsoft.com/office/drawing/2014/main" id="{B6F22A49-CA7C-4621-9D9E-B83C26957C4C}"/>
              </a:ext>
            </a:extLst>
          </p:cNvPr>
          <p:cNvSpPr>
            <a:spLocks noGrp="1"/>
          </p:cNvSpPr>
          <p:nvPr/>
        </p:nvSpPr>
        <p:spPr>
          <a:xfrm>
            <a:off x="619125" y="1323975"/>
            <a:ext cx="5133975" cy="3038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850" b="0" i="0">
                <a:solidFill>
                  <a:srgbClr val="FAF5EA"/>
                </a:solidFill>
                <a:latin typeface="Calibri"/>
                <a:ea typeface="Calibri"/>
                <a:cs typeface="Calibri"/>
              </a:defRPr>
            </a:pPr>
            <a:r>
              <a:rPr sz="2850" b="0" i="0">
                <a:solidFill>
                  <a:srgbClr val="FAF5EA"/>
                </a:solidFill>
                <a:latin typeface="Calibri"/>
                <a:ea typeface="Calibri"/>
                <a:cs typeface="Calibri"/>
              </a:rPr>
              <a:t>Классическим примером модерна является оформление парижского метро, разработанное архитектором </a:t>
            </a:r>
            <a:r>
              <a:rPr sz="2850" b="1" i="0">
                <a:solidFill>
                  <a:srgbClr val="D9CCB7"/>
                </a:solidFill>
                <a:latin typeface="Calibri"/>
                <a:ea typeface="Calibri"/>
                <a:cs typeface="Calibri"/>
              </a:rPr>
              <a:t>Эктором Гимаром.</a:t>
            </a:r>
          </a:p>
        </p:txBody>
      </p:sp>
      <p:sp>
        <p:nvSpPr>
          <p:cNvPr id="4" name="surface">
            <a:extLst>
              <a:ext uri="{FF2B5EF4-FFF2-40B4-BE49-F238E27FC236}">
                <a16:creationId xmlns:a16="http://schemas.microsoft.com/office/drawing/2014/main" id="{948BB84F-2156-48B8-8219-27B2B7E72313}"/>
              </a:ext>
            </a:extLst>
          </p:cNvPr>
          <p:cNvSpPr>
            <a:spLocks noGrp="1"/>
          </p:cNvSpPr>
          <p:nvPr/>
        </p:nvSpPr>
        <p:spPr>
          <a:xfrm>
            <a:off x="619125" y="4714875"/>
            <a:ext cx="1390650" cy="11906"/>
          </a:xfrm>
          <a:prstGeom prst="rect">
            <a:avLst/>
          </a:prstGeom>
          <a:solidFill>
            <a:srgbClr val="A28B60"/>
          </a:solidFill>
          <a:ln w="0">
            <a:noFill/>
          </a:ln>
        </p:spPr>
      </p:sp>
      <p:sp>
        <p:nvSpPr>
          <p:cNvPr id="5" name="text_29_2">
            <a:extLst>
              <a:ext uri="{FF2B5EF4-FFF2-40B4-BE49-F238E27FC236}">
                <a16:creationId xmlns:a16="http://schemas.microsoft.com/office/drawing/2014/main" id="{05495711-8869-45CA-B407-8809887A1F99}"/>
              </a:ext>
            </a:extLst>
          </p:cNvPr>
          <p:cNvSpPr>
            <a:spLocks noGrp="1"/>
          </p:cNvSpPr>
          <p:nvPr/>
        </p:nvSpPr>
        <p:spPr>
          <a:xfrm>
            <a:off x="619125" y="5210175"/>
            <a:ext cx="5133975" cy="2990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3225" b="0" i="0">
                <a:solidFill>
                  <a:srgbClr val="FAF5EA"/>
                </a:solidFill>
                <a:latin typeface="Georgia"/>
                <a:ea typeface="Georgia"/>
                <a:cs typeface="Georgia"/>
              </a:defRPr>
            </a:pPr>
            <a:r>
              <a:rPr sz="3225" b="0" i="0">
                <a:solidFill>
                  <a:srgbClr val="FAF5EA"/>
                </a:solidFill>
                <a:latin typeface="Georgia"/>
                <a:ea typeface="Georgia"/>
                <a:cs typeface="Georgia"/>
              </a:rPr>
              <a:t> Один из принципов модерна — это утверждение, что функциональное может быть красивым.</a:t>
            </a:r>
          </a:p>
        </p:txBody>
      </p:sp>
    </p:spTree>
    <p:extLst>
      <p:ext uri="{BB962C8B-B14F-4D97-AF65-F5344CB8AC3E}">
        <p14:creationId xmlns:p14="http://schemas.microsoft.com/office/powerpoint/2010/main" val="1837277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hor_signature">
            <a:extLst>
              <a:ext uri="{FF2B5EF4-FFF2-40B4-BE49-F238E27FC236}">
                <a16:creationId xmlns:a16="http://schemas.microsoft.com/office/drawing/2014/main" id="{056ADC6B-B73F-442C-997F-F81817AC21D9}"/>
              </a:ext>
            </a:extLst>
          </p:cNvPr>
          <p:cNvSpPr>
            <a:spLocks noGrp="1"/>
          </p:cNvSpPr>
          <p:nvPr/>
        </p:nvSpPr>
        <p:spPr>
          <a:xfrm>
            <a:off x="13261976" y="8372476"/>
            <a:ext cx="16764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2" name="text_3_1">
            <a:extLst>
              <a:ext uri="{FF2B5EF4-FFF2-40B4-BE49-F238E27FC236}">
                <a16:creationId xmlns:a16="http://schemas.microsoft.com/office/drawing/2014/main" id="{A817F3BC-4340-4505-B8CF-279C7991A5AE}"/>
              </a:ext>
            </a:extLst>
          </p:cNvPr>
          <p:cNvSpPr>
            <a:spLocks noGrp="1"/>
          </p:cNvSpPr>
          <p:nvPr/>
        </p:nvSpPr>
        <p:spPr>
          <a:xfrm>
            <a:off x="609600" y="438150"/>
            <a:ext cx="14328776" cy="876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3900" b="0" i="0">
                <a:solidFill>
                  <a:srgbClr val="172B3A"/>
                </a:solidFill>
                <a:latin typeface="Georgia"/>
                <a:ea typeface="Georgia"/>
                <a:cs typeface="Georgia"/>
              </a:defRPr>
            </a:pPr>
            <a:r>
              <a:rPr sz="3900" b="0" i="0">
                <a:solidFill>
                  <a:srgbClr val="172B3A"/>
                </a:solidFill>
                <a:latin typeface="Georgia"/>
                <a:ea typeface="Georgia"/>
                <a:cs typeface="Georgia"/>
              </a:rPr>
              <a:t>Демократизация культуры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479805" y="1504950"/>
            <a:ext cx="6613765" cy="4438650"/>
          </a:xfrm>
          <a:prstGeom prst="rect">
            <a:avLst/>
          </a:prstGeom>
        </p:spPr>
      </p:pic>
      <p:sp>
        <p:nvSpPr>
          <p:cNvPr id="4" name="text_3_2">
            <a:extLst>
              <a:ext uri="{FF2B5EF4-FFF2-40B4-BE49-F238E27FC236}">
                <a16:creationId xmlns:a16="http://schemas.microsoft.com/office/drawing/2014/main" id="{81C9C722-7ED2-470C-8F2A-23F1239D4DB8}"/>
              </a:ext>
            </a:extLst>
          </p:cNvPr>
          <p:cNvSpPr>
            <a:spLocks noGrp="1"/>
          </p:cNvSpPr>
          <p:nvPr/>
        </p:nvSpPr>
        <p:spPr>
          <a:xfrm>
            <a:off x="609600" y="6334125"/>
            <a:ext cx="6829425" cy="1876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550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 Демократизация общества изменила восприятие искусства. Теперь оно сосредоточилось на </a:t>
            </a:r>
            <a:r>
              <a:rPr sz="2550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простых людях</a:t>
            </a:r>
            <a:r>
              <a:rPr sz="2550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, их буднях и чувствах. </a:t>
            </a:r>
          </a:p>
        </p:txBody>
      </p:sp>
      <p:sp>
        <p:nvSpPr>
          <p:cNvPr id="5" name="surface">
            <a:extLst>
              <a:ext uri="{FF2B5EF4-FFF2-40B4-BE49-F238E27FC236}">
                <a16:creationId xmlns:a16="http://schemas.microsoft.com/office/drawing/2014/main" id="{0ECDDFA5-DE1A-482E-96BD-BB9A06092063}"/>
              </a:ext>
            </a:extLst>
          </p:cNvPr>
          <p:cNvSpPr>
            <a:spLocks noGrp="1"/>
          </p:cNvSpPr>
          <p:nvPr/>
        </p:nvSpPr>
        <p:spPr>
          <a:xfrm>
            <a:off x="7781925" y="6343650"/>
            <a:ext cx="9525" cy="11906"/>
          </a:xfrm>
          <a:prstGeom prst="rect">
            <a:avLst/>
          </a:prstGeom>
          <a:solidFill>
            <a:srgbClr val="A28B60"/>
          </a:solidFill>
          <a:ln w="0">
            <a:noFill/>
          </a:ln>
        </p:spPr>
      </p:sp>
      <p:sp>
        <p:nvSpPr>
          <p:cNvPr id="6" name="text_3_3">
            <a:extLst>
              <a:ext uri="{FF2B5EF4-FFF2-40B4-BE49-F238E27FC236}">
                <a16:creationId xmlns:a16="http://schemas.microsoft.com/office/drawing/2014/main" id="{406D0E0D-1B00-4E9E-A9B3-4CAE48BAE35E}"/>
              </a:ext>
            </a:extLst>
          </p:cNvPr>
          <p:cNvSpPr>
            <a:spLocks noGrp="1"/>
          </p:cNvSpPr>
          <p:nvPr/>
        </p:nvSpPr>
        <p:spPr>
          <a:xfrm>
            <a:off x="8191500" y="6334125"/>
            <a:ext cx="6743700" cy="1876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550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В творчество пришло много представителей непривилегированных классов. </a:t>
            </a:r>
            <a:r>
              <a:rPr sz="2550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Образование стало доступнее</a:t>
            </a:r>
            <a:r>
              <a:rPr sz="2550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, грамотность выросла, и культура начала проникать в массы.</a:t>
            </a:r>
          </a:p>
        </p:txBody>
      </p:sp>
    </p:spTree>
    <p:extLst>
      <p:ext uri="{BB962C8B-B14F-4D97-AF65-F5344CB8AC3E}">
        <p14:creationId xmlns:p14="http://schemas.microsoft.com/office/powerpoint/2010/main" val="16566645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hor_signature">
            <a:extLst>
              <a:ext uri="{FF2B5EF4-FFF2-40B4-BE49-F238E27FC236}">
                <a16:creationId xmlns:a16="http://schemas.microsoft.com/office/drawing/2014/main" id="{8B1FD6B6-5DAD-435D-96B0-62EA390AC725}"/>
              </a:ext>
            </a:extLst>
          </p:cNvPr>
          <p:cNvSpPr>
            <a:spLocks noGrp="1"/>
          </p:cNvSpPr>
          <p:nvPr/>
        </p:nvSpPr>
        <p:spPr>
          <a:xfrm>
            <a:off x="13261976" y="8372476"/>
            <a:ext cx="16764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516825" y="504825"/>
            <a:ext cx="8520675" cy="5676900"/>
          </a:xfrm>
          <a:prstGeom prst="rect">
            <a:avLst/>
          </a:prstGeom>
        </p:spPr>
      </p:pic>
      <p:sp>
        <p:nvSpPr>
          <p:cNvPr id="3" name="text_30_1">
            <a:extLst>
              <a:ext uri="{FF2B5EF4-FFF2-40B4-BE49-F238E27FC236}">
                <a16:creationId xmlns:a16="http://schemas.microsoft.com/office/drawing/2014/main" id="{0E1B8C2F-44ED-4B29-8BB1-F8A80222B304}"/>
              </a:ext>
            </a:extLst>
          </p:cNvPr>
          <p:cNvSpPr>
            <a:spLocks noGrp="1"/>
          </p:cNvSpPr>
          <p:nvPr/>
        </p:nvSpPr>
        <p:spPr>
          <a:xfrm>
            <a:off x="2085975" y="6772275"/>
            <a:ext cx="11372850" cy="12668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3000"/>
              </a:lnSpc>
              <a:buNone/>
              <a:defRPr sz="3150" b="0" i="0">
                <a:solidFill>
                  <a:srgbClr val="293239"/>
                </a:solidFill>
                <a:latin typeface="Georgia"/>
                <a:ea typeface="Georgia"/>
                <a:cs typeface="Georgia"/>
              </a:defRPr>
            </a:pPr>
            <a:r>
              <a:rPr sz="3150" b="0" i="0">
                <a:solidFill>
                  <a:srgbClr val="293239"/>
                </a:solidFill>
                <a:latin typeface="Georgia"/>
                <a:ea typeface="Georgia"/>
                <a:cs typeface="Georgia"/>
              </a:rPr>
              <a:t>В романских странах модерн отличался причудливыми изогнутыми линиями, как у </a:t>
            </a:r>
            <a:r>
              <a:rPr sz="3150" b="1" i="0">
                <a:solidFill>
                  <a:srgbClr val="793842"/>
                </a:solidFill>
                <a:latin typeface="Georgia"/>
                <a:ea typeface="Georgia"/>
                <a:cs typeface="Georgia"/>
              </a:rPr>
              <a:t>Антонио Гауди.</a:t>
            </a:r>
          </a:p>
        </p:txBody>
      </p:sp>
    </p:spTree>
    <p:extLst>
      <p:ext uri="{BB962C8B-B14F-4D97-AF65-F5344CB8AC3E}">
        <p14:creationId xmlns:p14="http://schemas.microsoft.com/office/powerpoint/2010/main" val="8335591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_signature">
            <a:extLst>
              <a:ext uri="{FF2B5EF4-FFF2-40B4-BE49-F238E27FC236}">
                <a16:creationId xmlns:a16="http://schemas.microsoft.com/office/drawing/2014/main" id="{75C463A3-569F-49D0-A6F3-CD506DC6C2A8}"/>
              </a:ext>
            </a:extLst>
          </p:cNvPr>
          <p:cNvSpPr>
            <a:spLocks noGrp="1"/>
          </p:cNvSpPr>
          <p:nvPr/>
        </p:nvSpPr>
        <p:spPr>
          <a:xfrm>
            <a:off x="13261976" y="8372476"/>
            <a:ext cx="16764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95350" y="820228"/>
            <a:ext cx="4791075" cy="6684394"/>
          </a:xfrm>
          <a:prstGeom prst="rect">
            <a:avLst/>
          </a:prstGeom>
        </p:spPr>
      </p:pic>
      <p:sp>
        <p:nvSpPr>
          <p:cNvPr id="3" name="text_31_1">
            <a:extLst>
              <a:ext uri="{FF2B5EF4-FFF2-40B4-BE49-F238E27FC236}">
                <a16:creationId xmlns:a16="http://schemas.microsoft.com/office/drawing/2014/main" id="{F7AD2781-8D33-4FA8-82DD-B345019E5D6E}"/>
              </a:ext>
            </a:extLst>
          </p:cNvPr>
          <p:cNvSpPr>
            <a:spLocks noGrp="1"/>
          </p:cNvSpPr>
          <p:nvPr/>
        </p:nvSpPr>
        <p:spPr>
          <a:xfrm>
            <a:off x="7067550" y="1371600"/>
            <a:ext cx="7696200" cy="1676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3300" b="0" i="0">
                <a:solidFill>
                  <a:srgbClr val="793842"/>
                </a:solidFill>
                <a:latin typeface="Georgia"/>
                <a:ea typeface="Georgia"/>
                <a:cs typeface="Georgia"/>
              </a:defRPr>
            </a:pPr>
            <a:r>
              <a:rPr sz="3300" b="0" i="0">
                <a:solidFill>
                  <a:srgbClr val="793842"/>
                </a:solidFill>
                <a:latin typeface="Georgia"/>
                <a:ea typeface="Georgia"/>
                <a:cs typeface="Georgia"/>
              </a:rPr>
              <a:t>Россия всегда играла важную роль в европейской культурной жизни. </a:t>
            </a:r>
          </a:p>
        </p:txBody>
      </p:sp>
      <p:sp>
        <p:nvSpPr>
          <p:cNvPr id="4" name="surface">
            <a:extLst>
              <a:ext uri="{FF2B5EF4-FFF2-40B4-BE49-F238E27FC236}">
                <a16:creationId xmlns:a16="http://schemas.microsoft.com/office/drawing/2014/main" id="{FDF71A5C-C606-45AA-BD16-EEB34E8122A9}"/>
              </a:ext>
            </a:extLst>
          </p:cNvPr>
          <p:cNvSpPr>
            <a:spLocks noGrp="1"/>
          </p:cNvSpPr>
          <p:nvPr/>
        </p:nvSpPr>
        <p:spPr>
          <a:xfrm>
            <a:off x="7067550" y="3819525"/>
            <a:ext cx="1704975" cy="11906"/>
          </a:xfrm>
          <a:prstGeom prst="rect">
            <a:avLst/>
          </a:prstGeom>
          <a:solidFill>
            <a:srgbClr val="A28B60"/>
          </a:solidFill>
          <a:ln w="0">
            <a:noFill/>
          </a:ln>
        </p:spPr>
      </p:sp>
      <p:sp>
        <p:nvSpPr>
          <p:cNvPr id="5" name="text_31_2">
            <a:extLst>
              <a:ext uri="{FF2B5EF4-FFF2-40B4-BE49-F238E27FC236}">
                <a16:creationId xmlns:a16="http://schemas.microsoft.com/office/drawing/2014/main" id="{24D6A7B2-5C35-4734-9DF1-28553DB2B4FE}"/>
              </a:ext>
            </a:extLst>
          </p:cNvPr>
          <p:cNvSpPr>
            <a:spLocks noGrp="1"/>
          </p:cNvSpPr>
          <p:nvPr/>
        </p:nvSpPr>
        <p:spPr>
          <a:xfrm>
            <a:off x="7067550" y="4467225"/>
            <a:ext cx="7600950" cy="2381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925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92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С начала XX века, особенно после </a:t>
            </a:r>
            <a:r>
              <a:rPr sz="2925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1908 года</a:t>
            </a:r>
            <a:r>
              <a:rPr sz="292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, Русские сезоны под руководством </a:t>
            </a:r>
            <a:r>
              <a:rPr sz="2925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Сергея Дягилева</a:t>
            </a:r>
            <a:r>
              <a:rPr sz="292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 стали знаковым событием в Париже.</a:t>
            </a:r>
          </a:p>
        </p:txBody>
      </p:sp>
    </p:spTree>
    <p:extLst>
      <p:ext uri="{BB962C8B-B14F-4D97-AF65-F5344CB8AC3E}">
        <p14:creationId xmlns:p14="http://schemas.microsoft.com/office/powerpoint/2010/main" val="13268185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2B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hor_signature">
            <a:extLst>
              <a:ext uri="{FF2B5EF4-FFF2-40B4-BE49-F238E27FC236}">
                <a16:creationId xmlns:a16="http://schemas.microsoft.com/office/drawing/2014/main" id="{11241D61-5510-4937-AF33-BA55C16DE94F}"/>
              </a:ext>
            </a:extLst>
          </p:cNvPr>
          <p:cNvSpPr>
            <a:spLocks noGrp="1"/>
          </p:cNvSpPr>
          <p:nvPr/>
        </p:nvSpPr>
        <p:spPr>
          <a:xfrm>
            <a:off x="13261976" y="8372476"/>
            <a:ext cx="16764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0" i="0">
                <a:solidFill>
                  <a:srgbClr val="C9BFAE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C9BFAE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2371725" y="581025"/>
            <a:ext cx="10820400" cy="6086475"/>
          </a:xfrm>
          <a:prstGeom prst="rect">
            <a:avLst/>
          </a:prstGeom>
        </p:spPr>
      </p:pic>
      <p:sp>
        <p:nvSpPr>
          <p:cNvPr id="3" name="text_32_1">
            <a:extLst>
              <a:ext uri="{FF2B5EF4-FFF2-40B4-BE49-F238E27FC236}">
                <a16:creationId xmlns:a16="http://schemas.microsoft.com/office/drawing/2014/main" id="{A6C53363-E724-4741-BC9D-6E14A3A844A8}"/>
              </a:ext>
            </a:extLst>
          </p:cNvPr>
          <p:cNvSpPr>
            <a:spLocks noGrp="1"/>
          </p:cNvSpPr>
          <p:nvPr/>
        </p:nvSpPr>
        <p:spPr>
          <a:xfrm>
            <a:off x="904875" y="6781800"/>
            <a:ext cx="13738226" cy="14382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700" b="0" i="0">
                <a:solidFill>
                  <a:srgbClr val="FAF5EA"/>
                </a:solidFill>
                <a:latin typeface="Calibri"/>
                <a:ea typeface="Calibri"/>
                <a:cs typeface="Calibri"/>
              </a:defRPr>
            </a:pPr>
            <a:r>
              <a:rPr sz="2700" b="0" i="0">
                <a:solidFill>
                  <a:srgbClr val="FAF5EA"/>
                </a:solidFill>
                <a:latin typeface="Calibri"/>
                <a:ea typeface="Calibri"/>
                <a:cs typeface="Calibri"/>
              </a:rPr>
              <a:t>Русская классическая литература стала прорывом в Европе. </a:t>
            </a:r>
            <a:r>
              <a:rPr sz="2700" b="1" i="0">
                <a:solidFill>
                  <a:srgbClr val="D9CCB7"/>
                </a:solidFill>
                <a:latin typeface="Calibri"/>
                <a:ea typeface="Calibri"/>
                <a:cs typeface="Calibri"/>
              </a:rPr>
              <a:t>Лев Толстой, Иван Тургенев, Фёдор Достоевский и Антон Чехов</a:t>
            </a:r>
            <a:r>
              <a:rPr sz="2700" b="0" i="0">
                <a:solidFill>
                  <a:srgbClr val="FAF5EA"/>
                </a:solidFill>
                <a:latin typeface="Calibri"/>
                <a:ea typeface="Calibri"/>
                <a:cs typeface="Calibri"/>
              </a:rPr>
              <a:t> стремились глубже понять человеческую природу. Их работы обогатили европейскую культуру новыми идеями и ценностями.</a:t>
            </a:r>
          </a:p>
        </p:txBody>
      </p:sp>
    </p:spTree>
    <p:extLst>
      <p:ext uri="{BB962C8B-B14F-4D97-AF65-F5344CB8AC3E}">
        <p14:creationId xmlns:p14="http://schemas.microsoft.com/office/powerpoint/2010/main" val="1039589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_signature">
            <a:extLst>
              <a:ext uri="{FF2B5EF4-FFF2-40B4-BE49-F238E27FC236}">
                <a16:creationId xmlns:a16="http://schemas.microsoft.com/office/drawing/2014/main" id="{7E391FAD-0074-47A8-BAE2-B5C360FB30BE}"/>
              </a:ext>
            </a:extLst>
          </p:cNvPr>
          <p:cNvSpPr>
            <a:spLocks noGrp="1"/>
          </p:cNvSpPr>
          <p:nvPr/>
        </p:nvSpPr>
        <p:spPr>
          <a:xfrm>
            <a:off x="13261976" y="8372476"/>
            <a:ext cx="16764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2" name="text_4_1">
            <a:extLst>
              <a:ext uri="{FF2B5EF4-FFF2-40B4-BE49-F238E27FC236}">
                <a16:creationId xmlns:a16="http://schemas.microsoft.com/office/drawing/2014/main" id="{7B4D8668-3490-425F-AD0A-C317E4CF1F7E}"/>
              </a:ext>
            </a:extLst>
          </p:cNvPr>
          <p:cNvSpPr>
            <a:spLocks noGrp="1"/>
          </p:cNvSpPr>
          <p:nvPr/>
        </p:nvSpPr>
        <p:spPr>
          <a:xfrm>
            <a:off x="609600" y="438150"/>
            <a:ext cx="14328776" cy="876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3900" b="0" i="0">
                <a:solidFill>
                  <a:srgbClr val="172B3A"/>
                </a:solidFill>
                <a:latin typeface="Georgia"/>
                <a:ea typeface="Georgia"/>
                <a:cs typeface="Georgia"/>
              </a:defRPr>
            </a:pPr>
            <a:r>
              <a:rPr sz="3900" b="0" i="0">
                <a:solidFill>
                  <a:srgbClr val="172B3A"/>
                </a:solidFill>
                <a:latin typeface="Georgia"/>
                <a:ea typeface="Georgia"/>
                <a:cs typeface="Georgia"/>
              </a:rPr>
              <a:t>Модернизм и массовая культура</a:t>
            </a:r>
          </a:p>
        </p:txBody>
      </p:sp>
      <p:sp>
        <p:nvSpPr>
          <p:cNvPr id="3" name="surface">
            <a:extLst>
              <a:ext uri="{FF2B5EF4-FFF2-40B4-BE49-F238E27FC236}">
                <a16:creationId xmlns:a16="http://schemas.microsoft.com/office/drawing/2014/main" id="{F7F4B532-FA71-4CC5-B905-82BCAF3D2954}"/>
              </a:ext>
            </a:extLst>
          </p:cNvPr>
          <p:cNvSpPr>
            <a:spLocks noGrp="1"/>
          </p:cNvSpPr>
          <p:nvPr/>
        </p:nvSpPr>
        <p:spPr>
          <a:xfrm>
            <a:off x="609600" y="2028825"/>
            <a:ext cx="6848475" cy="5572125"/>
          </a:xfrm>
          <a:prstGeom prst="rect">
            <a:avLst/>
          </a:prstGeom>
          <a:solidFill>
            <a:srgbClr val="172B3A"/>
          </a:solidFill>
          <a:ln w="0">
            <a:noFill/>
          </a:ln>
        </p:spPr>
      </p:sp>
      <p:sp>
        <p:nvSpPr>
          <p:cNvPr id="4" name="text_4_2">
            <a:extLst>
              <a:ext uri="{FF2B5EF4-FFF2-40B4-BE49-F238E27FC236}">
                <a16:creationId xmlns:a16="http://schemas.microsoft.com/office/drawing/2014/main" id="{5FF45C4E-CF0C-42E7-96D4-3C524E2A9CE2}"/>
              </a:ext>
            </a:extLst>
          </p:cNvPr>
          <p:cNvSpPr>
            <a:spLocks noGrp="1"/>
          </p:cNvSpPr>
          <p:nvPr/>
        </p:nvSpPr>
        <p:spPr>
          <a:xfrm>
            <a:off x="971550" y="2381250"/>
            <a:ext cx="6096000" cy="714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3675" b="0" i="0">
                <a:solidFill>
                  <a:srgbClr val="FAF5EA"/>
                </a:solidFill>
                <a:latin typeface="Georgia"/>
                <a:ea typeface="Georgia"/>
                <a:cs typeface="Georgia"/>
              </a:defRPr>
            </a:pPr>
            <a:r>
              <a:rPr sz="3675" b="0" i="0">
                <a:solidFill>
                  <a:srgbClr val="FAF5EA"/>
                </a:solidFill>
                <a:latin typeface="Georgia"/>
                <a:ea typeface="Georgia"/>
                <a:cs typeface="Georgia"/>
              </a:rPr>
              <a:t>Модернизм</a:t>
            </a:r>
          </a:p>
        </p:txBody>
      </p:sp>
      <p:sp>
        <p:nvSpPr>
          <p:cNvPr id="5" name="text_4_3">
            <a:extLst>
              <a:ext uri="{FF2B5EF4-FFF2-40B4-BE49-F238E27FC236}">
                <a16:creationId xmlns:a16="http://schemas.microsoft.com/office/drawing/2014/main" id="{5271630E-95F5-4C49-BBEB-2541150BEF6D}"/>
              </a:ext>
            </a:extLst>
          </p:cNvPr>
          <p:cNvSpPr>
            <a:spLocks noGrp="1"/>
          </p:cNvSpPr>
          <p:nvPr/>
        </p:nvSpPr>
        <p:spPr>
          <a:xfrm>
            <a:off x="971550" y="3562350"/>
            <a:ext cx="5905500" cy="2971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3000" b="0" i="0">
                <a:solidFill>
                  <a:srgbClr val="FAF5EA"/>
                </a:solidFill>
                <a:latin typeface="Calibri"/>
                <a:ea typeface="Calibri"/>
                <a:cs typeface="Calibri"/>
              </a:defRPr>
            </a:pPr>
            <a:r>
              <a:rPr sz="3000" b="0" i="0">
                <a:solidFill>
                  <a:srgbClr val="FAF5EA"/>
                </a:solidFill>
                <a:latin typeface="Calibri"/>
                <a:ea typeface="Calibri"/>
                <a:cs typeface="Calibri"/>
              </a:rPr>
              <a:t>Множество различных направлений, которые стремились создать новое искусство, отвергая традиционные каноны. </a:t>
            </a:r>
          </a:p>
        </p:txBody>
      </p:sp>
      <p:sp>
        <p:nvSpPr>
          <p:cNvPr id="6" name="surface">
            <a:extLst>
              <a:ext uri="{FF2B5EF4-FFF2-40B4-BE49-F238E27FC236}">
                <a16:creationId xmlns:a16="http://schemas.microsoft.com/office/drawing/2014/main" id="{6127DBBD-3CFF-4CB6-818C-442D6A54ED7D}"/>
              </a:ext>
            </a:extLst>
          </p:cNvPr>
          <p:cNvSpPr>
            <a:spLocks noGrp="1"/>
          </p:cNvSpPr>
          <p:nvPr/>
        </p:nvSpPr>
        <p:spPr>
          <a:xfrm>
            <a:off x="971550" y="7162800"/>
            <a:ext cx="1381125" cy="11906"/>
          </a:xfrm>
          <a:prstGeom prst="rect">
            <a:avLst/>
          </a:prstGeom>
          <a:solidFill>
            <a:srgbClr val="A28B60"/>
          </a:solidFill>
          <a:ln w="0">
            <a:noFill/>
          </a:ln>
        </p:spPr>
      </p:sp>
      <p:sp>
        <p:nvSpPr>
          <p:cNvPr id="7" name="text_4_4">
            <a:extLst>
              <a:ext uri="{FF2B5EF4-FFF2-40B4-BE49-F238E27FC236}">
                <a16:creationId xmlns:a16="http://schemas.microsoft.com/office/drawing/2014/main" id="{ADB0BB40-919A-45E3-806C-6151956F8D46}"/>
              </a:ext>
            </a:extLst>
          </p:cNvPr>
          <p:cNvSpPr>
            <a:spLocks noGrp="1"/>
          </p:cNvSpPr>
          <p:nvPr/>
        </p:nvSpPr>
        <p:spPr>
          <a:xfrm>
            <a:off x="8124825" y="2381250"/>
            <a:ext cx="6467475" cy="781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3675" b="0" i="0">
                <a:solidFill>
                  <a:srgbClr val="793842"/>
                </a:solidFill>
                <a:latin typeface="Georgia"/>
                <a:ea typeface="Georgia"/>
                <a:cs typeface="Georgia"/>
              </a:defRPr>
            </a:pPr>
            <a:r>
              <a:rPr sz="3675" b="0" i="0">
                <a:solidFill>
                  <a:srgbClr val="793842"/>
                </a:solidFill>
                <a:latin typeface="Georgia"/>
                <a:ea typeface="Georgia"/>
                <a:cs typeface="Georgia"/>
              </a:rPr>
              <a:t>Массовая культура</a:t>
            </a:r>
          </a:p>
        </p:txBody>
      </p:sp>
      <p:sp>
        <p:nvSpPr>
          <p:cNvPr id="8" name="text_4_5">
            <a:extLst>
              <a:ext uri="{FF2B5EF4-FFF2-40B4-BE49-F238E27FC236}">
                <a16:creationId xmlns:a16="http://schemas.microsoft.com/office/drawing/2014/main" id="{A77917F4-C3F3-4D1E-B207-399927C1D2B2}"/>
              </a:ext>
            </a:extLst>
          </p:cNvPr>
          <p:cNvSpPr>
            <a:spLocks noGrp="1"/>
          </p:cNvSpPr>
          <p:nvPr/>
        </p:nvSpPr>
        <p:spPr>
          <a:xfrm>
            <a:off x="8124825" y="3619500"/>
            <a:ext cx="6315075" cy="1571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925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92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Отличалась простотой, широким распространением и тесной связью с коммерцией.</a:t>
            </a:r>
          </a:p>
        </p:txBody>
      </p:sp>
      <p:sp>
        <p:nvSpPr>
          <p:cNvPr id="9" name="surface">
            <a:extLst>
              <a:ext uri="{FF2B5EF4-FFF2-40B4-BE49-F238E27FC236}">
                <a16:creationId xmlns:a16="http://schemas.microsoft.com/office/drawing/2014/main" id="{EA7CAE80-835A-450C-9EA3-F1968A56F63D}"/>
              </a:ext>
            </a:extLst>
          </p:cNvPr>
          <p:cNvSpPr>
            <a:spLocks noGrp="1"/>
          </p:cNvSpPr>
          <p:nvPr/>
        </p:nvSpPr>
        <p:spPr>
          <a:xfrm>
            <a:off x="8124825" y="5638800"/>
            <a:ext cx="6315075" cy="11906"/>
          </a:xfrm>
          <a:prstGeom prst="rect">
            <a:avLst/>
          </a:prstGeom>
          <a:solidFill>
            <a:srgbClr val="A28B60"/>
          </a:solidFill>
          <a:ln w="0">
            <a:noFill/>
          </a:ln>
        </p:spPr>
      </p:sp>
      <p:sp>
        <p:nvSpPr>
          <p:cNvPr id="10" name="text_4_6">
            <a:extLst>
              <a:ext uri="{FF2B5EF4-FFF2-40B4-BE49-F238E27FC236}">
                <a16:creationId xmlns:a16="http://schemas.microsoft.com/office/drawing/2014/main" id="{91FA8250-24DB-4B2D-A09B-CC2DD55763D0}"/>
              </a:ext>
            </a:extLst>
          </p:cNvPr>
          <p:cNvSpPr>
            <a:spLocks noGrp="1"/>
          </p:cNvSpPr>
          <p:nvPr/>
        </p:nvSpPr>
        <p:spPr>
          <a:xfrm>
            <a:off x="8124825" y="6010275"/>
            <a:ext cx="6315075" cy="1581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775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77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Стала возможной благодаря постепенному угасанию традиционной народной культуры.</a:t>
            </a:r>
          </a:p>
        </p:txBody>
      </p:sp>
    </p:spTree>
    <p:extLst>
      <p:ext uri="{BB962C8B-B14F-4D97-AF65-F5344CB8AC3E}">
        <p14:creationId xmlns:p14="http://schemas.microsoft.com/office/powerpoint/2010/main" val="129137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hor_signature">
            <a:extLst>
              <a:ext uri="{FF2B5EF4-FFF2-40B4-BE49-F238E27FC236}">
                <a16:creationId xmlns:a16="http://schemas.microsoft.com/office/drawing/2014/main" id="{AD8C9B9E-9B4B-42C1-AC4D-9C77A8E354BA}"/>
              </a:ext>
            </a:extLst>
          </p:cNvPr>
          <p:cNvSpPr>
            <a:spLocks noGrp="1"/>
          </p:cNvSpPr>
          <p:nvPr/>
        </p:nvSpPr>
        <p:spPr>
          <a:xfrm>
            <a:off x="13261976" y="8372476"/>
            <a:ext cx="16764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2" name="text_5_1">
            <a:extLst>
              <a:ext uri="{FF2B5EF4-FFF2-40B4-BE49-F238E27FC236}">
                <a16:creationId xmlns:a16="http://schemas.microsoft.com/office/drawing/2014/main" id="{60E012B0-6F00-4DEC-B4FA-D60005E76652}"/>
              </a:ext>
            </a:extLst>
          </p:cNvPr>
          <p:cNvSpPr>
            <a:spLocks noGrp="1"/>
          </p:cNvSpPr>
          <p:nvPr/>
        </p:nvSpPr>
        <p:spPr>
          <a:xfrm>
            <a:off x="609600" y="438150"/>
            <a:ext cx="14328776" cy="876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13000"/>
              </a:lnSpc>
              <a:buNone/>
              <a:defRPr sz="3900" b="0" i="0">
                <a:solidFill>
                  <a:srgbClr val="172B3A"/>
                </a:solidFill>
                <a:latin typeface="Georgia"/>
                <a:ea typeface="Georgia"/>
                <a:cs typeface="Georgia"/>
              </a:defRPr>
            </a:pPr>
            <a:r>
              <a:rPr sz="3900" b="0" i="0">
                <a:solidFill>
                  <a:srgbClr val="172B3A"/>
                </a:solidFill>
                <a:latin typeface="Georgia"/>
                <a:ea typeface="Georgia"/>
                <a:cs typeface="Georgia"/>
              </a:rPr>
              <a:t>Классицизм в XIX веке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524375" y="1487324"/>
            <a:ext cx="6496050" cy="4740602"/>
          </a:xfrm>
          <a:prstGeom prst="rect">
            <a:avLst/>
          </a:prstGeom>
        </p:spPr>
      </p:pic>
      <p:sp>
        <p:nvSpPr>
          <p:cNvPr id="4" name="text_5_2">
            <a:extLst>
              <a:ext uri="{FF2B5EF4-FFF2-40B4-BE49-F238E27FC236}">
                <a16:creationId xmlns:a16="http://schemas.microsoft.com/office/drawing/2014/main" id="{B61E22B9-04D8-4262-83ED-72502A8A2166}"/>
              </a:ext>
            </a:extLst>
          </p:cNvPr>
          <p:cNvSpPr>
            <a:spLocks noGrp="1"/>
          </p:cNvSpPr>
          <p:nvPr/>
        </p:nvSpPr>
        <p:spPr>
          <a:xfrm>
            <a:off x="762000" y="6705600"/>
            <a:ext cx="6334125" cy="1352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550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550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Классицизм</a:t>
            </a:r>
            <a:r>
              <a:rPr sz="2550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, впитавший идеи Просвещения, продолжал оставаться важной частью культуры XIX столетия. </a:t>
            </a:r>
          </a:p>
        </p:txBody>
      </p:sp>
      <p:sp>
        <p:nvSpPr>
          <p:cNvPr id="5" name="text_5_3">
            <a:extLst>
              <a:ext uri="{FF2B5EF4-FFF2-40B4-BE49-F238E27FC236}">
                <a16:creationId xmlns:a16="http://schemas.microsoft.com/office/drawing/2014/main" id="{A0C54585-E8F6-4BC4-9B71-0ED78879DD88}"/>
              </a:ext>
            </a:extLst>
          </p:cNvPr>
          <p:cNvSpPr>
            <a:spLocks noGrp="1"/>
          </p:cNvSpPr>
          <p:nvPr/>
        </p:nvSpPr>
        <p:spPr>
          <a:xfrm>
            <a:off x="7924800" y="6705600"/>
            <a:ext cx="6848475" cy="1352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550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Особенно долго он удерживал свои позиции в искусстве благодаря усилиям художественных академий и поддержке со стороны властей.</a:t>
            </a:r>
          </a:p>
        </p:txBody>
      </p:sp>
      <p:sp>
        <p:nvSpPr>
          <p:cNvPr id="6" name="surface">
            <a:extLst>
              <a:ext uri="{FF2B5EF4-FFF2-40B4-BE49-F238E27FC236}">
                <a16:creationId xmlns:a16="http://schemas.microsoft.com/office/drawing/2014/main" id="{98F9AED9-C1A3-4C10-90BE-7CA2AF5A89BF}"/>
              </a:ext>
            </a:extLst>
          </p:cNvPr>
          <p:cNvSpPr>
            <a:spLocks noGrp="1"/>
          </p:cNvSpPr>
          <p:nvPr/>
        </p:nvSpPr>
        <p:spPr>
          <a:xfrm>
            <a:off x="7477125" y="6705600"/>
            <a:ext cx="9525" cy="11906"/>
          </a:xfrm>
          <a:prstGeom prst="rect">
            <a:avLst/>
          </a:prstGeom>
          <a:solidFill>
            <a:srgbClr val="A28B60"/>
          </a:solidFill>
          <a:ln w="0">
            <a:noFill/>
          </a:ln>
        </p:spPr>
      </p:sp>
    </p:spTree>
    <p:extLst>
      <p:ext uri="{BB962C8B-B14F-4D97-AF65-F5344CB8AC3E}">
        <p14:creationId xmlns:p14="http://schemas.microsoft.com/office/powerpoint/2010/main" val="905413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hor_signature">
            <a:extLst>
              <a:ext uri="{FF2B5EF4-FFF2-40B4-BE49-F238E27FC236}">
                <a16:creationId xmlns:a16="http://schemas.microsoft.com/office/drawing/2014/main" id="{FCD15839-F62C-493C-BC9A-7478E991EF24}"/>
              </a:ext>
            </a:extLst>
          </p:cNvPr>
          <p:cNvSpPr>
            <a:spLocks noGrp="1"/>
          </p:cNvSpPr>
          <p:nvPr/>
        </p:nvSpPr>
        <p:spPr>
          <a:xfrm>
            <a:off x="13261976" y="8372476"/>
            <a:ext cx="16764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2" name="text_6_1">
            <a:extLst>
              <a:ext uri="{FF2B5EF4-FFF2-40B4-BE49-F238E27FC236}">
                <a16:creationId xmlns:a16="http://schemas.microsoft.com/office/drawing/2014/main" id="{0D250310-D90A-42E4-A697-12E43EDABEAD}"/>
              </a:ext>
            </a:extLst>
          </p:cNvPr>
          <p:cNvSpPr>
            <a:spLocks noGrp="1"/>
          </p:cNvSpPr>
          <p:nvPr/>
        </p:nvSpPr>
        <p:spPr>
          <a:xfrm>
            <a:off x="609600" y="438150"/>
            <a:ext cx="14328776" cy="876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3900" b="0" i="0">
                <a:solidFill>
                  <a:srgbClr val="172B3A"/>
                </a:solidFill>
                <a:latin typeface="Georgia"/>
                <a:ea typeface="Georgia"/>
                <a:cs typeface="Georgia"/>
              </a:defRPr>
            </a:pPr>
            <a:r>
              <a:rPr sz="3900" b="0" i="0">
                <a:solidFill>
                  <a:srgbClr val="172B3A"/>
                </a:solidFill>
                <a:latin typeface="Georgia"/>
                <a:ea typeface="Georgia"/>
                <a:cs typeface="Georgia"/>
              </a:rPr>
              <a:t>Классицизм в XIX веке</a:t>
            </a:r>
          </a:p>
        </p:txBody>
      </p:sp>
      <p:graphicFrame>
        <p:nvGraphicFramePr>
          <p:cNvPr id="6" name="Таблица 5"/>
          <p:cNvGraphicFramePr/>
          <p:nvPr/>
        </p:nvGraphicFramePr>
        <p:xfrm>
          <a:off x="609600" y="1676400"/>
          <a:ext cx="14328776" cy="6264656"/>
        </p:xfrm>
        <a:graphic>
          <a:graphicData uri="http://schemas.openxmlformats.org/drawingml/2006/table">
            <a:tbl>
              <a:tblPr firstRow="1"/>
              <a:tblGrid>
                <a:gridCol w="3076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522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sz="2175" b="1">
                          <a:solidFill>
                            <a:srgbClr val="FAF5EA"/>
                          </a:solidFill>
                          <a:latin typeface="Georgia"/>
                          <a:ea typeface="Georgia"/>
                          <a:cs typeface="Georgia"/>
                        </a:rPr>
                        <a:t>Позиции для характеристика</a:t>
                      </a:r>
                    </a:p>
                  </a:txBody>
                  <a:tcPr marL="209550" marR="209550" marT="152400" marB="152400">
                    <a:lnL w="6350">
                      <a:solidFill>
                        <a:srgbClr val="D8CCB9"/>
                      </a:solidFill>
                    </a:lnL>
                    <a:lnR w="6350">
                      <a:solidFill>
                        <a:srgbClr val="D8CCB9"/>
                      </a:solidFill>
                    </a:lnR>
                    <a:lnT w="6350">
                      <a:solidFill>
                        <a:srgbClr val="D8CCB9"/>
                      </a:solidFill>
                    </a:lnT>
                    <a:lnB w="6350">
                      <a:solidFill>
                        <a:srgbClr val="D8CCB9"/>
                      </a:solidFill>
                    </a:lnB>
                    <a:lnTlToBr w="6350">
                      <a:noFill/>
                    </a:lnTlToBr>
                    <a:lnBlToTr w="6350">
                      <a:noFill/>
                    </a:lnBlToTr>
                    <a:solidFill>
                      <a:srgbClr val="172B3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sz="2175" b="1">
                          <a:solidFill>
                            <a:srgbClr val="FAF5EA"/>
                          </a:solidFill>
                          <a:latin typeface="Georgia"/>
                          <a:ea typeface="Georgia"/>
                          <a:cs typeface="Georgia"/>
                        </a:rPr>
                        <a:t>Содержание</a:t>
                      </a:r>
                    </a:p>
                  </a:txBody>
                  <a:tcPr marL="209550" marR="209550" marT="152400" marB="152400">
                    <a:lnL w="6350">
                      <a:solidFill>
                        <a:srgbClr val="D8CCB9"/>
                      </a:solidFill>
                    </a:lnL>
                    <a:lnR w="6350">
                      <a:solidFill>
                        <a:srgbClr val="D8CCB9"/>
                      </a:solidFill>
                    </a:lnR>
                    <a:lnT w="6350">
                      <a:solidFill>
                        <a:srgbClr val="D8CCB9"/>
                      </a:solidFill>
                    </a:lnT>
                    <a:lnB w="6350">
                      <a:solidFill>
                        <a:srgbClr val="D8CCB9"/>
                      </a:solidFill>
                    </a:lnB>
                    <a:lnTlToBr w="6350">
                      <a:noFill/>
                    </a:lnTlToBr>
                    <a:lnBlToTr w="6350">
                      <a:noFill/>
                    </a:lnBlToTr>
                    <a:solidFill>
                      <a:srgbClr val="172B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52600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sz="2400" b="0">
                          <a:solidFill>
                            <a:srgbClr val="293239"/>
                          </a:solidFill>
                          <a:latin typeface="Calibri"/>
                          <a:ea typeface="Calibri"/>
                          <a:cs typeface="Calibri"/>
                        </a:rPr>
                        <a:t>Принципы</a:t>
                      </a:r>
                    </a:p>
                  </a:txBody>
                  <a:tcPr marL="209550" marR="209550" marT="152400" marB="152400">
                    <a:lnL w="6350">
                      <a:solidFill>
                        <a:srgbClr val="D8CCB9"/>
                      </a:solidFill>
                    </a:lnL>
                    <a:lnR w="6350">
                      <a:solidFill>
                        <a:srgbClr val="D8CCB9"/>
                      </a:solidFill>
                    </a:lnR>
                    <a:lnT w="6350">
                      <a:solidFill>
                        <a:srgbClr val="D8CCB9"/>
                      </a:solidFill>
                    </a:lnT>
                    <a:lnB w="6350">
                      <a:solidFill>
                        <a:srgbClr val="D8CCB9"/>
                      </a:solidFill>
                    </a:lnB>
                    <a:lnTlToBr w="6350">
                      <a:noFill/>
                    </a:lnTlToBr>
                    <a:lnBlToTr w="6350">
                      <a:noFill/>
                    </a:lnBlToTr>
                    <a:solidFill>
                      <a:srgbClr val="EFE7D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sz="2400" b="0">
                          <a:solidFill>
                            <a:srgbClr val="293239"/>
                          </a:solidFill>
                          <a:latin typeface="Calibri"/>
                          <a:ea typeface="Calibri"/>
                          <a:cs typeface="Calibri"/>
                        </a:rPr>
                        <a:t>Классицизм основывался на рационализме и вере в разумное устройство мира. Художники и архитекторы стремились к идеальной гармонии и пропорциональности, черпая вдохновение в античности.</a:t>
                      </a:r>
                    </a:p>
                  </a:txBody>
                  <a:tcPr marL="209550" marR="209550" marT="152400" marB="152400">
                    <a:lnL w="6350">
                      <a:solidFill>
                        <a:srgbClr val="D8CCB9"/>
                      </a:solidFill>
                    </a:lnL>
                    <a:lnR w="6350">
                      <a:solidFill>
                        <a:srgbClr val="D8CCB9"/>
                      </a:solidFill>
                    </a:lnR>
                    <a:lnT w="6350">
                      <a:solidFill>
                        <a:srgbClr val="D8CCB9"/>
                      </a:solidFill>
                    </a:lnT>
                    <a:lnB w="6350">
                      <a:solidFill>
                        <a:srgbClr val="D8CCB9"/>
                      </a:solidFill>
                    </a:lnB>
                    <a:lnTlToBr w="6350">
                      <a:noFill/>
                    </a:lnTlToBr>
                    <a:lnBlToTr w="6350">
                      <a:noFill/>
                    </a:lnBlToTr>
                    <a:solidFill>
                      <a:srgbClr val="EFE7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24000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sz="2400" b="0">
                          <a:solidFill>
                            <a:srgbClr val="293239"/>
                          </a:solidFill>
                          <a:latin typeface="Calibri"/>
                          <a:ea typeface="Calibri"/>
                          <a:cs typeface="Calibri"/>
                        </a:rPr>
                        <a:t>Архитектурные черты</a:t>
                      </a:r>
                    </a:p>
                  </a:txBody>
                  <a:tcPr marL="209550" marR="209550" marT="152400" marB="152400">
                    <a:lnL w="6350">
                      <a:solidFill>
                        <a:srgbClr val="D8CCB9"/>
                      </a:solidFill>
                    </a:lnL>
                    <a:lnR w="6350">
                      <a:solidFill>
                        <a:srgbClr val="D8CCB9"/>
                      </a:solidFill>
                    </a:lnR>
                    <a:lnT w="6350">
                      <a:solidFill>
                        <a:srgbClr val="D8CCB9"/>
                      </a:solidFill>
                    </a:lnT>
                    <a:lnB w="6350">
                      <a:solidFill>
                        <a:srgbClr val="D8CCB9"/>
                      </a:solidFill>
                    </a:lnB>
                    <a:lnTlToBr w="6350">
                      <a:noFill/>
                    </a:lnTlToBr>
                    <a:lnBlToTr w="6350">
                      <a:noFill/>
                    </a:lnBlToTr>
                    <a:solidFill>
                      <a:srgbClr val="F3ED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sz="2400" b="0">
                          <a:solidFill>
                            <a:srgbClr val="293239"/>
                          </a:solidFill>
                          <a:latin typeface="Calibri"/>
                          <a:ea typeface="Calibri"/>
                          <a:cs typeface="Calibri"/>
                        </a:rPr>
                        <a:t>Архитектура классицизма отличалась симметрией и стройностью. Среди известных мастеров этого стиля были К. Шинкель, Дж. Нэш, Ш. Персье и П. Фонтен.</a:t>
                      </a:r>
                    </a:p>
                  </a:txBody>
                  <a:tcPr marL="209550" marR="209550" marT="152400" marB="152400">
                    <a:lnL w="6350">
                      <a:solidFill>
                        <a:srgbClr val="D8CCB9"/>
                      </a:solidFill>
                    </a:lnL>
                    <a:lnR w="6350">
                      <a:solidFill>
                        <a:srgbClr val="D8CCB9"/>
                      </a:solidFill>
                    </a:lnR>
                    <a:lnT w="6350">
                      <a:solidFill>
                        <a:srgbClr val="D8CCB9"/>
                      </a:solidFill>
                    </a:lnT>
                    <a:lnB w="6350">
                      <a:solidFill>
                        <a:srgbClr val="D8CCB9"/>
                      </a:solidFill>
                    </a:lnB>
                    <a:lnTlToBr w="6350">
                      <a:noFill/>
                    </a:lnTlToBr>
                    <a:lnBlToTr w="6350">
                      <a:noFill/>
                    </a:lnBlToTr>
                    <a:solidFill>
                      <a:srgbClr val="F3ED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81200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sz="2400" b="0">
                          <a:solidFill>
                            <a:srgbClr val="293239"/>
                          </a:solidFill>
                          <a:latin typeface="Calibri"/>
                          <a:ea typeface="Calibri"/>
                          <a:cs typeface="Calibri"/>
                        </a:rPr>
                        <a:t>Критика</a:t>
                      </a:r>
                    </a:p>
                  </a:txBody>
                  <a:tcPr marL="209550" marR="209550" marT="152400" marB="152400">
                    <a:lnL w="6350">
                      <a:solidFill>
                        <a:srgbClr val="D8CCB9"/>
                      </a:solidFill>
                    </a:lnL>
                    <a:lnR w="6350">
                      <a:solidFill>
                        <a:srgbClr val="D8CCB9"/>
                      </a:solidFill>
                    </a:lnR>
                    <a:lnT w="6350">
                      <a:solidFill>
                        <a:srgbClr val="D8CCB9"/>
                      </a:solidFill>
                    </a:lnT>
                    <a:lnB w="6350">
                      <a:solidFill>
                        <a:srgbClr val="D8CCB9"/>
                      </a:solidFill>
                    </a:lnB>
                    <a:lnTlToBr w="6350">
                      <a:noFill/>
                    </a:lnTlToBr>
                    <a:lnBlToTr w="6350">
                      <a:noFill/>
                    </a:lnBlToTr>
                    <a:solidFill>
                      <a:srgbClr val="EFE7D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sz="2400" b="0">
                          <a:solidFill>
                            <a:srgbClr val="293239"/>
                          </a:solidFill>
                          <a:latin typeface="Calibri"/>
                          <a:ea typeface="Calibri"/>
                          <a:cs typeface="Calibri"/>
                        </a:rPr>
                        <a:t>Классицизм возвышал человека и стремился развивать его эстетическое восприятие. Однако он не всегда мог передать всю глубину человеческой души, что стало одной из главных тем романтизма.</a:t>
                      </a:r>
                    </a:p>
                  </a:txBody>
                  <a:tcPr marL="209550" marR="209550" marT="152400" marB="152400">
                    <a:lnL w="6350">
                      <a:solidFill>
                        <a:srgbClr val="D8CCB9"/>
                      </a:solidFill>
                    </a:lnL>
                    <a:lnR w="6350">
                      <a:solidFill>
                        <a:srgbClr val="D8CCB9"/>
                      </a:solidFill>
                    </a:lnR>
                    <a:lnT w="6350">
                      <a:solidFill>
                        <a:srgbClr val="D8CCB9"/>
                      </a:solidFill>
                    </a:lnT>
                    <a:lnB w="6350">
                      <a:solidFill>
                        <a:srgbClr val="D8CCB9"/>
                      </a:solidFill>
                    </a:lnB>
                    <a:lnTlToBr w="6350">
                      <a:noFill/>
                    </a:lnTlToBr>
                    <a:lnBlToTr w="6350">
                      <a:noFill/>
                    </a:lnBlToTr>
                    <a:solidFill>
                      <a:srgbClr val="EFE7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1229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2B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_signature">
            <a:extLst>
              <a:ext uri="{FF2B5EF4-FFF2-40B4-BE49-F238E27FC236}">
                <a16:creationId xmlns:a16="http://schemas.microsoft.com/office/drawing/2014/main" id="{C309E27F-3940-44CA-8FB8-CD2A3E52B583}"/>
              </a:ext>
            </a:extLst>
          </p:cNvPr>
          <p:cNvSpPr>
            <a:spLocks noGrp="1"/>
          </p:cNvSpPr>
          <p:nvPr/>
        </p:nvSpPr>
        <p:spPr>
          <a:xfrm>
            <a:off x="13261976" y="8372476"/>
            <a:ext cx="16764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0" i="0">
                <a:solidFill>
                  <a:srgbClr val="C9BFAE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C9BFAE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743575" y="813197"/>
            <a:ext cx="9210675" cy="6908006"/>
          </a:xfrm>
          <a:prstGeom prst="rect">
            <a:avLst/>
          </a:prstGeom>
        </p:spPr>
      </p:pic>
      <p:sp>
        <p:nvSpPr>
          <p:cNvPr id="3" name="text_7_1">
            <a:extLst>
              <a:ext uri="{FF2B5EF4-FFF2-40B4-BE49-F238E27FC236}">
                <a16:creationId xmlns:a16="http://schemas.microsoft.com/office/drawing/2014/main" id="{492EE501-BB3A-47FF-AD67-84255F892F48}"/>
              </a:ext>
            </a:extLst>
          </p:cNvPr>
          <p:cNvSpPr>
            <a:spLocks noGrp="1"/>
          </p:cNvSpPr>
          <p:nvPr/>
        </p:nvSpPr>
        <p:spPr>
          <a:xfrm>
            <a:off x="609600" y="1076325"/>
            <a:ext cx="4495800" cy="2838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3150" b="0" i="0">
                <a:solidFill>
                  <a:srgbClr val="FAF5EA"/>
                </a:solidFill>
                <a:latin typeface="Georgia"/>
                <a:ea typeface="Georgia"/>
                <a:cs typeface="Georgia"/>
              </a:defRPr>
            </a:pPr>
            <a:r>
              <a:rPr sz="3150" b="0" i="0">
                <a:solidFill>
                  <a:srgbClr val="FAF5EA"/>
                </a:solidFill>
                <a:latin typeface="Georgia"/>
                <a:ea typeface="Georgia"/>
                <a:cs typeface="Georgia"/>
              </a:rPr>
              <a:t>Ампир, возникший в начале XIX века, стал логическим продолжением классицизма. </a:t>
            </a:r>
          </a:p>
        </p:txBody>
      </p:sp>
      <p:sp>
        <p:nvSpPr>
          <p:cNvPr id="4" name="surface">
            <a:extLst>
              <a:ext uri="{FF2B5EF4-FFF2-40B4-BE49-F238E27FC236}">
                <a16:creationId xmlns:a16="http://schemas.microsoft.com/office/drawing/2014/main" id="{47A37573-2651-408B-9CCF-7E22CF2C5A05}"/>
              </a:ext>
            </a:extLst>
          </p:cNvPr>
          <p:cNvSpPr>
            <a:spLocks noGrp="1"/>
          </p:cNvSpPr>
          <p:nvPr/>
        </p:nvSpPr>
        <p:spPr>
          <a:xfrm>
            <a:off x="609600" y="4086225"/>
            <a:ext cx="1190625" cy="11906"/>
          </a:xfrm>
          <a:prstGeom prst="rect">
            <a:avLst/>
          </a:prstGeom>
          <a:solidFill>
            <a:srgbClr val="A28B60"/>
          </a:solidFill>
          <a:ln w="0">
            <a:noFill/>
          </a:ln>
        </p:spPr>
      </p:sp>
      <p:sp>
        <p:nvSpPr>
          <p:cNvPr id="5" name="text_7_2">
            <a:extLst>
              <a:ext uri="{FF2B5EF4-FFF2-40B4-BE49-F238E27FC236}">
                <a16:creationId xmlns:a16="http://schemas.microsoft.com/office/drawing/2014/main" id="{97780158-2AEF-4B50-841E-7A66EBF2A6A1}"/>
              </a:ext>
            </a:extLst>
          </p:cNvPr>
          <p:cNvSpPr>
            <a:spLocks noGrp="1"/>
          </p:cNvSpPr>
          <p:nvPr/>
        </p:nvSpPr>
        <p:spPr>
          <a:xfrm>
            <a:off x="609600" y="4552950"/>
            <a:ext cx="4476750" cy="3057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625" b="0" i="0">
                <a:solidFill>
                  <a:srgbClr val="FAF5EA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FAF5EA"/>
                </a:solidFill>
                <a:latin typeface="Calibri"/>
                <a:ea typeface="Calibri"/>
                <a:cs typeface="Calibri"/>
              </a:rPr>
              <a:t>В эпоху </a:t>
            </a:r>
            <a:r>
              <a:rPr sz="2625" b="1" i="0">
                <a:solidFill>
                  <a:srgbClr val="D9CCB7"/>
                </a:solidFill>
                <a:latin typeface="Calibri"/>
                <a:ea typeface="Calibri"/>
                <a:cs typeface="Calibri"/>
              </a:rPr>
              <a:t>Наполеона I</a:t>
            </a:r>
            <a:r>
              <a:rPr sz="2625" b="0" i="0">
                <a:solidFill>
                  <a:srgbClr val="FAF5EA"/>
                </a:solidFill>
                <a:latin typeface="Calibri"/>
                <a:ea typeface="Calibri"/>
                <a:cs typeface="Calibri"/>
              </a:rPr>
              <a:t> этот стиль подчёркивал мощь и величие государства. Ярким примером ампира стала </a:t>
            </a:r>
            <a:r>
              <a:rPr sz="2625" b="1" i="0">
                <a:solidFill>
                  <a:srgbClr val="D9CCB7"/>
                </a:solidFill>
                <a:latin typeface="Calibri"/>
                <a:ea typeface="Calibri"/>
                <a:cs typeface="Calibri"/>
              </a:rPr>
              <a:t>арка Каррузель в Париже.</a:t>
            </a:r>
          </a:p>
        </p:txBody>
      </p:sp>
    </p:spTree>
    <p:extLst>
      <p:ext uri="{BB962C8B-B14F-4D97-AF65-F5344CB8AC3E}">
        <p14:creationId xmlns:p14="http://schemas.microsoft.com/office/powerpoint/2010/main" val="2146496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hor_signature">
            <a:extLst>
              <a:ext uri="{FF2B5EF4-FFF2-40B4-BE49-F238E27FC236}">
                <a16:creationId xmlns:a16="http://schemas.microsoft.com/office/drawing/2014/main" id="{751FCE57-6779-4B57-91A8-DD5AD0E36BC5}"/>
              </a:ext>
            </a:extLst>
          </p:cNvPr>
          <p:cNvSpPr>
            <a:spLocks noGrp="1"/>
          </p:cNvSpPr>
          <p:nvPr/>
        </p:nvSpPr>
        <p:spPr>
          <a:xfrm>
            <a:off x="13261976" y="8372476"/>
            <a:ext cx="16764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2" name="text_8_1">
            <a:extLst>
              <a:ext uri="{FF2B5EF4-FFF2-40B4-BE49-F238E27FC236}">
                <a16:creationId xmlns:a16="http://schemas.microsoft.com/office/drawing/2014/main" id="{63210172-5571-47DD-9A42-799FB423F6CB}"/>
              </a:ext>
            </a:extLst>
          </p:cNvPr>
          <p:cNvSpPr>
            <a:spLocks noGrp="1"/>
          </p:cNvSpPr>
          <p:nvPr/>
        </p:nvSpPr>
        <p:spPr>
          <a:xfrm>
            <a:off x="609600" y="438150"/>
            <a:ext cx="14328776" cy="876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3900" b="0" i="0">
                <a:solidFill>
                  <a:srgbClr val="172B3A"/>
                </a:solidFill>
                <a:latin typeface="Georgia"/>
                <a:ea typeface="Georgia"/>
                <a:cs typeface="Georgia"/>
              </a:defRPr>
            </a:pPr>
            <a:r>
              <a:rPr sz="3900" b="0" i="0">
                <a:solidFill>
                  <a:srgbClr val="172B3A"/>
                </a:solidFill>
                <a:latin typeface="Georgia"/>
                <a:ea typeface="Georgia"/>
                <a:cs typeface="Georgia"/>
              </a:rPr>
              <a:t>Искусство живописи и музыки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225038" y="1828800"/>
            <a:ext cx="7398774" cy="5734050"/>
          </a:xfrm>
          <a:prstGeom prst="rect">
            <a:avLst/>
          </a:prstGeom>
        </p:spPr>
      </p:pic>
      <p:sp>
        <p:nvSpPr>
          <p:cNvPr id="4" name="text_8_2">
            <a:extLst>
              <a:ext uri="{FF2B5EF4-FFF2-40B4-BE49-F238E27FC236}">
                <a16:creationId xmlns:a16="http://schemas.microsoft.com/office/drawing/2014/main" id="{8D00C9E4-8A08-4866-93B9-0812DD530BFE}"/>
              </a:ext>
            </a:extLst>
          </p:cNvPr>
          <p:cNvSpPr>
            <a:spLocks noGrp="1"/>
          </p:cNvSpPr>
          <p:nvPr/>
        </p:nvSpPr>
        <p:spPr>
          <a:xfrm>
            <a:off x="619125" y="7734300"/>
            <a:ext cx="8620125" cy="428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100" b="0" i="1">
                <a:solidFill>
                  <a:srgbClr val="756F63"/>
                </a:solidFill>
                <a:latin typeface="Calibri"/>
                <a:ea typeface="Calibri"/>
                <a:cs typeface="Calibri"/>
              </a:defRPr>
            </a:pPr>
            <a:r>
              <a:rPr sz="2100" b="0" i="1">
                <a:solidFill>
                  <a:srgbClr val="756F63"/>
                </a:solidFill>
                <a:latin typeface="Calibri"/>
                <a:ea typeface="Calibri"/>
                <a:cs typeface="Calibri"/>
              </a:rPr>
              <a:t>Клятва Горациев. Художник Ж.—Л. Давид </a:t>
            </a:r>
          </a:p>
        </p:txBody>
      </p:sp>
      <p:sp>
        <p:nvSpPr>
          <p:cNvPr id="5" name="text_8_3">
            <a:extLst>
              <a:ext uri="{FF2B5EF4-FFF2-40B4-BE49-F238E27FC236}">
                <a16:creationId xmlns:a16="http://schemas.microsoft.com/office/drawing/2014/main" id="{3582391D-757C-4050-BAC9-D0CDAAF2FEBB}"/>
              </a:ext>
            </a:extLst>
          </p:cNvPr>
          <p:cNvSpPr>
            <a:spLocks noGrp="1"/>
          </p:cNvSpPr>
          <p:nvPr/>
        </p:nvSpPr>
        <p:spPr>
          <a:xfrm>
            <a:off x="9763125" y="2114550"/>
            <a:ext cx="5181600" cy="2352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625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Живопись того времени уделяла внимание правильной композиции и античным мотивам. </a:t>
            </a:r>
            <a:r>
              <a:rPr sz="2625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Ж.—Л. Давид</a:t>
            </a:r>
            <a:r>
              <a:rPr sz="262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 был одним из ведущих мастеров классицизма.</a:t>
            </a:r>
          </a:p>
        </p:txBody>
      </p:sp>
      <p:sp>
        <p:nvSpPr>
          <p:cNvPr id="6" name="surface">
            <a:extLst>
              <a:ext uri="{FF2B5EF4-FFF2-40B4-BE49-F238E27FC236}">
                <a16:creationId xmlns:a16="http://schemas.microsoft.com/office/drawing/2014/main" id="{790A4D63-139B-4BA6-BCB1-3474FF2A16C1}"/>
              </a:ext>
            </a:extLst>
          </p:cNvPr>
          <p:cNvSpPr>
            <a:spLocks noGrp="1"/>
          </p:cNvSpPr>
          <p:nvPr/>
        </p:nvSpPr>
        <p:spPr>
          <a:xfrm>
            <a:off x="9763125" y="4876800"/>
            <a:ext cx="5153025" cy="11906"/>
          </a:xfrm>
          <a:prstGeom prst="rect">
            <a:avLst/>
          </a:prstGeom>
          <a:solidFill>
            <a:srgbClr val="A28B60"/>
          </a:solidFill>
          <a:ln w="0">
            <a:noFill/>
          </a:ln>
        </p:spPr>
      </p:sp>
      <p:sp>
        <p:nvSpPr>
          <p:cNvPr id="7" name="text_8_4">
            <a:extLst>
              <a:ext uri="{FF2B5EF4-FFF2-40B4-BE49-F238E27FC236}">
                <a16:creationId xmlns:a16="http://schemas.microsoft.com/office/drawing/2014/main" id="{9634E23B-0209-4787-9BE4-ADE7021E7291}"/>
              </a:ext>
            </a:extLst>
          </p:cNvPr>
          <p:cNvSpPr>
            <a:spLocks noGrp="1"/>
          </p:cNvSpPr>
          <p:nvPr/>
        </p:nvSpPr>
        <p:spPr>
          <a:xfrm>
            <a:off x="9763125" y="5391150"/>
            <a:ext cx="5162550" cy="2590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625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В музыке же преобладали ясность форм и гармония, что характерно для таких композиторов, как </a:t>
            </a:r>
            <a:r>
              <a:rPr sz="2625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Й. Гайдн, В. Моцарт и Л. Бетховен.</a:t>
            </a:r>
          </a:p>
        </p:txBody>
      </p:sp>
    </p:spTree>
    <p:extLst>
      <p:ext uri="{BB962C8B-B14F-4D97-AF65-F5344CB8AC3E}">
        <p14:creationId xmlns:p14="http://schemas.microsoft.com/office/powerpoint/2010/main" val="63919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hor_signature">
            <a:extLst>
              <a:ext uri="{FF2B5EF4-FFF2-40B4-BE49-F238E27FC236}">
                <a16:creationId xmlns:a16="http://schemas.microsoft.com/office/drawing/2014/main" id="{30763180-80BD-45CB-8AED-4E79892D0611}"/>
              </a:ext>
            </a:extLst>
          </p:cNvPr>
          <p:cNvSpPr>
            <a:spLocks noGrp="1"/>
          </p:cNvSpPr>
          <p:nvPr/>
        </p:nvSpPr>
        <p:spPr>
          <a:xfrm>
            <a:off x="13261976" y="8372476"/>
            <a:ext cx="167640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8B8376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2" name="text_9_1">
            <a:extLst>
              <a:ext uri="{FF2B5EF4-FFF2-40B4-BE49-F238E27FC236}">
                <a16:creationId xmlns:a16="http://schemas.microsoft.com/office/drawing/2014/main" id="{3797342B-89CD-4D37-A6E5-1C814C4873E9}"/>
              </a:ext>
            </a:extLst>
          </p:cNvPr>
          <p:cNvSpPr>
            <a:spLocks noGrp="1"/>
          </p:cNvSpPr>
          <p:nvPr/>
        </p:nvSpPr>
        <p:spPr>
          <a:xfrm>
            <a:off x="609600" y="438150"/>
            <a:ext cx="14328776" cy="876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4650" b="0" i="0">
                <a:solidFill>
                  <a:srgbClr val="172B3A"/>
                </a:solidFill>
                <a:latin typeface="Georgia"/>
                <a:ea typeface="Georgia"/>
                <a:cs typeface="Georgia"/>
              </a:defRPr>
            </a:pPr>
            <a:r>
              <a:rPr sz="4650" b="0" i="0">
                <a:solidFill>
                  <a:srgbClr val="172B3A"/>
                </a:solidFill>
                <a:latin typeface="Georgia"/>
                <a:ea typeface="Georgia"/>
                <a:cs typeface="Georgia"/>
              </a:rPr>
              <a:t>Романтизм</a:t>
            </a:r>
          </a:p>
        </p:txBody>
      </p:sp>
      <p:sp>
        <p:nvSpPr>
          <p:cNvPr id="3" name="text_9_2">
            <a:extLst>
              <a:ext uri="{FF2B5EF4-FFF2-40B4-BE49-F238E27FC236}">
                <a16:creationId xmlns:a16="http://schemas.microsoft.com/office/drawing/2014/main" id="{248D1A17-0720-42D4-9AF8-63247243D906}"/>
              </a:ext>
            </a:extLst>
          </p:cNvPr>
          <p:cNvSpPr>
            <a:spLocks noGrp="1"/>
          </p:cNvSpPr>
          <p:nvPr/>
        </p:nvSpPr>
        <p:spPr>
          <a:xfrm>
            <a:off x="619125" y="1876425"/>
            <a:ext cx="11972925" cy="790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3375" b="0" i="0">
                <a:solidFill>
                  <a:srgbClr val="793842"/>
                </a:solidFill>
                <a:latin typeface="Georgia"/>
                <a:ea typeface="Georgia"/>
                <a:cs typeface="Georgia"/>
              </a:defRPr>
            </a:pPr>
            <a:r>
              <a:rPr sz="3375" b="0" i="0">
                <a:solidFill>
                  <a:srgbClr val="793842"/>
                </a:solidFill>
                <a:latin typeface="Georgia"/>
                <a:ea typeface="Georgia"/>
                <a:cs typeface="Georgia"/>
              </a:rPr>
              <a:t>Романтизм возник как реакция на классицизм. </a:t>
            </a:r>
          </a:p>
        </p:txBody>
      </p:sp>
      <p:sp>
        <p:nvSpPr>
          <p:cNvPr id="4" name="surface">
            <a:extLst>
              <a:ext uri="{FF2B5EF4-FFF2-40B4-BE49-F238E27FC236}">
                <a16:creationId xmlns:a16="http://schemas.microsoft.com/office/drawing/2014/main" id="{5C46271B-E798-4D28-AA80-F67C427C7C33}"/>
              </a:ext>
            </a:extLst>
          </p:cNvPr>
          <p:cNvSpPr>
            <a:spLocks noGrp="1"/>
          </p:cNvSpPr>
          <p:nvPr/>
        </p:nvSpPr>
        <p:spPr>
          <a:xfrm>
            <a:off x="619125" y="3124200"/>
            <a:ext cx="14309726" cy="11906"/>
          </a:xfrm>
          <a:prstGeom prst="rect">
            <a:avLst/>
          </a:prstGeom>
          <a:solidFill>
            <a:srgbClr val="A28B60"/>
          </a:solidFill>
          <a:ln w="0">
            <a:noFill/>
          </a:ln>
        </p:spPr>
      </p:sp>
      <p:sp>
        <p:nvSpPr>
          <p:cNvPr id="5" name="surface">
            <a:extLst>
              <a:ext uri="{FF2B5EF4-FFF2-40B4-BE49-F238E27FC236}">
                <a16:creationId xmlns:a16="http://schemas.microsoft.com/office/drawing/2014/main" id="{BFC754A5-9A16-485C-9C2D-003F86E69E20}"/>
              </a:ext>
            </a:extLst>
          </p:cNvPr>
          <p:cNvSpPr>
            <a:spLocks noGrp="1"/>
          </p:cNvSpPr>
          <p:nvPr/>
        </p:nvSpPr>
        <p:spPr>
          <a:xfrm>
            <a:off x="619125" y="3609975"/>
            <a:ext cx="6457950" cy="3819525"/>
          </a:xfrm>
          <a:prstGeom prst="rect">
            <a:avLst/>
          </a:prstGeom>
          <a:solidFill>
            <a:srgbClr val="EFE7D8"/>
          </a:solidFill>
          <a:ln w="0">
            <a:noFill/>
          </a:ln>
        </p:spPr>
      </p:sp>
      <p:sp>
        <p:nvSpPr>
          <p:cNvPr id="6" name="text_9_3">
            <a:extLst>
              <a:ext uri="{FF2B5EF4-FFF2-40B4-BE49-F238E27FC236}">
                <a16:creationId xmlns:a16="http://schemas.microsoft.com/office/drawing/2014/main" id="{312B9DE6-5CEC-4C03-9984-FF4F677FA55D}"/>
              </a:ext>
            </a:extLst>
          </p:cNvPr>
          <p:cNvSpPr>
            <a:spLocks noGrp="1"/>
          </p:cNvSpPr>
          <p:nvPr/>
        </p:nvSpPr>
        <p:spPr>
          <a:xfrm>
            <a:off x="990600" y="4029075"/>
            <a:ext cx="5667375" cy="2886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3075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307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Романтики ставили </a:t>
            </a:r>
            <a:r>
              <a:rPr sz="3075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чувства наравне с разумом</a:t>
            </a:r>
            <a:r>
              <a:rPr sz="3075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, противопоставляя цивилизацию дикой природе и ясность — загадке. </a:t>
            </a:r>
          </a:p>
        </p:txBody>
      </p:sp>
      <p:sp>
        <p:nvSpPr>
          <p:cNvPr id="7" name="text_9_4">
            <a:extLst>
              <a:ext uri="{FF2B5EF4-FFF2-40B4-BE49-F238E27FC236}">
                <a16:creationId xmlns:a16="http://schemas.microsoft.com/office/drawing/2014/main" id="{2AFF7AE8-5A91-4B17-881D-43547AA2929B}"/>
              </a:ext>
            </a:extLst>
          </p:cNvPr>
          <p:cNvSpPr>
            <a:spLocks noGrp="1"/>
          </p:cNvSpPr>
          <p:nvPr/>
        </p:nvSpPr>
        <p:spPr>
          <a:xfrm>
            <a:off x="8124825" y="4010025"/>
            <a:ext cx="6419850" cy="2952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3000" b="0" i="0">
                <a:solidFill>
                  <a:srgbClr val="293239"/>
                </a:solidFill>
                <a:latin typeface="Calibri"/>
                <a:ea typeface="Calibri"/>
                <a:cs typeface="Calibri"/>
              </a:defRPr>
            </a:pPr>
            <a:r>
              <a:rPr sz="3000" b="0" i="0">
                <a:solidFill>
                  <a:srgbClr val="293239"/>
                </a:solidFill>
                <a:latin typeface="Calibri"/>
                <a:ea typeface="Calibri"/>
                <a:cs typeface="Calibri"/>
              </a:rPr>
              <a:t>В отличие от классицизма, ориентированного на вечные идеалы, романтизм сосредоточился на противоречиях между </a:t>
            </a:r>
            <a:r>
              <a:rPr sz="3000" b="1" i="0">
                <a:solidFill>
                  <a:srgbClr val="793842"/>
                </a:solidFill>
                <a:latin typeface="Calibri"/>
                <a:ea typeface="Calibri"/>
                <a:cs typeface="Calibri"/>
              </a:rPr>
              <a:t>идеалами и реальностью.</a:t>
            </a:r>
          </a:p>
        </p:txBody>
      </p:sp>
    </p:spTree>
    <p:extLst>
      <p:ext uri="{BB962C8B-B14F-4D97-AF65-F5344CB8AC3E}">
        <p14:creationId xmlns:p14="http://schemas.microsoft.com/office/powerpoint/2010/main" val="962600074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1747</Words>
  <Application>Microsoft Office PowerPoint</Application>
  <DocSecurity>0</DocSecurity>
  <PresentationFormat>Произвольный</PresentationFormat>
  <Paragraphs>159</Paragraphs>
  <Slides>32</Slides>
  <Notes>32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5" baseType="lpstr">
      <vt:lpstr>Calibri</vt:lpstr>
      <vt:lpstr>Georgia</vt:lpstr>
      <vt:lpstr>ChatGPT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100ballnik.com</dc:creator>
  <cp:lastModifiedBy>Mendal</cp:lastModifiedBy>
  <cp:revision>1</cp:revision>
  <dcterms:created xsi:type="dcterms:W3CDTF">2026-09-10T09:22:30Z</dcterms:created>
  <dcterms:modified xsi:type="dcterms:W3CDTF">2026-09-10T09:31:29Z</dcterms:modified>
</cp:coreProperties>
</file>