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C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E10C60C-1E6E-4E38-919A-6005FC05B2A0}"/>
              </a:ext>
            </a:extLst>
          </p:cNvPr>
          <p:cNvSpPr>
            <a:spLocks noGrp="1"/>
          </p:cNvSpPr>
          <p:nvPr/>
        </p:nvSpPr>
        <p:spPr>
          <a:xfrm>
            <a:off x="514350" y="457200"/>
            <a:ext cx="609600" cy="2857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657EBE63-1FA1-469A-8424-67619DC31917}"/>
              </a:ext>
            </a:extLst>
          </p:cNvPr>
          <p:cNvSpPr>
            <a:spLocks noGrp="1"/>
          </p:cNvSpPr>
          <p:nvPr/>
        </p:nvSpPr>
        <p:spPr>
          <a:xfrm>
            <a:off x="514350" y="714375"/>
            <a:ext cx="5762625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02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02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Всеобщая история</a:t>
            </a:r>
          </a:p>
        </p:txBody>
      </p:sp>
      <p:sp>
        <p:nvSpPr>
          <p:cNvPr id="3" name="text-2">
            <a:extLst>
              <a:ext uri="{FF2B5EF4-FFF2-40B4-BE49-F238E27FC236}">
                <a16:creationId xmlns:a16="http://schemas.microsoft.com/office/drawing/2014/main" id="{D899D1B7-43D6-4CC2-9747-8C0C61D1EFD7}"/>
              </a:ext>
            </a:extLst>
          </p:cNvPr>
          <p:cNvSpPr>
            <a:spLocks noGrp="1"/>
          </p:cNvSpPr>
          <p:nvPr/>
        </p:nvSpPr>
        <p:spPr>
          <a:xfrm>
            <a:off x="514350" y="1123950"/>
            <a:ext cx="590550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02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02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История Нового времени</a:t>
            </a:r>
          </a:p>
        </p:txBody>
      </p:sp>
      <p:sp>
        <p:nvSpPr>
          <p:cNvPr id="4" name="text-3">
            <a:extLst>
              <a:ext uri="{FF2B5EF4-FFF2-40B4-BE49-F238E27FC236}">
                <a16:creationId xmlns:a16="http://schemas.microsoft.com/office/drawing/2014/main" id="{6EA3F6CB-7CB5-4237-9654-E0716013C9BB}"/>
              </a:ext>
            </a:extLst>
          </p:cNvPr>
          <p:cNvSpPr>
            <a:spLocks noGrp="1"/>
          </p:cNvSpPr>
          <p:nvPr/>
        </p:nvSpPr>
        <p:spPr>
          <a:xfrm>
            <a:off x="514350" y="1590675"/>
            <a:ext cx="24765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0" i="0">
                <a:solidFill>
                  <a:srgbClr val="AE956C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AE956C"/>
                </a:solidFill>
                <a:latin typeface="Calibri"/>
                <a:ea typeface="Calibri"/>
                <a:cs typeface="Calibri"/>
              </a:rPr>
              <a:t>8 класс</a:t>
            </a:r>
          </a:p>
        </p:txBody>
      </p:sp>
      <p:sp>
        <p:nvSpPr>
          <p:cNvPr id="5" name="text-4">
            <a:extLst>
              <a:ext uri="{FF2B5EF4-FFF2-40B4-BE49-F238E27FC236}">
                <a16:creationId xmlns:a16="http://schemas.microsoft.com/office/drawing/2014/main" id="{4C7AC0FC-A725-4B29-A291-A39ECFF018EF}"/>
              </a:ext>
            </a:extLst>
          </p:cNvPr>
          <p:cNvSpPr>
            <a:spLocks noGrp="1"/>
          </p:cNvSpPr>
          <p:nvPr/>
        </p:nvSpPr>
        <p:spPr>
          <a:xfrm>
            <a:off x="514350" y="2647950"/>
            <a:ext cx="5772150" cy="2657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4125" b="0" i="0">
                <a:solidFill>
                  <a:srgbClr val="F5F0E6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F5F0E6"/>
                </a:solidFill>
                <a:latin typeface="Georgia"/>
                <a:ea typeface="Georgia"/>
                <a:cs typeface="Georgia"/>
              </a:rPr>
              <a:t>Успешные и безуспешные реформы французских королей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rcRect l="21771" r="21771"/>
          <a:stretch>
            <a:fillRect/>
          </a:stretch>
        </p:blipFill>
        <p:spPr>
          <a:xfrm>
            <a:off x="6819900" y="457200"/>
            <a:ext cx="4857750" cy="5572125"/>
          </a:xfrm>
          <a:prstGeom prst="rect">
            <a:avLst/>
          </a:prstGeom>
        </p:spPr>
      </p:pic>
      <p:sp>
        <p:nvSpPr>
          <p:cNvPr id="7" name="text-5">
            <a:extLst>
              <a:ext uri="{FF2B5EF4-FFF2-40B4-BE49-F238E27FC236}">
                <a16:creationId xmlns:a16="http://schemas.microsoft.com/office/drawing/2014/main" id="{6CBFBB89-017D-49BD-B037-4FCEF2DC1B95}"/>
              </a:ext>
            </a:extLst>
          </p:cNvPr>
          <p:cNvSpPr>
            <a:spLocks noGrp="1"/>
          </p:cNvSpPr>
          <p:nvPr/>
        </p:nvSpPr>
        <p:spPr>
          <a:xfrm>
            <a:off x="6819900" y="6162675"/>
            <a:ext cx="485775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172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172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Реймсский собор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8EA592A-15E0-4694-A8AA-0F955ACB5B98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53606A"/>
          </a:solidFill>
          <a:ln w="0">
            <a:noFill/>
          </a:ln>
        </p:spPr>
      </p:sp>
      <p:sp>
        <p:nvSpPr>
          <p:cNvPr id="9" name="text-7">
            <a:extLst>
              <a:ext uri="{FF2B5EF4-FFF2-40B4-BE49-F238E27FC236}">
                <a16:creationId xmlns:a16="http://schemas.microsoft.com/office/drawing/2014/main" id="{6E5BB90A-E3C8-4006-BE8C-8EC45EA16E97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D6CBBA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D6CBB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16554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-0">
            <a:extLst>
              <a:ext uri="{FF2B5EF4-FFF2-40B4-BE49-F238E27FC236}">
                <a16:creationId xmlns:a16="http://schemas.microsoft.com/office/drawing/2014/main" id="{2F817E49-D7D4-4DCC-B3EB-BEC5FDCEE308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7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Реформы Тюрго (1774–1776)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09600" y="1584244"/>
            <a:ext cx="2609850" cy="3089438"/>
          </a:xfrm>
          <a:prstGeom prst="rect">
            <a:avLst/>
          </a:prstGeom>
        </p:spPr>
      </p:pic>
      <p:sp>
        <p:nvSpPr>
          <p:cNvPr id="3" name="text-1">
            <a:extLst>
              <a:ext uri="{FF2B5EF4-FFF2-40B4-BE49-F238E27FC236}">
                <a16:creationId xmlns:a16="http://schemas.microsoft.com/office/drawing/2014/main" id="{24F67C49-BB06-4179-BA08-7503D7A16737}"/>
              </a:ext>
            </a:extLst>
          </p:cNvPr>
          <p:cNvSpPr>
            <a:spLocks noGrp="1"/>
          </p:cNvSpPr>
          <p:nvPr/>
        </p:nvSpPr>
        <p:spPr>
          <a:xfrm>
            <a:off x="514350" y="4933950"/>
            <a:ext cx="3095625" cy="1323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Тюрго</a:t>
            </a: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министр финансов, философ-просветитель.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765FF2-B34D-4A40-9FA8-D13A9D4AE842}"/>
              </a:ext>
            </a:extLst>
          </p:cNvPr>
          <p:cNvSpPr>
            <a:spLocks noGrp="1"/>
          </p:cNvSpPr>
          <p:nvPr/>
        </p:nvSpPr>
        <p:spPr>
          <a:xfrm>
            <a:off x="3648075" y="1390650"/>
            <a:ext cx="11430" cy="476250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5" name="text-3">
            <a:extLst>
              <a:ext uri="{FF2B5EF4-FFF2-40B4-BE49-F238E27FC236}">
                <a16:creationId xmlns:a16="http://schemas.microsoft.com/office/drawing/2014/main" id="{C1650D28-A578-4E88-8B73-BB67EEB9B093}"/>
              </a:ext>
            </a:extLst>
          </p:cNvPr>
          <p:cNvSpPr>
            <a:spLocks noGrp="1"/>
          </p:cNvSpPr>
          <p:nvPr/>
        </p:nvSpPr>
        <p:spPr>
          <a:xfrm>
            <a:off x="4048125" y="1409700"/>
            <a:ext cx="7629525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Предложил смелый план реформ для спасения финансов.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CF8E50-313D-462D-B4B9-0949631BC13B}"/>
              </a:ext>
            </a:extLst>
          </p:cNvPr>
          <p:cNvSpPr>
            <a:spLocks noGrp="1"/>
          </p:cNvSpPr>
          <p:nvPr/>
        </p:nvSpPr>
        <p:spPr>
          <a:xfrm>
            <a:off x="4048125" y="2495550"/>
            <a:ext cx="7629525" cy="1524000"/>
          </a:xfrm>
          <a:prstGeom prst="rect">
            <a:avLst/>
          </a:prstGeom>
          <a:solidFill>
            <a:srgbClr val="EAE1D2"/>
          </a:solidFill>
          <a:ln w="0">
            <a:noFill/>
          </a:ln>
        </p:spPr>
      </p:sp>
      <p:sp>
        <p:nvSpPr>
          <p:cNvPr id="7" name="text-5">
            <a:extLst>
              <a:ext uri="{FF2B5EF4-FFF2-40B4-BE49-F238E27FC236}">
                <a16:creationId xmlns:a16="http://schemas.microsoft.com/office/drawing/2014/main" id="{96F70564-EE04-4480-A1D5-D38FE6AC6C67}"/>
              </a:ext>
            </a:extLst>
          </p:cNvPr>
          <p:cNvSpPr>
            <a:spLocks noGrp="1"/>
          </p:cNvSpPr>
          <p:nvPr/>
        </p:nvSpPr>
        <p:spPr>
          <a:xfrm>
            <a:off x="4305300" y="2705100"/>
            <a:ext cx="7115175" cy="1209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Самая радикальная идея - </a:t>
            </a: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отмена феодальной повинности (барщины)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для крестьян.</a:t>
            </a:r>
          </a:p>
        </p:txBody>
      </p:sp>
      <p:sp>
        <p:nvSpPr>
          <p:cNvPr id="8" name="text-6">
            <a:extLst>
              <a:ext uri="{FF2B5EF4-FFF2-40B4-BE49-F238E27FC236}">
                <a16:creationId xmlns:a16="http://schemas.microsoft.com/office/drawing/2014/main" id="{2F5C8982-6CC8-4BA2-BC66-340DCDC4E221}"/>
              </a:ext>
            </a:extLst>
          </p:cNvPr>
          <p:cNvSpPr>
            <a:spLocks noGrp="1"/>
          </p:cNvSpPr>
          <p:nvPr/>
        </p:nvSpPr>
        <p:spPr>
          <a:xfrm>
            <a:off x="4048125" y="4343400"/>
            <a:ext cx="7524750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 i="0">
                <a:solidFill>
                  <a:srgbClr val="793C48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793C48"/>
                </a:solidFill>
                <a:latin typeface="Georgia"/>
                <a:ea typeface="Georgia"/>
                <a:cs typeface="Georgia"/>
              </a:rPr>
              <a:t>Итог: </a:t>
            </a:r>
          </a:p>
        </p:txBody>
      </p:sp>
      <p:sp>
        <p:nvSpPr>
          <p:cNvPr id="9" name="text-7">
            <a:extLst>
              <a:ext uri="{FF2B5EF4-FFF2-40B4-BE49-F238E27FC236}">
                <a16:creationId xmlns:a16="http://schemas.microsoft.com/office/drawing/2014/main" id="{E891D291-B8D8-4D13-A72A-EB16C9F3F7DC}"/>
              </a:ext>
            </a:extLst>
          </p:cNvPr>
          <p:cNvSpPr>
            <a:spLocks noGrp="1"/>
          </p:cNvSpPr>
          <p:nvPr/>
        </p:nvSpPr>
        <p:spPr>
          <a:xfrm>
            <a:off x="4048125" y="4895850"/>
            <a:ext cx="752475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Мощнейшее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сопротивление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привилегированных сословий и парламентов. </a:t>
            </a:r>
          </a:p>
        </p:txBody>
      </p:sp>
      <p:sp>
        <p:nvSpPr>
          <p:cNvPr id="10" name="text-8">
            <a:extLst>
              <a:ext uri="{FF2B5EF4-FFF2-40B4-BE49-F238E27FC236}">
                <a16:creationId xmlns:a16="http://schemas.microsoft.com/office/drawing/2014/main" id="{8AA3E6A9-7EC8-450F-A8FA-3F05FF7C0D98}"/>
              </a:ext>
            </a:extLst>
          </p:cNvPr>
          <p:cNvSpPr>
            <a:spLocks noGrp="1"/>
          </p:cNvSpPr>
          <p:nvPr/>
        </p:nvSpPr>
        <p:spPr>
          <a:xfrm>
            <a:off x="4048125" y="5924550"/>
            <a:ext cx="752475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Через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2 месяца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Тюрго был уволен.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8192FD7-75A5-4EB9-B80B-B8E3E98AFCC4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2" name="text-10">
            <a:extLst>
              <a:ext uri="{FF2B5EF4-FFF2-40B4-BE49-F238E27FC236}">
                <a16:creationId xmlns:a16="http://schemas.microsoft.com/office/drawing/2014/main" id="{DCD565D6-E2A5-4EEB-969D-EAE8D44DC42D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23907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-0">
            <a:extLst>
              <a:ext uri="{FF2B5EF4-FFF2-40B4-BE49-F238E27FC236}">
                <a16:creationId xmlns:a16="http://schemas.microsoft.com/office/drawing/2014/main" id="{C819BA7C-D6D8-4C8E-8775-567BD6F373F6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Собрание нотаблей (1787)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2B5008-50BD-4950-857C-2F1851D3F64E}"/>
              </a:ext>
            </a:extLst>
          </p:cNvPr>
          <p:cNvSpPr>
            <a:spLocks noGrp="1"/>
          </p:cNvSpPr>
          <p:nvPr/>
        </p:nvSpPr>
        <p:spPr>
          <a:xfrm>
            <a:off x="457200" y="1390650"/>
            <a:ext cx="5543550" cy="3971925"/>
          </a:xfrm>
          <a:prstGeom prst="rect">
            <a:avLst/>
          </a:prstGeom>
          <a:solidFill>
            <a:srgbClr val="FFFCF5"/>
          </a:solidFill>
          <a:ln w="9525">
            <a:solidFill>
              <a:srgbClr val="AE956C"/>
            </a:solidFill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16359" y="1447800"/>
            <a:ext cx="5425231" cy="3857625"/>
          </a:xfrm>
          <a:prstGeom prst="rect">
            <a:avLst/>
          </a:prstGeom>
        </p:spPr>
      </p:pic>
      <p:sp>
        <p:nvSpPr>
          <p:cNvPr id="4" name="text-2">
            <a:extLst>
              <a:ext uri="{FF2B5EF4-FFF2-40B4-BE49-F238E27FC236}">
                <a16:creationId xmlns:a16="http://schemas.microsoft.com/office/drawing/2014/main" id="{CC6605C0-9552-47AE-9CE3-D394DA55B96D}"/>
              </a:ext>
            </a:extLst>
          </p:cNvPr>
          <p:cNvSpPr>
            <a:spLocks noGrp="1"/>
          </p:cNvSpPr>
          <p:nvPr/>
        </p:nvSpPr>
        <p:spPr>
          <a:xfrm>
            <a:off x="6629400" y="1438275"/>
            <a:ext cx="5048250" cy="1209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Новый министр финансов снова предложил ввести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всеобщий поземельный налог.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A86E66-3962-400B-82A1-61AC52C06DAC}"/>
              </a:ext>
            </a:extLst>
          </p:cNvPr>
          <p:cNvSpPr>
            <a:spLocks noGrp="1"/>
          </p:cNvSpPr>
          <p:nvPr/>
        </p:nvSpPr>
        <p:spPr>
          <a:xfrm>
            <a:off x="6629400" y="2971800"/>
            <a:ext cx="5048250" cy="1143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6" name="text-4">
            <a:extLst>
              <a:ext uri="{FF2B5EF4-FFF2-40B4-BE49-F238E27FC236}">
                <a16:creationId xmlns:a16="http://schemas.microsoft.com/office/drawing/2014/main" id="{550F7F8A-E69B-4960-99D6-882CD7831E4B}"/>
              </a:ext>
            </a:extLst>
          </p:cNvPr>
          <p:cNvSpPr>
            <a:spLocks noGrp="1"/>
          </p:cNvSpPr>
          <p:nvPr/>
        </p:nvSpPr>
        <p:spPr>
          <a:xfrm>
            <a:off x="6629400" y="3314700"/>
            <a:ext cx="5048250" cy="1952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Чтобы обойти парламенты,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Людовик XVI</a:t>
            </a: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созвал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Собрание нотаблей</a:t>
            </a: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(знатных людей, назначенных королем).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8945DA1-62DD-49EB-A8DE-A0933D6A7860}"/>
              </a:ext>
            </a:extLst>
          </p:cNvPr>
          <p:cNvSpPr>
            <a:spLocks noGrp="1"/>
          </p:cNvSpPr>
          <p:nvPr/>
        </p:nvSpPr>
        <p:spPr>
          <a:xfrm>
            <a:off x="514350" y="5505450"/>
            <a:ext cx="11163300" cy="866775"/>
          </a:xfrm>
          <a:prstGeom prst="rect">
            <a:avLst/>
          </a:prstGeom>
          <a:solidFill>
            <a:srgbClr val="182C42"/>
          </a:solidFill>
          <a:ln w="0">
            <a:noFill/>
          </a:ln>
        </p:spPr>
      </p:sp>
      <p:sp>
        <p:nvSpPr>
          <p:cNvPr id="8" name="text-6">
            <a:extLst>
              <a:ext uri="{FF2B5EF4-FFF2-40B4-BE49-F238E27FC236}">
                <a16:creationId xmlns:a16="http://schemas.microsoft.com/office/drawing/2014/main" id="{41F080F0-1882-4EE9-8E08-AC76226F37F4}"/>
              </a:ext>
            </a:extLst>
          </p:cNvPr>
          <p:cNvSpPr>
            <a:spLocks noGrp="1"/>
          </p:cNvSpPr>
          <p:nvPr/>
        </p:nvSpPr>
        <p:spPr>
          <a:xfrm>
            <a:off x="733425" y="5553075"/>
            <a:ext cx="1072515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Нотабли критиковали правительство, но не приняли ни одного решения. Собрание было распущено.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F4EC7C4-2665-4065-9133-36416F8424D9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0" name="text-8">
            <a:extLst>
              <a:ext uri="{FF2B5EF4-FFF2-40B4-BE49-F238E27FC236}">
                <a16:creationId xmlns:a16="http://schemas.microsoft.com/office/drawing/2014/main" id="{E8D23120-E9DF-4945-931C-EDAFC4AA6482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7619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-0">
            <a:extLst>
              <a:ext uri="{FF2B5EF4-FFF2-40B4-BE49-F238E27FC236}">
                <a16:creationId xmlns:a16="http://schemas.microsoft.com/office/drawing/2014/main" id="{2BBC5124-FA5F-4367-9075-D07299A58E36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450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Неудача судебной реформы 1788 года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F448F1D2-E195-408C-A8C7-EC29ED518EA3}"/>
              </a:ext>
            </a:extLst>
          </p:cNvPr>
          <p:cNvSpPr>
            <a:spLocks noGrp="1"/>
          </p:cNvSpPr>
          <p:nvPr/>
        </p:nvSpPr>
        <p:spPr>
          <a:xfrm>
            <a:off x="514350" y="1552575"/>
            <a:ext cx="7553325" cy="1362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Людовик XVI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попытался </a:t>
            </a: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повторить успех Мопу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и провести судебную реформу, чтобы усмирить парламенты.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610600" y="1573711"/>
            <a:ext cx="3067050" cy="3843928"/>
          </a:xfrm>
          <a:prstGeom prst="ellipse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8897C6-7BF9-495C-9852-4F05FC528D22}"/>
              </a:ext>
            </a:extLst>
          </p:cNvPr>
          <p:cNvSpPr>
            <a:spLocks noGrp="1"/>
          </p:cNvSpPr>
          <p:nvPr/>
        </p:nvSpPr>
        <p:spPr>
          <a:xfrm>
            <a:off x="514350" y="3143250"/>
            <a:ext cx="7467600" cy="19050"/>
          </a:xfrm>
          <a:prstGeom prst="rect">
            <a:avLst/>
          </a:prstGeom>
          <a:solidFill>
            <a:srgbClr val="793C48"/>
          </a:solidFill>
          <a:ln w="0">
            <a:noFill/>
          </a:ln>
        </p:spPr>
      </p:sp>
      <p:sp>
        <p:nvSpPr>
          <p:cNvPr id="5" name="text-3">
            <a:extLst>
              <a:ext uri="{FF2B5EF4-FFF2-40B4-BE49-F238E27FC236}">
                <a16:creationId xmlns:a16="http://schemas.microsoft.com/office/drawing/2014/main" id="{49897FB8-B909-46C7-B53B-FF6E53372204}"/>
              </a:ext>
            </a:extLst>
          </p:cNvPr>
          <p:cNvSpPr>
            <a:spLocks noGrp="1"/>
          </p:cNvSpPr>
          <p:nvPr/>
        </p:nvSpPr>
        <p:spPr>
          <a:xfrm>
            <a:off x="514350" y="3381375"/>
            <a:ext cx="7553325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525" b="0" i="0">
                <a:solidFill>
                  <a:srgbClr val="793C48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793C48"/>
                </a:solidFill>
                <a:latin typeface="Georgia"/>
                <a:ea typeface="Georgia"/>
                <a:cs typeface="Georgia"/>
              </a:rPr>
              <a:t>ПРОВАЛ</a:t>
            </a:r>
          </a:p>
        </p:txBody>
      </p:sp>
      <p:sp>
        <p:nvSpPr>
          <p:cNvPr id="6" name="text-4">
            <a:extLst>
              <a:ext uri="{FF2B5EF4-FFF2-40B4-BE49-F238E27FC236}">
                <a16:creationId xmlns:a16="http://schemas.microsoft.com/office/drawing/2014/main" id="{FD0ECD4D-CC47-4856-A772-BE2897776B72}"/>
              </a:ext>
            </a:extLst>
          </p:cNvPr>
          <p:cNvSpPr>
            <a:spLocks noGrp="1"/>
          </p:cNvSpPr>
          <p:nvPr/>
        </p:nvSpPr>
        <p:spPr>
          <a:xfrm>
            <a:off x="514350" y="4295775"/>
            <a:ext cx="7553325" cy="1971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В отличие от XVIII века, в 1788 году реформе оказали яростное сопротивление </a:t>
            </a:r>
            <a:r>
              <a:rPr sz="247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не только парламенты, но и провинциальные суды</a:t>
            </a: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, начались забастовки и уличные беспорядки.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578DF4-2DE9-412C-84C0-07322FD9A045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8" name="text-6">
            <a:extLst>
              <a:ext uri="{FF2B5EF4-FFF2-40B4-BE49-F238E27FC236}">
                <a16:creationId xmlns:a16="http://schemas.microsoft.com/office/drawing/2014/main" id="{15865E29-8EB3-42B4-B474-E7EC98B4D1D9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33676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-0">
            <a:extLst>
              <a:ext uri="{FF2B5EF4-FFF2-40B4-BE49-F238E27FC236}">
                <a16:creationId xmlns:a16="http://schemas.microsoft.com/office/drawing/2014/main" id="{26095E05-9E2F-4324-9ED5-91CECADBB61C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00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Социально-экономический кризис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51B9CBBB-202D-4F66-8D93-C0C866196A2A}"/>
              </a:ext>
            </a:extLst>
          </p:cNvPr>
          <p:cNvSpPr>
            <a:spLocks noGrp="1"/>
          </p:cNvSpPr>
          <p:nvPr/>
        </p:nvSpPr>
        <p:spPr>
          <a:xfrm>
            <a:off x="514350" y="1466850"/>
            <a:ext cx="6848475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1787-1788 гг.</a:t>
            </a: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два подряд неурожайных года  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29410695-39A8-4AEF-BB2F-53C8762E7016}"/>
              </a:ext>
            </a:extLst>
          </p:cNvPr>
          <p:cNvSpPr>
            <a:spLocks noGrp="1"/>
          </p:cNvSpPr>
          <p:nvPr/>
        </p:nvSpPr>
        <p:spPr>
          <a:xfrm>
            <a:off x="714375" y="2343150"/>
            <a:ext cx="228600" cy="285750"/>
          </a:xfrm>
          <a:prstGeom prst="downArrow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4" name="text-3">
            <a:extLst>
              <a:ext uri="{FF2B5EF4-FFF2-40B4-BE49-F238E27FC236}">
                <a16:creationId xmlns:a16="http://schemas.microsoft.com/office/drawing/2014/main" id="{A68D589B-B449-48D5-8D32-4136C8201EE2}"/>
              </a:ext>
            </a:extLst>
          </p:cNvPr>
          <p:cNvSpPr>
            <a:spLocks noGrp="1"/>
          </p:cNvSpPr>
          <p:nvPr/>
        </p:nvSpPr>
        <p:spPr>
          <a:xfrm>
            <a:off x="514350" y="2828925"/>
            <a:ext cx="4572000" cy="542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резкий рост цен на хлеб 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B304E016-8460-4885-B0E3-C4C3E8B6D7B0}"/>
              </a:ext>
            </a:extLst>
          </p:cNvPr>
          <p:cNvSpPr>
            <a:spLocks noGrp="1"/>
          </p:cNvSpPr>
          <p:nvPr/>
        </p:nvSpPr>
        <p:spPr>
          <a:xfrm>
            <a:off x="5105400" y="2943225"/>
            <a:ext cx="371475" cy="161925"/>
          </a:xfrm>
          <a:prstGeom prst="rightArrow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6" name="text-5">
            <a:extLst>
              <a:ext uri="{FF2B5EF4-FFF2-40B4-BE49-F238E27FC236}">
                <a16:creationId xmlns:a16="http://schemas.microsoft.com/office/drawing/2014/main" id="{58D575ED-60CD-4D3C-9DDA-CF2974B749AA}"/>
              </a:ext>
            </a:extLst>
          </p:cNvPr>
          <p:cNvSpPr>
            <a:spLocks noGrp="1"/>
          </p:cNvSpPr>
          <p:nvPr/>
        </p:nvSpPr>
        <p:spPr>
          <a:xfrm>
            <a:off x="5838825" y="2771775"/>
            <a:ext cx="160020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225" b="0" i="0">
                <a:solidFill>
                  <a:srgbClr val="793C48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793C48"/>
                </a:solidFill>
                <a:latin typeface="Georgia"/>
                <a:ea typeface="Georgia"/>
                <a:cs typeface="Georgia"/>
              </a:rPr>
              <a:t>голод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8DD4548-5610-4BA3-BB8B-7DA5304CC17E}"/>
              </a:ext>
            </a:extLst>
          </p:cNvPr>
          <p:cNvSpPr>
            <a:spLocks noGrp="1"/>
          </p:cNvSpPr>
          <p:nvPr/>
        </p:nvSpPr>
        <p:spPr>
          <a:xfrm>
            <a:off x="514350" y="3724275"/>
            <a:ext cx="6848475" cy="1143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8" name="text-7">
            <a:extLst>
              <a:ext uri="{FF2B5EF4-FFF2-40B4-BE49-F238E27FC236}">
                <a16:creationId xmlns:a16="http://schemas.microsoft.com/office/drawing/2014/main" id="{BDA64BA6-7C84-4758-8C9F-EFD6F1DA253D}"/>
              </a:ext>
            </a:extLst>
          </p:cNvPr>
          <p:cNvSpPr>
            <a:spLocks noGrp="1"/>
          </p:cNvSpPr>
          <p:nvPr/>
        </p:nvSpPr>
        <p:spPr>
          <a:xfrm>
            <a:off x="514350" y="3943350"/>
            <a:ext cx="684847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1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Кризис в промышленности: </a:t>
            </a:r>
          </a:p>
        </p:txBody>
      </p:sp>
      <p:sp>
        <p:nvSpPr>
          <p:cNvPr id="9" name="text-8">
            <a:extLst>
              <a:ext uri="{FF2B5EF4-FFF2-40B4-BE49-F238E27FC236}">
                <a16:creationId xmlns:a16="http://schemas.microsoft.com/office/drawing/2014/main" id="{EF4B5051-FF69-4011-A5C1-CAF0A5C20A85}"/>
              </a:ext>
            </a:extLst>
          </p:cNvPr>
          <p:cNvSpPr>
            <a:spLocks noGrp="1"/>
          </p:cNvSpPr>
          <p:nvPr/>
        </p:nvSpPr>
        <p:spPr>
          <a:xfrm>
            <a:off x="514350" y="4591050"/>
            <a:ext cx="3209925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из-за холода погибли шелкопряды </a:t>
            </a:r>
          </a:p>
        </p:txBody>
      </p:sp>
      <p:sp>
        <p:nvSpPr>
          <p:cNvPr id="10" name="text-9">
            <a:extLst>
              <a:ext uri="{FF2B5EF4-FFF2-40B4-BE49-F238E27FC236}">
                <a16:creationId xmlns:a16="http://schemas.microsoft.com/office/drawing/2014/main" id="{56AA04BA-7929-4B1C-9A30-C1AB4136B527}"/>
              </a:ext>
            </a:extLst>
          </p:cNvPr>
          <p:cNvSpPr>
            <a:spLocks noGrp="1"/>
          </p:cNvSpPr>
          <p:nvPr/>
        </p:nvSpPr>
        <p:spPr>
          <a:xfrm>
            <a:off x="4124325" y="4591050"/>
            <a:ext cx="3238500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из-за нехватки корма зарезали овец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2502525-88E6-4372-AB38-7DA4AEC8D4C7}"/>
              </a:ext>
            </a:extLst>
          </p:cNvPr>
          <p:cNvSpPr>
            <a:spLocks noGrp="1"/>
          </p:cNvSpPr>
          <p:nvPr/>
        </p:nvSpPr>
        <p:spPr>
          <a:xfrm>
            <a:off x="3857625" y="4591050"/>
            <a:ext cx="9525" cy="8858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F45CFF-F646-4402-B02E-15AB5C1BDEC8}"/>
              </a:ext>
            </a:extLst>
          </p:cNvPr>
          <p:cNvSpPr>
            <a:spLocks noGrp="1"/>
          </p:cNvSpPr>
          <p:nvPr/>
        </p:nvSpPr>
        <p:spPr>
          <a:xfrm>
            <a:off x="2095500" y="5476875"/>
            <a:ext cx="14288" cy="1333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626FF8E-6A58-45F3-938E-BE5AB1006CC4}"/>
              </a:ext>
            </a:extLst>
          </p:cNvPr>
          <p:cNvSpPr>
            <a:spLocks noGrp="1"/>
          </p:cNvSpPr>
          <p:nvPr/>
        </p:nvSpPr>
        <p:spPr>
          <a:xfrm>
            <a:off x="5753100" y="5476875"/>
            <a:ext cx="14288" cy="1333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BFF52F5-0DEA-40C9-92FD-7553E26B5899}"/>
              </a:ext>
            </a:extLst>
          </p:cNvPr>
          <p:cNvSpPr>
            <a:spLocks noGrp="1"/>
          </p:cNvSpPr>
          <p:nvPr/>
        </p:nvSpPr>
        <p:spPr>
          <a:xfrm>
            <a:off x="2095500" y="5600700"/>
            <a:ext cx="3676650" cy="14288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F9FBA77F-7192-4AFF-BE42-4EFE207FC052}"/>
              </a:ext>
            </a:extLst>
          </p:cNvPr>
          <p:cNvSpPr>
            <a:spLocks noGrp="1"/>
          </p:cNvSpPr>
          <p:nvPr/>
        </p:nvSpPr>
        <p:spPr>
          <a:xfrm>
            <a:off x="3829050" y="5619750"/>
            <a:ext cx="200025" cy="228600"/>
          </a:xfrm>
          <a:prstGeom prst="downArrow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6" name="text-15">
            <a:extLst>
              <a:ext uri="{FF2B5EF4-FFF2-40B4-BE49-F238E27FC236}">
                <a16:creationId xmlns:a16="http://schemas.microsoft.com/office/drawing/2014/main" id="{94484C21-CBF5-44C7-9160-6D0C55814055}"/>
              </a:ext>
            </a:extLst>
          </p:cNvPr>
          <p:cNvSpPr>
            <a:spLocks noGrp="1"/>
          </p:cNvSpPr>
          <p:nvPr/>
        </p:nvSpPr>
        <p:spPr>
          <a:xfrm>
            <a:off x="1857375" y="5867400"/>
            <a:ext cx="5514975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793C48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рост безработицы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775033D-DBB6-4F1C-B356-B89CB8E65473}"/>
              </a:ext>
            </a:extLst>
          </p:cNvPr>
          <p:cNvSpPr>
            <a:spLocks noGrp="1"/>
          </p:cNvSpPr>
          <p:nvPr/>
        </p:nvSpPr>
        <p:spPr>
          <a:xfrm>
            <a:off x="7829550" y="1466850"/>
            <a:ext cx="3905250" cy="3009900"/>
          </a:xfrm>
          <a:prstGeom prst="rect">
            <a:avLst/>
          </a:prstGeom>
          <a:solidFill>
            <a:srgbClr val="FFFCF5"/>
          </a:solidFill>
          <a:ln w="9525">
            <a:solidFill>
              <a:srgbClr val="AE956C"/>
            </a:solidFill>
          </a:ln>
        </p:spPr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887566" y="1524000"/>
            <a:ext cx="3789218" cy="2895600"/>
          </a:xfrm>
          <a:prstGeom prst="rect">
            <a:avLst/>
          </a:prstGeom>
        </p:spPr>
      </p:pic>
      <p:sp>
        <p:nvSpPr>
          <p:cNvPr id="19" name="text-17">
            <a:extLst>
              <a:ext uri="{FF2B5EF4-FFF2-40B4-BE49-F238E27FC236}">
                <a16:creationId xmlns:a16="http://schemas.microsoft.com/office/drawing/2014/main" id="{5BFEBFC4-1859-4495-8085-D7595C675F4D}"/>
              </a:ext>
            </a:extLst>
          </p:cNvPr>
          <p:cNvSpPr>
            <a:spLocks noGrp="1"/>
          </p:cNvSpPr>
          <p:nvPr/>
        </p:nvSpPr>
        <p:spPr>
          <a:xfrm>
            <a:off x="7886700" y="4772025"/>
            <a:ext cx="3790950" cy="1476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Июнь 1788 г.</a:t>
            </a: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</a:t>
            </a:r>
            <a:r>
              <a:rPr sz="22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«День черепицы»</a:t>
            </a: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в Гренобле - открытое восстание против власти.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471866A-4AB6-44F0-8765-A85BB0F1D9DE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21" name="text-19">
            <a:extLst>
              <a:ext uri="{FF2B5EF4-FFF2-40B4-BE49-F238E27FC236}">
                <a16:creationId xmlns:a16="http://schemas.microsoft.com/office/drawing/2014/main" id="{7C84EB9C-9802-48CC-B7DB-CD1C90121EB3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262264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-0">
            <a:extLst>
              <a:ext uri="{FF2B5EF4-FFF2-40B4-BE49-F238E27FC236}">
                <a16:creationId xmlns:a16="http://schemas.microsoft.com/office/drawing/2014/main" id="{11A53AB8-218C-4D09-A2D1-0158511018DA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7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Созыв Генеральных штатов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A1E83D47-7361-48C8-886B-41BFD549C820}"/>
              </a:ext>
            </a:extLst>
          </p:cNvPr>
          <p:cNvSpPr>
            <a:spLocks noGrp="1"/>
          </p:cNvSpPr>
          <p:nvPr/>
        </p:nvSpPr>
        <p:spPr>
          <a:xfrm>
            <a:off x="514350" y="1323975"/>
            <a:ext cx="111633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Правительство, не в силах справиться с кризисом и сопротивлением, ушло в отставку.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15345" y="2514600"/>
            <a:ext cx="7046510" cy="3905250"/>
          </a:xfrm>
          <a:prstGeom prst="rect">
            <a:avLst/>
          </a:prstGeom>
        </p:spPr>
      </p:pic>
      <p:sp>
        <p:nvSpPr>
          <p:cNvPr id="4" name="text-2">
            <a:extLst>
              <a:ext uri="{FF2B5EF4-FFF2-40B4-BE49-F238E27FC236}">
                <a16:creationId xmlns:a16="http://schemas.microsoft.com/office/drawing/2014/main" id="{F350144A-3EEA-4B68-AD1E-1690438D7FFE}"/>
              </a:ext>
            </a:extLst>
          </p:cNvPr>
          <p:cNvSpPr>
            <a:spLocks noGrp="1"/>
          </p:cNvSpPr>
          <p:nvPr/>
        </p:nvSpPr>
        <p:spPr>
          <a:xfrm>
            <a:off x="8020050" y="2495550"/>
            <a:ext cx="36576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Государство объявило о своем </a:t>
            </a:r>
            <a:r>
              <a:rPr sz="247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банкротстве.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38A75E0-99C8-43C7-9BDC-A8C352B92F63}"/>
              </a:ext>
            </a:extLst>
          </p:cNvPr>
          <p:cNvSpPr>
            <a:spLocks noGrp="1"/>
          </p:cNvSpPr>
          <p:nvPr/>
        </p:nvSpPr>
        <p:spPr>
          <a:xfrm>
            <a:off x="8020050" y="3762375"/>
            <a:ext cx="3657600" cy="190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6" name="text-4">
            <a:extLst>
              <a:ext uri="{FF2B5EF4-FFF2-40B4-BE49-F238E27FC236}">
                <a16:creationId xmlns:a16="http://schemas.microsoft.com/office/drawing/2014/main" id="{9D621372-3870-4F5B-A88A-342C1BD17CDC}"/>
              </a:ext>
            </a:extLst>
          </p:cNvPr>
          <p:cNvSpPr>
            <a:spLocks noGrp="1"/>
          </p:cNvSpPr>
          <p:nvPr/>
        </p:nvSpPr>
        <p:spPr>
          <a:xfrm>
            <a:off x="8020050" y="4029075"/>
            <a:ext cx="3657600" cy="2324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5 мая 1789 г.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Людовик XVI объявил о созыве Генеральных штатов, не собиравшегося с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1615 года.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BCD0527-55B1-4573-B342-FCB02F862DED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8" name="text-6">
            <a:extLst>
              <a:ext uri="{FF2B5EF4-FFF2-40B4-BE49-F238E27FC236}">
                <a16:creationId xmlns:a16="http://schemas.microsoft.com/office/drawing/2014/main" id="{28ACC852-6673-473A-9196-BA71FBDCE05E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48413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C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-0">
            <a:extLst>
              <a:ext uri="{FF2B5EF4-FFF2-40B4-BE49-F238E27FC236}">
                <a16:creationId xmlns:a16="http://schemas.microsoft.com/office/drawing/2014/main" id="{AF347BE8-2145-48AE-BFE4-473489C706EA}"/>
              </a:ext>
            </a:extLst>
          </p:cNvPr>
          <p:cNvSpPr>
            <a:spLocks noGrp="1"/>
          </p:cNvSpPr>
          <p:nvPr/>
        </p:nvSpPr>
        <p:spPr>
          <a:xfrm>
            <a:off x="514350" y="390525"/>
            <a:ext cx="1116330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00" b="0" i="0">
                <a:solidFill>
                  <a:srgbClr val="F5F0E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5F0E6"/>
                </a:solidFill>
                <a:latin typeface="Georgia"/>
                <a:ea typeface="Georgia"/>
                <a:cs typeface="Georgia"/>
              </a:rPr>
              <a:t>Причины Великой французской революции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1EDAD511-3D42-4A94-A38F-1E97E92BCC15}"/>
              </a:ext>
            </a:extLst>
          </p:cNvPr>
          <p:cNvSpPr>
            <a:spLocks noGrp="1"/>
          </p:cNvSpPr>
          <p:nvPr/>
        </p:nvSpPr>
        <p:spPr>
          <a:xfrm>
            <a:off x="514350" y="1847850"/>
            <a:ext cx="5133975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defRPr>
            </a:pPr>
            <a:r>
              <a: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rPr>
              <a:t>Экономическая: </a:t>
            </a:r>
          </a:p>
        </p:txBody>
      </p:sp>
      <p:sp>
        <p:nvSpPr>
          <p:cNvPr id="3" name="text-2">
            <a:extLst>
              <a:ext uri="{FF2B5EF4-FFF2-40B4-BE49-F238E27FC236}">
                <a16:creationId xmlns:a16="http://schemas.microsoft.com/office/drawing/2014/main" id="{2495270C-22CF-49DC-A3B8-423CC2D5E841}"/>
              </a:ext>
            </a:extLst>
          </p:cNvPr>
          <p:cNvSpPr>
            <a:spLocks noGrp="1"/>
          </p:cNvSpPr>
          <p:nvPr/>
        </p:nvSpPr>
        <p:spPr>
          <a:xfrm>
            <a:off x="514350" y="2466975"/>
            <a:ext cx="5133975" cy="1485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Противоречие между развивающейся экономикой и устаревшей феодальной системой.</a:t>
            </a:r>
          </a:p>
        </p:txBody>
      </p:sp>
      <p:sp>
        <p:nvSpPr>
          <p:cNvPr id="4" name="text-3">
            <a:extLst>
              <a:ext uri="{FF2B5EF4-FFF2-40B4-BE49-F238E27FC236}">
                <a16:creationId xmlns:a16="http://schemas.microsoft.com/office/drawing/2014/main" id="{4F218E0A-635F-44F6-89FC-712501C45C47}"/>
              </a:ext>
            </a:extLst>
          </p:cNvPr>
          <p:cNvSpPr>
            <a:spLocks noGrp="1"/>
          </p:cNvSpPr>
          <p:nvPr/>
        </p:nvSpPr>
        <p:spPr>
          <a:xfrm>
            <a:off x="6534150" y="1847850"/>
            <a:ext cx="5133975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defRPr>
            </a:pPr>
            <a:r>
              <a: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rPr>
              <a:t>Финансовая: </a:t>
            </a:r>
          </a:p>
        </p:txBody>
      </p:sp>
      <p:sp>
        <p:nvSpPr>
          <p:cNvPr id="5" name="text-4">
            <a:extLst>
              <a:ext uri="{FF2B5EF4-FFF2-40B4-BE49-F238E27FC236}">
                <a16:creationId xmlns:a16="http://schemas.microsoft.com/office/drawing/2014/main" id="{CC390A3B-C553-4FF3-9729-E4D3C6DB6A7E}"/>
              </a:ext>
            </a:extLst>
          </p:cNvPr>
          <p:cNvSpPr>
            <a:spLocks noGrp="1"/>
          </p:cNvSpPr>
          <p:nvPr/>
        </p:nvSpPr>
        <p:spPr>
          <a:xfrm>
            <a:off x="6534150" y="2466975"/>
            <a:ext cx="5133975" cy="1485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Глубокий кризис государственных финансов, усугубленный участием в войнах.</a:t>
            </a:r>
          </a:p>
        </p:txBody>
      </p:sp>
      <p:sp>
        <p:nvSpPr>
          <p:cNvPr id="6" name="text-5">
            <a:extLst>
              <a:ext uri="{FF2B5EF4-FFF2-40B4-BE49-F238E27FC236}">
                <a16:creationId xmlns:a16="http://schemas.microsoft.com/office/drawing/2014/main" id="{BC8D06A1-48A3-4416-A626-58B311A7F49C}"/>
              </a:ext>
            </a:extLst>
          </p:cNvPr>
          <p:cNvSpPr>
            <a:spLocks noGrp="1"/>
          </p:cNvSpPr>
          <p:nvPr/>
        </p:nvSpPr>
        <p:spPr>
          <a:xfrm>
            <a:off x="514350" y="4200525"/>
            <a:ext cx="5133975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defRPr>
            </a:pPr>
            <a:r>
              <a: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rPr>
              <a:t>Социальная: </a:t>
            </a:r>
          </a:p>
        </p:txBody>
      </p:sp>
      <p:sp>
        <p:nvSpPr>
          <p:cNvPr id="7" name="text-6">
            <a:extLst>
              <a:ext uri="{FF2B5EF4-FFF2-40B4-BE49-F238E27FC236}">
                <a16:creationId xmlns:a16="http://schemas.microsoft.com/office/drawing/2014/main" id="{DB9A55C8-B012-4C9D-B6EA-6F31BE11F5CB}"/>
              </a:ext>
            </a:extLst>
          </p:cNvPr>
          <p:cNvSpPr>
            <a:spLocks noGrp="1"/>
          </p:cNvSpPr>
          <p:nvPr/>
        </p:nvSpPr>
        <p:spPr>
          <a:xfrm>
            <a:off x="514350" y="4819650"/>
            <a:ext cx="5133975" cy="1485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Несправедливое сословное деление и сопротивление привилегированных классов любым реформам.</a:t>
            </a:r>
          </a:p>
        </p:txBody>
      </p:sp>
      <p:sp>
        <p:nvSpPr>
          <p:cNvPr id="8" name="text-7">
            <a:extLst>
              <a:ext uri="{FF2B5EF4-FFF2-40B4-BE49-F238E27FC236}">
                <a16:creationId xmlns:a16="http://schemas.microsoft.com/office/drawing/2014/main" id="{8256D8C8-F68E-444D-A6E2-A560013C074D}"/>
              </a:ext>
            </a:extLst>
          </p:cNvPr>
          <p:cNvSpPr>
            <a:spLocks noGrp="1"/>
          </p:cNvSpPr>
          <p:nvPr/>
        </p:nvSpPr>
        <p:spPr>
          <a:xfrm>
            <a:off x="6534150" y="4200525"/>
            <a:ext cx="5133975" cy="457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defRPr>
            </a:pPr>
            <a:r>
              <a:rPr sz="2475" b="0" i="0">
                <a:solidFill>
                  <a:srgbClr val="AE956C"/>
                </a:solidFill>
                <a:latin typeface="Georgia"/>
                <a:ea typeface="Georgia"/>
                <a:cs typeface="Georgia"/>
              </a:rPr>
              <a:t>Политическая: </a:t>
            </a:r>
          </a:p>
        </p:txBody>
      </p:sp>
      <p:sp>
        <p:nvSpPr>
          <p:cNvPr id="9" name="text-8">
            <a:extLst>
              <a:ext uri="{FF2B5EF4-FFF2-40B4-BE49-F238E27FC236}">
                <a16:creationId xmlns:a16="http://schemas.microsoft.com/office/drawing/2014/main" id="{C36071C4-A86E-432B-8D0C-4CB25E4DD8AE}"/>
              </a:ext>
            </a:extLst>
          </p:cNvPr>
          <p:cNvSpPr>
            <a:spLocks noGrp="1"/>
          </p:cNvSpPr>
          <p:nvPr/>
        </p:nvSpPr>
        <p:spPr>
          <a:xfrm>
            <a:off x="6534150" y="4819650"/>
            <a:ext cx="5133975" cy="1485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Кризис абсолютной монархии, неспособной эффективно управлять страной в новых условиях.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FE0A34B-47FA-4923-91DA-829261362DEF}"/>
              </a:ext>
            </a:extLst>
          </p:cNvPr>
          <p:cNvSpPr>
            <a:spLocks noGrp="1"/>
          </p:cNvSpPr>
          <p:nvPr/>
        </p:nvSpPr>
        <p:spPr>
          <a:xfrm>
            <a:off x="514350" y="3952875"/>
            <a:ext cx="11163300" cy="9525"/>
          </a:xfrm>
          <a:prstGeom prst="rect">
            <a:avLst/>
          </a:prstGeom>
          <a:solidFill>
            <a:srgbClr val="586571"/>
          </a:solidFill>
          <a:ln w="0">
            <a:noFill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C1C9AC2-E38D-463F-8DCD-B525ED58B434}"/>
              </a:ext>
            </a:extLst>
          </p:cNvPr>
          <p:cNvSpPr>
            <a:spLocks noGrp="1"/>
          </p:cNvSpPr>
          <p:nvPr/>
        </p:nvSpPr>
        <p:spPr>
          <a:xfrm>
            <a:off x="6067425" y="1847850"/>
            <a:ext cx="9525" cy="4171950"/>
          </a:xfrm>
          <a:prstGeom prst="rect">
            <a:avLst/>
          </a:prstGeom>
          <a:solidFill>
            <a:srgbClr val="586571"/>
          </a:solidFill>
          <a:ln w="0">
            <a:noFill/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1322C8D-4C8F-4485-8531-D9FD1B304477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53606A"/>
          </a:solidFill>
          <a:ln w="0">
            <a:noFill/>
          </a:ln>
        </p:spPr>
      </p:sp>
      <p:sp>
        <p:nvSpPr>
          <p:cNvPr id="13" name="text-12">
            <a:extLst>
              <a:ext uri="{FF2B5EF4-FFF2-40B4-BE49-F238E27FC236}">
                <a16:creationId xmlns:a16="http://schemas.microsoft.com/office/drawing/2014/main" id="{911F9F60-28EF-44BE-99CC-CB3382CEBECA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D6CBBA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D6CBB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08841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-0">
            <a:extLst>
              <a:ext uri="{FF2B5EF4-FFF2-40B4-BE49-F238E27FC236}">
                <a16:creationId xmlns:a16="http://schemas.microsoft.com/office/drawing/2014/main" id="{6305A5FF-D7F0-4066-AD13-91731EF11329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7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Экономическое процветание и финансовый кризис во Франции XVIII века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401825-25AE-47DA-855D-E4A5A7C8895F}"/>
              </a:ext>
            </a:extLst>
          </p:cNvPr>
          <p:cNvSpPr>
            <a:spLocks noGrp="1"/>
          </p:cNvSpPr>
          <p:nvPr/>
        </p:nvSpPr>
        <p:spPr>
          <a:xfrm>
            <a:off x="457200" y="1543050"/>
            <a:ext cx="5086350" cy="3209925"/>
          </a:xfrm>
          <a:prstGeom prst="rect">
            <a:avLst/>
          </a:prstGeom>
          <a:solidFill>
            <a:srgbClr val="FFFCF5"/>
          </a:solidFill>
          <a:ln w="9525">
            <a:solidFill>
              <a:srgbClr val="AE956C"/>
            </a:solidFill>
          </a:ln>
        </p:spPr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14455" y="1600200"/>
            <a:ext cx="4971841" cy="3095625"/>
          </a:xfrm>
          <a:prstGeom prst="rect">
            <a:avLst/>
          </a:prstGeom>
        </p:spPr>
      </p:pic>
      <p:sp>
        <p:nvSpPr>
          <p:cNvPr id="4" name="text-2">
            <a:extLst>
              <a:ext uri="{FF2B5EF4-FFF2-40B4-BE49-F238E27FC236}">
                <a16:creationId xmlns:a16="http://schemas.microsoft.com/office/drawing/2014/main" id="{F901F5E2-1F76-4A3C-98E6-3AAFB1F7E03A}"/>
              </a:ext>
            </a:extLst>
          </p:cNvPr>
          <p:cNvSpPr>
            <a:spLocks noGrp="1"/>
          </p:cNvSpPr>
          <p:nvPr/>
        </p:nvSpPr>
        <p:spPr>
          <a:xfrm>
            <a:off x="5857875" y="1609725"/>
            <a:ext cx="5829300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Франция в XVIII веке</a:t>
            </a: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одна из самых развитых стран Европы с растущей экономикой.</a:t>
            </a:r>
          </a:p>
        </p:txBody>
      </p:sp>
      <p:sp>
        <p:nvSpPr>
          <p:cNvPr id="5" name="text-3">
            <a:extLst>
              <a:ext uri="{FF2B5EF4-FFF2-40B4-BE49-F238E27FC236}">
                <a16:creationId xmlns:a16="http://schemas.microsoft.com/office/drawing/2014/main" id="{61CE5878-4830-4318-ACDB-2EF357F48832}"/>
              </a:ext>
            </a:extLst>
          </p:cNvPr>
          <p:cNvSpPr>
            <a:spLocks noGrp="1"/>
          </p:cNvSpPr>
          <p:nvPr/>
        </p:nvSpPr>
        <p:spPr>
          <a:xfrm>
            <a:off x="5857875" y="2867025"/>
            <a:ext cx="5829300" cy="361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1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Быстро развивались: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2B47BD-DC88-4A97-9F6C-612E1051FA35}"/>
              </a:ext>
            </a:extLst>
          </p:cNvPr>
          <p:cNvSpPr>
            <a:spLocks noGrp="1"/>
          </p:cNvSpPr>
          <p:nvPr/>
        </p:nvSpPr>
        <p:spPr>
          <a:xfrm>
            <a:off x="5867400" y="3419475"/>
            <a:ext cx="114300" cy="190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7" name="text-5">
            <a:extLst>
              <a:ext uri="{FF2B5EF4-FFF2-40B4-BE49-F238E27FC236}">
                <a16:creationId xmlns:a16="http://schemas.microsoft.com/office/drawing/2014/main" id="{D242671B-CAC7-467F-A096-F8520941F19C}"/>
              </a:ext>
            </a:extLst>
          </p:cNvPr>
          <p:cNvSpPr>
            <a:spLocks noGrp="1"/>
          </p:cNvSpPr>
          <p:nvPr/>
        </p:nvSpPr>
        <p:spPr>
          <a:xfrm>
            <a:off x="6134100" y="3286125"/>
            <a:ext cx="54673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колониальная торговля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A28318-1EC2-4B6D-BBC5-965D45E29C73}"/>
              </a:ext>
            </a:extLst>
          </p:cNvPr>
          <p:cNvSpPr>
            <a:spLocks noGrp="1"/>
          </p:cNvSpPr>
          <p:nvPr/>
        </p:nvSpPr>
        <p:spPr>
          <a:xfrm>
            <a:off x="5867400" y="3790950"/>
            <a:ext cx="114300" cy="190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9" name="text-7">
            <a:extLst>
              <a:ext uri="{FF2B5EF4-FFF2-40B4-BE49-F238E27FC236}">
                <a16:creationId xmlns:a16="http://schemas.microsoft.com/office/drawing/2014/main" id="{56F6D36B-0401-42C6-9026-1D87E87DA129}"/>
              </a:ext>
            </a:extLst>
          </p:cNvPr>
          <p:cNvSpPr>
            <a:spLocks noGrp="1"/>
          </p:cNvSpPr>
          <p:nvPr/>
        </p:nvSpPr>
        <p:spPr>
          <a:xfrm>
            <a:off x="6134100" y="3657600"/>
            <a:ext cx="54673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промышленность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56D3BA-D5C1-46CA-A3CB-781452D4AE55}"/>
              </a:ext>
            </a:extLst>
          </p:cNvPr>
          <p:cNvSpPr>
            <a:spLocks noGrp="1"/>
          </p:cNvSpPr>
          <p:nvPr/>
        </p:nvSpPr>
        <p:spPr>
          <a:xfrm>
            <a:off x="5867400" y="4162425"/>
            <a:ext cx="114300" cy="190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1" name="text-9">
            <a:extLst>
              <a:ext uri="{FF2B5EF4-FFF2-40B4-BE49-F238E27FC236}">
                <a16:creationId xmlns:a16="http://schemas.microsoft.com/office/drawing/2014/main" id="{21F8241A-6B68-4D1C-98D9-66E4A52605FF}"/>
              </a:ext>
            </a:extLst>
          </p:cNvPr>
          <p:cNvSpPr>
            <a:spLocks noGrp="1"/>
          </p:cNvSpPr>
          <p:nvPr/>
        </p:nvSpPr>
        <p:spPr>
          <a:xfrm>
            <a:off x="6134100" y="4029075"/>
            <a:ext cx="54673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судостроение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2986F5-91C0-4CD1-8D77-C847DC85A3A4}"/>
              </a:ext>
            </a:extLst>
          </p:cNvPr>
          <p:cNvSpPr>
            <a:spLocks noGrp="1"/>
          </p:cNvSpPr>
          <p:nvPr/>
        </p:nvSpPr>
        <p:spPr>
          <a:xfrm>
            <a:off x="5867400" y="4533900"/>
            <a:ext cx="114300" cy="190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3" name="text-11">
            <a:extLst>
              <a:ext uri="{FF2B5EF4-FFF2-40B4-BE49-F238E27FC236}">
                <a16:creationId xmlns:a16="http://schemas.microsoft.com/office/drawing/2014/main" id="{A2565AB7-B934-4CC0-9B01-79E2526FCC2B}"/>
              </a:ext>
            </a:extLst>
          </p:cNvPr>
          <p:cNvSpPr>
            <a:spLocks noGrp="1"/>
          </p:cNvSpPr>
          <p:nvPr/>
        </p:nvSpPr>
        <p:spPr>
          <a:xfrm>
            <a:off x="6134100" y="4400550"/>
            <a:ext cx="5467350" cy="371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сельское хозяйство</a:t>
            </a:r>
          </a:p>
        </p:txBody>
      </p:sp>
      <p:sp>
        <p:nvSpPr>
          <p:cNvPr id="14" name="text-12">
            <a:extLst>
              <a:ext uri="{FF2B5EF4-FFF2-40B4-BE49-F238E27FC236}">
                <a16:creationId xmlns:a16="http://schemas.microsoft.com/office/drawing/2014/main" id="{A7C8B98A-2896-4D07-A507-4F2F5CB879E1}"/>
              </a:ext>
            </a:extLst>
          </p:cNvPr>
          <p:cNvSpPr>
            <a:spLocks noGrp="1"/>
          </p:cNvSpPr>
          <p:nvPr/>
        </p:nvSpPr>
        <p:spPr>
          <a:xfrm>
            <a:off x="514350" y="4943475"/>
            <a:ext cx="497205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Население страны достигло </a:t>
            </a:r>
            <a:r>
              <a:rPr sz="23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30 млн человек.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C85CD50-5A0A-450F-8995-CFB8FC1AC4AA}"/>
              </a:ext>
            </a:extLst>
          </p:cNvPr>
          <p:cNvSpPr>
            <a:spLocks noGrp="1"/>
          </p:cNvSpPr>
          <p:nvPr/>
        </p:nvSpPr>
        <p:spPr>
          <a:xfrm>
            <a:off x="514350" y="5743575"/>
            <a:ext cx="11163300" cy="600075"/>
          </a:xfrm>
          <a:prstGeom prst="rect">
            <a:avLst/>
          </a:prstGeom>
          <a:solidFill>
            <a:srgbClr val="182C42"/>
          </a:solidFill>
          <a:ln w="0">
            <a:noFill/>
          </a:ln>
        </p:spPr>
      </p:sp>
      <p:sp>
        <p:nvSpPr>
          <p:cNvPr id="16" name="text-14">
            <a:extLst>
              <a:ext uri="{FF2B5EF4-FFF2-40B4-BE49-F238E27FC236}">
                <a16:creationId xmlns:a16="http://schemas.microsoft.com/office/drawing/2014/main" id="{3B60D852-7C4C-4573-83E7-ED4045C2007F}"/>
              </a:ext>
            </a:extLst>
          </p:cNvPr>
          <p:cNvSpPr>
            <a:spLocks noGrp="1"/>
          </p:cNvSpPr>
          <p:nvPr/>
        </p:nvSpPr>
        <p:spPr>
          <a:xfrm>
            <a:off x="723900" y="5781675"/>
            <a:ext cx="107061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17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Несмотря на экономический рост, государство постоянно испытывало недостаток средств.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6086365-FC9C-454E-9A98-69E2169A0455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8" name="text-16">
            <a:extLst>
              <a:ext uri="{FF2B5EF4-FFF2-40B4-BE49-F238E27FC236}">
                <a16:creationId xmlns:a16="http://schemas.microsoft.com/office/drawing/2014/main" id="{B8544606-A5D5-472F-BB19-072AF92A4E6F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2320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-0">
            <a:extLst>
              <a:ext uri="{FF2B5EF4-FFF2-40B4-BE49-F238E27FC236}">
                <a16:creationId xmlns:a16="http://schemas.microsoft.com/office/drawing/2014/main" id="{18AF2257-8E0D-4F6D-83C3-B0EE26042EDF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4425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00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Устаревшая налоговая система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240A7EA1-9ED3-40CE-9C68-E54BE985ADA3}"/>
              </a:ext>
            </a:extLst>
          </p:cNvPr>
          <p:cNvSpPr>
            <a:spLocks noGrp="1"/>
          </p:cNvSpPr>
          <p:nvPr/>
        </p:nvSpPr>
        <p:spPr>
          <a:xfrm>
            <a:off x="514350" y="1400175"/>
            <a:ext cx="111633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Главная проблема - средневековая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налоговая система.</a:t>
            </a:r>
          </a:p>
        </p:txBody>
      </p:sp>
      <p:sp>
        <p:nvSpPr>
          <p:cNvPr id="3" name="text-2">
            <a:extLst>
              <a:ext uri="{FF2B5EF4-FFF2-40B4-BE49-F238E27FC236}">
                <a16:creationId xmlns:a16="http://schemas.microsoft.com/office/drawing/2014/main" id="{5F6D2F97-98BF-4E27-B699-3024F937984C}"/>
              </a:ext>
            </a:extLst>
          </p:cNvPr>
          <p:cNvSpPr>
            <a:spLocks noGrp="1"/>
          </p:cNvSpPr>
          <p:nvPr/>
        </p:nvSpPr>
        <p:spPr>
          <a:xfrm>
            <a:off x="514350" y="2085975"/>
            <a:ext cx="111633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Все общество делилось на три сословия: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02D8A7-B307-4BF8-B3D2-A138E0FC15B3}"/>
              </a:ext>
            </a:extLst>
          </p:cNvPr>
          <p:cNvSpPr>
            <a:spLocks noGrp="1"/>
          </p:cNvSpPr>
          <p:nvPr/>
        </p:nvSpPr>
        <p:spPr>
          <a:xfrm>
            <a:off x="514350" y="2771775"/>
            <a:ext cx="3543300" cy="2124075"/>
          </a:xfrm>
          <a:prstGeom prst="rect">
            <a:avLst/>
          </a:prstGeom>
          <a:solidFill>
            <a:srgbClr val="EAE1D2"/>
          </a:solidFill>
          <a:ln w="0">
            <a:noFill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CE7356-972C-45F8-A44C-D739BB741CCE}"/>
              </a:ext>
            </a:extLst>
          </p:cNvPr>
          <p:cNvSpPr>
            <a:spLocks noGrp="1"/>
          </p:cNvSpPr>
          <p:nvPr/>
        </p:nvSpPr>
        <p:spPr>
          <a:xfrm>
            <a:off x="514350" y="2771775"/>
            <a:ext cx="3543300" cy="38100"/>
          </a:xfrm>
          <a:prstGeom prst="rect">
            <a:avLst/>
          </a:prstGeom>
          <a:solidFill>
            <a:srgbClr val="687469"/>
          </a:solidFill>
          <a:ln w="0">
            <a:noFill/>
          </a:ln>
        </p:spPr>
      </p:sp>
      <p:sp>
        <p:nvSpPr>
          <p:cNvPr id="6" name="text-5">
            <a:extLst>
              <a:ext uri="{FF2B5EF4-FFF2-40B4-BE49-F238E27FC236}">
                <a16:creationId xmlns:a16="http://schemas.microsoft.com/office/drawing/2014/main" id="{3980DAC7-5347-489B-9342-270CFC582055}"/>
              </a:ext>
            </a:extLst>
          </p:cNvPr>
          <p:cNvSpPr>
            <a:spLocks noGrp="1"/>
          </p:cNvSpPr>
          <p:nvPr/>
        </p:nvSpPr>
        <p:spPr>
          <a:xfrm>
            <a:off x="742950" y="3143250"/>
            <a:ext cx="3086100" cy="1476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Первое: </a:t>
            </a:r>
            <a:r>
              <a:rPr sz="2625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Духовенство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(служило молитвой).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BB237A-FF27-463B-A9A2-3E31D86150DF}"/>
              </a:ext>
            </a:extLst>
          </p:cNvPr>
          <p:cNvSpPr>
            <a:spLocks noGrp="1"/>
          </p:cNvSpPr>
          <p:nvPr/>
        </p:nvSpPr>
        <p:spPr>
          <a:xfrm>
            <a:off x="4324350" y="2771775"/>
            <a:ext cx="3543300" cy="2124075"/>
          </a:xfrm>
          <a:prstGeom prst="rect">
            <a:avLst/>
          </a:prstGeom>
          <a:solidFill>
            <a:srgbClr val="EAE1D2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233ECA-8CEB-4B5D-B8FE-FCD8BEFBB582}"/>
              </a:ext>
            </a:extLst>
          </p:cNvPr>
          <p:cNvSpPr>
            <a:spLocks noGrp="1"/>
          </p:cNvSpPr>
          <p:nvPr/>
        </p:nvSpPr>
        <p:spPr>
          <a:xfrm>
            <a:off x="4324350" y="2771775"/>
            <a:ext cx="3543300" cy="38100"/>
          </a:xfrm>
          <a:prstGeom prst="rect">
            <a:avLst/>
          </a:prstGeom>
          <a:solidFill>
            <a:srgbClr val="687469"/>
          </a:solidFill>
          <a:ln w="0">
            <a:noFill/>
          </a:ln>
        </p:spPr>
      </p:sp>
      <p:sp>
        <p:nvSpPr>
          <p:cNvPr id="9" name="text-8">
            <a:extLst>
              <a:ext uri="{FF2B5EF4-FFF2-40B4-BE49-F238E27FC236}">
                <a16:creationId xmlns:a16="http://schemas.microsoft.com/office/drawing/2014/main" id="{1529D7F7-BA21-4C8D-B6AD-65FA3735B35D}"/>
              </a:ext>
            </a:extLst>
          </p:cNvPr>
          <p:cNvSpPr>
            <a:spLocks noGrp="1"/>
          </p:cNvSpPr>
          <p:nvPr/>
        </p:nvSpPr>
        <p:spPr>
          <a:xfrm>
            <a:off x="4552950" y="3143250"/>
            <a:ext cx="3086100" cy="1476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Второе: </a:t>
            </a:r>
            <a:r>
              <a:rPr sz="2625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Дворянство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(служило шпагой).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D8CF9A8-2522-487C-8C56-3440B68A18D1}"/>
              </a:ext>
            </a:extLst>
          </p:cNvPr>
          <p:cNvSpPr>
            <a:spLocks noGrp="1"/>
          </p:cNvSpPr>
          <p:nvPr/>
        </p:nvSpPr>
        <p:spPr>
          <a:xfrm>
            <a:off x="8134350" y="2771775"/>
            <a:ext cx="3543300" cy="2124075"/>
          </a:xfrm>
          <a:prstGeom prst="rect">
            <a:avLst/>
          </a:prstGeom>
          <a:solidFill>
            <a:srgbClr val="E9DDDA"/>
          </a:solidFill>
          <a:ln w="0">
            <a:noFill/>
          </a:ln>
        </p:spPr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CACFF89-8403-45E8-81CB-5BF7EA3F7C22}"/>
              </a:ext>
            </a:extLst>
          </p:cNvPr>
          <p:cNvSpPr>
            <a:spLocks noGrp="1"/>
          </p:cNvSpPr>
          <p:nvPr/>
        </p:nvSpPr>
        <p:spPr>
          <a:xfrm>
            <a:off x="8134350" y="2771775"/>
            <a:ext cx="3543300" cy="38100"/>
          </a:xfrm>
          <a:prstGeom prst="rect">
            <a:avLst/>
          </a:prstGeom>
          <a:solidFill>
            <a:srgbClr val="793C48"/>
          </a:solidFill>
          <a:ln w="0">
            <a:noFill/>
          </a:ln>
        </p:spPr>
      </p:sp>
      <p:sp>
        <p:nvSpPr>
          <p:cNvPr id="12" name="text-11">
            <a:extLst>
              <a:ext uri="{FF2B5EF4-FFF2-40B4-BE49-F238E27FC236}">
                <a16:creationId xmlns:a16="http://schemas.microsoft.com/office/drawing/2014/main" id="{6A8B64C6-49E2-4F42-9020-3FA589B6B543}"/>
              </a:ext>
            </a:extLst>
          </p:cNvPr>
          <p:cNvSpPr>
            <a:spLocks noGrp="1"/>
          </p:cNvSpPr>
          <p:nvPr/>
        </p:nvSpPr>
        <p:spPr>
          <a:xfrm>
            <a:off x="8362950" y="3143250"/>
            <a:ext cx="3086100" cy="1476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Третье: </a:t>
            </a: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Все остальные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(платили налоги).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BCDBAC0-8215-4D6A-A11A-3788226B69C4}"/>
              </a:ext>
            </a:extLst>
          </p:cNvPr>
          <p:cNvSpPr>
            <a:spLocks noGrp="1"/>
          </p:cNvSpPr>
          <p:nvPr/>
        </p:nvSpPr>
        <p:spPr>
          <a:xfrm>
            <a:off x="733425" y="5153025"/>
            <a:ext cx="6819900" cy="19050"/>
          </a:xfrm>
          <a:prstGeom prst="rect">
            <a:avLst/>
          </a:prstGeom>
          <a:solidFill>
            <a:srgbClr val="687469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F71EA2-1807-4854-A7DD-DB3B8BF1DCE6}"/>
              </a:ext>
            </a:extLst>
          </p:cNvPr>
          <p:cNvSpPr>
            <a:spLocks noGrp="1"/>
          </p:cNvSpPr>
          <p:nvPr/>
        </p:nvSpPr>
        <p:spPr>
          <a:xfrm>
            <a:off x="733425" y="5067300"/>
            <a:ext cx="19050" cy="95250"/>
          </a:xfrm>
          <a:prstGeom prst="rect">
            <a:avLst/>
          </a:prstGeom>
          <a:solidFill>
            <a:srgbClr val="687469"/>
          </a:solidFill>
          <a:ln w="0">
            <a:noFill/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CE71B2F-497D-4F67-9CCA-52AB24B8C236}"/>
              </a:ext>
            </a:extLst>
          </p:cNvPr>
          <p:cNvSpPr>
            <a:spLocks noGrp="1"/>
          </p:cNvSpPr>
          <p:nvPr/>
        </p:nvSpPr>
        <p:spPr>
          <a:xfrm>
            <a:off x="7534275" y="5067300"/>
            <a:ext cx="19050" cy="95250"/>
          </a:xfrm>
          <a:prstGeom prst="rect">
            <a:avLst/>
          </a:prstGeom>
          <a:solidFill>
            <a:srgbClr val="687469"/>
          </a:solidFill>
          <a:ln w="0">
            <a:noFill/>
          </a:ln>
        </p:spPr>
      </p:sp>
      <p:sp>
        <p:nvSpPr>
          <p:cNvPr id="16" name="text-15">
            <a:extLst>
              <a:ext uri="{FF2B5EF4-FFF2-40B4-BE49-F238E27FC236}">
                <a16:creationId xmlns:a16="http://schemas.microsoft.com/office/drawing/2014/main" id="{57047871-0B38-449A-A640-9D9E3C76F65F}"/>
              </a:ext>
            </a:extLst>
          </p:cNvPr>
          <p:cNvSpPr>
            <a:spLocks noGrp="1"/>
          </p:cNvSpPr>
          <p:nvPr/>
        </p:nvSpPr>
        <p:spPr>
          <a:xfrm>
            <a:off x="514350" y="5505450"/>
            <a:ext cx="111633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Первые два сословия были привилегированными и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не платили главный налог - талья.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6E437EA-4507-4341-901F-05D29BC187C8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8" name="text-17">
            <a:extLst>
              <a:ext uri="{FF2B5EF4-FFF2-40B4-BE49-F238E27FC236}">
                <a16:creationId xmlns:a16="http://schemas.microsoft.com/office/drawing/2014/main" id="{E3693262-4A02-448D-9364-9AEBCA028591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7553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-0">
            <a:extLst>
              <a:ext uri="{FF2B5EF4-FFF2-40B4-BE49-F238E27FC236}">
                <a16:creationId xmlns:a16="http://schemas.microsoft.com/office/drawing/2014/main" id="{501C0F6F-6E5C-4363-B44B-E03B0E25027F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4425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00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Причины финансового кризиса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1D06D485-6951-4A6D-B76F-F311D2115179}"/>
              </a:ext>
            </a:extLst>
          </p:cNvPr>
          <p:cNvSpPr>
            <a:spLocks noGrp="1"/>
          </p:cNvSpPr>
          <p:nvPr/>
        </p:nvSpPr>
        <p:spPr>
          <a:xfrm>
            <a:off x="514350" y="1390650"/>
            <a:ext cx="56388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1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Государству нужны были деньги на: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32D3F25-B8D3-4B62-876C-5ED5FE462CB1}"/>
              </a:ext>
            </a:extLst>
          </p:cNvPr>
          <p:cNvSpPr>
            <a:spLocks noGrp="1"/>
          </p:cNvSpPr>
          <p:nvPr/>
        </p:nvSpPr>
        <p:spPr>
          <a:xfrm>
            <a:off x="514350" y="2324100"/>
            <a:ext cx="5200650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4" name="text-3">
            <a:extLst>
              <a:ext uri="{FF2B5EF4-FFF2-40B4-BE49-F238E27FC236}">
                <a16:creationId xmlns:a16="http://schemas.microsoft.com/office/drawing/2014/main" id="{41FA36F1-0C78-4389-B9A2-9900B70E94B3}"/>
              </a:ext>
            </a:extLst>
          </p:cNvPr>
          <p:cNvSpPr>
            <a:spLocks noGrp="1"/>
          </p:cNvSpPr>
          <p:nvPr/>
        </p:nvSpPr>
        <p:spPr>
          <a:xfrm>
            <a:off x="704850" y="2476500"/>
            <a:ext cx="5191125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Армию и флот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DEF43AE-7621-4145-90B7-9DBF0FF6C212}"/>
              </a:ext>
            </a:extLst>
          </p:cNvPr>
          <p:cNvSpPr>
            <a:spLocks noGrp="1"/>
          </p:cNvSpPr>
          <p:nvPr/>
        </p:nvSpPr>
        <p:spPr>
          <a:xfrm>
            <a:off x="514350" y="3048000"/>
            <a:ext cx="5200650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6" name="text-5">
            <a:extLst>
              <a:ext uri="{FF2B5EF4-FFF2-40B4-BE49-F238E27FC236}">
                <a16:creationId xmlns:a16="http://schemas.microsoft.com/office/drawing/2014/main" id="{C7467D2B-F760-4725-A245-6BEF5D29DE02}"/>
              </a:ext>
            </a:extLst>
          </p:cNvPr>
          <p:cNvSpPr>
            <a:spLocks noGrp="1"/>
          </p:cNvSpPr>
          <p:nvPr/>
        </p:nvSpPr>
        <p:spPr>
          <a:xfrm>
            <a:off x="704850" y="3200400"/>
            <a:ext cx="5191125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Жалование чиновникам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971D5C-269D-40BC-84BA-7DA140AB11FF}"/>
              </a:ext>
            </a:extLst>
          </p:cNvPr>
          <p:cNvSpPr>
            <a:spLocks noGrp="1"/>
          </p:cNvSpPr>
          <p:nvPr/>
        </p:nvSpPr>
        <p:spPr>
          <a:xfrm>
            <a:off x="514350" y="3771900"/>
            <a:ext cx="5200650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8" name="text-7">
            <a:extLst>
              <a:ext uri="{FF2B5EF4-FFF2-40B4-BE49-F238E27FC236}">
                <a16:creationId xmlns:a16="http://schemas.microsoft.com/office/drawing/2014/main" id="{72180283-1FA1-41FF-B618-971CD459E990}"/>
              </a:ext>
            </a:extLst>
          </p:cNvPr>
          <p:cNvSpPr>
            <a:spLocks noGrp="1"/>
          </p:cNvSpPr>
          <p:nvPr/>
        </p:nvSpPr>
        <p:spPr>
          <a:xfrm>
            <a:off x="704850" y="3924300"/>
            <a:ext cx="5191125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Финансирование культуры и науки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8C357A-A742-4FD7-837E-000DEF394176}"/>
              </a:ext>
            </a:extLst>
          </p:cNvPr>
          <p:cNvSpPr>
            <a:spLocks noGrp="1"/>
          </p:cNvSpPr>
          <p:nvPr/>
        </p:nvSpPr>
        <p:spPr>
          <a:xfrm>
            <a:off x="514350" y="4495800"/>
            <a:ext cx="5200650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0" name="text-9">
            <a:extLst>
              <a:ext uri="{FF2B5EF4-FFF2-40B4-BE49-F238E27FC236}">
                <a16:creationId xmlns:a16="http://schemas.microsoft.com/office/drawing/2014/main" id="{5BE7C7EB-AB65-4C45-A976-73EFD2EAD331}"/>
              </a:ext>
            </a:extLst>
          </p:cNvPr>
          <p:cNvSpPr>
            <a:spLocks noGrp="1"/>
          </p:cNvSpPr>
          <p:nvPr/>
        </p:nvSpPr>
        <p:spPr>
          <a:xfrm>
            <a:off x="704850" y="4648200"/>
            <a:ext cx="5191125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Ведение частых и долгих войн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AA7CAC6-508B-405D-90BD-CA86E3A6FA86}"/>
              </a:ext>
            </a:extLst>
          </p:cNvPr>
          <p:cNvSpPr>
            <a:spLocks noGrp="1"/>
          </p:cNvSpPr>
          <p:nvPr/>
        </p:nvSpPr>
        <p:spPr>
          <a:xfrm>
            <a:off x="6619875" y="1438275"/>
            <a:ext cx="5057775" cy="2028825"/>
          </a:xfrm>
          <a:prstGeom prst="rect">
            <a:avLst/>
          </a:prstGeom>
          <a:solidFill>
            <a:srgbClr val="182C42"/>
          </a:solidFill>
          <a:ln w="0">
            <a:noFill/>
          </a:ln>
        </p:spPr>
      </p:sp>
      <p:sp>
        <p:nvSpPr>
          <p:cNvPr id="12" name="text-11">
            <a:extLst>
              <a:ext uri="{FF2B5EF4-FFF2-40B4-BE49-F238E27FC236}">
                <a16:creationId xmlns:a16="http://schemas.microsoft.com/office/drawing/2014/main" id="{2D2C15BB-C2CA-4ACC-A8F8-98BDF7BFDD61}"/>
              </a:ext>
            </a:extLst>
          </p:cNvPr>
          <p:cNvSpPr>
            <a:spLocks noGrp="1"/>
          </p:cNvSpPr>
          <p:nvPr/>
        </p:nvSpPr>
        <p:spPr>
          <a:xfrm>
            <a:off x="6924675" y="1762125"/>
            <a:ext cx="4410075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700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Третье сословие было обложено налогами по максимуму.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1320F1FF-DE8D-4EEF-A78D-C1813C4DF65D}"/>
              </a:ext>
            </a:extLst>
          </p:cNvPr>
          <p:cNvSpPr>
            <a:spLocks noGrp="1"/>
          </p:cNvSpPr>
          <p:nvPr/>
        </p:nvSpPr>
        <p:spPr>
          <a:xfrm>
            <a:off x="8858250" y="3648075"/>
            <a:ext cx="247650" cy="295275"/>
          </a:xfrm>
          <a:prstGeom prst="downArrow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74CF47-1546-41ED-9DC2-9B40CBAEEECE}"/>
              </a:ext>
            </a:extLst>
          </p:cNvPr>
          <p:cNvSpPr>
            <a:spLocks noGrp="1"/>
          </p:cNvSpPr>
          <p:nvPr/>
        </p:nvSpPr>
        <p:spPr>
          <a:xfrm>
            <a:off x="6619875" y="4114800"/>
            <a:ext cx="5057775" cy="2095500"/>
          </a:xfrm>
          <a:prstGeom prst="rect">
            <a:avLst/>
          </a:prstGeom>
          <a:solidFill>
            <a:srgbClr val="E9DDDA"/>
          </a:solidFill>
          <a:ln w="0">
            <a:noFill/>
          </a:ln>
        </p:spPr>
      </p:sp>
      <p:sp>
        <p:nvSpPr>
          <p:cNvPr id="15" name="text-14">
            <a:extLst>
              <a:ext uri="{FF2B5EF4-FFF2-40B4-BE49-F238E27FC236}">
                <a16:creationId xmlns:a16="http://schemas.microsoft.com/office/drawing/2014/main" id="{0825E9F7-C20A-4B17-B762-1ADE9E4B12D9}"/>
              </a:ext>
            </a:extLst>
          </p:cNvPr>
          <p:cNvSpPr>
            <a:spLocks noGrp="1"/>
          </p:cNvSpPr>
          <p:nvPr/>
        </p:nvSpPr>
        <p:spPr>
          <a:xfrm>
            <a:off x="6924675" y="4362450"/>
            <a:ext cx="4410075" cy="1647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Единственный выход: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заставить привилегированные сословия платить налоги наравне со всеми.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DDF6ABB-E257-4241-90F0-AB28F8555DCA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7" name="text-16">
            <a:extLst>
              <a:ext uri="{FF2B5EF4-FFF2-40B4-BE49-F238E27FC236}">
                <a16:creationId xmlns:a16="http://schemas.microsoft.com/office/drawing/2014/main" id="{E399C1AF-7014-4B73-9F85-9F5C1890AB51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14024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-0">
            <a:extLst>
              <a:ext uri="{FF2B5EF4-FFF2-40B4-BE49-F238E27FC236}">
                <a16:creationId xmlns:a16="http://schemas.microsoft.com/office/drawing/2014/main" id="{13B3E6F0-8AC5-474B-A219-E510FE6C6E15}"/>
              </a:ext>
            </a:extLst>
          </p:cNvPr>
          <p:cNvSpPr>
            <a:spLocks noGrp="1"/>
          </p:cNvSpPr>
          <p:nvPr/>
        </p:nvSpPr>
        <p:spPr>
          <a:xfrm>
            <a:off x="514350" y="457200"/>
            <a:ext cx="6534150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750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Людовик XV и первые попытки реформ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652057" y="304800"/>
            <a:ext cx="4022111" cy="5819775"/>
          </a:xfrm>
          <a:prstGeom prst="rect">
            <a:avLst/>
          </a:prstGeom>
        </p:spPr>
      </p:pic>
      <p:sp>
        <p:nvSpPr>
          <p:cNvPr id="3" name="text-1">
            <a:extLst>
              <a:ext uri="{FF2B5EF4-FFF2-40B4-BE49-F238E27FC236}">
                <a16:creationId xmlns:a16="http://schemas.microsoft.com/office/drawing/2014/main" id="{4D24F12B-8BF5-4E33-B114-5EF2017F9066}"/>
              </a:ext>
            </a:extLst>
          </p:cNvPr>
          <p:cNvSpPr>
            <a:spLocks noGrp="1"/>
          </p:cNvSpPr>
          <p:nvPr/>
        </p:nvSpPr>
        <p:spPr>
          <a:xfrm>
            <a:off x="514350" y="2057400"/>
            <a:ext cx="6496050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После войны за Австрийское наследство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(1740–1748)</a:t>
            </a: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казна истощена.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95E688-0F3B-473C-9EB2-66AD9D746A69}"/>
              </a:ext>
            </a:extLst>
          </p:cNvPr>
          <p:cNvSpPr>
            <a:spLocks noGrp="1"/>
          </p:cNvSpPr>
          <p:nvPr/>
        </p:nvSpPr>
        <p:spPr>
          <a:xfrm>
            <a:off x="514350" y="3324225"/>
            <a:ext cx="6486525" cy="1609725"/>
          </a:xfrm>
          <a:prstGeom prst="rect">
            <a:avLst/>
          </a:prstGeom>
          <a:solidFill>
            <a:srgbClr val="EAE1D2"/>
          </a:solidFill>
          <a:ln w="0">
            <a:noFill/>
          </a:ln>
        </p:spPr>
      </p:sp>
      <p:sp>
        <p:nvSpPr>
          <p:cNvPr id="5" name="text-3">
            <a:extLst>
              <a:ext uri="{FF2B5EF4-FFF2-40B4-BE49-F238E27FC236}">
                <a16:creationId xmlns:a16="http://schemas.microsoft.com/office/drawing/2014/main" id="{2C8E428F-7821-48D6-A3BA-D5E63F8FC0C1}"/>
              </a:ext>
            </a:extLst>
          </p:cNvPr>
          <p:cNvSpPr>
            <a:spLocks noGrp="1"/>
          </p:cNvSpPr>
          <p:nvPr/>
        </p:nvSpPr>
        <p:spPr>
          <a:xfrm>
            <a:off x="762000" y="3505200"/>
            <a:ext cx="5981700" cy="1276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1749 г.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Попытка ввести единый для всех налог - </a:t>
            </a: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двадцатину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(</a:t>
            </a:r>
            <a:r>
              <a:rPr sz="262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5%</a:t>
            </a:r>
            <a:r>
              <a:rPr sz="26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от доходов).</a:t>
            </a:r>
          </a:p>
        </p:txBody>
      </p:sp>
      <p:sp>
        <p:nvSpPr>
          <p:cNvPr id="6" name="text-4">
            <a:extLst>
              <a:ext uri="{FF2B5EF4-FFF2-40B4-BE49-F238E27FC236}">
                <a16:creationId xmlns:a16="http://schemas.microsoft.com/office/drawing/2014/main" id="{F33D8D98-49C0-4CDA-B005-FE546EC3FA1F}"/>
              </a:ext>
            </a:extLst>
          </p:cNvPr>
          <p:cNvSpPr>
            <a:spLocks noGrp="1"/>
          </p:cNvSpPr>
          <p:nvPr/>
        </p:nvSpPr>
        <p:spPr>
          <a:xfrm>
            <a:off x="514350" y="5334000"/>
            <a:ext cx="6486525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Реформа должна была затронуть </a:t>
            </a:r>
            <a:r>
              <a:rPr sz="255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имущие классы всех сословий.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EE83979-78DD-4D94-AE67-4B5EBBFAA6AC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8" name="text-6">
            <a:extLst>
              <a:ext uri="{FF2B5EF4-FFF2-40B4-BE49-F238E27FC236}">
                <a16:creationId xmlns:a16="http://schemas.microsoft.com/office/drawing/2014/main" id="{BF61611E-ECC2-4573-923D-16B681B10E99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3578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-0">
            <a:extLst>
              <a:ext uri="{FF2B5EF4-FFF2-40B4-BE49-F238E27FC236}">
                <a16:creationId xmlns:a16="http://schemas.microsoft.com/office/drawing/2014/main" id="{1C18B5DF-E086-42C3-9887-66E65C52AF90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52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Оппозиция реформам: Парламенты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C9F3FAE7-CEE1-4669-B76E-592F8E09221A}"/>
              </a:ext>
            </a:extLst>
          </p:cNvPr>
          <p:cNvSpPr>
            <a:spLocks noGrp="1"/>
          </p:cNvSpPr>
          <p:nvPr/>
        </p:nvSpPr>
        <p:spPr>
          <a:xfrm>
            <a:off x="514350" y="1362075"/>
            <a:ext cx="111633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Главным противником реформ выступила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судейская аристократия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- члены парламентов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(высших судов)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488B8B9-7C4D-49A8-95E7-1FE0498376B6}"/>
              </a:ext>
            </a:extLst>
          </p:cNvPr>
          <p:cNvSpPr>
            <a:spLocks noGrp="1"/>
          </p:cNvSpPr>
          <p:nvPr/>
        </p:nvSpPr>
        <p:spPr>
          <a:xfrm>
            <a:off x="457200" y="2571750"/>
            <a:ext cx="4657725" cy="3324225"/>
          </a:xfrm>
          <a:prstGeom prst="rect">
            <a:avLst/>
          </a:prstGeom>
          <a:solidFill>
            <a:srgbClr val="FFFCF5"/>
          </a:solidFill>
          <a:ln w="9525">
            <a:solidFill>
              <a:srgbClr val="AE956C"/>
            </a:solidFill>
          </a:ln>
        </p:spPr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14350" y="2630512"/>
            <a:ext cx="4543425" cy="3206702"/>
          </a:xfrm>
          <a:prstGeom prst="rect">
            <a:avLst/>
          </a:prstGeom>
        </p:spPr>
      </p:pic>
      <p:sp>
        <p:nvSpPr>
          <p:cNvPr id="5" name="text-3">
            <a:extLst>
              <a:ext uri="{FF2B5EF4-FFF2-40B4-BE49-F238E27FC236}">
                <a16:creationId xmlns:a16="http://schemas.microsoft.com/office/drawing/2014/main" id="{524B2B59-C80E-4F50-8FE0-5E1DC11C29AA}"/>
              </a:ext>
            </a:extLst>
          </p:cNvPr>
          <p:cNvSpPr>
            <a:spLocks noGrp="1"/>
          </p:cNvSpPr>
          <p:nvPr/>
        </p:nvSpPr>
        <p:spPr>
          <a:xfrm>
            <a:off x="5572125" y="2495550"/>
            <a:ext cx="6096000" cy="447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1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Парламенты имели право: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1AA9692-2206-421B-95C5-58EB18275550}"/>
              </a:ext>
            </a:extLst>
          </p:cNvPr>
          <p:cNvSpPr>
            <a:spLocks noGrp="1"/>
          </p:cNvSpPr>
          <p:nvPr/>
        </p:nvSpPr>
        <p:spPr>
          <a:xfrm>
            <a:off x="5572125" y="3019425"/>
            <a:ext cx="6076950" cy="1143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7" name="text-5">
            <a:extLst>
              <a:ext uri="{FF2B5EF4-FFF2-40B4-BE49-F238E27FC236}">
                <a16:creationId xmlns:a16="http://schemas.microsoft.com/office/drawing/2014/main" id="{06B8711D-78EC-436D-BD9B-5723BB772DB2}"/>
              </a:ext>
            </a:extLst>
          </p:cNvPr>
          <p:cNvSpPr>
            <a:spLocks noGrp="1"/>
          </p:cNvSpPr>
          <p:nvPr/>
        </p:nvSpPr>
        <p:spPr>
          <a:xfrm>
            <a:off x="5572125" y="3152775"/>
            <a:ext cx="60769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Обжаловать приговоры низших судов.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E4D4AC2-DC43-4C4C-8634-7B3391A5E71B}"/>
              </a:ext>
            </a:extLst>
          </p:cNvPr>
          <p:cNvSpPr>
            <a:spLocks noGrp="1"/>
          </p:cNvSpPr>
          <p:nvPr/>
        </p:nvSpPr>
        <p:spPr>
          <a:xfrm>
            <a:off x="5572125" y="3943350"/>
            <a:ext cx="6076950" cy="1143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9" name="text-7">
            <a:extLst>
              <a:ext uri="{FF2B5EF4-FFF2-40B4-BE49-F238E27FC236}">
                <a16:creationId xmlns:a16="http://schemas.microsoft.com/office/drawing/2014/main" id="{AA012B3E-0595-4FFF-807B-2FA7CCEFD551}"/>
              </a:ext>
            </a:extLst>
          </p:cNvPr>
          <p:cNvSpPr>
            <a:spLocks noGrp="1"/>
          </p:cNvSpPr>
          <p:nvPr/>
        </p:nvSpPr>
        <p:spPr>
          <a:xfrm>
            <a:off x="5572125" y="4076700"/>
            <a:ext cx="607695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Отказаться регистрировать королевские законы, ссылаясь на их незаконность.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ECEF4D7-F069-4E23-A1CB-96B3B745E55C}"/>
              </a:ext>
            </a:extLst>
          </p:cNvPr>
          <p:cNvSpPr>
            <a:spLocks noGrp="1"/>
          </p:cNvSpPr>
          <p:nvPr/>
        </p:nvSpPr>
        <p:spPr>
          <a:xfrm>
            <a:off x="5572125" y="5181600"/>
            <a:ext cx="6076950" cy="1143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1" name="text-9">
            <a:extLst>
              <a:ext uri="{FF2B5EF4-FFF2-40B4-BE49-F238E27FC236}">
                <a16:creationId xmlns:a16="http://schemas.microsoft.com/office/drawing/2014/main" id="{45002F19-FBCD-4640-BD74-A1E9F29555A6}"/>
              </a:ext>
            </a:extLst>
          </p:cNvPr>
          <p:cNvSpPr>
            <a:spLocks noGrp="1"/>
          </p:cNvSpPr>
          <p:nvPr/>
        </p:nvSpPr>
        <p:spPr>
          <a:xfrm>
            <a:off x="5572125" y="5314950"/>
            <a:ext cx="607695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Могли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блокировать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любые указы короля.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00600BD-5A22-49EF-A32E-ADDADF26D57A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3" name="text-11">
            <a:extLst>
              <a:ext uri="{FF2B5EF4-FFF2-40B4-BE49-F238E27FC236}">
                <a16:creationId xmlns:a16="http://schemas.microsoft.com/office/drawing/2014/main" id="{3EFA0B33-97D4-468F-B11E-FAA09E313AAF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3277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C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-0">
            <a:extLst>
              <a:ext uri="{FF2B5EF4-FFF2-40B4-BE49-F238E27FC236}">
                <a16:creationId xmlns:a16="http://schemas.microsoft.com/office/drawing/2014/main" id="{7D3FDC8C-D17B-4921-BB2F-75BFEF5EE6E0}"/>
              </a:ext>
            </a:extLst>
          </p:cNvPr>
          <p:cNvSpPr>
            <a:spLocks noGrp="1"/>
          </p:cNvSpPr>
          <p:nvPr/>
        </p:nvSpPr>
        <p:spPr>
          <a:xfrm>
            <a:off x="514350" y="438150"/>
            <a:ext cx="11163300" cy="1123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675" b="0" i="0">
                <a:solidFill>
                  <a:srgbClr val="F5F0E6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F5F0E6"/>
                </a:solidFill>
                <a:latin typeface="Georgia"/>
                <a:ea typeface="Georgia"/>
                <a:cs typeface="Georgia"/>
              </a:rPr>
              <a:t>Усиление власти парламентов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722642CA-DEAA-4A44-BCD8-C3948B9F49AC}"/>
              </a:ext>
            </a:extLst>
          </p:cNvPr>
          <p:cNvSpPr>
            <a:spLocks noGrp="1"/>
          </p:cNvSpPr>
          <p:nvPr/>
        </p:nvSpPr>
        <p:spPr>
          <a:xfrm>
            <a:off x="514350" y="1685925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62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Парламенты, особенно Парижский, пытались превратить свои полномочия в право контролировать правительство.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260077-757C-4D74-B77F-AEBE8B5D76FE}"/>
              </a:ext>
            </a:extLst>
          </p:cNvPr>
          <p:cNvSpPr>
            <a:spLocks noGrp="1"/>
          </p:cNvSpPr>
          <p:nvPr/>
        </p:nvSpPr>
        <p:spPr>
          <a:xfrm>
            <a:off x="514350" y="3248025"/>
            <a:ext cx="5924550" cy="2524125"/>
          </a:xfrm>
          <a:prstGeom prst="rect">
            <a:avLst/>
          </a:prstGeom>
          <a:solidFill>
            <a:srgbClr val="F5F0E6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EBDC62-F301-462E-830F-826C99917A28}"/>
              </a:ext>
            </a:extLst>
          </p:cNvPr>
          <p:cNvSpPr>
            <a:spLocks noGrp="1"/>
          </p:cNvSpPr>
          <p:nvPr/>
        </p:nvSpPr>
        <p:spPr>
          <a:xfrm>
            <a:off x="742950" y="3495675"/>
            <a:ext cx="723900" cy="28575"/>
          </a:xfrm>
          <a:prstGeom prst="rect">
            <a:avLst/>
          </a:prstGeom>
          <a:solidFill>
            <a:srgbClr val="793C48"/>
          </a:solidFill>
          <a:ln w="0">
            <a:noFill/>
          </a:ln>
        </p:spPr>
      </p:sp>
      <p:sp>
        <p:nvSpPr>
          <p:cNvPr id="5" name="text-4">
            <a:extLst>
              <a:ext uri="{FF2B5EF4-FFF2-40B4-BE49-F238E27FC236}">
                <a16:creationId xmlns:a16="http://schemas.microsoft.com/office/drawing/2014/main" id="{5796EA1C-5336-4766-A0F1-07E68A007625}"/>
              </a:ext>
            </a:extLst>
          </p:cNvPr>
          <p:cNvSpPr>
            <a:spLocks noGrp="1"/>
          </p:cNvSpPr>
          <p:nvPr/>
        </p:nvSpPr>
        <p:spPr>
          <a:xfrm>
            <a:off x="819150" y="3876675"/>
            <a:ext cx="5314950" cy="1695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22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Без их регистрации </a:t>
            </a:r>
            <a:r>
              <a:rPr sz="3225" b="1" i="0">
                <a:solidFill>
                  <a:srgbClr val="793C48"/>
                </a:solidFill>
                <a:latin typeface="Georgia"/>
                <a:ea typeface="Georgia"/>
                <a:cs typeface="Georgia"/>
              </a:rPr>
              <a:t>ни один закон</a:t>
            </a:r>
            <a:r>
              <a:rPr sz="322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 не вступал в силу.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59208433-0579-4B4D-9E7D-FF426F8FEFB6}"/>
              </a:ext>
            </a:extLst>
          </p:cNvPr>
          <p:cNvSpPr>
            <a:spLocks noGrp="1"/>
          </p:cNvSpPr>
          <p:nvPr/>
        </p:nvSpPr>
        <p:spPr>
          <a:xfrm>
            <a:off x="6657975" y="4343400"/>
            <a:ext cx="523875" cy="200025"/>
          </a:xfrm>
          <a:prstGeom prst="rightArrow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7" name="text-6">
            <a:extLst>
              <a:ext uri="{FF2B5EF4-FFF2-40B4-BE49-F238E27FC236}">
                <a16:creationId xmlns:a16="http://schemas.microsoft.com/office/drawing/2014/main" id="{211EB7F0-E17D-4187-88AD-35CAD9A92BC7}"/>
              </a:ext>
            </a:extLst>
          </p:cNvPr>
          <p:cNvSpPr>
            <a:spLocks noGrp="1"/>
          </p:cNvSpPr>
          <p:nvPr/>
        </p:nvSpPr>
        <p:spPr>
          <a:xfrm>
            <a:off x="7581900" y="3638550"/>
            <a:ext cx="4095750" cy="2219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925" b="0" i="0">
                <a:solidFill>
                  <a:srgbClr val="F5F0E6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Они стали мощной силой, </a:t>
            </a:r>
            <a:r>
              <a:rPr sz="2925" b="1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тормозившей</a:t>
            </a:r>
            <a:r>
              <a:rPr sz="2925" b="0" i="0">
                <a:solidFill>
                  <a:srgbClr val="F5F0E6"/>
                </a:solidFill>
                <a:latin typeface="Calibri"/>
                <a:ea typeface="Calibri"/>
                <a:cs typeface="Calibri"/>
              </a:rPr>
              <a:t> любые попытки изменений.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47041A3-8E2C-413A-A9D0-A911669085A2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53606A"/>
          </a:solidFill>
          <a:ln w="0">
            <a:noFill/>
          </a:ln>
        </p:spPr>
      </p:sp>
      <p:sp>
        <p:nvSpPr>
          <p:cNvPr id="9" name="text-8">
            <a:extLst>
              <a:ext uri="{FF2B5EF4-FFF2-40B4-BE49-F238E27FC236}">
                <a16:creationId xmlns:a16="http://schemas.microsoft.com/office/drawing/2014/main" id="{6F7EA30D-99E0-4F5E-8093-925BBAADBE0D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D6CBBA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D6CBBA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78646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-0">
            <a:extLst>
              <a:ext uri="{FF2B5EF4-FFF2-40B4-BE49-F238E27FC236}">
                <a16:creationId xmlns:a16="http://schemas.microsoft.com/office/drawing/2014/main" id="{379EDDFF-09A5-4AF9-BA2B-481E60C901A1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7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Военные реформы после Семилетней войны</a:t>
            </a:r>
          </a:p>
        </p:txBody>
      </p:sp>
      <p:sp>
        <p:nvSpPr>
          <p:cNvPr id="2" name="text-1">
            <a:extLst>
              <a:ext uri="{FF2B5EF4-FFF2-40B4-BE49-F238E27FC236}">
                <a16:creationId xmlns:a16="http://schemas.microsoft.com/office/drawing/2014/main" id="{92946310-BE7D-4DB7-B2D8-43198C466A2C}"/>
              </a:ext>
            </a:extLst>
          </p:cNvPr>
          <p:cNvSpPr>
            <a:spLocks noGrp="1"/>
          </p:cNvSpPr>
          <p:nvPr/>
        </p:nvSpPr>
        <p:spPr>
          <a:xfrm>
            <a:off x="514350" y="1400175"/>
            <a:ext cx="1116330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Семилетняя война </a:t>
            </a:r>
            <a:r>
              <a:rPr sz="247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(1756–1763)</a:t>
            </a: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показала слабость французской армии.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FE110D-9DC2-435A-9640-6EAE07144D73}"/>
              </a:ext>
            </a:extLst>
          </p:cNvPr>
          <p:cNvSpPr>
            <a:spLocks noGrp="1"/>
          </p:cNvSpPr>
          <p:nvPr/>
        </p:nvSpPr>
        <p:spPr>
          <a:xfrm>
            <a:off x="457200" y="2457450"/>
            <a:ext cx="4600575" cy="2876550"/>
          </a:xfrm>
          <a:prstGeom prst="rect">
            <a:avLst/>
          </a:prstGeom>
          <a:solidFill>
            <a:srgbClr val="FFFCF5"/>
          </a:solidFill>
          <a:ln w="9525">
            <a:solidFill>
              <a:srgbClr val="AE956C"/>
            </a:solidFill>
          </a:ln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153258" y="2514600"/>
            <a:ext cx="3208460" cy="2762250"/>
          </a:xfrm>
          <a:prstGeom prst="rect">
            <a:avLst/>
          </a:prstGeom>
        </p:spPr>
      </p:pic>
      <p:sp>
        <p:nvSpPr>
          <p:cNvPr id="5" name="text-3">
            <a:extLst>
              <a:ext uri="{FF2B5EF4-FFF2-40B4-BE49-F238E27FC236}">
                <a16:creationId xmlns:a16="http://schemas.microsoft.com/office/drawing/2014/main" id="{E8AF4E78-1B23-4A28-BC5C-F732CA031723}"/>
              </a:ext>
            </a:extLst>
          </p:cNvPr>
          <p:cNvSpPr>
            <a:spLocks noGrp="1"/>
          </p:cNvSpPr>
          <p:nvPr/>
        </p:nvSpPr>
        <p:spPr>
          <a:xfrm>
            <a:off x="5495925" y="2390775"/>
            <a:ext cx="619125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1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75" b="1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Проведены успешные военные реформы: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71672D1-8923-4BB3-8213-9C7ACB7EAE19}"/>
              </a:ext>
            </a:extLst>
          </p:cNvPr>
          <p:cNvSpPr>
            <a:spLocks noGrp="1"/>
          </p:cNvSpPr>
          <p:nvPr/>
        </p:nvSpPr>
        <p:spPr>
          <a:xfrm>
            <a:off x="5486400" y="3133725"/>
            <a:ext cx="6181725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7" name="text-5">
            <a:extLst>
              <a:ext uri="{FF2B5EF4-FFF2-40B4-BE49-F238E27FC236}">
                <a16:creationId xmlns:a16="http://schemas.microsoft.com/office/drawing/2014/main" id="{E7E5D942-0AB8-45D7-88AC-8A0F2F412E73}"/>
              </a:ext>
            </a:extLst>
          </p:cNvPr>
          <p:cNvSpPr>
            <a:spLocks noGrp="1"/>
          </p:cNvSpPr>
          <p:nvPr/>
        </p:nvSpPr>
        <p:spPr>
          <a:xfrm>
            <a:off x="5648325" y="3257550"/>
            <a:ext cx="601980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Улучшена подготовка солдат и дисциплина.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341419A-D1FD-4A63-9915-101E977008A4}"/>
              </a:ext>
            </a:extLst>
          </p:cNvPr>
          <p:cNvSpPr>
            <a:spLocks noGrp="1"/>
          </p:cNvSpPr>
          <p:nvPr/>
        </p:nvSpPr>
        <p:spPr>
          <a:xfrm>
            <a:off x="5486400" y="3819525"/>
            <a:ext cx="6181725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9" name="text-7">
            <a:extLst>
              <a:ext uri="{FF2B5EF4-FFF2-40B4-BE49-F238E27FC236}">
                <a16:creationId xmlns:a16="http://schemas.microsoft.com/office/drawing/2014/main" id="{F361BFFD-C8C0-493B-901E-8441050A74DF}"/>
              </a:ext>
            </a:extLst>
          </p:cNvPr>
          <p:cNvSpPr>
            <a:spLocks noGrp="1"/>
          </p:cNvSpPr>
          <p:nvPr/>
        </p:nvSpPr>
        <p:spPr>
          <a:xfrm>
            <a:off x="5648325" y="3914775"/>
            <a:ext cx="60198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Созданы новые военные училища для офицеров.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8D20F2-918F-4C22-8D54-031793884ECB}"/>
              </a:ext>
            </a:extLst>
          </p:cNvPr>
          <p:cNvSpPr>
            <a:spLocks noGrp="1"/>
          </p:cNvSpPr>
          <p:nvPr/>
        </p:nvSpPr>
        <p:spPr>
          <a:xfrm>
            <a:off x="5486400" y="4714875"/>
            <a:ext cx="6181725" cy="9525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11" name="text-9">
            <a:extLst>
              <a:ext uri="{FF2B5EF4-FFF2-40B4-BE49-F238E27FC236}">
                <a16:creationId xmlns:a16="http://schemas.microsoft.com/office/drawing/2014/main" id="{8D920B4B-21C4-444E-8B1F-E238CDED9619}"/>
              </a:ext>
            </a:extLst>
          </p:cNvPr>
          <p:cNvSpPr>
            <a:spLocks noGrp="1"/>
          </p:cNvSpPr>
          <p:nvPr/>
        </p:nvSpPr>
        <p:spPr>
          <a:xfrm>
            <a:off x="5648325" y="4791075"/>
            <a:ext cx="601980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Радикально реорганизована артиллерия.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0E7D58D-29B1-4799-A2D0-AE3907B6996A}"/>
              </a:ext>
            </a:extLst>
          </p:cNvPr>
          <p:cNvSpPr>
            <a:spLocks noGrp="1"/>
          </p:cNvSpPr>
          <p:nvPr/>
        </p:nvSpPr>
        <p:spPr>
          <a:xfrm>
            <a:off x="514350" y="5495925"/>
            <a:ext cx="11163300" cy="876300"/>
          </a:xfrm>
          <a:prstGeom prst="rect">
            <a:avLst/>
          </a:prstGeom>
          <a:solidFill>
            <a:srgbClr val="687469"/>
          </a:solidFill>
          <a:ln w="0">
            <a:noFill/>
          </a:ln>
        </p:spPr>
      </p:sp>
      <p:sp>
        <p:nvSpPr>
          <p:cNvPr id="13" name="text-11">
            <a:extLst>
              <a:ext uri="{FF2B5EF4-FFF2-40B4-BE49-F238E27FC236}">
                <a16:creationId xmlns:a16="http://schemas.microsoft.com/office/drawing/2014/main" id="{AEB802EE-37BB-4388-ADBA-170173CB7BA4}"/>
              </a:ext>
            </a:extLst>
          </p:cNvPr>
          <p:cNvSpPr>
            <a:spLocks noGrp="1"/>
          </p:cNvSpPr>
          <p:nvPr/>
        </p:nvSpPr>
        <p:spPr>
          <a:xfrm>
            <a:off x="733425" y="5591175"/>
            <a:ext cx="107251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250" b="0" i="0">
                <a:solidFill>
                  <a:srgbClr val="FFFCF5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FFFCF5"/>
                </a:solidFill>
                <a:latin typeface="Calibri"/>
                <a:ea typeface="Calibri"/>
                <a:cs typeface="Calibri"/>
              </a:rPr>
              <a:t>Реформы были возможны, если не затрагивали финансовые интересы аристократии.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530A89F-2F19-4242-9309-08996DFE46AD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5" name="text-13">
            <a:extLst>
              <a:ext uri="{FF2B5EF4-FFF2-40B4-BE49-F238E27FC236}">
                <a16:creationId xmlns:a16="http://schemas.microsoft.com/office/drawing/2014/main" id="{74B447F6-6F91-4B05-8AC5-6D09ACBCCA4A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13743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-0">
            <a:extLst>
              <a:ext uri="{FF2B5EF4-FFF2-40B4-BE49-F238E27FC236}">
                <a16:creationId xmlns:a16="http://schemas.microsoft.com/office/drawing/2014/main" id="{F1549F73-DAFA-4A41-B986-EE4935F46500}"/>
              </a:ext>
            </a:extLst>
          </p:cNvPr>
          <p:cNvSpPr>
            <a:spLocks noGrp="1"/>
          </p:cNvSpPr>
          <p:nvPr/>
        </p:nvSpPr>
        <p:spPr>
          <a:xfrm>
            <a:off x="514350" y="342900"/>
            <a:ext cx="11163300" cy="1104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525" b="0" i="0">
                <a:solidFill>
                  <a:srgbClr val="182C42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82C42"/>
                </a:solidFill>
                <a:latin typeface="Georgia"/>
                <a:ea typeface="Georgia"/>
                <a:cs typeface="Georgia"/>
              </a:rPr>
              <a:t>Канцлер Мопу и атака на парламенты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14472" y="1447800"/>
            <a:ext cx="3524006" cy="46196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E20ED5E-4D5D-49E7-B159-350EF6A0DF7B}"/>
              </a:ext>
            </a:extLst>
          </p:cNvPr>
          <p:cNvSpPr>
            <a:spLocks noGrp="1"/>
          </p:cNvSpPr>
          <p:nvPr/>
        </p:nvSpPr>
        <p:spPr>
          <a:xfrm>
            <a:off x="4333875" y="1533525"/>
            <a:ext cx="19050" cy="447675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59367B-1A59-419E-966D-6693E0798B3B}"/>
              </a:ext>
            </a:extLst>
          </p:cNvPr>
          <p:cNvSpPr>
            <a:spLocks noGrp="1"/>
          </p:cNvSpPr>
          <p:nvPr/>
        </p:nvSpPr>
        <p:spPr>
          <a:xfrm>
            <a:off x="4286250" y="1533525"/>
            <a:ext cx="114300" cy="11430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64FAFC-6F7A-43E8-9641-81E8C667EDB2}"/>
              </a:ext>
            </a:extLst>
          </p:cNvPr>
          <p:cNvSpPr>
            <a:spLocks noGrp="1"/>
          </p:cNvSpPr>
          <p:nvPr/>
        </p:nvSpPr>
        <p:spPr>
          <a:xfrm>
            <a:off x="4286250" y="2524125"/>
            <a:ext cx="114300" cy="11430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6C494E9-1FEF-4423-95A4-B5A4E154E8AA}"/>
              </a:ext>
            </a:extLst>
          </p:cNvPr>
          <p:cNvSpPr>
            <a:spLocks noGrp="1"/>
          </p:cNvSpPr>
          <p:nvPr/>
        </p:nvSpPr>
        <p:spPr>
          <a:xfrm>
            <a:off x="4286250" y="3829050"/>
            <a:ext cx="114300" cy="11430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5A748E-DAC1-47A7-8763-C985B347577F}"/>
              </a:ext>
            </a:extLst>
          </p:cNvPr>
          <p:cNvSpPr>
            <a:spLocks noGrp="1"/>
          </p:cNvSpPr>
          <p:nvPr/>
        </p:nvSpPr>
        <p:spPr>
          <a:xfrm>
            <a:off x="4286250" y="5429250"/>
            <a:ext cx="114300" cy="114300"/>
          </a:xfrm>
          <a:prstGeom prst="rect">
            <a:avLst/>
          </a:prstGeom>
          <a:solidFill>
            <a:srgbClr val="AE956C"/>
          </a:solidFill>
          <a:ln w="0">
            <a:noFill/>
          </a:ln>
        </p:spPr>
      </p:sp>
      <p:sp>
        <p:nvSpPr>
          <p:cNvPr id="8" name="text-6">
            <a:extLst>
              <a:ext uri="{FF2B5EF4-FFF2-40B4-BE49-F238E27FC236}">
                <a16:creationId xmlns:a16="http://schemas.microsoft.com/office/drawing/2014/main" id="{A0C59F18-4D77-459F-ACCF-A2D2B5908DF7}"/>
              </a:ext>
            </a:extLst>
          </p:cNvPr>
          <p:cNvSpPr>
            <a:spLocks noGrp="1"/>
          </p:cNvSpPr>
          <p:nvPr/>
        </p:nvSpPr>
        <p:spPr>
          <a:xfrm>
            <a:off x="4610100" y="1419225"/>
            <a:ext cx="706755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Для проведения налоговой реформы нужно было обезоружить оппозицию.</a:t>
            </a:r>
          </a:p>
        </p:txBody>
      </p:sp>
      <p:sp>
        <p:nvSpPr>
          <p:cNvPr id="9" name="text-7">
            <a:extLst>
              <a:ext uri="{FF2B5EF4-FFF2-40B4-BE49-F238E27FC236}">
                <a16:creationId xmlns:a16="http://schemas.microsoft.com/office/drawing/2014/main" id="{A915C892-AE3F-4732-B9F5-CBCA0D29FA8F}"/>
              </a:ext>
            </a:extLst>
          </p:cNvPr>
          <p:cNvSpPr>
            <a:spLocks noGrp="1"/>
          </p:cNvSpPr>
          <p:nvPr/>
        </p:nvSpPr>
        <p:spPr>
          <a:xfrm>
            <a:off x="4610100" y="2400300"/>
            <a:ext cx="706755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Канцлер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Рене де Мопу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(бывший глава Парижского парламента) знал слабые места противника.</a:t>
            </a:r>
          </a:p>
        </p:txBody>
      </p:sp>
      <p:sp>
        <p:nvSpPr>
          <p:cNvPr id="10" name="text-8">
            <a:extLst>
              <a:ext uri="{FF2B5EF4-FFF2-40B4-BE49-F238E27FC236}">
                <a16:creationId xmlns:a16="http://schemas.microsoft.com/office/drawing/2014/main" id="{BC2BE1CC-565D-4527-BE15-2C1830954FF1}"/>
              </a:ext>
            </a:extLst>
          </p:cNvPr>
          <p:cNvSpPr>
            <a:spLocks noGrp="1"/>
          </p:cNvSpPr>
          <p:nvPr/>
        </p:nvSpPr>
        <p:spPr>
          <a:xfrm>
            <a:off x="4610100" y="3714750"/>
            <a:ext cx="706755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Он провел судебную реформу,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упразднив старые парламенты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400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создав новую</a:t>
            </a:r>
            <a:r>
              <a:rPr sz="2400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, послушную королю судебную систему.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6F40C1F-3767-473B-A96D-DD8DF55659CC}"/>
              </a:ext>
            </a:extLst>
          </p:cNvPr>
          <p:cNvSpPr>
            <a:spLocks noGrp="1"/>
          </p:cNvSpPr>
          <p:nvPr/>
        </p:nvSpPr>
        <p:spPr>
          <a:xfrm>
            <a:off x="4543425" y="5276850"/>
            <a:ext cx="7134225" cy="990600"/>
          </a:xfrm>
          <a:prstGeom prst="rect">
            <a:avLst/>
          </a:prstGeom>
          <a:solidFill>
            <a:srgbClr val="EAE1D2"/>
          </a:solidFill>
          <a:ln w="0">
            <a:noFill/>
          </a:ln>
        </p:spPr>
      </p:sp>
      <p:sp>
        <p:nvSpPr>
          <p:cNvPr id="12" name="text-10">
            <a:extLst>
              <a:ext uri="{FF2B5EF4-FFF2-40B4-BE49-F238E27FC236}">
                <a16:creationId xmlns:a16="http://schemas.microsoft.com/office/drawing/2014/main" id="{F1585851-D679-4B24-9366-374251EC9351}"/>
              </a:ext>
            </a:extLst>
          </p:cNvPr>
          <p:cNvSpPr>
            <a:spLocks noGrp="1"/>
          </p:cNvSpPr>
          <p:nvPr/>
        </p:nvSpPr>
        <p:spPr>
          <a:xfrm>
            <a:off x="4752975" y="5391150"/>
            <a:ext cx="6677025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Это позволило </a:t>
            </a:r>
            <a:r>
              <a:rPr sz="2475" b="1" i="0">
                <a:solidFill>
                  <a:srgbClr val="793C48"/>
                </a:solidFill>
                <a:latin typeface="Calibri"/>
                <a:ea typeface="Calibri"/>
                <a:cs typeface="Calibri"/>
              </a:rPr>
              <a:t>на время</a:t>
            </a:r>
            <a:r>
              <a:rPr sz="2475" b="0" i="0">
                <a:solidFill>
                  <a:srgbClr val="182C42"/>
                </a:solidFill>
                <a:latin typeface="Calibri"/>
                <a:ea typeface="Calibri"/>
                <a:cs typeface="Calibri"/>
              </a:rPr>
              <a:t> подавить сопротивление.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943A490-116D-4F91-81A4-D5502F31E8C7}"/>
              </a:ext>
            </a:extLst>
          </p:cNvPr>
          <p:cNvSpPr>
            <a:spLocks noGrp="1"/>
          </p:cNvSpPr>
          <p:nvPr/>
        </p:nvSpPr>
        <p:spPr>
          <a:xfrm>
            <a:off x="514350" y="6486525"/>
            <a:ext cx="11163300" cy="9525"/>
          </a:xfrm>
          <a:prstGeom prst="rect">
            <a:avLst/>
          </a:prstGeom>
          <a:solidFill>
            <a:srgbClr val="D1C5B2"/>
          </a:solidFill>
          <a:ln w="0">
            <a:noFill/>
          </a:ln>
        </p:spPr>
      </p:sp>
      <p:sp>
        <p:nvSpPr>
          <p:cNvPr id="14" name="text-12">
            <a:extLst>
              <a:ext uri="{FF2B5EF4-FFF2-40B4-BE49-F238E27FC236}">
                <a16:creationId xmlns:a16="http://schemas.microsoft.com/office/drawing/2014/main" id="{D6F10930-D47A-4511-AC5F-9E3A22CDF6C1}"/>
              </a:ext>
            </a:extLst>
          </p:cNvPr>
          <p:cNvSpPr>
            <a:spLocks noGrp="1"/>
          </p:cNvSpPr>
          <p:nvPr/>
        </p:nvSpPr>
        <p:spPr>
          <a:xfrm>
            <a:off x="10058400" y="6581775"/>
            <a:ext cx="1619250" cy="190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6000"/>
              </a:lnSpc>
              <a:buNone/>
              <a:def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87269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9260616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721</Words>
  <Application>Microsoft Office PowerPoint</Application>
  <DocSecurity>0</DocSecurity>
  <PresentationFormat>Широкоэкранный</PresentationFormat>
  <Paragraphs>107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2026-09-12T14:04:11Z</dcterms:created>
  <dcterms:modified xsi:type="dcterms:W3CDTF">2026-09-13T10:25:53Z</dcterms:modified>
</cp:coreProperties>
</file>