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96BF4-796B-4EE7-A6E7-B8FF96973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3EC3E0-0E21-4FAF-938D-B89FF2328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491EF6-2182-4CC4-83A9-559630788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ECFAA4-E52C-40FB-A3A8-98D843E1C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D5CCBC-7B01-435E-9227-2D6163A37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9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5A3C2-0500-4DA3-9DE4-82D80A80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2F0675-B73A-4FDB-85BC-144F8A4E3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BB06D2-D3FA-436C-A4D9-96A91D975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0C53E9-9520-4D6B-9EFE-724E3757A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D173D1-9E03-46E2-A975-891BFBE2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95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5DDFC-FDC5-4FA1-9B6F-992BCBC44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36A220-7359-429B-B382-244C53BD5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7E77A5-4896-4493-A20E-1A74455B1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27FFD4-D7A9-46E0-9740-683EB1B3B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6DAAB1-EE16-41B3-9684-B2D575A4F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320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9415CF-1ED8-454C-AA1B-3CC060F7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854331-984A-404B-8205-767B5AB44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F4A80-6CDB-4DF6-9CCB-38D36067C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2526B3-37A3-4323-978F-3B9EE0ED8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89422F-6680-4448-8951-7CFA653A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AFCB52-4BB7-4B7E-BC4E-89AF2DEF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92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C8942-B7D0-4D07-9B98-E2762F820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A2E174-CFE9-428F-A839-38941CB43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643EF7-2DD3-4565-8AE5-B8488661B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6B8844-9BD9-46B5-9CFB-6FBBFE4186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957684F-D5EC-42D4-8160-C8C483B77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73DC39-3A32-4B54-8DE3-25BD23BAB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FAAED9-0E31-4F04-9455-264C8460C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878D629-C5D4-4F9F-AA3F-93D7A5BD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8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768E2-9CD4-4F64-AFF2-162C0114B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176780-7E23-4D66-88F4-700E29F8D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A64393-B854-48E5-B387-E83AA5B6D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DF0C80-88F8-4524-988C-8CAE76CF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01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A4F004-1DAB-4B9B-B13B-595A806C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8EC28E-E9AE-4358-8122-450937190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0FB85C-77B2-4DE5-9728-AB499F45B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40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E7CFE-800D-4F9E-BFE2-1CD5021CF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A8625B-19EB-44F4-959F-9EA283172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BD4CED-82B1-46ED-BC14-8F69844DB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3E5241-DD71-47E6-A2BC-0309748C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F9723A-D209-4B99-B563-C5B8B2C2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43F20D-5A67-4194-B3CA-F3034299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931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AA7D3-51EB-4A63-BA56-1CEDC7C1E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766B0F-C543-41CC-8EFE-1323951AE0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E41291-80F8-4E26-A28C-C63D4B612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571DAE-3604-45AD-AD0D-46D9C7A2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816CB1-00E9-4746-9D64-814293B2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EA6625-5260-4EF6-87C6-99DBC501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901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82D5C-8550-46A9-AC8D-6F87B1119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E08B6D-5C04-48A8-90FD-1A9F7A9BA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6A7C9-C863-4432-8EEB-6FDECB484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EC1D6D-9A50-4C19-AD67-3FF5FF2E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5D35D8-6C2A-4A0E-B7D5-423DAF607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448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B0C7AE-5672-4756-8407-DECB6F12E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B5EBD6-5FD5-46A3-88B4-2090A0C37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0E4E8D-8FF2-4F90-B4E8-A6F74D3D5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983A0C-8DA6-4930-8DF7-DAFF90B07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E21D70-C295-4515-8FF7-849BF348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638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3EB97-1665-4061-8AF0-5D7AA174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21DA22-B175-4853-BC43-3912E809E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C9278B-852F-47AD-AF60-5B247590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314AE-0787-41A0-A122-080D7578E138}" type="datetimeFigureOut">
              <a:rPr lang="ru-RU" smtClean="0"/>
              <a:t>15.09.2025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CDB12A-7ED6-41C8-8B96-C8DAC2646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0F1620-2452-48AE-832A-363800D288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B82FA-7A93-4BA9-8580-5CDF379CC1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86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7C7A61F-60C4-4207-AFD6-D5D571B6D0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8000">
                <a:schemeClr val="accent2">
                  <a:lumMod val="50000"/>
                  <a:alpha val="0"/>
                </a:schemeClr>
              </a:gs>
              <a:gs pos="68000">
                <a:schemeClr val="accent2">
                  <a:lumMod val="50000"/>
                  <a:alpha val="64000"/>
                </a:schemeClr>
              </a:gs>
              <a:gs pos="83000">
                <a:schemeClr val="accent2">
                  <a:lumMod val="50000"/>
                  <a:alpha val="88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3029A-B123-4C6B-9AC9-8008313786EF}"/>
              </a:ext>
            </a:extLst>
          </p:cNvPr>
          <p:cNvSpPr txBox="1"/>
          <p:nvPr/>
        </p:nvSpPr>
        <p:spPr>
          <a:xfrm>
            <a:off x="1270000" y="4937760"/>
            <a:ext cx="919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ln w="1905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PaladinRus" panose="04000400000000000000" pitchFamily="82" charset="0"/>
              </a:rPr>
              <a:t>Сеньоры и вассалы</a:t>
            </a:r>
          </a:p>
        </p:txBody>
      </p:sp>
    </p:spTree>
    <p:extLst>
      <p:ext uri="{BB962C8B-B14F-4D97-AF65-F5344CB8AC3E}">
        <p14:creationId xmlns:p14="http://schemas.microsoft.com/office/powerpoint/2010/main" val="385897414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860D2D-04BA-42F8-8913-65DD5EE2C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95" y="1743075"/>
            <a:ext cx="611886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9A3C76-C52E-4585-B176-462964AD667D}"/>
              </a:ext>
            </a:extLst>
          </p:cNvPr>
          <p:cNvSpPr txBox="1"/>
          <p:nvPr/>
        </p:nvSpPr>
        <p:spPr>
          <a:xfrm>
            <a:off x="419100" y="710773"/>
            <a:ext cx="1144905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Главным способом заработка и существования все еще остается земля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DAB96826-2060-4730-9A6F-07EB91E71514}"/>
              </a:ext>
            </a:extLst>
          </p:cNvPr>
          <p:cNvCxnSpPr>
            <a:cxnSpLocks/>
          </p:cNvCxnSpPr>
          <p:nvPr/>
        </p:nvCxnSpPr>
        <p:spPr>
          <a:xfrm flipH="1">
            <a:off x="5476875" y="1666875"/>
            <a:ext cx="619125" cy="62865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0395D4B-15BC-4B82-8D77-AA94AF31FF38}"/>
              </a:ext>
            </a:extLst>
          </p:cNvPr>
          <p:cNvSpPr txBox="1"/>
          <p:nvPr/>
        </p:nvSpPr>
        <p:spPr>
          <a:xfrm>
            <a:off x="419100" y="2497872"/>
            <a:ext cx="5865495" cy="156966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Богачам нужна рабочая сила, которая будет работать на их земле, а земледельцам нужна защита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BD800FD-2E6C-4D50-AAA6-F600B1833CEC}"/>
              </a:ext>
            </a:extLst>
          </p:cNvPr>
          <p:cNvCxnSpPr>
            <a:cxnSpLocks/>
          </p:cNvCxnSpPr>
          <p:nvPr/>
        </p:nvCxnSpPr>
        <p:spPr>
          <a:xfrm>
            <a:off x="3362325" y="4191000"/>
            <a:ext cx="0" cy="631329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3C45254-A423-4B32-8A05-4666248CEB42}"/>
              </a:ext>
            </a:extLst>
          </p:cNvPr>
          <p:cNvSpPr txBox="1"/>
          <p:nvPr/>
        </p:nvSpPr>
        <p:spPr>
          <a:xfrm>
            <a:off x="419094" y="4948119"/>
            <a:ext cx="586548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Земледельцы попадают в зависимость к сеньорам</a:t>
            </a:r>
          </a:p>
        </p:txBody>
      </p:sp>
    </p:spTree>
    <p:extLst>
      <p:ext uri="{BB962C8B-B14F-4D97-AF65-F5344CB8AC3E}">
        <p14:creationId xmlns:p14="http://schemas.microsoft.com/office/powerpoint/2010/main" val="50257686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4B93C4-D1A3-4F73-848B-51EE6D23D5ED}"/>
              </a:ext>
            </a:extLst>
          </p:cNvPr>
          <p:cNvSpPr txBox="1"/>
          <p:nvPr/>
        </p:nvSpPr>
        <p:spPr>
          <a:xfrm>
            <a:off x="409575" y="416272"/>
            <a:ext cx="1133475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Три сословия</a:t>
            </a: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F6007994-B29B-40E4-882D-1680421DE061}"/>
              </a:ext>
            </a:extLst>
          </p:cNvPr>
          <p:cNvSpPr/>
          <p:nvPr/>
        </p:nvSpPr>
        <p:spPr>
          <a:xfrm>
            <a:off x="1971675" y="1137940"/>
            <a:ext cx="523875" cy="74295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C20381-AF9B-446D-A7C4-77582D7C0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027" y="1113140"/>
            <a:ext cx="621846" cy="7925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905FB2-8967-42A4-A23F-CAC73427F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350" y="1137940"/>
            <a:ext cx="621846" cy="79254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4C6AAE48-0978-4AD8-8A97-BE061EB9450A}"/>
              </a:ext>
            </a:extLst>
          </p:cNvPr>
          <p:cNvSpPr/>
          <p:nvPr/>
        </p:nvSpPr>
        <p:spPr>
          <a:xfrm>
            <a:off x="409575" y="2140893"/>
            <a:ext cx="3648075" cy="1133475"/>
          </a:xfrm>
          <a:prstGeom prst="ellips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Montserrat Light" panose="00000400000000000000" pitchFamily="2" charset="-52"/>
              </a:rPr>
              <a:t>Молящиеся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29C675-A02A-4F2B-A40C-B450BE03C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" y="3402398"/>
            <a:ext cx="3217934" cy="3217934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FC840102-7DDC-4405-80FD-9EE6291A3EB8}"/>
              </a:ext>
            </a:extLst>
          </p:cNvPr>
          <p:cNvSpPr/>
          <p:nvPr/>
        </p:nvSpPr>
        <p:spPr>
          <a:xfrm>
            <a:off x="4252912" y="2125489"/>
            <a:ext cx="3648075" cy="1164282"/>
          </a:xfrm>
          <a:prstGeom prst="ellips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Montserrat Light" panose="00000400000000000000" pitchFamily="2" charset="-52"/>
              </a:rPr>
              <a:t>Воюющие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5FB352-478E-40C3-96E6-7E0C0C6A58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072" y="3402399"/>
            <a:ext cx="1887855" cy="3217935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8A23AC58-DD35-4BC4-B910-4FD2A2C8082F}"/>
              </a:ext>
            </a:extLst>
          </p:cNvPr>
          <p:cNvSpPr/>
          <p:nvPr/>
        </p:nvSpPr>
        <p:spPr>
          <a:xfrm>
            <a:off x="8096250" y="2140893"/>
            <a:ext cx="3648075" cy="1164282"/>
          </a:xfrm>
          <a:prstGeom prst="ellipse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Montserrat Light" panose="00000400000000000000" pitchFamily="2" charset="-52"/>
              </a:rPr>
              <a:t>Трудящиеся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9094D8-0235-484C-B887-4A63982DE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9687" y="3471684"/>
            <a:ext cx="1441200" cy="307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0931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7393AE-33B3-4A4C-9758-9B1463306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92" y="1085671"/>
            <a:ext cx="6986431" cy="4686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AA820F-306D-47F8-AC4D-23A231450C0F}"/>
              </a:ext>
            </a:extLst>
          </p:cNvPr>
          <p:cNvSpPr txBox="1"/>
          <p:nvPr/>
        </p:nvSpPr>
        <p:spPr>
          <a:xfrm>
            <a:off x="7524750" y="1890059"/>
            <a:ext cx="443865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>
                <a:solidFill>
                  <a:srgbClr val="C00000"/>
                </a:solidFill>
                <a:latin typeface="Montserrat Light" panose="00000400000000000000" pitchFamily="2" charset="-52"/>
              </a:rPr>
              <a:t>Сеньор</a:t>
            </a:r>
            <a:r>
              <a:rPr lang="ru-RU" sz="2400" dirty="0">
                <a:latin typeface="Montserrat Light" panose="00000400000000000000" pitchFamily="2" charset="-52"/>
              </a:rPr>
              <a:t> – феодал, имевший в подчинении вассала или зависимых крестьян. Синоним слова «господин».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2A7E64-09A7-425E-8B33-2BB85C359DD5}"/>
              </a:ext>
            </a:extLst>
          </p:cNvPr>
          <p:cNvSpPr txBox="1"/>
          <p:nvPr/>
        </p:nvSpPr>
        <p:spPr>
          <a:xfrm>
            <a:off x="9454252" y="3556338"/>
            <a:ext cx="9429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>
                <a:solidFill>
                  <a:srgbClr val="C00000"/>
                </a:solidFill>
                <a:latin typeface="Montserrat Light" panose="00000400000000000000" pitchFamily="2" charset="-5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7682688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7F2B97-7AFC-4B91-AF6C-D4F0B2F42AE1}"/>
              </a:ext>
            </a:extLst>
          </p:cNvPr>
          <p:cNvSpPr txBox="1"/>
          <p:nvPr/>
        </p:nvSpPr>
        <p:spPr>
          <a:xfrm>
            <a:off x="2562225" y="552450"/>
            <a:ext cx="664845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Montserrat Light" panose="00000400000000000000" pitchFamily="2" charset="-52"/>
              </a:rPr>
              <a:t>Поместье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3CD54440-56D1-4EC7-A8F6-FF0885D429C8}"/>
              </a:ext>
            </a:extLst>
          </p:cNvPr>
          <p:cNvCxnSpPr/>
          <p:nvPr/>
        </p:nvCxnSpPr>
        <p:spPr>
          <a:xfrm flipH="1">
            <a:off x="4352925" y="1238250"/>
            <a:ext cx="571500" cy="60960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DBF6CF-7EB4-416A-93EC-1E4E065F2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64624" y="1238250"/>
            <a:ext cx="701101" cy="743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FED3EB-60CD-4978-8B5A-20CA883529DC}"/>
              </a:ext>
            </a:extLst>
          </p:cNvPr>
          <p:cNvSpPr txBox="1"/>
          <p:nvPr/>
        </p:nvSpPr>
        <p:spPr>
          <a:xfrm>
            <a:off x="371475" y="1982026"/>
            <a:ext cx="4810125" cy="156966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>
                <a:solidFill>
                  <a:srgbClr val="C00000"/>
                </a:solidFill>
                <a:latin typeface="Montserrat Light" panose="00000400000000000000" pitchFamily="2" charset="-52"/>
              </a:rPr>
              <a:t>Господские земли: </a:t>
            </a:r>
          </a:p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Все, что собрано и произведено на них, принадлежит сеньору.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763BF4-57ED-401C-81EC-809B84A2C969}"/>
              </a:ext>
            </a:extLst>
          </p:cNvPr>
          <p:cNvSpPr txBox="1"/>
          <p:nvPr/>
        </p:nvSpPr>
        <p:spPr>
          <a:xfrm>
            <a:off x="6477000" y="1982026"/>
            <a:ext cx="4533900" cy="2308324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>
                <a:solidFill>
                  <a:srgbClr val="C00000"/>
                </a:solidFill>
                <a:latin typeface="Montserrat Light" panose="00000400000000000000" pitchFamily="2" charset="-52"/>
              </a:rPr>
              <a:t>Наделы: </a:t>
            </a:r>
          </a:p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Выдавались крестьянам. За использование земли крестьяне выполняли различные повинности и платили оброк.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4CE8E6-AD5C-4168-BF7F-F2DBB2AF4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2810634"/>
            <a:ext cx="7905750" cy="444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6901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55EA6C-3A8B-46C2-A80D-5F7A82BB8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543" y="1231417"/>
            <a:ext cx="5467281" cy="39501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87CC3A-95C4-48EA-B476-BB0EFED88FFB}"/>
              </a:ext>
            </a:extLst>
          </p:cNvPr>
          <p:cNvSpPr txBox="1"/>
          <p:nvPr/>
        </p:nvSpPr>
        <p:spPr>
          <a:xfrm>
            <a:off x="438150" y="676275"/>
            <a:ext cx="5753100" cy="156966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Тот, кто наделял землей, именовался сеньором, а получивший от него феод - вассалом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1EF221CD-0A91-40BD-8550-528B494BA19B}"/>
              </a:ext>
            </a:extLst>
          </p:cNvPr>
          <p:cNvSpPr/>
          <p:nvPr/>
        </p:nvSpPr>
        <p:spPr>
          <a:xfrm>
            <a:off x="3138487" y="2505074"/>
            <a:ext cx="352425" cy="638175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6688CD-E5D2-4C1C-BB7F-3486E5DEDA21}"/>
              </a:ext>
            </a:extLst>
          </p:cNvPr>
          <p:cNvSpPr txBox="1"/>
          <p:nvPr/>
        </p:nvSpPr>
        <p:spPr>
          <a:xfrm>
            <a:off x="438150" y="3392863"/>
            <a:ext cx="575310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>
                <a:solidFill>
                  <a:srgbClr val="C00000"/>
                </a:solidFill>
                <a:latin typeface="Montserrat Light" panose="00000400000000000000" pitchFamily="2" charset="-52"/>
              </a:rPr>
              <a:t>Вассал</a:t>
            </a:r>
            <a:r>
              <a:rPr lang="ru-RU" sz="2400" dirty="0">
                <a:latin typeface="Montserrat Light" panose="00000400000000000000" pitchFamily="2" charset="-52"/>
              </a:rPr>
              <a:t> – феодал, получивший феод от сеньора и имеющий перед ним определенные обязательства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8DC469-4DDB-4A19-B5C3-61CC7C97C2B3}"/>
              </a:ext>
            </a:extLst>
          </p:cNvPr>
          <p:cNvSpPr/>
          <p:nvPr/>
        </p:nvSpPr>
        <p:spPr>
          <a:xfrm>
            <a:off x="5561017" y="3069697"/>
            <a:ext cx="63030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800" dirty="0">
                <a:solidFill>
                  <a:srgbClr val="C00000"/>
                </a:solidFill>
                <a:latin typeface="Montserrat Light" panose="00000400000000000000" pitchFamily="2" charset="-52"/>
              </a:rPr>
              <a:t>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0BAB1F-7517-40FD-B3FD-5252C67DFC14}"/>
              </a:ext>
            </a:extLst>
          </p:cNvPr>
          <p:cNvSpPr txBox="1"/>
          <p:nvPr/>
        </p:nvSpPr>
        <p:spPr>
          <a:xfrm>
            <a:off x="438150" y="5372100"/>
            <a:ext cx="11058525" cy="584775"/>
          </a:xfrm>
          <a:prstGeom prst="rect">
            <a:avLst/>
          </a:prstGeom>
          <a:solidFill>
            <a:schemeClr val="bg1"/>
          </a:solidFill>
          <a:ln w="44450" cap="rnd" cmpd="thickThin">
            <a:solidFill>
              <a:schemeClr val="accent2">
                <a:lumMod val="50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Montserrat Light" panose="00000400000000000000" pitchFamily="2" charset="-52"/>
              </a:rPr>
              <a:t>«Вассал моего вассала – не мой вассал»</a:t>
            </a:r>
          </a:p>
        </p:txBody>
      </p:sp>
    </p:spTree>
    <p:extLst>
      <p:ext uri="{BB962C8B-B14F-4D97-AF65-F5344CB8AC3E}">
        <p14:creationId xmlns:p14="http://schemas.microsoft.com/office/powerpoint/2010/main" val="414197463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EFBEB4-3601-4B20-808A-069D4B039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9575" y="0"/>
            <a:ext cx="402336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6F12FB-DF98-4C60-8054-08CA2E05896A}"/>
              </a:ext>
            </a:extLst>
          </p:cNvPr>
          <p:cNvSpPr txBox="1"/>
          <p:nvPr/>
        </p:nvSpPr>
        <p:spPr>
          <a:xfrm>
            <a:off x="4505325" y="1823890"/>
            <a:ext cx="688657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Пункт 4 «Рыцарь на войне»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A38D3-B07C-4DAE-87BC-A6A0CBB562FE}"/>
              </a:ext>
            </a:extLst>
          </p:cNvPr>
          <p:cNvSpPr txBox="1"/>
          <p:nvPr/>
        </p:nvSpPr>
        <p:spPr>
          <a:xfrm>
            <a:off x="4505325" y="2471590"/>
            <a:ext cx="6886575" cy="2308324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Montserrat Light" panose="00000400000000000000" pitchFamily="2" charset="-52"/>
              </a:rPr>
              <a:t>Что означает слово «рыцарь»?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Montserrat Light" panose="00000400000000000000" pitchFamily="2" charset="-52"/>
              </a:rPr>
              <a:t>Из чего состояли доспехи рыцаря?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Montserrat Light" panose="00000400000000000000" pitchFamily="2" charset="-52"/>
              </a:rPr>
              <a:t>Чем занимались рыцари в мирное время?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Montserrat Light" panose="00000400000000000000" pitchFamily="2" charset="-52"/>
              </a:rPr>
              <a:t>Чем занимались герольды?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Montserrat Light" panose="00000400000000000000" pitchFamily="2" charset="-52"/>
              </a:rPr>
              <a:t>Что такое герб? </a:t>
            </a:r>
          </a:p>
        </p:txBody>
      </p:sp>
    </p:spTree>
    <p:extLst>
      <p:ext uri="{BB962C8B-B14F-4D97-AF65-F5344CB8AC3E}">
        <p14:creationId xmlns:p14="http://schemas.microsoft.com/office/powerpoint/2010/main" val="412406464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91DA1F-200C-46AF-B150-0362EB982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797" y="1009312"/>
            <a:ext cx="7201905" cy="4839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6D9586-B87C-4D5E-9A64-AFAAE850EEAB}"/>
              </a:ext>
            </a:extLst>
          </p:cNvPr>
          <p:cNvSpPr txBox="1"/>
          <p:nvPr/>
        </p:nvSpPr>
        <p:spPr>
          <a:xfrm>
            <a:off x="533400" y="2459503"/>
            <a:ext cx="3829050" cy="19389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Запишите под цифрами составные части рыцарского замка</a:t>
            </a:r>
          </a:p>
          <a:p>
            <a:pPr algn="ctr"/>
            <a:r>
              <a:rPr lang="ru-RU" sz="2400" dirty="0">
                <a:latin typeface="Montserrat Light" panose="00000400000000000000" pitchFamily="2" charset="-52"/>
              </a:rPr>
              <a:t>(с. 81)</a:t>
            </a:r>
          </a:p>
        </p:txBody>
      </p:sp>
    </p:spTree>
    <p:extLst>
      <p:ext uri="{BB962C8B-B14F-4D97-AF65-F5344CB8AC3E}">
        <p14:creationId xmlns:p14="http://schemas.microsoft.com/office/powerpoint/2010/main" val="140182371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175</Words>
  <Application>Microsoft Office PowerPoint</Application>
  <PresentationFormat>Широкоэкранный</PresentationFormat>
  <Paragraphs>27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Montserrat Light</vt:lpstr>
      <vt:lpstr>PaladinRus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2025-09-15T10:31:44Z</dcterms:created>
  <dcterms:modified xsi:type="dcterms:W3CDTF">2025-09-15T11:13:17Z</dcterms:modified>
</cp:coreProperties>
</file>