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3716000" cy="771525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73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826590F-FEC8-478B-9270-DDC871572BF5}"/>
              </a:ext>
            </a:extLst>
          </p:cNvPr>
          <p:cNvSpPr>
            <a:spLocks noGrp="1"/>
          </p:cNvSpPr>
          <p:nvPr/>
        </p:nvSpPr>
        <p:spPr>
          <a:xfrm>
            <a:off x="8172450" y="0"/>
            <a:ext cx="5543550" cy="7715250"/>
          </a:xfrm>
          <a:prstGeom prst="rect">
            <a:avLst/>
          </a:prstGeom>
          <a:solidFill>
            <a:srgbClr val="162C43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1B5CF1-7CB6-4BAD-BA78-AD9A3787AB68}"/>
              </a:ext>
            </a:extLst>
          </p:cNvPr>
          <p:cNvSpPr>
            <a:spLocks noGrp="1"/>
          </p:cNvSpPr>
          <p:nvPr/>
        </p:nvSpPr>
        <p:spPr>
          <a:xfrm>
            <a:off x="8639175" y="647700"/>
            <a:ext cx="4429125" cy="5943600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705850" y="898502"/>
            <a:ext cx="4295775" cy="5441995"/>
          </a:xfrm>
          <a:prstGeom prst="rect">
            <a:avLst/>
          </a:prstGeom>
        </p:spPr>
      </p:pic>
      <p:sp>
        <p:nvSpPr>
          <p:cNvPr id="4" name="text_1_2">
            <a:extLst>
              <a:ext uri="{FF2B5EF4-FFF2-40B4-BE49-F238E27FC236}">
                <a16:creationId xmlns:a16="http://schemas.microsoft.com/office/drawing/2014/main" id="{1B2E9283-ED87-42E9-95CA-930F0C1EA417}"/>
              </a:ext>
            </a:extLst>
          </p:cNvPr>
          <p:cNvSpPr>
            <a:spLocks noGrp="1"/>
          </p:cNvSpPr>
          <p:nvPr/>
        </p:nvSpPr>
        <p:spPr>
          <a:xfrm>
            <a:off x="619125" y="1552575"/>
            <a:ext cx="7096125" cy="228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6225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6225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§7 Сеньоры</a:t>
            </a:r>
          </a:p>
          <a:p>
            <a:pPr algn="l">
              <a:lnSpc>
                <a:spcPct val="108000"/>
              </a:lnSpc>
              <a:buNone/>
              <a:defRPr sz="6225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6225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и вассалы. </a:t>
            </a:r>
          </a:p>
        </p:txBody>
      </p:sp>
      <p:sp>
        <p:nvSpPr>
          <p:cNvPr id="5" name="text_1_3">
            <a:extLst>
              <a:ext uri="{FF2B5EF4-FFF2-40B4-BE49-F238E27FC236}">
                <a16:creationId xmlns:a16="http://schemas.microsoft.com/office/drawing/2014/main" id="{48D5E726-E39C-4E25-ACE2-9E8D84B4004F}"/>
              </a:ext>
            </a:extLst>
          </p:cNvPr>
          <p:cNvSpPr>
            <a:spLocks noGrp="1"/>
          </p:cNvSpPr>
          <p:nvPr/>
        </p:nvSpPr>
        <p:spPr>
          <a:xfrm>
            <a:off x="619125" y="4029075"/>
            <a:ext cx="66675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775" b="0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6 класс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9B9175E-44D1-4202-8EF3-544786A02FAB}"/>
              </a:ext>
            </a:extLst>
          </p:cNvPr>
          <p:cNvSpPr>
            <a:spLocks noGrp="1"/>
          </p:cNvSpPr>
          <p:nvPr/>
        </p:nvSpPr>
        <p:spPr>
          <a:xfrm>
            <a:off x="619125" y="4819650"/>
            <a:ext cx="1285875" cy="28575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7" name="text_1_5">
            <a:extLst>
              <a:ext uri="{FF2B5EF4-FFF2-40B4-BE49-F238E27FC236}">
                <a16:creationId xmlns:a16="http://schemas.microsoft.com/office/drawing/2014/main" id="{830D0874-C0B3-4BB8-BBA3-B8789835D124}"/>
              </a:ext>
            </a:extLst>
          </p:cNvPr>
          <p:cNvSpPr>
            <a:spLocks noGrp="1"/>
          </p:cNvSpPr>
          <p:nvPr/>
        </p:nvSpPr>
        <p:spPr>
          <a:xfrm>
            <a:off x="619125" y="5191125"/>
            <a:ext cx="676275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5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Феодализм формировался вокруг земли, сеньоров и вассалов в условиях внешней опасности.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3D4E6DF-F49C-44CD-9983-B971398EA930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455468"/>
          </a:solidFill>
          <a:ln w="0">
            <a:noFill/>
          </a:ln>
        </p:spPr>
      </p:sp>
      <p:sp>
        <p:nvSpPr>
          <p:cNvPr id="9" name="100ballnik.com">
            <a:extLst>
              <a:ext uri="{FF2B5EF4-FFF2-40B4-BE49-F238E27FC236}">
                <a16:creationId xmlns:a16="http://schemas.microsoft.com/office/drawing/2014/main" id="{1F9FB8C4-60BA-4A0C-87C2-EC0B2DFD39FA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D4CABA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4CA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2492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_2_0">
            <a:extLst>
              <a:ext uri="{FF2B5EF4-FFF2-40B4-BE49-F238E27FC236}">
                <a16:creationId xmlns:a16="http://schemas.microsoft.com/office/drawing/2014/main" id="{7B97374D-9D01-4E34-8F46-A3D343E4F8DE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Новое устройство общества (стр. 74-75)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3BE377-726A-4701-A16D-4A3EE5817D8D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text_2_2">
            <a:extLst>
              <a:ext uri="{FF2B5EF4-FFF2-40B4-BE49-F238E27FC236}">
                <a16:creationId xmlns:a16="http://schemas.microsoft.com/office/drawing/2014/main" id="{A715887D-0499-4DB3-B014-EACA606E41A7}"/>
              </a:ext>
            </a:extLst>
          </p:cNvPr>
          <p:cNvSpPr>
            <a:spLocks noGrp="1"/>
          </p:cNvSpPr>
          <p:nvPr/>
        </p:nvSpPr>
        <p:spPr>
          <a:xfrm>
            <a:off x="571500" y="1828800"/>
            <a:ext cx="4667250" cy="228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775" b="1" i="0">
                <a:solidFill>
                  <a:srgbClr val="162C43"/>
                </a:solidFill>
                <a:latin typeface="Arial"/>
                <a:ea typeface="Arial"/>
                <a:cs typeface="Arial"/>
              </a:defRPr>
            </a:pPr>
            <a:r>
              <a:rPr sz="2775" b="1" i="0">
                <a:solidFill>
                  <a:srgbClr val="162C43"/>
                </a:solidFill>
                <a:latin typeface="Arial"/>
                <a:ea typeface="Arial"/>
                <a:cs typeface="Arial"/>
              </a:rPr>
              <a:t>После Великого переселения народов племена и власть королей укрепились. </a:t>
            </a: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208B55E1-36B5-4887-92A7-90F413B9A530}"/>
              </a:ext>
            </a:extLst>
          </p:cNvPr>
          <p:cNvSpPr>
            <a:spLocks noGrp="1"/>
          </p:cNvSpPr>
          <p:nvPr/>
        </p:nvSpPr>
        <p:spPr>
          <a:xfrm>
            <a:off x="5562600" y="2809875"/>
            <a:ext cx="809625" cy="190500"/>
          </a:xfrm>
          <a:prstGeom prst="rightArrow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5" name="text_2_4">
            <a:extLst>
              <a:ext uri="{FF2B5EF4-FFF2-40B4-BE49-F238E27FC236}">
                <a16:creationId xmlns:a16="http://schemas.microsoft.com/office/drawing/2014/main" id="{8FC375C2-D35D-455B-9BE3-B054CE63CB22}"/>
              </a:ext>
            </a:extLst>
          </p:cNvPr>
          <p:cNvSpPr>
            <a:spLocks noGrp="1"/>
          </p:cNvSpPr>
          <p:nvPr/>
        </p:nvSpPr>
        <p:spPr>
          <a:xfrm>
            <a:off x="6858000" y="1819275"/>
            <a:ext cx="6286500" cy="419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7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 К </a:t>
            </a:r>
            <a:r>
              <a:rPr sz="247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XI веку</a:t>
            </a:r>
            <a:r>
              <a:rPr sz="247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 население Европы было небольшим, а постоянные набеги норманнов, арабов и венгров заставляли крестьян искать защиту у вооружённой знати, формируя зависимые отношения. Они становились </a:t>
            </a:r>
            <a:r>
              <a:rPr sz="247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зависимыми крестьянами.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45A4017-3741-44E0-B61D-179A6E4D852D}"/>
              </a:ext>
            </a:extLst>
          </p:cNvPr>
          <p:cNvSpPr>
            <a:spLocks noGrp="1"/>
          </p:cNvSpPr>
          <p:nvPr/>
        </p:nvSpPr>
        <p:spPr>
          <a:xfrm>
            <a:off x="571500" y="6019800"/>
            <a:ext cx="12573000" cy="1000125"/>
          </a:xfrm>
          <a:prstGeom prst="rect">
            <a:avLst/>
          </a:prstGeom>
          <a:solidFill>
            <a:srgbClr val="162C43"/>
          </a:solidFill>
          <a:ln w="0">
            <a:noFill/>
          </a:ln>
        </p:spPr>
      </p:sp>
      <p:sp>
        <p:nvSpPr>
          <p:cNvPr id="7" name="text_2_6">
            <a:extLst>
              <a:ext uri="{FF2B5EF4-FFF2-40B4-BE49-F238E27FC236}">
                <a16:creationId xmlns:a16="http://schemas.microsoft.com/office/drawing/2014/main" id="{A6EE136F-51B1-4A22-8E8D-2BA5469E205B}"/>
              </a:ext>
            </a:extLst>
          </p:cNvPr>
          <p:cNvSpPr>
            <a:spLocks noGrp="1"/>
          </p:cNvSpPr>
          <p:nvPr/>
        </p:nvSpPr>
        <p:spPr>
          <a:xfrm>
            <a:off x="819150" y="6210300"/>
            <a:ext cx="120777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025" b="0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• барщина • вассал • натуральное хозяйство • оброк </a:t>
            </a:r>
          </a:p>
          <a:p>
            <a:pPr algn="l">
              <a:lnSpc>
                <a:spcPct val="108000"/>
              </a:lnSpc>
              <a:buNone/>
              <a:defRPr sz="2025" b="0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• повинности • рыцарь сеньор • сословие • феодализм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CBFDCCC-458D-48CB-8BE1-E5B02A9DCEFD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9" name="100ballnik.com">
            <a:extLst>
              <a:ext uri="{FF2B5EF4-FFF2-40B4-BE49-F238E27FC236}">
                <a16:creationId xmlns:a16="http://schemas.microsoft.com/office/drawing/2014/main" id="{7502EE72-39A5-4912-B160-0D8E36EDBFF5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6461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_3_0">
            <a:extLst>
              <a:ext uri="{FF2B5EF4-FFF2-40B4-BE49-F238E27FC236}">
                <a16:creationId xmlns:a16="http://schemas.microsoft.com/office/drawing/2014/main" id="{6CA512EB-C714-4501-8194-1BE4808890E8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Роль земли и людей в обществе (стр. 74-75)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D290D4-2EAD-4931-956D-FFD13245DD8F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2C78D31-EBC4-40AC-9723-2DCC75243C18}"/>
              </a:ext>
            </a:extLst>
          </p:cNvPr>
          <p:cNvSpPr>
            <a:spLocks noGrp="1"/>
          </p:cNvSpPr>
          <p:nvPr/>
        </p:nvSpPr>
        <p:spPr>
          <a:xfrm>
            <a:off x="561975" y="1647825"/>
            <a:ext cx="3924300" cy="5438775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81101" y="1714500"/>
            <a:ext cx="3286048" cy="5305425"/>
          </a:xfrm>
          <a:prstGeom prst="rect">
            <a:avLst/>
          </a:prstGeom>
        </p:spPr>
      </p:pic>
      <p:sp>
        <p:nvSpPr>
          <p:cNvPr id="5" name="text_3_3">
            <a:extLst>
              <a:ext uri="{FF2B5EF4-FFF2-40B4-BE49-F238E27FC236}">
                <a16:creationId xmlns:a16="http://schemas.microsoft.com/office/drawing/2014/main" id="{8A46077A-243D-4E09-91E3-4A81A41494D0}"/>
              </a:ext>
            </a:extLst>
          </p:cNvPr>
          <p:cNvSpPr>
            <a:spLocks noGrp="1"/>
          </p:cNvSpPr>
          <p:nvPr/>
        </p:nvSpPr>
        <p:spPr>
          <a:xfrm>
            <a:off x="4914900" y="1743075"/>
            <a:ext cx="816292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Земля — главная ценность</a:t>
            </a:r>
          </a:p>
        </p:txBody>
      </p:sp>
      <p:sp>
        <p:nvSpPr>
          <p:cNvPr id="6" name="text_3_4">
            <a:extLst>
              <a:ext uri="{FF2B5EF4-FFF2-40B4-BE49-F238E27FC236}">
                <a16:creationId xmlns:a16="http://schemas.microsoft.com/office/drawing/2014/main" id="{9ED6BC45-A48B-4993-8AEB-6E5F1E697570}"/>
              </a:ext>
            </a:extLst>
          </p:cNvPr>
          <p:cNvSpPr>
            <a:spLocks noGrp="1"/>
          </p:cNvSpPr>
          <p:nvPr/>
        </p:nvSpPr>
        <p:spPr>
          <a:xfrm>
            <a:off x="4914900" y="2171700"/>
            <a:ext cx="816292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В средневековье земля была основным богатством, дающим средства для жизни и власти владельцам поместий.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5808B4-2770-48AE-A4D7-8C7CCDC3EBF6}"/>
              </a:ext>
            </a:extLst>
          </p:cNvPr>
          <p:cNvSpPr>
            <a:spLocks noGrp="1"/>
          </p:cNvSpPr>
          <p:nvPr/>
        </p:nvSpPr>
        <p:spPr>
          <a:xfrm>
            <a:off x="4914900" y="3505200"/>
            <a:ext cx="8143875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8" name="text_3_6">
            <a:extLst>
              <a:ext uri="{FF2B5EF4-FFF2-40B4-BE49-F238E27FC236}">
                <a16:creationId xmlns:a16="http://schemas.microsoft.com/office/drawing/2014/main" id="{184517B8-FE65-4C65-88A9-EA6FE259F439}"/>
              </a:ext>
            </a:extLst>
          </p:cNvPr>
          <p:cNvSpPr>
            <a:spLocks noGrp="1"/>
          </p:cNvSpPr>
          <p:nvPr/>
        </p:nvSpPr>
        <p:spPr>
          <a:xfrm>
            <a:off x="4914900" y="3733800"/>
            <a:ext cx="816292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Люди как ресурс</a:t>
            </a:r>
          </a:p>
        </p:txBody>
      </p:sp>
      <p:sp>
        <p:nvSpPr>
          <p:cNvPr id="9" name="text_3_7">
            <a:extLst>
              <a:ext uri="{FF2B5EF4-FFF2-40B4-BE49-F238E27FC236}">
                <a16:creationId xmlns:a16="http://schemas.microsoft.com/office/drawing/2014/main" id="{CD53140C-C885-45EB-88E8-9E1412E2F97C}"/>
              </a:ext>
            </a:extLst>
          </p:cNvPr>
          <p:cNvSpPr>
            <a:spLocks noGrp="1"/>
          </p:cNvSpPr>
          <p:nvPr/>
        </p:nvSpPr>
        <p:spPr>
          <a:xfrm>
            <a:off x="4914900" y="4162425"/>
            <a:ext cx="816292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Из-за сокращения населения рабочие руки крестьян стали важнее самой земли для производства урожая.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68922CD-F8FF-4E0A-A4F9-0787FFB0477A}"/>
              </a:ext>
            </a:extLst>
          </p:cNvPr>
          <p:cNvSpPr>
            <a:spLocks noGrp="1"/>
          </p:cNvSpPr>
          <p:nvPr/>
        </p:nvSpPr>
        <p:spPr>
          <a:xfrm>
            <a:off x="4914900" y="5362575"/>
            <a:ext cx="8143875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11" name="text_3_9">
            <a:extLst>
              <a:ext uri="{FF2B5EF4-FFF2-40B4-BE49-F238E27FC236}">
                <a16:creationId xmlns:a16="http://schemas.microsoft.com/office/drawing/2014/main" id="{F088B2DB-622B-4B9B-A630-E452D8F2A8EE}"/>
              </a:ext>
            </a:extLst>
          </p:cNvPr>
          <p:cNvSpPr>
            <a:spLocks noGrp="1"/>
          </p:cNvSpPr>
          <p:nvPr/>
        </p:nvSpPr>
        <p:spPr>
          <a:xfrm>
            <a:off x="4914900" y="5591175"/>
            <a:ext cx="816292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Защита и владение</a:t>
            </a:r>
          </a:p>
        </p:txBody>
      </p:sp>
      <p:sp>
        <p:nvSpPr>
          <p:cNvPr id="12" name="text_3_10">
            <a:extLst>
              <a:ext uri="{FF2B5EF4-FFF2-40B4-BE49-F238E27FC236}">
                <a16:creationId xmlns:a16="http://schemas.microsoft.com/office/drawing/2014/main" id="{5C4142D6-B26A-40ED-8B26-122E36E75F87}"/>
              </a:ext>
            </a:extLst>
          </p:cNvPr>
          <p:cNvSpPr>
            <a:spLocks noGrp="1"/>
          </p:cNvSpPr>
          <p:nvPr/>
        </p:nvSpPr>
        <p:spPr>
          <a:xfrm>
            <a:off x="4914900" y="6019800"/>
            <a:ext cx="8162925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Владельцы оружия и земель обеспечивали безопасность и контроль, закрепляя власть над крестьянами.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981BD55-B3D3-45F7-9D74-77D5518FB8F0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4" name="100ballnik.com">
            <a:extLst>
              <a:ext uri="{FF2B5EF4-FFF2-40B4-BE49-F238E27FC236}">
                <a16:creationId xmlns:a16="http://schemas.microsoft.com/office/drawing/2014/main" id="{7A09D9A3-62C9-4F37-AC37-76C38A096DB4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48397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_4_0">
            <a:extLst>
              <a:ext uri="{FF2B5EF4-FFF2-40B4-BE49-F238E27FC236}">
                <a16:creationId xmlns:a16="http://schemas.microsoft.com/office/drawing/2014/main" id="{05BCEC5D-7323-438D-B530-12A3A725B116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Сословия средневекового общества и их функции (стр. 75)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22DF9AA-C198-4DEE-A11B-5375CD909593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758405" y="1628775"/>
            <a:ext cx="2199190" cy="21717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E2FE685-372C-4204-AFC7-E736C19E4CDF}"/>
              </a:ext>
            </a:extLst>
          </p:cNvPr>
          <p:cNvSpPr>
            <a:spLocks noGrp="1"/>
          </p:cNvSpPr>
          <p:nvPr/>
        </p:nvSpPr>
        <p:spPr>
          <a:xfrm>
            <a:off x="571500" y="3962400"/>
            <a:ext cx="4000500" cy="3048000"/>
          </a:xfrm>
          <a:prstGeom prst="rect">
            <a:avLst/>
          </a:prstGeom>
          <a:solidFill>
            <a:srgbClr val="FFFCF5"/>
          </a:solidFill>
          <a:ln w="0">
            <a:noFill/>
          </a:ln>
        </p:spPr>
      </p:sp>
      <p:sp>
        <p:nvSpPr>
          <p:cNvPr id="5" name="text_4_3">
            <a:extLst>
              <a:ext uri="{FF2B5EF4-FFF2-40B4-BE49-F238E27FC236}">
                <a16:creationId xmlns:a16="http://schemas.microsoft.com/office/drawing/2014/main" id="{95A3C923-8ED2-48A4-A09E-F76DB2EDD660}"/>
              </a:ext>
            </a:extLst>
          </p:cNvPr>
          <p:cNvSpPr>
            <a:spLocks noGrp="1"/>
          </p:cNvSpPr>
          <p:nvPr/>
        </p:nvSpPr>
        <p:spPr>
          <a:xfrm>
            <a:off x="762000" y="4133850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025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Молящиеся – духовенство</a:t>
            </a:r>
          </a:p>
        </p:txBody>
      </p:sp>
      <p:sp>
        <p:nvSpPr>
          <p:cNvPr id="6" name="text_4_4">
            <a:extLst>
              <a:ext uri="{FF2B5EF4-FFF2-40B4-BE49-F238E27FC236}">
                <a16:creationId xmlns:a16="http://schemas.microsoft.com/office/drawing/2014/main" id="{E1F4191C-0BDE-4623-B691-2056231F4E76}"/>
              </a:ext>
            </a:extLst>
          </p:cNvPr>
          <p:cNvSpPr>
            <a:spLocks noGrp="1"/>
          </p:cNvSpPr>
          <p:nvPr/>
        </p:nvSpPr>
        <p:spPr>
          <a:xfrm>
            <a:off x="762000" y="4562475"/>
            <a:ext cx="3619500" cy="2409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Духовенство молилось и заботилось о религиозной поддержке общества, помогая людям сохранить веру и духовный порядок.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164D523-E44F-44CB-8949-4E67CC80CD75}"/>
              </a:ext>
            </a:extLst>
          </p:cNvPr>
          <p:cNvSpPr>
            <a:spLocks noGrp="1"/>
          </p:cNvSpPr>
          <p:nvPr/>
        </p:nvSpPr>
        <p:spPr>
          <a:xfrm>
            <a:off x="4857750" y="3962400"/>
            <a:ext cx="4000500" cy="3048000"/>
          </a:xfrm>
          <a:prstGeom prst="rect">
            <a:avLst/>
          </a:prstGeom>
          <a:solidFill>
            <a:srgbClr val="162C43"/>
          </a:solidFill>
          <a:ln w="0">
            <a:noFill/>
          </a:ln>
        </p:spPr>
      </p:sp>
      <p:sp>
        <p:nvSpPr>
          <p:cNvPr id="8" name="text_4_6">
            <a:extLst>
              <a:ext uri="{FF2B5EF4-FFF2-40B4-BE49-F238E27FC236}">
                <a16:creationId xmlns:a16="http://schemas.microsoft.com/office/drawing/2014/main" id="{AB039CD8-2789-4B74-B152-EBFEA7D6F9F8}"/>
              </a:ext>
            </a:extLst>
          </p:cNvPr>
          <p:cNvSpPr>
            <a:spLocks noGrp="1"/>
          </p:cNvSpPr>
          <p:nvPr/>
        </p:nvSpPr>
        <p:spPr>
          <a:xfrm>
            <a:off x="5048250" y="4133850"/>
            <a:ext cx="3619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025" b="1" i="0">
                <a:solidFill>
                  <a:srgbClr val="DFC79B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DFC79B"/>
                </a:solidFill>
                <a:latin typeface="Arial"/>
                <a:ea typeface="Arial"/>
                <a:cs typeface="Arial"/>
              </a:rPr>
              <a:t>Воюющие – рыцари и военная знать</a:t>
            </a:r>
          </a:p>
        </p:txBody>
      </p:sp>
      <p:sp>
        <p:nvSpPr>
          <p:cNvPr id="9" name="text_4_7">
            <a:extLst>
              <a:ext uri="{FF2B5EF4-FFF2-40B4-BE49-F238E27FC236}">
                <a16:creationId xmlns:a16="http://schemas.microsoft.com/office/drawing/2014/main" id="{1A13D9FE-270E-465D-AC00-31EABE4608DB}"/>
              </a:ext>
            </a:extLst>
          </p:cNvPr>
          <p:cNvSpPr>
            <a:spLocks noGrp="1"/>
          </p:cNvSpPr>
          <p:nvPr/>
        </p:nvSpPr>
        <p:spPr>
          <a:xfrm>
            <a:off x="5048250" y="4895850"/>
            <a:ext cx="3619500" cy="2076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0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Рыцари и воины охраняли земли и поддерживали порядок с помощью своей силы и оружия, защищая всех жителей.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EC13E4-731E-4A2C-BCE3-116567BFA09B}"/>
              </a:ext>
            </a:extLst>
          </p:cNvPr>
          <p:cNvSpPr>
            <a:spLocks noGrp="1"/>
          </p:cNvSpPr>
          <p:nvPr/>
        </p:nvSpPr>
        <p:spPr>
          <a:xfrm>
            <a:off x="9144000" y="3962400"/>
            <a:ext cx="4000500" cy="3048000"/>
          </a:xfrm>
          <a:prstGeom prst="rect">
            <a:avLst/>
          </a:prstGeom>
          <a:solidFill>
            <a:srgbClr val="FFFCF5"/>
          </a:solidFill>
          <a:ln w="0">
            <a:noFill/>
          </a:ln>
        </p:spPr>
      </p:sp>
      <p:sp>
        <p:nvSpPr>
          <p:cNvPr id="11" name="text_4_9">
            <a:extLst>
              <a:ext uri="{FF2B5EF4-FFF2-40B4-BE49-F238E27FC236}">
                <a16:creationId xmlns:a16="http://schemas.microsoft.com/office/drawing/2014/main" id="{E7EA28EF-97BE-4022-8059-418EA02953AE}"/>
              </a:ext>
            </a:extLst>
          </p:cNvPr>
          <p:cNvSpPr>
            <a:spLocks noGrp="1"/>
          </p:cNvSpPr>
          <p:nvPr/>
        </p:nvSpPr>
        <p:spPr>
          <a:xfrm>
            <a:off x="9334500" y="4133850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025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Работающие – крестьяне</a:t>
            </a:r>
          </a:p>
        </p:txBody>
      </p:sp>
      <p:sp>
        <p:nvSpPr>
          <p:cNvPr id="12" name="text_4_10">
            <a:extLst>
              <a:ext uri="{FF2B5EF4-FFF2-40B4-BE49-F238E27FC236}">
                <a16:creationId xmlns:a16="http://schemas.microsoft.com/office/drawing/2014/main" id="{0F029462-9051-4546-A29A-EFE1E08E6DFA}"/>
              </a:ext>
            </a:extLst>
          </p:cNvPr>
          <p:cNvSpPr>
            <a:spLocks noGrp="1"/>
          </p:cNvSpPr>
          <p:nvPr/>
        </p:nvSpPr>
        <p:spPr>
          <a:xfrm>
            <a:off x="9334500" y="4562475"/>
            <a:ext cx="3619500" cy="2409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Крестьяне трудились на полях, обеспечивая продовольствие и ресурсы, что поддерживало экономическую систему феодализма.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5EC5188-1966-4B9E-8DE7-BBC9CEBB4880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4" name="100ballnik.com">
            <a:extLst>
              <a:ext uri="{FF2B5EF4-FFF2-40B4-BE49-F238E27FC236}">
                <a16:creationId xmlns:a16="http://schemas.microsoft.com/office/drawing/2014/main" id="{8055188B-18AD-4049-B514-C0672FF0C896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42113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_5_0">
            <a:extLst>
              <a:ext uri="{FF2B5EF4-FFF2-40B4-BE49-F238E27FC236}">
                <a16:creationId xmlns:a16="http://schemas.microsoft.com/office/drawing/2014/main" id="{10FEF3F4-20A7-432A-AEC3-73704A6B045E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Устройство поместья сеньора (стр. 76)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AAACFB5-1E17-4068-8467-E134BA89AB15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5738153-D445-494A-9AE6-B3F8D8F8A2C0}"/>
              </a:ext>
            </a:extLst>
          </p:cNvPr>
          <p:cNvSpPr>
            <a:spLocks noGrp="1"/>
          </p:cNvSpPr>
          <p:nvPr/>
        </p:nvSpPr>
        <p:spPr>
          <a:xfrm>
            <a:off x="523875" y="1628775"/>
            <a:ext cx="4495800" cy="5448300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168985" y="1695450"/>
            <a:ext cx="3205579" cy="5314950"/>
          </a:xfrm>
          <a:prstGeom prst="rect">
            <a:avLst/>
          </a:prstGeom>
        </p:spPr>
      </p:pic>
      <p:sp>
        <p:nvSpPr>
          <p:cNvPr id="5" name="text_5_3">
            <a:extLst>
              <a:ext uri="{FF2B5EF4-FFF2-40B4-BE49-F238E27FC236}">
                <a16:creationId xmlns:a16="http://schemas.microsoft.com/office/drawing/2014/main" id="{802C1AAC-0E3D-44D8-97A4-E4000D7CB00D}"/>
              </a:ext>
            </a:extLst>
          </p:cNvPr>
          <p:cNvSpPr>
            <a:spLocks noGrp="1"/>
          </p:cNvSpPr>
          <p:nvPr/>
        </p:nvSpPr>
        <p:spPr>
          <a:xfrm>
            <a:off x="5467350" y="1981200"/>
            <a:ext cx="7524750" cy="2057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6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Поместье включало </a:t>
            </a:r>
            <a:r>
              <a:rPr sz="262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леса, поля, луга и деревню</a:t>
            </a:r>
            <a:r>
              <a:rPr sz="26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 с крестьянскими домами. Всё, что выращивалось на господских землях, </a:t>
            </a:r>
            <a:r>
              <a:rPr sz="262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принадлежало сеньору.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B2AF43-449F-4367-B998-D30E37EFFB7D}"/>
              </a:ext>
            </a:extLst>
          </p:cNvPr>
          <p:cNvSpPr>
            <a:spLocks noGrp="1"/>
          </p:cNvSpPr>
          <p:nvPr/>
        </p:nvSpPr>
        <p:spPr>
          <a:xfrm>
            <a:off x="5467350" y="4352925"/>
            <a:ext cx="7515225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7" name="text_5_5">
            <a:extLst>
              <a:ext uri="{FF2B5EF4-FFF2-40B4-BE49-F238E27FC236}">
                <a16:creationId xmlns:a16="http://schemas.microsoft.com/office/drawing/2014/main" id="{7681604C-13B7-4127-B9F1-315272529037}"/>
              </a:ext>
            </a:extLst>
          </p:cNvPr>
          <p:cNvSpPr>
            <a:spLocks noGrp="1"/>
          </p:cNvSpPr>
          <p:nvPr/>
        </p:nvSpPr>
        <p:spPr>
          <a:xfrm>
            <a:off x="5467350" y="4743450"/>
            <a:ext cx="7524750" cy="1981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6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Крестьяне работали на </a:t>
            </a:r>
            <a:r>
              <a:rPr sz="262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барщине</a:t>
            </a:r>
            <a:r>
              <a:rPr sz="26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, платили </a:t>
            </a:r>
            <a:r>
              <a:rPr sz="262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оброк</a:t>
            </a:r>
            <a:r>
              <a:rPr sz="26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 и жили </a:t>
            </a:r>
            <a:r>
              <a:rPr sz="262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в зависимости от сеньора</a:t>
            </a:r>
            <a:r>
              <a:rPr sz="26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, который судил их и распоряжался имуществом.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F074688-6AE9-4910-8809-9217672E0022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9" name="100ballnik.com">
            <a:extLst>
              <a:ext uri="{FF2B5EF4-FFF2-40B4-BE49-F238E27FC236}">
                <a16:creationId xmlns:a16="http://schemas.microsoft.com/office/drawing/2014/main" id="{FE8EFDBA-B88B-4307-891D-77FB24BC5C38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57947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_6_0">
            <a:extLst>
              <a:ext uri="{FF2B5EF4-FFF2-40B4-BE49-F238E27FC236}">
                <a16:creationId xmlns:a16="http://schemas.microsoft.com/office/drawing/2014/main" id="{51845959-4872-47B5-9429-D1120DB99DAB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Повинности и положение крестьян (стр. 76-77)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300F49-3A64-4C8E-B59A-41C9AC602F60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71500" y="2470576"/>
            <a:ext cx="2286000" cy="371707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CCA2E22-1B3E-4B43-94A7-6ED251E53D02}"/>
              </a:ext>
            </a:extLst>
          </p:cNvPr>
          <p:cNvSpPr>
            <a:spLocks noGrp="1"/>
          </p:cNvSpPr>
          <p:nvPr/>
        </p:nvSpPr>
        <p:spPr>
          <a:xfrm>
            <a:off x="3257550" y="1752600"/>
            <a:ext cx="714375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5" name="text_6_3">
            <a:extLst>
              <a:ext uri="{FF2B5EF4-FFF2-40B4-BE49-F238E27FC236}">
                <a16:creationId xmlns:a16="http://schemas.microsoft.com/office/drawing/2014/main" id="{747B47E5-C5BC-441B-956A-CE7C2B9803C9}"/>
              </a:ext>
            </a:extLst>
          </p:cNvPr>
          <p:cNvSpPr>
            <a:spLocks noGrp="1"/>
          </p:cNvSpPr>
          <p:nvPr/>
        </p:nvSpPr>
        <p:spPr>
          <a:xfrm>
            <a:off x="3257550" y="1924050"/>
            <a:ext cx="46958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75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Работа на господских полях</a:t>
            </a:r>
          </a:p>
        </p:txBody>
      </p:sp>
      <p:sp>
        <p:nvSpPr>
          <p:cNvPr id="6" name="text_6_4">
            <a:extLst>
              <a:ext uri="{FF2B5EF4-FFF2-40B4-BE49-F238E27FC236}">
                <a16:creationId xmlns:a16="http://schemas.microsoft.com/office/drawing/2014/main" id="{5AEAFB96-E0C2-4FA7-B3DB-A573A0522B28}"/>
              </a:ext>
            </a:extLst>
          </p:cNvPr>
          <p:cNvSpPr>
            <a:spLocks noGrp="1"/>
          </p:cNvSpPr>
          <p:nvPr/>
        </p:nvSpPr>
        <p:spPr>
          <a:xfrm>
            <a:off x="3257550" y="2790825"/>
            <a:ext cx="4695825" cy="1457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7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Крестьяне выполняли барщину, обрабатывая земли сеньора, часто большую часть времени и без оплаты.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13E542-09C6-406D-80FC-63CE712C4A3F}"/>
              </a:ext>
            </a:extLst>
          </p:cNvPr>
          <p:cNvSpPr>
            <a:spLocks noGrp="1"/>
          </p:cNvSpPr>
          <p:nvPr/>
        </p:nvSpPr>
        <p:spPr>
          <a:xfrm>
            <a:off x="8372475" y="1752600"/>
            <a:ext cx="714375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8" name="text_6_6">
            <a:extLst>
              <a:ext uri="{FF2B5EF4-FFF2-40B4-BE49-F238E27FC236}">
                <a16:creationId xmlns:a16="http://schemas.microsoft.com/office/drawing/2014/main" id="{98F3F536-37DE-48E6-9C56-CDD1B95693E6}"/>
              </a:ext>
            </a:extLst>
          </p:cNvPr>
          <p:cNvSpPr>
            <a:spLocks noGrp="1"/>
          </p:cNvSpPr>
          <p:nvPr/>
        </p:nvSpPr>
        <p:spPr>
          <a:xfrm>
            <a:off x="8372475" y="1924050"/>
            <a:ext cx="46958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75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Оброк и другие выплаты</a:t>
            </a:r>
          </a:p>
        </p:txBody>
      </p:sp>
      <p:sp>
        <p:nvSpPr>
          <p:cNvPr id="9" name="text_6_7">
            <a:extLst>
              <a:ext uri="{FF2B5EF4-FFF2-40B4-BE49-F238E27FC236}">
                <a16:creationId xmlns:a16="http://schemas.microsoft.com/office/drawing/2014/main" id="{A49FC542-F335-4BF8-BACB-282856371C34}"/>
              </a:ext>
            </a:extLst>
          </p:cNvPr>
          <p:cNvSpPr>
            <a:spLocks noGrp="1"/>
          </p:cNvSpPr>
          <p:nvPr/>
        </p:nvSpPr>
        <p:spPr>
          <a:xfrm>
            <a:off x="8372475" y="2790825"/>
            <a:ext cx="4695825" cy="1457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7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Помимо работы, крестьяне отдавали часть урожая или платили деньгами в пользу сеньора.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BAAA606-6330-4A43-9767-88FC11FF6B25}"/>
              </a:ext>
            </a:extLst>
          </p:cNvPr>
          <p:cNvSpPr>
            <a:spLocks noGrp="1"/>
          </p:cNvSpPr>
          <p:nvPr/>
        </p:nvSpPr>
        <p:spPr>
          <a:xfrm>
            <a:off x="3257550" y="4429125"/>
            <a:ext cx="714375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11" name="text_6_9">
            <a:extLst>
              <a:ext uri="{FF2B5EF4-FFF2-40B4-BE49-F238E27FC236}">
                <a16:creationId xmlns:a16="http://schemas.microsoft.com/office/drawing/2014/main" id="{EA07DF90-C4E0-4B15-A615-7EB9DFEBFAA5}"/>
              </a:ext>
            </a:extLst>
          </p:cNvPr>
          <p:cNvSpPr>
            <a:spLocks noGrp="1"/>
          </p:cNvSpPr>
          <p:nvPr/>
        </p:nvSpPr>
        <p:spPr>
          <a:xfrm>
            <a:off x="3257550" y="4600575"/>
            <a:ext cx="46958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75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Ограничение личных прав</a:t>
            </a:r>
          </a:p>
        </p:txBody>
      </p:sp>
      <p:sp>
        <p:nvSpPr>
          <p:cNvPr id="12" name="text_6_10">
            <a:extLst>
              <a:ext uri="{FF2B5EF4-FFF2-40B4-BE49-F238E27FC236}">
                <a16:creationId xmlns:a16="http://schemas.microsoft.com/office/drawing/2014/main" id="{A4D7A93D-BEDD-4270-AE44-26C2786A2113}"/>
              </a:ext>
            </a:extLst>
          </p:cNvPr>
          <p:cNvSpPr>
            <a:spLocks noGrp="1"/>
          </p:cNvSpPr>
          <p:nvPr/>
        </p:nvSpPr>
        <p:spPr>
          <a:xfrm>
            <a:off x="3257550" y="5467350"/>
            <a:ext cx="4695825" cy="1457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7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Без согласия сеньора крестьяне не могли жениться или совершать важные жизненные действия (для лично зависимых крестьян).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051E574-69DD-4D61-B074-B158B5F88253}"/>
              </a:ext>
            </a:extLst>
          </p:cNvPr>
          <p:cNvSpPr>
            <a:spLocks noGrp="1"/>
          </p:cNvSpPr>
          <p:nvPr/>
        </p:nvSpPr>
        <p:spPr>
          <a:xfrm>
            <a:off x="8372475" y="4429125"/>
            <a:ext cx="714375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14" name="text_6_12">
            <a:extLst>
              <a:ext uri="{FF2B5EF4-FFF2-40B4-BE49-F238E27FC236}">
                <a16:creationId xmlns:a16="http://schemas.microsoft.com/office/drawing/2014/main" id="{593C86C9-197A-4B89-AE48-8C99A3500901}"/>
              </a:ext>
            </a:extLst>
          </p:cNvPr>
          <p:cNvSpPr>
            <a:spLocks noGrp="1"/>
          </p:cNvSpPr>
          <p:nvPr/>
        </p:nvSpPr>
        <p:spPr>
          <a:xfrm>
            <a:off x="8372475" y="4600575"/>
            <a:ext cx="46958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75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Социальная зависимость</a:t>
            </a:r>
          </a:p>
        </p:txBody>
      </p:sp>
      <p:sp>
        <p:nvSpPr>
          <p:cNvPr id="15" name="text_6_13">
            <a:extLst>
              <a:ext uri="{FF2B5EF4-FFF2-40B4-BE49-F238E27FC236}">
                <a16:creationId xmlns:a16="http://schemas.microsoft.com/office/drawing/2014/main" id="{50B53E63-D886-47CD-A744-0BAB14C0B385}"/>
              </a:ext>
            </a:extLst>
          </p:cNvPr>
          <p:cNvSpPr>
            <a:spLocks noGrp="1"/>
          </p:cNvSpPr>
          <p:nvPr/>
        </p:nvSpPr>
        <p:spPr>
          <a:xfrm>
            <a:off x="8372475" y="5467350"/>
            <a:ext cx="4695825" cy="1457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7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Хотя положение было тяжёлым, крестьяне привыкали к установившимся обязанностям и обычаям.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8C83C0D-6FAF-4B23-9827-D7F200778640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7" name="100ballnik.com">
            <a:extLst>
              <a:ext uri="{FF2B5EF4-FFF2-40B4-BE49-F238E27FC236}">
                <a16:creationId xmlns:a16="http://schemas.microsoft.com/office/drawing/2014/main" id="{AB1BFDDA-285C-43DD-AEE4-579D82A0A21D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20132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_7_0">
            <a:extLst>
              <a:ext uri="{FF2B5EF4-FFF2-40B4-BE49-F238E27FC236}">
                <a16:creationId xmlns:a16="http://schemas.microsoft.com/office/drawing/2014/main" id="{84D76E97-EBAC-48B9-B58C-95924680F384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Крестьянские восстания и судебные споры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31A8FDD-257B-4D52-8262-2DDE649AE314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text_7_2">
            <a:extLst>
              <a:ext uri="{FF2B5EF4-FFF2-40B4-BE49-F238E27FC236}">
                <a16:creationId xmlns:a16="http://schemas.microsoft.com/office/drawing/2014/main" id="{56DF4150-CC55-45A4-A71A-26AA774717BE}"/>
              </a:ext>
            </a:extLst>
          </p:cNvPr>
          <p:cNvSpPr>
            <a:spLocks noGrp="1"/>
          </p:cNvSpPr>
          <p:nvPr/>
        </p:nvSpPr>
        <p:spPr>
          <a:xfrm>
            <a:off x="571500" y="1800225"/>
            <a:ext cx="59721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75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Крестьянские восстания</a:t>
            </a:r>
          </a:p>
        </p:txBody>
      </p:sp>
      <p:sp>
        <p:nvSpPr>
          <p:cNvPr id="4" name="text_7_3">
            <a:extLst>
              <a:ext uri="{FF2B5EF4-FFF2-40B4-BE49-F238E27FC236}">
                <a16:creationId xmlns:a16="http://schemas.microsoft.com/office/drawing/2014/main" id="{3CD74A01-FF0A-4938-8224-283FA408DC78}"/>
              </a:ext>
            </a:extLst>
          </p:cNvPr>
          <p:cNvSpPr>
            <a:spLocks noGrp="1"/>
          </p:cNvSpPr>
          <p:nvPr/>
        </p:nvSpPr>
        <p:spPr>
          <a:xfrm>
            <a:off x="571500" y="2228850"/>
            <a:ext cx="5972175" cy="2495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7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Протесты возникали как ответ на рост повинностей и нарушения традиционных обычаев, которые ухудшали положение зависимых крестьян.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A02B31E-204D-42D5-866F-DFAC3639F483}"/>
              </a:ext>
            </a:extLst>
          </p:cNvPr>
          <p:cNvSpPr>
            <a:spLocks noGrp="1"/>
          </p:cNvSpPr>
          <p:nvPr/>
        </p:nvSpPr>
        <p:spPr>
          <a:xfrm>
            <a:off x="6877050" y="1714500"/>
            <a:ext cx="6267450" cy="3143250"/>
          </a:xfrm>
          <a:prstGeom prst="rect">
            <a:avLst/>
          </a:prstGeom>
          <a:solidFill>
            <a:srgbClr val="FFFCF5"/>
          </a:solidFill>
          <a:ln w="0">
            <a:noFill/>
          </a:ln>
        </p:spPr>
      </p:sp>
      <p:sp>
        <p:nvSpPr>
          <p:cNvPr id="6" name="text_7_5">
            <a:extLst>
              <a:ext uri="{FF2B5EF4-FFF2-40B4-BE49-F238E27FC236}">
                <a16:creationId xmlns:a16="http://schemas.microsoft.com/office/drawing/2014/main" id="{20732709-12E7-4FCC-96FA-991EF366321B}"/>
              </a:ext>
            </a:extLst>
          </p:cNvPr>
          <p:cNvSpPr>
            <a:spLocks noGrp="1"/>
          </p:cNvSpPr>
          <p:nvPr/>
        </p:nvSpPr>
        <p:spPr>
          <a:xfrm>
            <a:off x="7143750" y="1866900"/>
            <a:ext cx="5686425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Судебная защита от несправедливости</a:t>
            </a:r>
          </a:p>
        </p:txBody>
      </p:sp>
      <p:sp>
        <p:nvSpPr>
          <p:cNvPr id="7" name="text_7_6">
            <a:extLst>
              <a:ext uri="{FF2B5EF4-FFF2-40B4-BE49-F238E27FC236}">
                <a16:creationId xmlns:a16="http://schemas.microsoft.com/office/drawing/2014/main" id="{B1790E10-48B4-4371-B37B-37913F9116DA}"/>
              </a:ext>
            </a:extLst>
          </p:cNvPr>
          <p:cNvSpPr>
            <a:spLocks noGrp="1"/>
          </p:cNvSpPr>
          <p:nvPr/>
        </p:nvSpPr>
        <p:spPr>
          <a:xfrm>
            <a:off x="7143750" y="2733675"/>
            <a:ext cx="5686425" cy="1962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Крестьяне обращались в королевские суды, чтобы защитить свои права и добиться справедливости в конфликтах с сеньорами.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EC48563-AA0E-4D3D-AE6B-1D0E4A4B04BE}"/>
              </a:ext>
            </a:extLst>
          </p:cNvPr>
          <p:cNvSpPr>
            <a:spLocks noGrp="1"/>
          </p:cNvSpPr>
          <p:nvPr/>
        </p:nvSpPr>
        <p:spPr>
          <a:xfrm>
            <a:off x="571500" y="5267325"/>
            <a:ext cx="12573000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9" name="text_7_8">
            <a:extLst>
              <a:ext uri="{FF2B5EF4-FFF2-40B4-BE49-F238E27FC236}">
                <a16:creationId xmlns:a16="http://schemas.microsoft.com/office/drawing/2014/main" id="{B766BE3A-6781-40B3-A338-1E8C37E46D1A}"/>
              </a:ext>
            </a:extLst>
          </p:cNvPr>
          <p:cNvSpPr>
            <a:spLocks noGrp="1"/>
          </p:cNvSpPr>
          <p:nvPr/>
        </p:nvSpPr>
        <p:spPr>
          <a:xfrm>
            <a:off x="571500" y="5591175"/>
            <a:ext cx="12573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Регулирование конфликтов</a:t>
            </a:r>
          </a:p>
        </p:txBody>
      </p:sp>
      <p:sp>
        <p:nvSpPr>
          <p:cNvPr id="10" name="text_7_9">
            <a:extLst>
              <a:ext uri="{FF2B5EF4-FFF2-40B4-BE49-F238E27FC236}">
                <a16:creationId xmlns:a16="http://schemas.microsoft.com/office/drawing/2014/main" id="{78FEA2EA-D9FD-4457-A42F-CFE0DD99DA19}"/>
              </a:ext>
            </a:extLst>
          </p:cNvPr>
          <p:cNvSpPr>
            <a:spLocks noGrp="1"/>
          </p:cNvSpPr>
          <p:nvPr/>
        </p:nvSpPr>
        <p:spPr>
          <a:xfrm>
            <a:off x="571500" y="6019800"/>
            <a:ext cx="125730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Судебные процессы служили важным инструментом для разрешения споров между крестьянами и сеньорами, ограничивая произвол и укрепляя порядок.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ADF6369-31FA-493E-BEF0-46830E5B4678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2" name="100ballnik.com">
            <a:extLst>
              <a:ext uri="{FF2B5EF4-FFF2-40B4-BE49-F238E27FC236}">
                <a16:creationId xmlns:a16="http://schemas.microsoft.com/office/drawing/2014/main" id="{C8E0727D-6315-45DD-8C56-29223E09200D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59660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_8_0">
            <a:extLst>
              <a:ext uri="{FF2B5EF4-FFF2-40B4-BE49-F238E27FC236}">
                <a16:creationId xmlns:a16="http://schemas.microsoft.com/office/drawing/2014/main" id="{171D2E0D-3862-4943-A4E3-12AE1BC69C05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Натуральное хозяйство в Средние века </a:t>
            </a:r>
          </a:p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(стр. 77)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09E1C4-724B-4A96-B560-A43897BD3C2F}"/>
              </a:ext>
            </a:extLst>
          </p:cNvPr>
          <p:cNvSpPr>
            <a:spLocks noGrp="1"/>
          </p:cNvSpPr>
          <p:nvPr/>
        </p:nvSpPr>
        <p:spPr>
          <a:xfrm>
            <a:off x="9372600" y="1638300"/>
            <a:ext cx="3810000" cy="5438775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685973" y="1704975"/>
            <a:ext cx="3183255" cy="5305425"/>
          </a:xfrm>
          <a:prstGeom prst="rect">
            <a:avLst/>
          </a:prstGeom>
        </p:spPr>
      </p:pic>
      <p:sp>
        <p:nvSpPr>
          <p:cNvPr id="4" name="text_8_2">
            <a:extLst>
              <a:ext uri="{FF2B5EF4-FFF2-40B4-BE49-F238E27FC236}">
                <a16:creationId xmlns:a16="http://schemas.microsoft.com/office/drawing/2014/main" id="{5789A1D5-8C2F-45BB-9E41-244277FA1258}"/>
              </a:ext>
            </a:extLst>
          </p:cNvPr>
          <p:cNvSpPr>
            <a:spLocks noGrp="1"/>
          </p:cNvSpPr>
          <p:nvPr/>
        </p:nvSpPr>
        <p:spPr>
          <a:xfrm>
            <a:off x="581025" y="1733550"/>
            <a:ext cx="82677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Самодостаточное производство</a:t>
            </a:r>
          </a:p>
        </p:txBody>
      </p:sp>
      <p:sp>
        <p:nvSpPr>
          <p:cNvPr id="5" name="text_8_3">
            <a:extLst>
              <a:ext uri="{FF2B5EF4-FFF2-40B4-BE49-F238E27FC236}">
                <a16:creationId xmlns:a16="http://schemas.microsoft.com/office/drawing/2014/main" id="{FAC9D3FF-7856-476C-96D0-4D39CB1ABD3C}"/>
              </a:ext>
            </a:extLst>
          </p:cNvPr>
          <p:cNvSpPr>
            <a:spLocks noGrp="1"/>
          </p:cNvSpPr>
          <p:nvPr/>
        </p:nvSpPr>
        <p:spPr>
          <a:xfrm>
            <a:off x="581025" y="2162175"/>
            <a:ext cx="8267700" cy="1228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Деревни производили всё необходимое своими силами, что обеспечивало выживание в условиях ограниченного обмена.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0A840AF-9565-40DA-8D7B-619BC65A645B}"/>
              </a:ext>
            </a:extLst>
          </p:cNvPr>
          <p:cNvSpPr>
            <a:spLocks noGrp="1"/>
          </p:cNvSpPr>
          <p:nvPr/>
        </p:nvSpPr>
        <p:spPr>
          <a:xfrm>
            <a:off x="581025" y="3495675"/>
            <a:ext cx="8267700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7" name="text_8_5">
            <a:extLst>
              <a:ext uri="{FF2B5EF4-FFF2-40B4-BE49-F238E27FC236}">
                <a16:creationId xmlns:a16="http://schemas.microsoft.com/office/drawing/2014/main" id="{55247CEA-7002-4DCF-BE43-17130EE96B3E}"/>
              </a:ext>
            </a:extLst>
          </p:cNvPr>
          <p:cNvSpPr>
            <a:spLocks noGrp="1"/>
          </p:cNvSpPr>
          <p:nvPr/>
        </p:nvSpPr>
        <p:spPr>
          <a:xfrm>
            <a:off x="581025" y="3724275"/>
            <a:ext cx="82677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Редкие покупки и обмены</a:t>
            </a:r>
          </a:p>
        </p:txBody>
      </p:sp>
      <p:sp>
        <p:nvSpPr>
          <p:cNvPr id="8" name="text_8_6">
            <a:extLst>
              <a:ext uri="{FF2B5EF4-FFF2-40B4-BE49-F238E27FC236}">
                <a16:creationId xmlns:a16="http://schemas.microsoft.com/office/drawing/2014/main" id="{FF0A12C7-1062-4078-A36C-123A0AAA2441}"/>
              </a:ext>
            </a:extLst>
          </p:cNvPr>
          <p:cNvSpPr>
            <a:spLocks noGrp="1"/>
          </p:cNvSpPr>
          <p:nvPr/>
        </p:nvSpPr>
        <p:spPr>
          <a:xfrm>
            <a:off x="581025" y="4152900"/>
            <a:ext cx="8267700" cy="1476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Обмен товарами происходил лишь в необходимых случаях, например, для соли, железа и оружия, которые нельзя было изготовить самостоятельно.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431BF6-D87F-4C09-9E85-86F460409F62}"/>
              </a:ext>
            </a:extLst>
          </p:cNvPr>
          <p:cNvSpPr>
            <a:spLocks noGrp="1"/>
          </p:cNvSpPr>
          <p:nvPr/>
        </p:nvSpPr>
        <p:spPr>
          <a:xfrm>
            <a:off x="409575" y="5800725"/>
            <a:ext cx="8591550" cy="1219200"/>
          </a:xfrm>
          <a:prstGeom prst="rect">
            <a:avLst/>
          </a:prstGeom>
          <a:solidFill>
            <a:srgbClr val="EAE0D0"/>
          </a:solidFill>
          <a:ln w="0">
            <a:noFill/>
          </a:ln>
        </p:spPr>
      </p:sp>
      <p:sp>
        <p:nvSpPr>
          <p:cNvPr id="10" name="text_8_8">
            <a:extLst>
              <a:ext uri="{FF2B5EF4-FFF2-40B4-BE49-F238E27FC236}">
                <a16:creationId xmlns:a16="http://schemas.microsoft.com/office/drawing/2014/main" id="{C3D5CE46-F529-4593-8C0F-68DE6D41183A}"/>
              </a:ext>
            </a:extLst>
          </p:cNvPr>
          <p:cNvSpPr>
            <a:spLocks noGrp="1"/>
          </p:cNvSpPr>
          <p:nvPr/>
        </p:nvSpPr>
        <p:spPr>
          <a:xfrm>
            <a:off x="581025" y="5895975"/>
            <a:ext cx="82200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75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Зависимость от природных ресурсов</a:t>
            </a:r>
          </a:p>
        </p:txBody>
      </p:sp>
      <p:sp>
        <p:nvSpPr>
          <p:cNvPr id="11" name="text_8_9">
            <a:extLst>
              <a:ext uri="{FF2B5EF4-FFF2-40B4-BE49-F238E27FC236}">
                <a16:creationId xmlns:a16="http://schemas.microsoft.com/office/drawing/2014/main" id="{CC2C8DA8-F567-4946-B248-037B9791530D}"/>
              </a:ext>
            </a:extLst>
          </p:cNvPr>
          <p:cNvSpPr>
            <a:spLocks noGrp="1"/>
          </p:cNvSpPr>
          <p:nvPr/>
        </p:nvSpPr>
        <p:spPr>
          <a:xfrm>
            <a:off x="581025" y="6324600"/>
            <a:ext cx="82200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7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Натуральное хозяйство сильно зависело от удачного урожая и условий окружающей природы.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B339768-F4EC-43F7-852D-7786E53A2CAB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3" name="100ballnik.com">
            <a:extLst>
              <a:ext uri="{FF2B5EF4-FFF2-40B4-BE49-F238E27FC236}">
                <a16:creationId xmlns:a16="http://schemas.microsoft.com/office/drawing/2014/main" id="{0D985CB5-9EAA-40B6-83AD-EB63912535ED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03933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C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_9_0">
            <a:extLst>
              <a:ext uri="{FF2B5EF4-FFF2-40B4-BE49-F238E27FC236}">
                <a16:creationId xmlns:a16="http://schemas.microsoft.com/office/drawing/2014/main" id="{CED27879-25FF-4849-90A2-A52EC0B7152F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Феодальная лестница и вассальные отношения (стр. 78)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917FCB-9ABE-46C1-A66B-D028C1478D0E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77A8DD-F710-4BD3-985D-8BCD83CBA27C}"/>
              </a:ext>
            </a:extLst>
          </p:cNvPr>
          <p:cNvSpPr>
            <a:spLocks noGrp="1"/>
          </p:cNvSpPr>
          <p:nvPr/>
        </p:nvSpPr>
        <p:spPr>
          <a:xfrm>
            <a:off x="1968627" y="2362200"/>
            <a:ext cx="2120646" cy="835819"/>
          </a:xfrm>
          <a:prstGeom prst="rect">
            <a:avLst/>
          </a:prstGeom>
          <a:solidFill>
            <a:srgbClr val="38516A"/>
          </a:solidFill>
          <a:ln w="0">
            <a:noFill/>
          </a:ln>
        </p:spPr>
      </p:sp>
      <p:sp>
        <p:nvSpPr>
          <p:cNvPr id="4" name="text_9_3">
            <a:extLst>
              <a:ext uri="{FF2B5EF4-FFF2-40B4-BE49-F238E27FC236}">
                <a16:creationId xmlns:a16="http://schemas.microsoft.com/office/drawing/2014/main" id="{27C680D4-F3E5-4209-B179-6FB4B048680D}"/>
              </a:ext>
            </a:extLst>
          </p:cNvPr>
          <p:cNvSpPr>
            <a:spLocks noGrp="1"/>
          </p:cNvSpPr>
          <p:nvPr/>
        </p:nvSpPr>
        <p:spPr>
          <a:xfrm>
            <a:off x="2082927" y="2476500"/>
            <a:ext cx="1892046" cy="7691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025" b="1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Король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8871FC8-53E2-423C-92B2-6861546FB2B1}"/>
              </a:ext>
            </a:extLst>
          </p:cNvPr>
          <p:cNvSpPr>
            <a:spLocks noGrp="1"/>
          </p:cNvSpPr>
          <p:nvPr/>
        </p:nvSpPr>
        <p:spPr>
          <a:xfrm>
            <a:off x="1553718" y="3274219"/>
            <a:ext cx="2950464" cy="835819"/>
          </a:xfrm>
          <a:prstGeom prst="rect">
            <a:avLst/>
          </a:prstGeom>
          <a:solidFill>
            <a:srgbClr val="38516A"/>
          </a:solidFill>
          <a:ln w="0">
            <a:noFill/>
          </a:ln>
        </p:spPr>
      </p:sp>
      <p:sp>
        <p:nvSpPr>
          <p:cNvPr id="6" name="text_9_5">
            <a:extLst>
              <a:ext uri="{FF2B5EF4-FFF2-40B4-BE49-F238E27FC236}">
                <a16:creationId xmlns:a16="http://schemas.microsoft.com/office/drawing/2014/main" id="{A41F31D0-CD7F-48B2-A801-D91524CE8313}"/>
              </a:ext>
            </a:extLst>
          </p:cNvPr>
          <p:cNvSpPr>
            <a:spLocks noGrp="1"/>
          </p:cNvSpPr>
          <p:nvPr/>
        </p:nvSpPr>
        <p:spPr>
          <a:xfrm>
            <a:off x="1668018" y="3388519"/>
            <a:ext cx="2721864" cy="7691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025" b="1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Герцоги и графы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1F0A1A2-0E73-4A72-A4D8-F796F3D49152}"/>
              </a:ext>
            </a:extLst>
          </p:cNvPr>
          <p:cNvSpPr>
            <a:spLocks noGrp="1"/>
          </p:cNvSpPr>
          <p:nvPr/>
        </p:nvSpPr>
        <p:spPr>
          <a:xfrm>
            <a:off x="1138809" y="4186238"/>
            <a:ext cx="3780282" cy="835819"/>
          </a:xfrm>
          <a:prstGeom prst="rect">
            <a:avLst/>
          </a:prstGeom>
          <a:solidFill>
            <a:srgbClr val="E3E1DB"/>
          </a:solidFill>
          <a:ln w="0">
            <a:noFill/>
          </a:ln>
        </p:spPr>
      </p:sp>
      <p:sp>
        <p:nvSpPr>
          <p:cNvPr id="8" name="text_9_7">
            <a:extLst>
              <a:ext uri="{FF2B5EF4-FFF2-40B4-BE49-F238E27FC236}">
                <a16:creationId xmlns:a16="http://schemas.microsoft.com/office/drawing/2014/main" id="{101FBA8E-466B-41A9-A6C8-0D2FAA36956A}"/>
              </a:ext>
            </a:extLst>
          </p:cNvPr>
          <p:cNvSpPr>
            <a:spLocks noGrp="1"/>
          </p:cNvSpPr>
          <p:nvPr/>
        </p:nvSpPr>
        <p:spPr>
          <a:xfrm>
            <a:off x="1253109" y="4300538"/>
            <a:ext cx="3551682" cy="7691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025" b="1" i="0">
                <a:solidFill>
                  <a:srgbClr val="162C4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162C43"/>
                </a:solidFill>
                <a:latin typeface="Arial"/>
                <a:ea typeface="Arial"/>
                <a:cs typeface="Arial"/>
              </a:rPr>
              <a:t>Бароны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74CCC39-F6DC-4FE0-8528-A50051C8C839}"/>
              </a:ext>
            </a:extLst>
          </p:cNvPr>
          <p:cNvSpPr>
            <a:spLocks noGrp="1"/>
          </p:cNvSpPr>
          <p:nvPr/>
        </p:nvSpPr>
        <p:spPr>
          <a:xfrm>
            <a:off x="723900" y="5098256"/>
            <a:ext cx="4610100" cy="835819"/>
          </a:xfrm>
          <a:prstGeom prst="rect">
            <a:avLst/>
          </a:prstGeom>
          <a:solidFill>
            <a:srgbClr val="E3E1DB"/>
          </a:solidFill>
          <a:ln w="0">
            <a:noFill/>
          </a:ln>
        </p:spPr>
      </p:sp>
      <p:sp>
        <p:nvSpPr>
          <p:cNvPr id="10" name="text_9_9">
            <a:extLst>
              <a:ext uri="{FF2B5EF4-FFF2-40B4-BE49-F238E27FC236}">
                <a16:creationId xmlns:a16="http://schemas.microsoft.com/office/drawing/2014/main" id="{EA5FDF62-F158-4961-9149-E303A428AF51}"/>
              </a:ext>
            </a:extLst>
          </p:cNvPr>
          <p:cNvSpPr>
            <a:spLocks noGrp="1"/>
          </p:cNvSpPr>
          <p:nvPr/>
        </p:nvSpPr>
        <p:spPr>
          <a:xfrm>
            <a:off x="838200" y="5212556"/>
            <a:ext cx="4381500" cy="7691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025" b="1" i="0">
                <a:solidFill>
                  <a:srgbClr val="162C4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162C43"/>
                </a:solidFill>
                <a:latin typeface="Arial"/>
                <a:ea typeface="Arial"/>
                <a:cs typeface="Arial"/>
              </a:rPr>
              <a:t>Рыцари</a:t>
            </a:r>
          </a:p>
        </p:txBody>
      </p:sp>
      <p:sp>
        <p:nvSpPr>
          <p:cNvPr id="11" name="text_9_10">
            <a:extLst>
              <a:ext uri="{FF2B5EF4-FFF2-40B4-BE49-F238E27FC236}">
                <a16:creationId xmlns:a16="http://schemas.microsoft.com/office/drawing/2014/main" id="{5A411B9D-EEEF-4DAF-BF29-BC898CBA7960}"/>
              </a:ext>
            </a:extLst>
          </p:cNvPr>
          <p:cNvSpPr>
            <a:spLocks noGrp="1"/>
          </p:cNvSpPr>
          <p:nvPr/>
        </p:nvSpPr>
        <p:spPr>
          <a:xfrm>
            <a:off x="723900" y="6076950"/>
            <a:ext cx="46101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725" b="0" i="1">
                <a:solidFill>
                  <a:srgbClr val="D4CABA"/>
                </a:solidFill>
                <a:latin typeface="Arial"/>
                <a:ea typeface="Arial"/>
                <a:cs typeface="Arial"/>
              </a:defRPr>
            </a:pPr>
            <a:r>
              <a:rPr sz="1725" b="0" i="1">
                <a:solidFill>
                  <a:srgbClr val="D4CABA"/>
                </a:solidFill>
                <a:latin typeface="Arial"/>
                <a:ea typeface="Arial"/>
                <a:cs typeface="Arial"/>
              </a:rPr>
              <a:t>Феодальная лестница</a:t>
            </a:r>
          </a:p>
        </p:txBody>
      </p:sp>
      <p:sp>
        <p:nvSpPr>
          <p:cNvPr id="12" name="text_9_11">
            <a:extLst>
              <a:ext uri="{FF2B5EF4-FFF2-40B4-BE49-F238E27FC236}">
                <a16:creationId xmlns:a16="http://schemas.microsoft.com/office/drawing/2014/main" id="{535AD6D0-4AB2-4953-8CE5-66BD34AD9A10}"/>
              </a:ext>
            </a:extLst>
          </p:cNvPr>
          <p:cNvSpPr>
            <a:spLocks noGrp="1"/>
          </p:cNvSpPr>
          <p:nvPr/>
        </p:nvSpPr>
        <p:spPr>
          <a:xfrm>
            <a:off x="5953125" y="1695450"/>
            <a:ext cx="70294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DCC492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DCC492"/>
                </a:solidFill>
                <a:latin typeface="Arial"/>
                <a:ea typeface="Arial"/>
                <a:cs typeface="Arial"/>
              </a:rPr>
              <a:t>Король</a:t>
            </a:r>
          </a:p>
        </p:txBody>
      </p:sp>
      <p:sp>
        <p:nvSpPr>
          <p:cNvPr id="13" name="text_9_12">
            <a:extLst>
              <a:ext uri="{FF2B5EF4-FFF2-40B4-BE49-F238E27FC236}">
                <a16:creationId xmlns:a16="http://schemas.microsoft.com/office/drawing/2014/main" id="{5385DBA9-3B94-4457-B2E9-144E9C23161E}"/>
              </a:ext>
            </a:extLst>
          </p:cNvPr>
          <p:cNvSpPr>
            <a:spLocks noGrp="1"/>
          </p:cNvSpPr>
          <p:nvPr/>
        </p:nvSpPr>
        <p:spPr>
          <a:xfrm>
            <a:off x="5953125" y="2124075"/>
            <a:ext cx="7029450" cy="1209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Высший сеньор, распределяющий крупные земли крупнейшим феодалам — герцогам, графам, маркизам.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1A67381-E911-4835-856A-89704CF524DB}"/>
              </a:ext>
            </a:extLst>
          </p:cNvPr>
          <p:cNvSpPr>
            <a:spLocks noGrp="1"/>
          </p:cNvSpPr>
          <p:nvPr/>
        </p:nvSpPr>
        <p:spPr>
          <a:xfrm>
            <a:off x="5953125" y="3390900"/>
            <a:ext cx="7029450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15" name="text_9_14">
            <a:extLst>
              <a:ext uri="{FF2B5EF4-FFF2-40B4-BE49-F238E27FC236}">
                <a16:creationId xmlns:a16="http://schemas.microsoft.com/office/drawing/2014/main" id="{86D84F31-EA6D-4302-8E3F-06EB515502FD}"/>
              </a:ext>
            </a:extLst>
          </p:cNvPr>
          <p:cNvSpPr>
            <a:spLocks noGrp="1"/>
          </p:cNvSpPr>
          <p:nvPr/>
        </p:nvSpPr>
        <p:spPr>
          <a:xfrm>
            <a:off x="5953125" y="3609975"/>
            <a:ext cx="70294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DCC492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DCC492"/>
                </a:solidFill>
                <a:latin typeface="Arial"/>
                <a:ea typeface="Arial"/>
                <a:cs typeface="Arial"/>
              </a:rPr>
              <a:t>Высшие феодалы</a:t>
            </a:r>
          </a:p>
        </p:txBody>
      </p:sp>
      <p:sp>
        <p:nvSpPr>
          <p:cNvPr id="16" name="text_9_15">
            <a:extLst>
              <a:ext uri="{FF2B5EF4-FFF2-40B4-BE49-F238E27FC236}">
                <a16:creationId xmlns:a16="http://schemas.microsoft.com/office/drawing/2014/main" id="{48E586EB-53A9-4DE1-8B01-95439F00C0F3}"/>
              </a:ext>
            </a:extLst>
          </p:cNvPr>
          <p:cNvSpPr>
            <a:spLocks noGrp="1"/>
          </p:cNvSpPr>
          <p:nvPr/>
        </p:nvSpPr>
        <p:spPr>
          <a:xfrm>
            <a:off x="5953125" y="4038600"/>
            <a:ext cx="702945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Герцоги и бароны получают большие феоды при условии военной службы и передают часть вассалам.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C16C73E-32B9-43F3-87F6-0648CCD4F26F}"/>
              </a:ext>
            </a:extLst>
          </p:cNvPr>
          <p:cNvSpPr>
            <a:spLocks noGrp="1"/>
          </p:cNvSpPr>
          <p:nvPr/>
        </p:nvSpPr>
        <p:spPr>
          <a:xfrm>
            <a:off x="5953125" y="5372100"/>
            <a:ext cx="7029450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18" name="text_9_17">
            <a:extLst>
              <a:ext uri="{FF2B5EF4-FFF2-40B4-BE49-F238E27FC236}">
                <a16:creationId xmlns:a16="http://schemas.microsoft.com/office/drawing/2014/main" id="{FB0B5102-630B-4742-83CD-4263E3EC77C5}"/>
              </a:ext>
            </a:extLst>
          </p:cNvPr>
          <p:cNvSpPr>
            <a:spLocks noGrp="1"/>
          </p:cNvSpPr>
          <p:nvPr/>
        </p:nvSpPr>
        <p:spPr>
          <a:xfrm>
            <a:off x="5953125" y="5610225"/>
            <a:ext cx="70294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DCC492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DCC492"/>
                </a:solidFill>
                <a:latin typeface="Arial"/>
                <a:ea typeface="Arial"/>
                <a:cs typeface="Arial"/>
              </a:rPr>
              <a:t>Средние вассалы</a:t>
            </a:r>
          </a:p>
        </p:txBody>
      </p:sp>
      <p:sp>
        <p:nvSpPr>
          <p:cNvPr id="19" name="text_9_18">
            <a:extLst>
              <a:ext uri="{FF2B5EF4-FFF2-40B4-BE49-F238E27FC236}">
                <a16:creationId xmlns:a16="http://schemas.microsoft.com/office/drawing/2014/main" id="{0C366FBC-5A70-477A-9764-87D0C1C1751F}"/>
              </a:ext>
            </a:extLst>
          </p:cNvPr>
          <p:cNvSpPr>
            <a:spLocks noGrp="1"/>
          </p:cNvSpPr>
          <p:nvPr/>
        </p:nvSpPr>
        <p:spPr>
          <a:xfrm>
            <a:off x="5953125" y="6038850"/>
            <a:ext cx="70294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Бароны и рыцари могут быть одновременно вассалами и сеньорами с собственными вассалами.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B40DA2-AE66-4819-BE7B-1E5291A90EB0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455468"/>
          </a:solidFill>
          <a:ln w="0">
            <a:noFill/>
          </a:ln>
        </p:spPr>
      </p:sp>
      <p:sp>
        <p:nvSpPr>
          <p:cNvPr id="21" name="100ballnik.com">
            <a:extLst>
              <a:ext uri="{FF2B5EF4-FFF2-40B4-BE49-F238E27FC236}">
                <a16:creationId xmlns:a16="http://schemas.microsoft.com/office/drawing/2014/main" id="{F022F68F-B1CB-49A5-B7A5-962E21FC13B0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D4CABA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4CA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5447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_10_0">
            <a:extLst>
              <a:ext uri="{FF2B5EF4-FFF2-40B4-BE49-F238E27FC236}">
                <a16:creationId xmlns:a16="http://schemas.microsoft.com/office/drawing/2014/main" id="{B5DC0AE8-207C-4240-9DB4-6F575491D068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Роль сеньора и вассала (стр. 78)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EABB3A2-3169-437B-AF08-CEB36D56E5BA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text_10_2">
            <a:extLst>
              <a:ext uri="{FF2B5EF4-FFF2-40B4-BE49-F238E27FC236}">
                <a16:creationId xmlns:a16="http://schemas.microsoft.com/office/drawing/2014/main" id="{8452371C-C17A-422E-9B2F-2499150F941A}"/>
              </a:ext>
            </a:extLst>
          </p:cNvPr>
          <p:cNvSpPr>
            <a:spLocks noGrp="1"/>
          </p:cNvSpPr>
          <p:nvPr/>
        </p:nvSpPr>
        <p:spPr>
          <a:xfrm>
            <a:off x="571500" y="1733550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text_10_3">
            <a:extLst>
              <a:ext uri="{FF2B5EF4-FFF2-40B4-BE49-F238E27FC236}">
                <a16:creationId xmlns:a16="http://schemas.microsoft.com/office/drawing/2014/main" id="{6A7828B2-B1DA-4CC3-8F84-9139385ABD95}"/>
              </a:ext>
            </a:extLst>
          </p:cNvPr>
          <p:cNvSpPr>
            <a:spLocks noGrp="1"/>
          </p:cNvSpPr>
          <p:nvPr/>
        </p:nvSpPr>
        <p:spPr>
          <a:xfrm>
            <a:off x="1343025" y="1800225"/>
            <a:ext cx="5238750" cy="1885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Сеньор — владелец земли, предоставляющий феод вассалу — человеку, служащему ему военной и административной поддержкой.</a:t>
            </a:r>
          </a:p>
        </p:txBody>
      </p:sp>
      <p:sp>
        <p:nvSpPr>
          <p:cNvPr id="5" name="text_10_4">
            <a:extLst>
              <a:ext uri="{FF2B5EF4-FFF2-40B4-BE49-F238E27FC236}">
                <a16:creationId xmlns:a16="http://schemas.microsoft.com/office/drawing/2014/main" id="{7A5B5077-6AD8-442E-8288-712ACF916BA9}"/>
              </a:ext>
            </a:extLst>
          </p:cNvPr>
          <p:cNvSpPr>
            <a:spLocks noGrp="1"/>
          </p:cNvSpPr>
          <p:nvPr/>
        </p:nvSpPr>
        <p:spPr>
          <a:xfrm>
            <a:off x="571500" y="4057650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6" name="text_10_5">
            <a:extLst>
              <a:ext uri="{FF2B5EF4-FFF2-40B4-BE49-F238E27FC236}">
                <a16:creationId xmlns:a16="http://schemas.microsoft.com/office/drawing/2014/main" id="{A7A7FCCE-BBA1-45AA-951F-16D67DE21E2E}"/>
              </a:ext>
            </a:extLst>
          </p:cNvPr>
          <p:cNvSpPr>
            <a:spLocks noGrp="1"/>
          </p:cNvSpPr>
          <p:nvPr/>
        </p:nvSpPr>
        <p:spPr>
          <a:xfrm>
            <a:off x="1343025" y="4124325"/>
            <a:ext cx="5238750" cy="2047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Вассалы могли делить свои владения и передавать землю другим вассалам, образуя иерархическую структуру — феодальную лестницу.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4BE599D-DB7E-45D4-8EA8-608AE283ECF8}"/>
              </a:ext>
            </a:extLst>
          </p:cNvPr>
          <p:cNvSpPr>
            <a:spLocks noGrp="1"/>
          </p:cNvSpPr>
          <p:nvPr/>
        </p:nvSpPr>
        <p:spPr>
          <a:xfrm>
            <a:off x="9192578" y="1752600"/>
            <a:ext cx="1884045" cy="542925"/>
          </a:xfrm>
          <a:prstGeom prst="rect">
            <a:avLst/>
          </a:prstGeom>
          <a:solidFill>
            <a:srgbClr val="162C43"/>
          </a:solidFill>
          <a:ln w="0">
            <a:noFill/>
          </a:ln>
        </p:spPr>
      </p:sp>
      <p:sp>
        <p:nvSpPr>
          <p:cNvPr id="8" name="text_10_7">
            <a:extLst>
              <a:ext uri="{FF2B5EF4-FFF2-40B4-BE49-F238E27FC236}">
                <a16:creationId xmlns:a16="http://schemas.microsoft.com/office/drawing/2014/main" id="{A56C71D5-A283-47BA-807B-5B0EBF6C4138}"/>
              </a:ext>
            </a:extLst>
          </p:cNvPr>
          <p:cNvSpPr>
            <a:spLocks noGrp="1"/>
          </p:cNvSpPr>
          <p:nvPr/>
        </p:nvSpPr>
        <p:spPr>
          <a:xfrm>
            <a:off x="9306878" y="1866900"/>
            <a:ext cx="165544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025" b="1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Король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4514C5B-2829-4A99-AF4E-D8A98EB5BF5F}"/>
              </a:ext>
            </a:extLst>
          </p:cNvPr>
          <p:cNvSpPr>
            <a:spLocks noGrp="1"/>
          </p:cNvSpPr>
          <p:nvPr/>
        </p:nvSpPr>
        <p:spPr>
          <a:xfrm>
            <a:off x="8823960" y="2371725"/>
            <a:ext cx="2621280" cy="542925"/>
          </a:xfrm>
          <a:prstGeom prst="rect">
            <a:avLst/>
          </a:prstGeom>
          <a:solidFill>
            <a:srgbClr val="162C43"/>
          </a:solidFill>
          <a:ln w="0">
            <a:noFill/>
          </a:ln>
        </p:spPr>
      </p:sp>
      <p:sp>
        <p:nvSpPr>
          <p:cNvPr id="10" name="text_10_9">
            <a:extLst>
              <a:ext uri="{FF2B5EF4-FFF2-40B4-BE49-F238E27FC236}">
                <a16:creationId xmlns:a16="http://schemas.microsoft.com/office/drawing/2014/main" id="{B94BAC46-44FC-41D1-A80A-C0530B010932}"/>
              </a:ext>
            </a:extLst>
          </p:cNvPr>
          <p:cNvSpPr>
            <a:spLocks noGrp="1"/>
          </p:cNvSpPr>
          <p:nvPr/>
        </p:nvSpPr>
        <p:spPr>
          <a:xfrm>
            <a:off x="8938260" y="2486025"/>
            <a:ext cx="239268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025" b="1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Герцоги и графы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F685C77-66C1-4245-98CC-522A993FACBA}"/>
              </a:ext>
            </a:extLst>
          </p:cNvPr>
          <p:cNvSpPr>
            <a:spLocks noGrp="1"/>
          </p:cNvSpPr>
          <p:nvPr/>
        </p:nvSpPr>
        <p:spPr>
          <a:xfrm>
            <a:off x="8455343" y="2990850"/>
            <a:ext cx="3358515" cy="542925"/>
          </a:xfrm>
          <a:prstGeom prst="rect">
            <a:avLst/>
          </a:prstGeom>
          <a:solidFill>
            <a:srgbClr val="E3E1DB"/>
          </a:solidFill>
          <a:ln w="0">
            <a:noFill/>
          </a:ln>
        </p:spPr>
      </p:sp>
      <p:sp>
        <p:nvSpPr>
          <p:cNvPr id="12" name="text_10_11">
            <a:extLst>
              <a:ext uri="{FF2B5EF4-FFF2-40B4-BE49-F238E27FC236}">
                <a16:creationId xmlns:a16="http://schemas.microsoft.com/office/drawing/2014/main" id="{21DC14D4-96EE-4367-8BC9-60C773CEEB6F}"/>
              </a:ext>
            </a:extLst>
          </p:cNvPr>
          <p:cNvSpPr>
            <a:spLocks noGrp="1"/>
          </p:cNvSpPr>
          <p:nvPr/>
        </p:nvSpPr>
        <p:spPr>
          <a:xfrm>
            <a:off x="8569643" y="3105150"/>
            <a:ext cx="312991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025" b="1" i="0">
                <a:solidFill>
                  <a:srgbClr val="162C4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162C43"/>
                </a:solidFill>
                <a:latin typeface="Arial"/>
                <a:ea typeface="Arial"/>
                <a:cs typeface="Arial"/>
              </a:rPr>
              <a:t>Бароны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50ABCC8-9D24-4887-85F4-16AA42C75CD3}"/>
              </a:ext>
            </a:extLst>
          </p:cNvPr>
          <p:cNvSpPr>
            <a:spLocks noGrp="1"/>
          </p:cNvSpPr>
          <p:nvPr/>
        </p:nvSpPr>
        <p:spPr>
          <a:xfrm>
            <a:off x="8086725" y="3609975"/>
            <a:ext cx="4095750" cy="542925"/>
          </a:xfrm>
          <a:prstGeom prst="rect">
            <a:avLst/>
          </a:prstGeom>
          <a:solidFill>
            <a:srgbClr val="E3E1DB"/>
          </a:solidFill>
          <a:ln w="0">
            <a:noFill/>
          </a:ln>
        </p:spPr>
      </p:sp>
      <p:sp>
        <p:nvSpPr>
          <p:cNvPr id="14" name="text_10_13">
            <a:extLst>
              <a:ext uri="{FF2B5EF4-FFF2-40B4-BE49-F238E27FC236}">
                <a16:creationId xmlns:a16="http://schemas.microsoft.com/office/drawing/2014/main" id="{51372773-E92C-40C0-9205-5B41CE8F1DC7}"/>
              </a:ext>
            </a:extLst>
          </p:cNvPr>
          <p:cNvSpPr>
            <a:spLocks noGrp="1"/>
          </p:cNvSpPr>
          <p:nvPr/>
        </p:nvSpPr>
        <p:spPr>
          <a:xfrm>
            <a:off x="8201025" y="3724275"/>
            <a:ext cx="38671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025" b="1" i="0">
                <a:solidFill>
                  <a:srgbClr val="162C4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162C43"/>
                </a:solidFill>
                <a:latin typeface="Arial"/>
                <a:ea typeface="Arial"/>
                <a:cs typeface="Arial"/>
              </a:rPr>
              <a:t>Рыцари</a:t>
            </a:r>
          </a:p>
        </p:txBody>
      </p:sp>
      <p:sp>
        <p:nvSpPr>
          <p:cNvPr id="15" name="text_10_14">
            <a:extLst>
              <a:ext uri="{FF2B5EF4-FFF2-40B4-BE49-F238E27FC236}">
                <a16:creationId xmlns:a16="http://schemas.microsoft.com/office/drawing/2014/main" id="{286DF799-B5E9-431D-A20E-15AEF3A62C30}"/>
              </a:ext>
            </a:extLst>
          </p:cNvPr>
          <p:cNvSpPr>
            <a:spLocks noGrp="1"/>
          </p:cNvSpPr>
          <p:nvPr/>
        </p:nvSpPr>
        <p:spPr>
          <a:xfrm>
            <a:off x="8086725" y="4295775"/>
            <a:ext cx="40957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725" b="0" i="1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725" b="0" i="1">
                <a:solidFill>
                  <a:srgbClr val="736C60"/>
                </a:solidFill>
                <a:latin typeface="Arial"/>
                <a:ea typeface="Arial"/>
                <a:cs typeface="Arial"/>
              </a:rPr>
              <a:t>Феодальная лестница</a:t>
            </a:r>
          </a:p>
        </p:txBody>
      </p:sp>
      <p:sp>
        <p:nvSpPr>
          <p:cNvPr id="16" name="text_10_15">
            <a:extLst>
              <a:ext uri="{FF2B5EF4-FFF2-40B4-BE49-F238E27FC236}">
                <a16:creationId xmlns:a16="http://schemas.microsoft.com/office/drawing/2014/main" id="{E33D1200-1930-43AE-AA40-FD73950DF307}"/>
              </a:ext>
            </a:extLst>
          </p:cNvPr>
          <p:cNvSpPr>
            <a:spLocks noGrp="1"/>
          </p:cNvSpPr>
          <p:nvPr/>
        </p:nvSpPr>
        <p:spPr>
          <a:xfrm>
            <a:off x="7258050" y="4762500"/>
            <a:ext cx="58864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7B303E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7B303E"/>
                </a:solidFill>
                <a:latin typeface="Georgia"/>
                <a:ea typeface="Georgia"/>
                <a:cs typeface="Georgia"/>
              </a:rPr>
              <a:t>«Вассал моего вассала — не мой вассал»</a:t>
            </a:r>
          </a:p>
        </p:txBody>
      </p:sp>
      <p:sp>
        <p:nvSpPr>
          <p:cNvPr id="17" name="text_10_16">
            <a:extLst>
              <a:ext uri="{FF2B5EF4-FFF2-40B4-BE49-F238E27FC236}">
                <a16:creationId xmlns:a16="http://schemas.microsoft.com/office/drawing/2014/main" id="{ADF51F12-29EF-4656-94F3-7A1EE2B62BF2}"/>
              </a:ext>
            </a:extLst>
          </p:cNvPr>
          <p:cNvSpPr>
            <a:spLocks noGrp="1"/>
          </p:cNvSpPr>
          <p:nvPr/>
        </p:nvSpPr>
        <p:spPr>
          <a:xfrm>
            <a:off x="7258050" y="5743575"/>
            <a:ext cx="5886450" cy="1295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Во Франции вассал вассала не подчинялся напрямую сеньору верхнего уровня, что осложняло отношения и службу.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108F477-F916-482A-8B2E-0F185F72CFAB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9" name="100ballnik.com">
            <a:extLst>
              <a:ext uri="{FF2B5EF4-FFF2-40B4-BE49-F238E27FC236}">
                <a16:creationId xmlns:a16="http://schemas.microsoft.com/office/drawing/2014/main" id="{64A457D4-E986-4E98-AA33-929E5C69D8FB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07582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_11_0">
            <a:extLst>
              <a:ext uri="{FF2B5EF4-FFF2-40B4-BE49-F238E27FC236}">
                <a16:creationId xmlns:a16="http://schemas.microsoft.com/office/drawing/2014/main" id="{7E4296BE-C851-4A0A-9B23-8139827361F3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Взаимные обязательства сеньоров и вассалов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1C1DCD-5C80-4D8E-B628-684DD3DAE6AA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1D1CC9C-1EB6-4A61-AD48-94D90A684893}"/>
              </a:ext>
            </a:extLst>
          </p:cNvPr>
          <p:cNvSpPr>
            <a:spLocks noGrp="1"/>
          </p:cNvSpPr>
          <p:nvPr/>
        </p:nvSpPr>
        <p:spPr>
          <a:xfrm>
            <a:off x="5457825" y="2171700"/>
            <a:ext cx="2800350" cy="2990850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524500" y="2372846"/>
            <a:ext cx="2667000" cy="2588559"/>
          </a:xfrm>
          <a:prstGeom prst="rect">
            <a:avLst/>
          </a:prstGeom>
        </p:spPr>
      </p:pic>
      <p:sp>
        <p:nvSpPr>
          <p:cNvPr id="5" name="text_11_3">
            <a:extLst>
              <a:ext uri="{FF2B5EF4-FFF2-40B4-BE49-F238E27FC236}">
                <a16:creationId xmlns:a16="http://schemas.microsoft.com/office/drawing/2014/main" id="{B7989872-DC53-4F54-9855-FBA4E7DE7754}"/>
              </a:ext>
            </a:extLst>
          </p:cNvPr>
          <p:cNvSpPr>
            <a:spLocks noGrp="1"/>
          </p:cNvSpPr>
          <p:nvPr/>
        </p:nvSpPr>
        <p:spPr>
          <a:xfrm>
            <a:off x="571500" y="1724025"/>
            <a:ext cx="44767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Передача земли</a:t>
            </a:r>
          </a:p>
        </p:txBody>
      </p:sp>
      <p:sp>
        <p:nvSpPr>
          <p:cNvPr id="6" name="text_11_4">
            <a:extLst>
              <a:ext uri="{FF2B5EF4-FFF2-40B4-BE49-F238E27FC236}">
                <a16:creationId xmlns:a16="http://schemas.microsoft.com/office/drawing/2014/main" id="{276281A5-429E-433B-8737-B8F58093626C}"/>
              </a:ext>
            </a:extLst>
          </p:cNvPr>
          <p:cNvSpPr>
            <a:spLocks noGrp="1"/>
          </p:cNvSpPr>
          <p:nvPr/>
        </p:nvSpPr>
        <p:spPr>
          <a:xfrm>
            <a:off x="571500" y="2152650"/>
            <a:ext cx="4476750" cy="1895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Сеньор предоставлял вассалу земельный участок (феод) в обмен на военную службу и поддержку в боевых действиях.</a:t>
            </a:r>
          </a:p>
        </p:txBody>
      </p:sp>
      <p:sp>
        <p:nvSpPr>
          <p:cNvPr id="7" name="text_11_5">
            <a:extLst>
              <a:ext uri="{FF2B5EF4-FFF2-40B4-BE49-F238E27FC236}">
                <a16:creationId xmlns:a16="http://schemas.microsoft.com/office/drawing/2014/main" id="{06011A10-863F-4E95-99D3-2124D53F9AAA}"/>
              </a:ext>
            </a:extLst>
          </p:cNvPr>
          <p:cNvSpPr>
            <a:spLocks noGrp="1"/>
          </p:cNvSpPr>
          <p:nvPr/>
        </p:nvSpPr>
        <p:spPr>
          <a:xfrm>
            <a:off x="571500" y="4333875"/>
            <a:ext cx="44767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Защита и наследование</a:t>
            </a:r>
          </a:p>
        </p:txBody>
      </p:sp>
      <p:sp>
        <p:nvSpPr>
          <p:cNvPr id="8" name="text_11_6">
            <a:extLst>
              <a:ext uri="{FF2B5EF4-FFF2-40B4-BE49-F238E27FC236}">
                <a16:creationId xmlns:a16="http://schemas.microsoft.com/office/drawing/2014/main" id="{4B718E02-EDFB-430D-A0FA-4ED5BC3CE457}"/>
              </a:ext>
            </a:extLst>
          </p:cNvPr>
          <p:cNvSpPr>
            <a:spLocks noGrp="1"/>
          </p:cNvSpPr>
          <p:nvPr/>
        </p:nvSpPr>
        <p:spPr>
          <a:xfrm>
            <a:off x="571500" y="4762500"/>
            <a:ext cx="4476750" cy="2276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Сеньор обеспечивал защиту вассала и его семьи, а также гарантировал сохранение права наследования феода для потомков.</a:t>
            </a:r>
          </a:p>
        </p:txBody>
      </p:sp>
      <p:sp>
        <p:nvSpPr>
          <p:cNvPr id="9" name="text_11_7">
            <a:extLst>
              <a:ext uri="{FF2B5EF4-FFF2-40B4-BE49-F238E27FC236}">
                <a16:creationId xmlns:a16="http://schemas.microsoft.com/office/drawing/2014/main" id="{3B7F316E-A0B0-492D-83E6-EAFBE4CAFFF8}"/>
              </a:ext>
            </a:extLst>
          </p:cNvPr>
          <p:cNvSpPr>
            <a:spLocks noGrp="1"/>
          </p:cNvSpPr>
          <p:nvPr/>
        </p:nvSpPr>
        <p:spPr>
          <a:xfrm>
            <a:off x="8667750" y="1724025"/>
            <a:ext cx="44767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Военная служба</a:t>
            </a:r>
          </a:p>
        </p:txBody>
      </p:sp>
      <p:sp>
        <p:nvSpPr>
          <p:cNvPr id="10" name="text_11_8">
            <a:extLst>
              <a:ext uri="{FF2B5EF4-FFF2-40B4-BE49-F238E27FC236}">
                <a16:creationId xmlns:a16="http://schemas.microsoft.com/office/drawing/2014/main" id="{25E994C3-261E-4349-9139-1FE0E8A8580F}"/>
              </a:ext>
            </a:extLst>
          </p:cNvPr>
          <p:cNvSpPr>
            <a:spLocks noGrp="1"/>
          </p:cNvSpPr>
          <p:nvPr/>
        </p:nvSpPr>
        <p:spPr>
          <a:xfrm>
            <a:off x="8667750" y="2152650"/>
            <a:ext cx="4476750" cy="1895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Вассал обязан был лично участвовать в военных походах и сражениях, защищая интересы сеньора и его владений.</a:t>
            </a:r>
          </a:p>
        </p:txBody>
      </p:sp>
      <p:sp>
        <p:nvSpPr>
          <p:cNvPr id="11" name="text_11_9">
            <a:extLst>
              <a:ext uri="{FF2B5EF4-FFF2-40B4-BE49-F238E27FC236}">
                <a16:creationId xmlns:a16="http://schemas.microsoft.com/office/drawing/2014/main" id="{7DA64769-7F4D-4241-8E4F-C5E0A9C5B305}"/>
              </a:ext>
            </a:extLst>
          </p:cNvPr>
          <p:cNvSpPr>
            <a:spLocks noGrp="1"/>
          </p:cNvSpPr>
          <p:nvPr/>
        </p:nvSpPr>
        <p:spPr>
          <a:xfrm>
            <a:off x="8667750" y="4333875"/>
            <a:ext cx="44767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Совет и поддержка</a:t>
            </a:r>
          </a:p>
        </p:txBody>
      </p:sp>
      <p:sp>
        <p:nvSpPr>
          <p:cNvPr id="12" name="text_11_10">
            <a:extLst>
              <a:ext uri="{FF2B5EF4-FFF2-40B4-BE49-F238E27FC236}">
                <a16:creationId xmlns:a16="http://schemas.microsoft.com/office/drawing/2014/main" id="{FA1AAD25-B8A9-44A0-A355-E9B69C40FEC5}"/>
              </a:ext>
            </a:extLst>
          </p:cNvPr>
          <p:cNvSpPr>
            <a:spLocks noGrp="1"/>
          </p:cNvSpPr>
          <p:nvPr/>
        </p:nvSpPr>
        <p:spPr>
          <a:xfrm>
            <a:off x="8667750" y="4762500"/>
            <a:ext cx="4476750" cy="2276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Вассал должен был советоваться с сеньором по важным вопросам и предоставлять ему помощь в управлении и защите территории.</a:t>
            </a: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7543D3F7-B916-44B2-B052-0DDC2C67B676}"/>
              </a:ext>
            </a:extLst>
          </p:cNvPr>
          <p:cNvSpPr>
            <a:spLocks noGrp="1"/>
          </p:cNvSpPr>
          <p:nvPr/>
        </p:nvSpPr>
        <p:spPr>
          <a:xfrm>
            <a:off x="5543550" y="1828800"/>
            <a:ext cx="2619375" cy="190500"/>
          </a:xfrm>
          <a:prstGeom prst="rightArrow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14" name="Стрелка: влево 13">
            <a:extLst>
              <a:ext uri="{FF2B5EF4-FFF2-40B4-BE49-F238E27FC236}">
                <a16:creationId xmlns:a16="http://schemas.microsoft.com/office/drawing/2014/main" id="{20F7C0EB-AB9F-44FC-91AC-2D7333F6A4C0}"/>
              </a:ext>
            </a:extLst>
          </p:cNvPr>
          <p:cNvSpPr>
            <a:spLocks noGrp="1"/>
          </p:cNvSpPr>
          <p:nvPr/>
        </p:nvSpPr>
        <p:spPr>
          <a:xfrm>
            <a:off x="5543550" y="5476875"/>
            <a:ext cx="2619375" cy="190500"/>
          </a:xfrm>
          <a:prstGeom prst="leftArrow">
            <a:avLst/>
          </a:prstGeom>
          <a:solidFill>
            <a:srgbClr val="162C43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BF5057D-5B56-44B7-82D1-4525B4B48230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6" name="100ballnik.com">
            <a:extLst>
              <a:ext uri="{FF2B5EF4-FFF2-40B4-BE49-F238E27FC236}">
                <a16:creationId xmlns:a16="http://schemas.microsoft.com/office/drawing/2014/main" id="{50095204-C9C6-4B11-BBA8-C931AE940A21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82772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_12_0">
            <a:extLst>
              <a:ext uri="{FF2B5EF4-FFF2-40B4-BE49-F238E27FC236}">
                <a16:creationId xmlns:a16="http://schemas.microsoft.com/office/drawing/2014/main" id="{D9FA1598-830B-4ABA-8948-725142C0922F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Конфликты и споры между сеньорами и вассалами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A7F0B5-7E39-4DCA-812D-65061875C9D9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829E757-9E09-4B3D-A4C7-3AD7EF9064A4}"/>
              </a:ext>
            </a:extLst>
          </p:cNvPr>
          <p:cNvSpPr>
            <a:spLocks noGrp="1"/>
          </p:cNvSpPr>
          <p:nvPr/>
        </p:nvSpPr>
        <p:spPr>
          <a:xfrm>
            <a:off x="571500" y="1762125"/>
            <a:ext cx="6076950" cy="5238750"/>
          </a:xfrm>
          <a:prstGeom prst="rect">
            <a:avLst/>
          </a:prstGeom>
          <a:solidFill>
            <a:srgbClr val="162C43"/>
          </a:solidFill>
          <a:ln w="0">
            <a:noFill/>
          </a:ln>
        </p:spPr>
      </p:sp>
      <p:sp>
        <p:nvSpPr>
          <p:cNvPr id="4" name="text_12_3">
            <a:extLst>
              <a:ext uri="{FF2B5EF4-FFF2-40B4-BE49-F238E27FC236}">
                <a16:creationId xmlns:a16="http://schemas.microsoft.com/office/drawing/2014/main" id="{CC89BA7B-A0F2-4C98-9CC6-A637F95B3A6D}"/>
              </a:ext>
            </a:extLst>
          </p:cNvPr>
          <p:cNvSpPr>
            <a:spLocks noGrp="1"/>
          </p:cNvSpPr>
          <p:nvPr/>
        </p:nvSpPr>
        <p:spPr>
          <a:xfrm>
            <a:off x="857250" y="2019300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5" name="text_12_4">
            <a:extLst>
              <a:ext uri="{FF2B5EF4-FFF2-40B4-BE49-F238E27FC236}">
                <a16:creationId xmlns:a16="http://schemas.microsoft.com/office/drawing/2014/main" id="{1E5FF8ED-0B7E-4E9A-963D-BD4DCB39EBC1}"/>
              </a:ext>
            </a:extLst>
          </p:cNvPr>
          <p:cNvSpPr>
            <a:spLocks noGrp="1"/>
          </p:cNvSpPr>
          <p:nvPr/>
        </p:nvSpPr>
        <p:spPr>
          <a:xfrm>
            <a:off x="866775" y="2914650"/>
            <a:ext cx="5391150" cy="3562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700" b="0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Разногласия часто возникали из-за </a:t>
            </a:r>
            <a:r>
              <a:rPr sz="2700" b="1" i="0">
                <a:solidFill>
                  <a:srgbClr val="DCC492"/>
                </a:solidFill>
                <a:latin typeface="Arial"/>
                <a:ea typeface="Arial"/>
                <a:cs typeface="Arial"/>
              </a:rPr>
              <a:t>нарушения традиционных обязанностей</a:t>
            </a:r>
            <a:r>
              <a:rPr sz="2700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или попыток сеньоров </a:t>
            </a:r>
            <a:r>
              <a:rPr sz="2700" b="1" i="0">
                <a:solidFill>
                  <a:srgbClr val="DCC492"/>
                </a:solidFill>
                <a:latin typeface="Arial"/>
                <a:ea typeface="Arial"/>
                <a:cs typeface="Arial"/>
              </a:rPr>
              <a:t>увеличить повинности вассалов</a:t>
            </a:r>
            <a:r>
              <a:rPr sz="2700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, что вызывало недовольство и споры.</a:t>
            </a:r>
          </a:p>
        </p:txBody>
      </p:sp>
      <p:sp>
        <p:nvSpPr>
          <p:cNvPr id="6" name="text_12_5">
            <a:extLst>
              <a:ext uri="{FF2B5EF4-FFF2-40B4-BE49-F238E27FC236}">
                <a16:creationId xmlns:a16="http://schemas.microsoft.com/office/drawing/2014/main" id="{A64B70F9-1230-4748-BC7B-5322268641AC}"/>
              </a:ext>
            </a:extLst>
          </p:cNvPr>
          <p:cNvSpPr>
            <a:spLocks noGrp="1"/>
          </p:cNvSpPr>
          <p:nvPr/>
        </p:nvSpPr>
        <p:spPr>
          <a:xfrm>
            <a:off x="7343775" y="2019300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7" name="text_12_6">
            <a:extLst>
              <a:ext uri="{FF2B5EF4-FFF2-40B4-BE49-F238E27FC236}">
                <a16:creationId xmlns:a16="http://schemas.microsoft.com/office/drawing/2014/main" id="{2F4A4DCB-651C-45F4-AB47-F7D5997C99F8}"/>
              </a:ext>
            </a:extLst>
          </p:cNvPr>
          <p:cNvSpPr>
            <a:spLocks noGrp="1"/>
          </p:cNvSpPr>
          <p:nvPr/>
        </p:nvSpPr>
        <p:spPr>
          <a:xfrm>
            <a:off x="7343775" y="2914650"/>
            <a:ext cx="5572125" cy="3562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7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Вассалы с </a:t>
            </a:r>
            <a:r>
              <a:rPr sz="27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несколькими господами</a:t>
            </a:r>
            <a:r>
              <a:rPr sz="27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 сталкивались с проблемой </a:t>
            </a:r>
            <a:r>
              <a:rPr sz="27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приоритетности службы</a:t>
            </a:r>
            <a:r>
              <a:rPr sz="27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, что порождало сложные ситуации и конфликты в определении главенства.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B615CB-99C9-4680-9936-DC53BF78BD20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9" name="100ballnik.com">
            <a:extLst>
              <a:ext uri="{FF2B5EF4-FFF2-40B4-BE49-F238E27FC236}">
                <a16:creationId xmlns:a16="http://schemas.microsoft.com/office/drawing/2014/main" id="{1EF11364-D5D7-4A87-B037-033215A8B9DE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41059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C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_13_0">
            <a:extLst>
              <a:ext uri="{FF2B5EF4-FFF2-40B4-BE49-F238E27FC236}">
                <a16:creationId xmlns:a16="http://schemas.microsoft.com/office/drawing/2014/main" id="{D1AAAB77-A9DD-4F31-ACC3-68C898D35763}"/>
              </a:ext>
            </a:extLst>
          </p:cNvPr>
          <p:cNvSpPr>
            <a:spLocks noGrp="1"/>
          </p:cNvSpPr>
          <p:nvPr/>
        </p:nvSpPr>
        <p:spPr>
          <a:xfrm>
            <a:off x="581025" y="762000"/>
            <a:ext cx="6858000" cy="1600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150" b="0" i="0">
                <a:solidFill>
                  <a:srgbClr val="DCC492"/>
                </a:solidFill>
                <a:latin typeface="Georgia"/>
                <a:ea typeface="Georgia"/>
                <a:cs typeface="Georgia"/>
              </a:defRPr>
            </a:pPr>
            <a:r>
              <a:rPr sz="9150" b="0" i="0">
                <a:solidFill>
                  <a:srgbClr val="DCC492"/>
                </a:solidFill>
                <a:latin typeface="Georgia"/>
                <a:ea typeface="Georgia"/>
                <a:cs typeface="Georgia"/>
              </a:rPr>
              <a:t>XI век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96A2A43-D169-4F4A-9149-57160B4A6367}"/>
              </a:ext>
            </a:extLst>
          </p:cNvPr>
          <p:cNvSpPr>
            <a:spLocks noGrp="1"/>
          </p:cNvSpPr>
          <p:nvPr/>
        </p:nvSpPr>
        <p:spPr>
          <a:xfrm>
            <a:off x="628650" y="2628900"/>
            <a:ext cx="12334875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3" name="text_13_2">
            <a:extLst>
              <a:ext uri="{FF2B5EF4-FFF2-40B4-BE49-F238E27FC236}">
                <a16:creationId xmlns:a16="http://schemas.microsoft.com/office/drawing/2014/main" id="{C21752C7-C279-451F-8106-8B475EB4B4FB}"/>
              </a:ext>
            </a:extLst>
          </p:cNvPr>
          <p:cNvSpPr>
            <a:spLocks noGrp="1"/>
          </p:cNvSpPr>
          <p:nvPr/>
        </p:nvSpPr>
        <p:spPr>
          <a:xfrm>
            <a:off x="619125" y="3057525"/>
            <a:ext cx="7096125" cy="3238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225" b="0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3225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 этот период усложнилась система подчинения, король мог требовать службу только от прямых вассалов.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CFF4AE-794A-4573-A8F3-B9BAAAFCB932}"/>
              </a:ext>
            </a:extLst>
          </p:cNvPr>
          <p:cNvSpPr>
            <a:spLocks noGrp="1"/>
          </p:cNvSpPr>
          <p:nvPr/>
        </p:nvSpPr>
        <p:spPr>
          <a:xfrm>
            <a:off x="8601075" y="3057525"/>
            <a:ext cx="38100" cy="3248025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5" name="text_13_4">
            <a:extLst>
              <a:ext uri="{FF2B5EF4-FFF2-40B4-BE49-F238E27FC236}">
                <a16:creationId xmlns:a16="http://schemas.microsoft.com/office/drawing/2014/main" id="{35126D8B-4A8C-4ECB-8EC4-98F1DBF6C34F}"/>
              </a:ext>
            </a:extLst>
          </p:cNvPr>
          <p:cNvSpPr>
            <a:spLocks noGrp="1"/>
          </p:cNvSpPr>
          <p:nvPr/>
        </p:nvSpPr>
        <p:spPr>
          <a:xfrm>
            <a:off x="9096375" y="3171825"/>
            <a:ext cx="3857625" cy="3429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625" b="0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Это ограничение влияло на военную и политическую структуру феодализма Европы, формируя многослойные отношения.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0778CB-190D-40B7-BA01-9AED0BA57D64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455468"/>
          </a:solidFill>
          <a:ln w="0">
            <a:noFill/>
          </a:ln>
        </p:spPr>
      </p:sp>
      <p:sp>
        <p:nvSpPr>
          <p:cNvPr id="7" name="100ballnik.com">
            <a:extLst>
              <a:ext uri="{FF2B5EF4-FFF2-40B4-BE49-F238E27FC236}">
                <a16:creationId xmlns:a16="http://schemas.microsoft.com/office/drawing/2014/main" id="{8E58A8B7-7B51-4F0D-99EF-F2B836451664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D4CABA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4CA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52235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_14_0">
            <a:extLst>
              <a:ext uri="{FF2B5EF4-FFF2-40B4-BE49-F238E27FC236}">
                <a16:creationId xmlns:a16="http://schemas.microsoft.com/office/drawing/2014/main" id="{524FE37E-656A-4C03-96D5-CD6DB31A4376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Влияние феодализма на политическую структуру Европы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2D61FA-B267-4365-AFEE-1791751097F2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49741DF-7CFB-4AF8-9C7F-7EB0F1D00B5B}"/>
              </a:ext>
            </a:extLst>
          </p:cNvPr>
          <p:cNvSpPr>
            <a:spLocks noGrp="1"/>
          </p:cNvSpPr>
          <p:nvPr/>
        </p:nvSpPr>
        <p:spPr>
          <a:xfrm>
            <a:off x="571500" y="1771650"/>
            <a:ext cx="3981450" cy="1371600"/>
          </a:xfrm>
          <a:prstGeom prst="rect">
            <a:avLst/>
          </a:prstGeom>
          <a:solidFill>
            <a:srgbClr val="162C43"/>
          </a:solidFill>
          <a:ln w="0">
            <a:noFill/>
          </a:ln>
        </p:spPr>
      </p:sp>
      <p:sp>
        <p:nvSpPr>
          <p:cNvPr id="4" name="text_14_3">
            <a:extLst>
              <a:ext uri="{FF2B5EF4-FFF2-40B4-BE49-F238E27FC236}">
                <a16:creationId xmlns:a16="http://schemas.microsoft.com/office/drawing/2014/main" id="{A3416A85-5036-43B0-9B48-CECF684783A5}"/>
              </a:ext>
            </a:extLst>
          </p:cNvPr>
          <p:cNvSpPr>
            <a:spLocks noGrp="1"/>
          </p:cNvSpPr>
          <p:nvPr/>
        </p:nvSpPr>
        <p:spPr>
          <a:xfrm>
            <a:off x="809625" y="2057400"/>
            <a:ext cx="350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75" b="1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Появление феодальной системы</a:t>
            </a:r>
          </a:p>
        </p:txBody>
      </p:sp>
      <p:sp>
        <p:nvSpPr>
          <p:cNvPr id="5" name="text_14_4">
            <a:extLst>
              <a:ext uri="{FF2B5EF4-FFF2-40B4-BE49-F238E27FC236}">
                <a16:creationId xmlns:a16="http://schemas.microsoft.com/office/drawing/2014/main" id="{7566B1B0-4D39-4502-9677-24F9DA18BC6C}"/>
              </a:ext>
            </a:extLst>
          </p:cNvPr>
          <p:cNvSpPr>
            <a:spLocks noGrp="1"/>
          </p:cNvSpPr>
          <p:nvPr/>
        </p:nvSpPr>
        <p:spPr>
          <a:xfrm>
            <a:off x="666750" y="3686175"/>
            <a:ext cx="3790950" cy="2724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5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Феодальная система устроила власть в средневековой Европе через связи между королём и сеньорами.</a:t>
            </a: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D03AED57-F5BF-4A91-92F0-42CE688373A7}"/>
              </a:ext>
            </a:extLst>
          </p:cNvPr>
          <p:cNvSpPr>
            <a:spLocks noGrp="1"/>
          </p:cNvSpPr>
          <p:nvPr/>
        </p:nvSpPr>
        <p:spPr>
          <a:xfrm>
            <a:off x="4552950" y="2343150"/>
            <a:ext cx="295275" cy="190500"/>
          </a:xfrm>
          <a:prstGeom prst="rightArrow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F4EE591-1F04-4288-93F3-61EB0CB27C1C}"/>
              </a:ext>
            </a:extLst>
          </p:cNvPr>
          <p:cNvSpPr>
            <a:spLocks noGrp="1"/>
          </p:cNvSpPr>
          <p:nvPr/>
        </p:nvSpPr>
        <p:spPr>
          <a:xfrm>
            <a:off x="4867275" y="1771650"/>
            <a:ext cx="3981450" cy="1371600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8" name="text_14_7">
            <a:extLst>
              <a:ext uri="{FF2B5EF4-FFF2-40B4-BE49-F238E27FC236}">
                <a16:creationId xmlns:a16="http://schemas.microsoft.com/office/drawing/2014/main" id="{5ADE0A2D-1CC7-4044-A318-DE6E07D38173}"/>
              </a:ext>
            </a:extLst>
          </p:cNvPr>
          <p:cNvSpPr>
            <a:spLocks noGrp="1"/>
          </p:cNvSpPr>
          <p:nvPr/>
        </p:nvSpPr>
        <p:spPr>
          <a:xfrm>
            <a:off x="5105400" y="2057400"/>
            <a:ext cx="350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75" b="1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Распределение власти</a:t>
            </a:r>
          </a:p>
        </p:txBody>
      </p:sp>
      <p:sp>
        <p:nvSpPr>
          <p:cNvPr id="9" name="text_14_8">
            <a:extLst>
              <a:ext uri="{FF2B5EF4-FFF2-40B4-BE49-F238E27FC236}">
                <a16:creationId xmlns:a16="http://schemas.microsoft.com/office/drawing/2014/main" id="{35A968BA-E631-4A37-A33B-6363DB7AAD15}"/>
              </a:ext>
            </a:extLst>
          </p:cNvPr>
          <p:cNvSpPr>
            <a:spLocks noGrp="1"/>
          </p:cNvSpPr>
          <p:nvPr/>
        </p:nvSpPr>
        <p:spPr>
          <a:xfrm>
            <a:off x="4962525" y="3686175"/>
            <a:ext cx="3790950" cy="2724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5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Власть зависела от взаимных обещаний и обязанностей между различными слоями общества.</a:t>
            </a: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56ADEAF1-BB55-406F-A657-C437CFF0B402}"/>
              </a:ext>
            </a:extLst>
          </p:cNvPr>
          <p:cNvSpPr>
            <a:spLocks noGrp="1"/>
          </p:cNvSpPr>
          <p:nvPr/>
        </p:nvSpPr>
        <p:spPr>
          <a:xfrm>
            <a:off x="8848725" y="2343150"/>
            <a:ext cx="295275" cy="190500"/>
          </a:xfrm>
          <a:prstGeom prst="rightArrow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6972817-193C-4C3C-85DB-13144F13AB49}"/>
              </a:ext>
            </a:extLst>
          </p:cNvPr>
          <p:cNvSpPr>
            <a:spLocks noGrp="1"/>
          </p:cNvSpPr>
          <p:nvPr/>
        </p:nvSpPr>
        <p:spPr>
          <a:xfrm>
            <a:off x="9163050" y="1771650"/>
            <a:ext cx="3981450" cy="1371600"/>
          </a:xfrm>
          <a:prstGeom prst="rect">
            <a:avLst/>
          </a:prstGeom>
          <a:solidFill>
            <a:srgbClr val="162C43"/>
          </a:solidFill>
          <a:ln w="0">
            <a:noFill/>
          </a:ln>
        </p:spPr>
      </p:sp>
      <p:sp>
        <p:nvSpPr>
          <p:cNvPr id="12" name="text_14_11">
            <a:extLst>
              <a:ext uri="{FF2B5EF4-FFF2-40B4-BE49-F238E27FC236}">
                <a16:creationId xmlns:a16="http://schemas.microsoft.com/office/drawing/2014/main" id="{8F8A557C-20F0-4089-8308-CFE8EA75B3B4}"/>
              </a:ext>
            </a:extLst>
          </p:cNvPr>
          <p:cNvSpPr>
            <a:spLocks noGrp="1"/>
          </p:cNvSpPr>
          <p:nvPr/>
        </p:nvSpPr>
        <p:spPr>
          <a:xfrm>
            <a:off x="9401175" y="2057400"/>
            <a:ext cx="350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75" b="1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Устойчивое управление</a:t>
            </a:r>
          </a:p>
        </p:txBody>
      </p:sp>
      <p:sp>
        <p:nvSpPr>
          <p:cNvPr id="13" name="text_14_12">
            <a:extLst>
              <a:ext uri="{FF2B5EF4-FFF2-40B4-BE49-F238E27FC236}">
                <a16:creationId xmlns:a16="http://schemas.microsoft.com/office/drawing/2014/main" id="{0AB2E018-7EEF-475F-AA4B-538D3056780E}"/>
              </a:ext>
            </a:extLst>
          </p:cNvPr>
          <p:cNvSpPr>
            <a:spLocks noGrp="1"/>
          </p:cNvSpPr>
          <p:nvPr/>
        </p:nvSpPr>
        <p:spPr>
          <a:xfrm>
            <a:off x="9258300" y="3686175"/>
            <a:ext cx="3790950" cy="2724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5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Такая иерархия помогла сохранить порядок и защиту для разных земель и людей.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CC1745F-B5F6-4791-A069-BBB4187DFD9B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5" name="100ballnik.com">
            <a:extLst>
              <a:ext uri="{FF2B5EF4-FFF2-40B4-BE49-F238E27FC236}">
                <a16:creationId xmlns:a16="http://schemas.microsoft.com/office/drawing/2014/main" id="{123EE708-EDAF-4942-B499-631336F86837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19242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6685625-B761-4001-BB14-0E3FAFAEB17F}"/>
              </a:ext>
            </a:extLst>
          </p:cNvPr>
          <p:cNvSpPr>
            <a:spLocks noGrp="1"/>
          </p:cNvSpPr>
          <p:nvPr/>
        </p:nvSpPr>
        <p:spPr>
          <a:xfrm>
            <a:off x="542925" y="438150"/>
            <a:ext cx="4457700" cy="6619875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36294" y="504825"/>
            <a:ext cx="4270963" cy="6486525"/>
          </a:xfrm>
          <a:prstGeom prst="rect">
            <a:avLst/>
          </a:prstGeom>
        </p:spPr>
      </p:pic>
      <p:sp>
        <p:nvSpPr>
          <p:cNvPr id="3" name="text_15_1">
            <a:extLst>
              <a:ext uri="{FF2B5EF4-FFF2-40B4-BE49-F238E27FC236}">
                <a16:creationId xmlns:a16="http://schemas.microsoft.com/office/drawing/2014/main" id="{18D3F694-DC23-4CAA-857A-29E00209CC19}"/>
              </a:ext>
            </a:extLst>
          </p:cNvPr>
          <p:cNvSpPr>
            <a:spLocks noGrp="1"/>
          </p:cNvSpPr>
          <p:nvPr/>
        </p:nvSpPr>
        <p:spPr>
          <a:xfrm>
            <a:off x="5467350" y="419100"/>
            <a:ext cx="7620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Рыцари и их роль в средневековом обществе (стр. 79)</a:t>
            </a:r>
          </a:p>
        </p:txBody>
      </p:sp>
      <p:sp>
        <p:nvSpPr>
          <p:cNvPr id="4" name="text_15_2">
            <a:extLst>
              <a:ext uri="{FF2B5EF4-FFF2-40B4-BE49-F238E27FC236}">
                <a16:creationId xmlns:a16="http://schemas.microsoft.com/office/drawing/2014/main" id="{DEDABCB4-26ED-4440-B7E1-BBC2E6FC7312}"/>
              </a:ext>
            </a:extLst>
          </p:cNvPr>
          <p:cNvSpPr>
            <a:spLocks noGrp="1"/>
          </p:cNvSpPr>
          <p:nvPr/>
        </p:nvSpPr>
        <p:spPr>
          <a:xfrm>
            <a:off x="5486400" y="2419350"/>
            <a:ext cx="7467600" cy="1876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7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Рыцари были </a:t>
            </a:r>
            <a:r>
              <a:rPr sz="27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знатными всадниками</a:t>
            </a:r>
            <a:r>
              <a:rPr sz="27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 с дорогим вооружением и доспехами, образуя </a:t>
            </a:r>
            <a:r>
              <a:rPr sz="27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основную боевую силу</a:t>
            </a:r>
            <a:r>
              <a:rPr sz="27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 королевства.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7890E1-7F9F-42D7-B2E2-206E158D0162}"/>
              </a:ext>
            </a:extLst>
          </p:cNvPr>
          <p:cNvSpPr>
            <a:spLocks noGrp="1"/>
          </p:cNvSpPr>
          <p:nvPr/>
        </p:nvSpPr>
        <p:spPr>
          <a:xfrm>
            <a:off x="5486400" y="4619625"/>
            <a:ext cx="7467600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6" name="text_15_4">
            <a:extLst>
              <a:ext uri="{FF2B5EF4-FFF2-40B4-BE49-F238E27FC236}">
                <a16:creationId xmlns:a16="http://schemas.microsoft.com/office/drawing/2014/main" id="{C698E840-45EC-4EA9-B46E-B062F09CB90A}"/>
              </a:ext>
            </a:extLst>
          </p:cNvPr>
          <p:cNvSpPr>
            <a:spLocks noGrp="1"/>
          </p:cNvSpPr>
          <p:nvPr/>
        </p:nvSpPr>
        <p:spPr>
          <a:xfrm>
            <a:off x="5486400" y="5010150"/>
            <a:ext cx="7467600" cy="1952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7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7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Они должны были проявлять храбрость и физическую силу, защищая сеньоров и участвовать в церемониях, демонстрируя статус и честь.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71711CC-296B-4698-94B6-47631D64E481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8" name="100ballnik.com">
            <a:extLst>
              <a:ext uri="{FF2B5EF4-FFF2-40B4-BE49-F238E27FC236}">
                <a16:creationId xmlns:a16="http://schemas.microsoft.com/office/drawing/2014/main" id="{58D88366-2961-4EA9-AC73-70F7095EDFC3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26848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_16_0">
            <a:extLst>
              <a:ext uri="{FF2B5EF4-FFF2-40B4-BE49-F238E27FC236}">
                <a16:creationId xmlns:a16="http://schemas.microsoft.com/office/drawing/2014/main" id="{B2596D12-FCCE-4AEF-B8FA-56F0DADEE9A3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Воинские обязанности и жизнь рыцаря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D09F42-26AA-4E12-A484-42194BC1CD76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7F3581E-4639-4E99-AE56-1C24ED962962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2924175" cy="4324350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81025" y="2437209"/>
            <a:ext cx="2790825" cy="3488531"/>
          </a:xfrm>
          <a:prstGeom prst="rect">
            <a:avLst/>
          </a:prstGeom>
        </p:spPr>
      </p:pic>
      <p:sp>
        <p:nvSpPr>
          <p:cNvPr id="5" name="text_16_3">
            <a:extLst>
              <a:ext uri="{FF2B5EF4-FFF2-40B4-BE49-F238E27FC236}">
                <a16:creationId xmlns:a16="http://schemas.microsoft.com/office/drawing/2014/main" id="{205A950F-B544-45C2-BD58-0EDC3FDB001F}"/>
              </a:ext>
            </a:extLst>
          </p:cNvPr>
          <p:cNvSpPr>
            <a:spLocks noGrp="1"/>
          </p:cNvSpPr>
          <p:nvPr/>
        </p:nvSpPr>
        <p:spPr>
          <a:xfrm>
            <a:off x="3914775" y="1685925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text_16_4">
            <a:extLst>
              <a:ext uri="{FF2B5EF4-FFF2-40B4-BE49-F238E27FC236}">
                <a16:creationId xmlns:a16="http://schemas.microsoft.com/office/drawing/2014/main" id="{3B1B4F17-210D-4365-BF59-493BB7C0EE16}"/>
              </a:ext>
            </a:extLst>
          </p:cNvPr>
          <p:cNvSpPr>
            <a:spLocks noGrp="1"/>
          </p:cNvSpPr>
          <p:nvPr/>
        </p:nvSpPr>
        <p:spPr>
          <a:xfrm>
            <a:off x="4676775" y="1762125"/>
            <a:ext cx="83915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Рыцари носили тяжелые доспехи весом </a:t>
            </a: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до 30 килограммов</a:t>
            </a: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, которые защищали их в бою, позволяя сражаться почти без страха перед ранами.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DDBF3A7-8F1C-451D-821D-B941384575BE}"/>
              </a:ext>
            </a:extLst>
          </p:cNvPr>
          <p:cNvSpPr>
            <a:spLocks noGrp="1"/>
          </p:cNvSpPr>
          <p:nvPr/>
        </p:nvSpPr>
        <p:spPr>
          <a:xfrm>
            <a:off x="3914775" y="2933700"/>
            <a:ext cx="9153525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8" name="text_16_6">
            <a:extLst>
              <a:ext uri="{FF2B5EF4-FFF2-40B4-BE49-F238E27FC236}">
                <a16:creationId xmlns:a16="http://schemas.microsoft.com/office/drawing/2014/main" id="{C1E0B4A6-8517-4F31-96B5-45AC4C24C346}"/>
              </a:ext>
            </a:extLst>
          </p:cNvPr>
          <p:cNvSpPr>
            <a:spLocks noGrp="1"/>
          </p:cNvSpPr>
          <p:nvPr/>
        </p:nvSpPr>
        <p:spPr>
          <a:xfrm>
            <a:off x="3914775" y="3038475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text_16_7">
            <a:extLst>
              <a:ext uri="{FF2B5EF4-FFF2-40B4-BE49-F238E27FC236}">
                <a16:creationId xmlns:a16="http://schemas.microsoft.com/office/drawing/2014/main" id="{C7AA96A1-5F93-4BFE-BEAE-BBB2CC41DE4B}"/>
              </a:ext>
            </a:extLst>
          </p:cNvPr>
          <p:cNvSpPr>
            <a:spLocks noGrp="1"/>
          </p:cNvSpPr>
          <p:nvPr/>
        </p:nvSpPr>
        <p:spPr>
          <a:xfrm>
            <a:off x="4676775" y="3114675"/>
            <a:ext cx="83915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Пленение противника было предпочтительнее его убийства: захват пленного приносил </a:t>
            </a: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выкуп</a:t>
            </a: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 и приносил доход, что считалось более выгодным.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99000CD-5495-48C2-AE5F-EF2101326027}"/>
              </a:ext>
            </a:extLst>
          </p:cNvPr>
          <p:cNvSpPr>
            <a:spLocks noGrp="1"/>
          </p:cNvSpPr>
          <p:nvPr/>
        </p:nvSpPr>
        <p:spPr>
          <a:xfrm>
            <a:off x="3914775" y="4286250"/>
            <a:ext cx="9153525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11" name="text_16_9">
            <a:extLst>
              <a:ext uri="{FF2B5EF4-FFF2-40B4-BE49-F238E27FC236}">
                <a16:creationId xmlns:a16="http://schemas.microsoft.com/office/drawing/2014/main" id="{322D15EA-7EFF-4B37-889A-A1771F24DE4E}"/>
              </a:ext>
            </a:extLst>
          </p:cNvPr>
          <p:cNvSpPr>
            <a:spLocks noGrp="1"/>
          </p:cNvSpPr>
          <p:nvPr/>
        </p:nvSpPr>
        <p:spPr>
          <a:xfrm>
            <a:off x="3914775" y="4391025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text_16_10">
            <a:extLst>
              <a:ext uri="{FF2B5EF4-FFF2-40B4-BE49-F238E27FC236}">
                <a16:creationId xmlns:a16="http://schemas.microsoft.com/office/drawing/2014/main" id="{2C825211-ED08-43F4-85F6-4E04A3C1036D}"/>
              </a:ext>
            </a:extLst>
          </p:cNvPr>
          <p:cNvSpPr>
            <a:spLocks noGrp="1"/>
          </p:cNvSpPr>
          <p:nvPr/>
        </p:nvSpPr>
        <p:spPr>
          <a:xfrm>
            <a:off x="4676775" y="4467225"/>
            <a:ext cx="83915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Рыцари не сражались в одиночку — их сопровождали </a:t>
            </a: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оруженосцы и пажи</a:t>
            </a: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, которые помогали в битвах и ухаживали за оружием и лошадьми.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4B6E753-6262-4768-9C2B-46057D484C0B}"/>
              </a:ext>
            </a:extLst>
          </p:cNvPr>
          <p:cNvSpPr>
            <a:spLocks noGrp="1"/>
          </p:cNvSpPr>
          <p:nvPr/>
        </p:nvSpPr>
        <p:spPr>
          <a:xfrm>
            <a:off x="3914775" y="5638800"/>
            <a:ext cx="9153525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14" name="text_16_12">
            <a:extLst>
              <a:ext uri="{FF2B5EF4-FFF2-40B4-BE49-F238E27FC236}">
                <a16:creationId xmlns:a16="http://schemas.microsoft.com/office/drawing/2014/main" id="{E70BB65F-DC51-4166-A05E-6A4EDE9EB2B6}"/>
              </a:ext>
            </a:extLst>
          </p:cNvPr>
          <p:cNvSpPr>
            <a:spLocks noGrp="1"/>
          </p:cNvSpPr>
          <p:nvPr/>
        </p:nvSpPr>
        <p:spPr>
          <a:xfrm>
            <a:off x="3914775" y="5743575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5" name="text_16_13">
            <a:extLst>
              <a:ext uri="{FF2B5EF4-FFF2-40B4-BE49-F238E27FC236}">
                <a16:creationId xmlns:a16="http://schemas.microsoft.com/office/drawing/2014/main" id="{02396F35-A978-4CBC-A4F4-1FF667483206}"/>
              </a:ext>
            </a:extLst>
          </p:cNvPr>
          <p:cNvSpPr>
            <a:spLocks noGrp="1"/>
          </p:cNvSpPr>
          <p:nvPr/>
        </p:nvSpPr>
        <p:spPr>
          <a:xfrm>
            <a:off x="4676775" y="5819775"/>
            <a:ext cx="83915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Подготовка рыцаря начиналась </a:t>
            </a: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в детстве</a:t>
            </a: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 с обучения верховой езде и владению оружием, что требовало постоянной тренировки и дисциплины.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6355F05-FBAB-4216-B53C-405925876448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7" name="100ballnik.com">
            <a:extLst>
              <a:ext uri="{FF2B5EF4-FFF2-40B4-BE49-F238E27FC236}">
                <a16:creationId xmlns:a16="http://schemas.microsoft.com/office/drawing/2014/main" id="{31102374-1188-4772-947C-13D4E51CC0E2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52731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_17_0">
            <a:extLst>
              <a:ext uri="{FF2B5EF4-FFF2-40B4-BE49-F238E27FC236}">
                <a16:creationId xmlns:a16="http://schemas.microsoft.com/office/drawing/2014/main" id="{C7404134-456A-4AC7-B5EA-850B785FE9AE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Церемония посвящения в рыцари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E788C3C-E47C-48EE-AD17-6FE698512E1A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053FA0-E284-464E-BBFB-9612832644FA}"/>
              </a:ext>
            </a:extLst>
          </p:cNvPr>
          <p:cNvSpPr>
            <a:spLocks noGrp="1"/>
          </p:cNvSpPr>
          <p:nvPr/>
        </p:nvSpPr>
        <p:spPr>
          <a:xfrm>
            <a:off x="4857750" y="1847850"/>
            <a:ext cx="3990975" cy="4876800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924425" y="1951832"/>
            <a:ext cx="3857625" cy="4668835"/>
          </a:xfrm>
          <a:prstGeom prst="rect">
            <a:avLst/>
          </a:prstGeom>
        </p:spPr>
      </p:pic>
      <p:sp>
        <p:nvSpPr>
          <p:cNvPr id="5" name="text_17_3">
            <a:extLst>
              <a:ext uri="{FF2B5EF4-FFF2-40B4-BE49-F238E27FC236}">
                <a16:creationId xmlns:a16="http://schemas.microsoft.com/office/drawing/2014/main" id="{A8B3F9B1-332E-42C5-B965-EF3F4CDF02C1}"/>
              </a:ext>
            </a:extLst>
          </p:cNvPr>
          <p:cNvSpPr>
            <a:spLocks noGrp="1"/>
          </p:cNvSpPr>
          <p:nvPr/>
        </p:nvSpPr>
        <p:spPr>
          <a:xfrm>
            <a:off x="571500" y="1790700"/>
            <a:ext cx="3857625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Подготовка и обряд посвящения</a:t>
            </a:r>
          </a:p>
        </p:txBody>
      </p:sp>
      <p:sp>
        <p:nvSpPr>
          <p:cNvPr id="6" name="text_17_4">
            <a:extLst>
              <a:ext uri="{FF2B5EF4-FFF2-40B4-BE49-F238E27FC236}">
                <a16:creationId xmlns:a16="http://schemas.microsoft.com/office/drawing/2014/main" id="{FF777862-7FE4-4E57-AA37-D3525B2233E4}"/>
              </a:ext>
            </a:extLst>
          </p:cNvPr>
          <p:cNvSpPr>
            <a:spLocks noGrp="1"/>
          </p:cNvSpPr>
          <p:nvPr/>
        </p:nvSpPr>
        <p:spPr>
          <a:xfrm>
            <a:off x="571500" y="3162300"/>
            <a:ext cx="3857625" cy="3686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Церемония включала торжественную присягу верности сеньору и обет служения. Перед посвящением молодой воин проходил обучение и подготовку к рыцарскому званию.</a:t>
            </a:r>
          </a:p>
        </p:txBody>
      </p:sp>
      <p:sp>
        <p:nvSpPr>
          <p:cNvPr id="7" name="text_17_5">
            <a:extLst>
              <a:ext uri="{FF2B5EF4-FFF2-40B4-BE49-F238E27FC236}">
                <a16:creationId xmlns:a16="http://schemas.microsoft.com/office/drawing/2014/main" id="{43E0F108-C393-409C-903E-7555BDBF6A3F}"/>
              </a:ext>
            </a:extLst>
          </p:cNvPr>
          <p:cNvSpPr>
            <a:spLocks noGrp="1"/>
          </p:cNvSpPr>
          <p:nvPr/>
        </p:nvSpPr>
        <p:spPr>
          <a:xfrm>
            <a:off x="9277350" y="1790700"/>
            <a:ext cx="38671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Значимость посвящения для рыцаря</a:t>
            </a:r>
          </a:p>
        </p:txBody>
      </p:sp>
      <p:sp>
        <p:nvSpPr>
          <p:cNvPr id="8" name="text_17_6">
            <a:extLst>
              <a:ext uri="{FF2B5EF4-FFF2-40B4-BE49-F238E27FC236}">
                <a16:creationId xmlns:a16="http://schemas.microsoft.com/office/drawing/2014/main" id="{42EF9ECA-9473-49D0-AE6E-6598D7C5BA5C}"/>
              </a:ext>
            </a:extLst>
          </p:cNvPr>
          <p:cNvSpPr>
            <a:spLocks noGrp="1"/>
          </p:cNvSpPr>
          <p:nvPr/>
        </p:nvSpPr>
        <p:spPr>
          <a:xfrm>
            <a:off x="9277350" y="3162300"/>
            <a:ext cx="3867150" cy="3686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Посвящение было ключевым моментом в жизни, символизировавшим переход в высшее сословие воинов, признание высокого социального статуса и получение новых обязанностей.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1B59E1-9385-437A-B2B5-827F720A5283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0" name="100ballnik.com">
            <a:extLst>
              <a:ext uri="{FF2B5EF4-FFF2-40B4-BE49-F238E27FC236}">
                <a16:creationId xmlns:a16="http://schemas.microsoft.com/office/drawing/2014/main" id="{887D2EF0-849F-4955-950C-0A9954D06351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62872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_18_0">
            <a:extLst>
              <a:ext uri="{FF2B5EF4-FFF2-40B4-BE49-F238E27FC236}">
                <a16:creationId xmlns:a16="http://schemas.microsoft.com/office/drawing/2014/main" id="{E3A182B7-279A-4CDB-B252-149A347B7EDB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Рыцарские обязанности вне боя (стр. 80)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3A3DE97-9C00-429F-8D3A-1AB507CAFD12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47587D-38BC-4696-8714-65021BAC261E}"/>
              </a:ext>
            </a:extLst>
          </p:cNvPr>
          <p:cNvSpPr>
            <a:spLocks noGrp="1"/>
          </p:cNvSpPr>
          <p:nvPr/>
        </p:nvSpPr>
        <p:spPr>
          <a:xfrm>
            <a:off x="571500" y="1685925"/>
            <a:ext cx="3695700" cy="5391150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56344" y="1752600"/>
            <a:ext cx="3526012" cy="5257800"/>
          </a:xfrm>
          <a:prstGeom prst="rect">
            <a:avLst/>
          </a:prstGeom>
        </p:spPr>
      </p:pic>
      <p:sp>
        <p:nvSpPr>
          <p:cNvPr id="5" name="text_18_3">
            <a:extLst>
              <a:ext uri="{FF2B5EF4-FFF2-40B4-BE49-F238E27FC236}">
                <a16:creationId xmlns:a16="http://schemas.microsoft.com/office/drawing/2014/main" id="{02DE9199-B796-44ED-9D94-000B36895719}"/>
              </a:ext>
            </a:extLst>
          </p:cNvPr>
          <p:cNvSpPr>
            <a:spLocks noGrp="1"/>
          </p:cNvSpPr>
          <p:nvPr/>
        </p:nvSpPr>
        <p:spPr>
          <a:xfrm>
            <a:off x="4762500" y="1771650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text_18_4">
            <a:extLst>
              <a:ext uri="{FF2B5EF4-FFF2-40B4-BE49-F238E27FC236}">
                <a16:creationId xmlns:a16="http://schemas.microsoft.com/office/drawing/2014/main" id="{0055497F-A32A-424F-A7FC-DDCBEB9FC7A2}"/>
              </a:ext>
            </a:extLst>
          </p:cNvPr>
          <p:cNvSpPr>
            <a:spLocks noGrp="1"/>
          </p:cNvSpPr>
          <p:nvPr/>
        </p:nvSpPr>
        <p:spPr>
          <a:xfrm>
            <a:off x="5572125" y="1819275"/>
            <a:ext cx="7515225" cy="1543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Рыцари проводили время на охоте, что помогало развивать боевые навыки и укрепляло физическую форму, готовя к будущим сражениям.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F54D8-0CA5-41B3-8CCD-01B5C2E6D8AC}"/>
              </a:ext>
            </a:extLst>
          </p:cNvPr>
          <p:cNvSpPr>
            <a:spLocks noGrp="1"/>
          </p:cNvSpPr>
          <p:nvPr/>
        </p:nvSpPr>
        <p:spPr>
          <a:xfrm>
            <a:off x="4762500" y="3409950"/>
            <a:ext cx="8324850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8" name="text_18_6">
            <a:extLst>
              <a:ext uri="{FF2B5EF4-FFF2-40B4-BE49-F238E27FC236}">
                <a16:creationId xmlns:a16="http://schemas.microsoft.com/office/drawing/2014/main" id="{F6FB57EA-D6D2-4D7B-BCFC-1BEF07B94FE9}"/>
              </a:ext>
            </a:extLst>
          </p:cNvPr>
          <p:cNvSpPr>
            <a:spLocks noGrp="1"/>
          </p:cNvSpPr>
          <p:nvPr/>
        </p:nvSpPr>
        <p:spPr>
          <a:xfrm>
            <a:off x="4762500" y="3533775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text_18_7">
            <a:extLst>
              <a:ext uri="{FF2B5EF4-FFF2-40B4-BE49-F238E27FC236}">
                <a16:creationId xmlns:a16="http://schemas.microsoft.com/office/drawing/2014/main" id="{DF17FA45-10B5-45BB-9605-8D4F16105A56}"/>
              </a:ext>
            </a:extLst>
          </p:cNvPr>
          <p:cNvSpPr>
            <a:spLocks noGrp="1"/>
          </p:cNvSpPr>
          <p:nvPr/>
        </p:nvSpPr>
        <p:spPr>
          <a:xfrm>
            <a:off x="5572125" y="3581400"/>
            <a:ext cx="7515225" cy="1543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Турниры были важным развлечением и тренировкой, где рыцари демонстрировали умение обращаться с оружием и соревновались в мастерстве друг с другом.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2B44624-1B62-45D2-AD8D-07E4F15A941C}"/>
              </a:ext>
            </a:extLst>
          </p:cNvPr>
          <p:cNvSpPr>
            <a:spLocks noGrp="1"/>
          </p:cNvSpPr>
          <p:nvPr/>
        </p:nvSpPr>
        <p:spPr>
          <a:xfrm>
            <a:off x="4762500" y="5172075"/>
            <a:ext cx="8324850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11" name="text_18_9">
            <a:extLst>
              <a:ext uri="{FF2B5EF4-FFF2-40B4-BE49-F238E27FC236}">
                <a16:creationId xmlns:a16="http://schemas.microsoft.com/office/drawing/2014/main" id="{434FAA17-9AE6-48C2-BF2E-18C96D778511}"/>
              </a:ext>
            </a:extLst>
          </p:cNvPr>
          <p:cNvSpPr>
            <a:spLocks noGrp="1"/>
          </p:cNvSpPr>
          <p:nvPr/>
        </p:nvSpPr>
        <p:spPr>
          <a:xfrm>
            <a:off x="4762500" y="5295900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7B303E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text_18_10">
            <a:extLst>
              <a:ext uri="{FF2B5EF4-FFF2-40B4-BE49-F238E27FC236}">
                <a16:creationId xmlns:a16="http://schemas.microsoft.com/office/drawing/2014/main" id="{E4BA7029-95C6-49AB-AA88-8C6B698490FA}"/>
              </a:ext>
            </a:extLst>
          </p:cNvPr>
          <p:cNvSpPr>
            <a:spLocks noGrp="1"/>
          </p:cNvSpPr>
          <p:nvPr/>
        </p:nvSpPr>
        <p:spPr>
          <a:xfrm>
            <a:off x="5572125" y="5343525"/>
            <a:ext cx="7515225" cy="1543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Обучение придворному этикету, пению и танцам помогало рыцарям вести себя достойно в обществе, проявлять уважение к дамам и сохранять благородство.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4944435-4A59-4FFA-A7B9-E4BBA3FF0F3E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4" name="100ballnik.com">
            <a:extLst>
              <a:ext uri="{FF2B5EF4-FFF2-40B4-BE49-F238E27FC236}">
                <a16:creationId xmlns:a16="http://schemas.microsoft.com/office/drawing/2014/main" id="{62CD3BE7-B640-4C4A-A2DD-4C6E49386E8E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51369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_19_0">
            <a:extLst>
              <a:ext uri="{FF2B5EF4-FFF2-40B4-BE49-F238E27FC236}">
                <a16:creationId xmlns:a16="http://schemas.microsoft.com/office/drawing/2014/main" id="{F063DB8A-FBCE-4878-9AAB-0556290BC77D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Рыцарский кодекс чести и мораль (стр. 82)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A30786-3A49-422A-AE0E-9C9C966D39DA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8FAC284-BAF6-4E58-95AC-C4B19D9431AE}"/>
              </a:ext>
            </a:extLst>
          </p:cNvPr>
          <p:cNvSpPr>
            <a:spLocks noGrp="1"/>
          </p:cNvSpPr>
          <p:nvPr/>
        </p:nvSpPr>
        <p:spPr>
          <a:xfrm>
            <a:off x="571500" y="1733550"/>
            <a:ext cx="6124575" cy="2400300"/>
          </a:xfrm>
          <a:prstGeom prst="rect">
            <a:avLst/>
          </a:prstGeom>
          <a:solidFill>
            <a:srgbClr val="FFFCF5"/>
          </a:solidFill>
          <a:ln w="0">
            <a:noFill/>
          </a:ln>
        </p:spPr>
      </p:sp>
      <p:sp>
        <p:nvSpPr>
          <p:cNvPr id="4" name="text_19_3">
            <a:extLst>
              <a:ext uri="{FF2B5EF4-FFF2-40B4-BE49-F238E27FC236}">
                <a16:creationId xmlns:a16="http://schemas.microsoft.com/office/drawing/2014/main" id="{DB4F65E8-2639-4049-AD67-9DBCF68B0B40}"/>
              </a:ext>
            </a:extLst>
          </p:cNvPr>
          <p:cNvSpPr>
            <a:spLocks noGrp="1"/>
          </p:cNvSpPr>
          <p:nvPr/>
        </p:nvSpPr>
        <p:spPr>
          <a:xfrm>
            <a:off x="781050" y="1905000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5" name="text_19_4">
            <a:extLst>
              <a:ext uri="{FF2B5EF4-FFF2-40B4-BE49-F238E27FC236}">
                <a16:creationId xmlns:a16="http://schemas.microsoft.com/office/drawing/2014/main" id="{D856B7E4-FB44-4FA6-9FA3-A72139C60B41}"/>
              </a:ext>
            </a:extLst>
          </p:cNvPr>
          <p:cNvSpPr>
            <a:spLocks noGrp="1"/>
          </p:cNvSpPr>
          <p:nvPr/>
        </p:nvSpPr>
        <p:spPr>
          <a:xfrm>
            <a:off x="1457325" y="2000250"/>
            <a:ext cx="4981575" cy="2019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Честь была главной ценностью рыцаря, требуя от него храбрости и верности своему сеньору даже в опасных боях.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7BDD0E9-E711-4002-88DC-D3379B7EDB30}"/>
              </a:ext>
            </a:extLst>
          </p:cNvPr>
          <p:cNvSpPr>
            <a:spLocks noGrp="1"/>
          </p:cNvSpPr>
          <p:nvPr/>
        </p:nvSpPr>
        <p:spPr>
          <a:xfrm>
            <a:off x="7019925" y="1733550"/>
            <a:ext cx="6124575" cy="2400300"/>
          </a:xfrm>
          <a:prstGeom prst="rect">
            <a:avLst/>
          </a:prstGeom>
          <a:solidFill>
            <a:srgbClr val="FFFCF5"/>
          </a:solidFill>
          <a:ln w="0">
            <a:noFill/>
          </a:ln>
        </p:spPr>
      </p:sp>
      <p:sp>
        <p:nvSpPr>
          <p:cNvPr id="7" name="text_19_6">
            <a:extLst>
              <a:ext uri="{FF2B5EF4-FFF2-40B4-BE49-F238E27FC236}">
                <a16:creationId xmlns:a16="http://schemas.microsoft.com/office/drawing/2014/main" id="{11479BC7-0603-43B8-A8B2-F09B99F10F91}"/>
              </a:ext>
            </a:extLst>
          </p:cNvPr>
          <p:cNvSpPr>
            <a:spLocks noGrp="1"/>
          </p:cNvSpPr>
          <p:nvPr/>
        </p:nvSpPr>
        <p:spPr>
          <a:xfrm>
            <a:off x="7229475" y="1905000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8" name="text_19_7">
            <a:extLst>
              <a:ext uri="{FF2B5EF4-FFF2-40B4-BE49-F238E27FC236}">
                <a16:creationId xmlns:a16="http://schemas.microsoft.com/office/drawing/2014/main" id="{49EC3DEF-E644-44D1-8B14-7BCBB8A19DA4}"/>
              </a:ext>
            </a:extLst>
          </p:cNvPr>
          <p:cNvSpPr>
            <a:spLocks noGrp="1"/>
          </p:cNvSpPr>
          <p:nvPr/>
        </p:nvSpPr>
        <p:spPr>
          <a:xfrm>
            <a:off x="7905750" y="2000250"/>
            <a:ext cx="4981575" cy="2019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Защита христианской веры и слабых была обязательным элементом моральных установок, формировавших образ рыцаря-идеала.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58F0214-C2DC-4FBE-987C-4C5C35FEB405}"/>
              </a:ext>
            </a:extLst>
          </p:cNvPr>
          <p:cNvSpPr>
            <a:spLocks noGrp="1"/>
          </p:cNvSpPr>
          <p:nvPr/>
        </p:nvSpPr>
        <p:spPr>
          <a:xfrm>
            <a:off x="571500" y="4391025"/>
            <a:ext cx="6124575" cy="2400300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10" name="text_19_9">
            <a:extLst>
              <a:ext uri="{FF2B5EF4-FFF2-40B4-BE49-F238E27FC236}">
                <a16:creationId xmlns:a16="http://schemas.microsoft.com/office/drawing/2014/main" id="{7F65D765-5321-43AD-9689-3B8A6241885A}"/>
              </a:ext>
            </a:extLst>
          </p:cNvPr>
          <p:cNvSpPr>
            <a:spLocks noGrp="1"/>
          </p:cNvSpPr>
          <p:nvPr/>
        </p:nvSpPr>
        <p:spPr>
          <a:xfrm>
            <a:off x="781050" y="4562475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DEC9A2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DEC9A2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1" name="text_19_10">
            <a:extLst>
              <a:ext uri="{FF2B5EF4-FFF2-40B4-BE49-F238E27FC236}">
                <a16:creationId xmlns:a16="http://schemas.microsoft.com/office/drawing/2014/main" id="{BC377646-02EE-4CD6-9F97-322C2329BF07}"/>
              </a:ext>
            </a:extLst>
          </p:cNvPr>
          <p:cNvSpPr>
            <a:spLocks noGrp="1"/>
          </p:cNvSpPr>
          <p:nvPr/>
        </p:nvSpPr>
        <p:spPr>
          <a:xfrm>
            <a:off x="1457325" y="4657725"/>
            <a:ext cx="4981575" cy="2019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Кодекс чести соблюдался прежде всего во взаимоотношениях между рыцарями, тогда как по отношению к простолюдинам он выполнялся не всегда.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4B9F160-1CA9-4EE7-8825-27DE8C6C4EF0}"/>
              </a:ext>
            </a:extLst>
          </p:cNvPr>
          <p:cNvSpPr>
            <a:spLocks noGrp="1"/>
          </p:cNvSpPr>
          <p:nvPr/>
        </p:nvSpPr>
        <p:spPr>
          <a:xfrm>
            <a:off x="7019925" y="4391025"/>
            <a:ext cx="6124575" cy="2400300"/>
          </a:xfrm>
          <a:prstGeom prst="rect">
            <a:avLst/>
          </a:prstGeom>
          <a:solidFill>
            <a:srgbClr val="FFFCF5"/>
          </a:solidFill>
          <a:ln w="0">
            <a:noFill/>
          </a:ln>
        </p:spPr>
      </p:sp>
      <p:sp>
        <p:nvSpPr>
          <p:cNvPr id="13" name="text_19_12">
            <a:extLst>
              <a:ext uri="{FF2B5EF4-FFF2-40B4-BE49-F238E27FC236}">
                <a16:creationId xmlns:a16="http://schemas.microsoft.com/office/drawing/2014/main" id="{4BF823AA-825D-4B7D-A03E-AE669221C98F}"/>
              </a:ext>
            </a:extLst>
          </p:cNvPr>
          <p:cNvSpPr>
            <a:spLocks noGrp="1"/>
          </p:cNvSpPr>
          <p:nvPr/>
        </p:nvSpPr>
        <p:spPr>
          <a:xfrm>
            <a:off x="7229475" y="4562475"/>
            <a:ext cx="7143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B29660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4" name="text_19_13">
            <a:extLst>
              <a:ext uri="{FF2B5EF4-FFF2-40B4-BE49-F238E27FC236}">
                <a16:creationId xmlns:a16="http://schemas.microsoft.com/office/drawing/2014/main" id="{F78CEF04-03C1-4BDB-9F69-F0ECE16312C3}"/>
              </a:ext>
            </a:extLst>
          </p:cNvPr>
          <p:cNvSpPr>
            <a:spLocks noGrp="1"/>
          </p:cNvSpPr>
          <p:nvPr/>
        </p:nvSpPr>
        <p:spPr>
          <a:xfrm>
            <a:off x="7905750" y="4657725"/>
            <a:ext cx="4981575" cy="2019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Несоблюдение кодекса оборачивалось потерей репутации, что в обществе с высокой значимостью чести имело серьезные последствия.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BAA0410-7937-410A-9741-CD41A64FAED9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6" name="100ballnik.com">
            <a:extLst>
              <a:ext uri="{FF2B5EF4-FFF2-40B4-BE49-F238E27FC236}">
                <a16:creationId xmlns:a16="http://schemas.microsoft.com/office/drawing/2014/main" id="{7A8A232E-2B6A-4CD2-87A6-E24EFE087B85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23403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_20_0">
            <a:extLst>
              <a:ext uri="{FF2B5EF4-FFF2-40B4-BE49-F238E27FC236}">
                <a16:creationId xmlns:a16="http://schemas.microsoft.com/office/drawing/2014/main" id="{25BC679F-C4CF-438F-AF71-5ACF2D4E73F9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Артефакты и символы рыцарской культуры (стр. 82)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2F45353-DEBB-4391-8E87-86CB8A9D984C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text_20_2">
            <a:extLst>
              <a:ext uri="{FF2B5EF4-FFF2-40B4-BE49-F238E27FC236}">
                <a16:creationId xmlns:a16="http://schemas.microsoft.com/office/drawing/2014/main" id="{495EF21C-59D6-416F-AB2B-4B24436F2E72}"/>
              </a:ext>
            </a:extLst>
          </p:cNvPr>
          <p:cNvSpPr>
            <a:spLocks noGrp="1"/>
          </p:cNvSpPr>
          <p:nvPr/>
        </p:nvSpPr>
        <p:spPr>
          <a:xfrm>
            <a:off x="571500" y="1800225"/>
            <a:ext cx="454342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Гербы и девизы</a:t>
            </a:r>
          </a:p>
        </p:txBody>
      </p:sp>
      <p:sp>
        <p:nvSpPr>
          <p:cNvPr id="4" name="text_20_3">
            <a:extLst>
              <a:ext uri="{FF2B5EF4-FFF2-40B4-BE49-F238E27FC236}">
                <a16:creationId xmlns:a16="http://schemas.microsoft.com/office/drawing/2014/main" id="{8753ECBB-5D83-4DC9-B103-FC7FFA84EA3E}"/>
              </a:ext>
            </a:extLst>
          </p:cNvPr>
          <p:cNvSpPr>
            <a:spLocks noGrp="1"/>
          </p:cNvSpPr>
          <p:nvPr/>
        </p:nvSpPr>
        <p:spPr>
          <a:xfrm>
            <a:off x="571500" y="2543175"/>
            <a:ext cx="4543425" cy="427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Гербы и девизы были отличительными знаками рыцарей, отражая их род, титул и личные ценности. Эти символы украшали одежду, щиты и знамена, служа опознавательными знаками в бою.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A13EC03-6037-4151-A531-4722670B7728}"/>
              </a:ext>
            </a:extLst>
          </p:cNvPr>
          <p:cNvSpPr>
            <a:spLocks noGrp="1"/>
          </p:cNvSpPr>
          <p:nvPr/>
        </p:nvSpPr>
        <p:spPr>
          <a:xfrm>
            <a:off x="5438775" y="1885950"/>
            <a:ext cx="3019425" cy="4905375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505450" y="2599659"/>
            <a:ext cx="2886075" cy="3477956"/>
          </a:xfrm>
          <a:prstGeom prst="rect">
            <a:avLst/>
          </a:prstGeom>
        </p:spPr>
      </p:pic>
      <p:sp>
        <p:nvSpPr>
          <p:cNvPr id="7" name="text_20_5">
            <a:extLst>
              <a:ext uri="{FF2B5EF4-FFF2-40B4-BE49-F238E27FC236}">
                <a16:creationId xmlns:a16="http://schemas.microsoft.com/office/drawing/2014/main" id="{54AE0DA1-243D-4B98-A172-42D74256D325}"/>
              </a:ext>
            </a:extLst>
          </p:cNvPr>
          <p:cNvSpPr>
            <a:spLocks noGrp="1"/>
          </p:cNvSpPr>
          <p:nvPr/>
        </p:nvSpPr>
        <p:spPr>
          <a:xfrm>
            <a:off x="8858250" y="1800225"/>
            <a:ext cx="4286250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Поэзия и музыка трубадуров</a:t>
            </a:r>
          </a:p>
        </p:txBody>
      </p:sp>
      <p:sp>
        <p:nvSpPr>
          <p:cNvPr id="8" name="text_20_6">
            <a:extLst>
              <a:ext uri="{FF2B5EF4-FFF2-40B4-BE49-F238E27FC236}">
                <a16:creationId xmlns:a16="http://schemas.microsoft.com/office/drawing/2014/main" id="{C1220818-2DD1-4CAD-BE53-C72707F703B4}"/>
              </a:ext>
            </a:extLst>
          </p:cNvPr>
          <p:cNvSpPr>
            <a:spLocks noGrp="1"/>
          </p:cNvSpPr>
          <p:nvPr/>
        </p:nvSpPr>
        <p:spPr>
          <a:xfrm>
            <a:off x="8858250" y="2943225"/>
            <a:ext cx="4286250" cy="3848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Трубадуры — рыцарские поэты, прославляли подвиги и доблести рыцарей через стихи и песни. Их творчество укрепляло идеалы чести и героизма в средневековом обществе.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D61065-EF03-44C3-AE7F-6CF5B740F057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0" name="100ballnik.com">
            <a:extLst>
              <a:ext uri="{FF2B5EF4-FFF2-40B4-BE49-F238E27FC236}">
                <a16:creationId xmlns:a16="http://schemas.microsoft.com/office/drawing/2014/main" id="{B875BDBF-D00D-4A96-8E09-D7E83AE34893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33932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_21_0">
            <a:extLst>
              <a:ext uri="{FF2B5EF4-FFF2-40B4-BE49-F238E27FC236}">
                <a16:creationId xmlns:a16="http://schemas.microsoft.com/office/drawing/2014/main" id="{EC7D6ECB-A790-479A-9C44-2704BBC48DFE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Экономическая основа рыцарства и роль крестьянства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C9D845F-714E-4BD3-B9D4-74AF3BA23D53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81025" y="2001519"/>
            <a:ext cx="2971800" cy="4798063"/>
          </a:xfrm>
          <a:prstGeom prst="rect">
            <a:avLst/>
          </a:prstGeom>
        </p:spPr>
      </p:pic>
      <p:sp>
        <p:nvSpPr>
          <p:cNvPr id="4" name="text_21_2">
            <a:extLst>
              <a:ext uri="{FF2B5EF4-FFF2-40B4-BE49-F238E27FC236}">
                <a16:creationId xmlns:a16="http://schemas.microsoft.com/office/drawing/2014/main" id="{21E63CDD-E98C-4F33-9BF8-6A98B5CAD5A2}"/>
              </a:ext>
            </a:extLst>
          </p:cNvPr>
          <p:cNvSpPr>
            <a:spLocks noGrp="1"/>
          </p:cNvSpPr>
          <p:nvPr/>
        </p:nvSpPr>
        <p:spPr>
          <a:xfrm>
            <a:off x="4019550" y="1638300"/>
            <a:ext cx="90868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Финансирование рыцарей</a:t>
            </a:r>
          </a:p>
        </p:txBody>
      </p:sp>
      <p:sp>
        <p:nvSpPr>
          <p:cNvPr id="5" name="text_21_3">
            <a:extLst>
              <a:ext uri="{FF2B5EF4-FFF2-40B4-BE49-F238E27FC236}">
                <a16:creationId xmlns:a16="http://schemas.microsoft.com/office/drawing/2014/main" id="{17F10266-78F9-43D1-8F2D-26724BA69B7D}"/>
              </a:ext>
            </a:extLst>
          </p:cNvPr>
          <p:cNvSpPr>
            <a:spLocks noGrp="1"/>
          </p:cNvSpPr>
          <p:nvPr/>
        </p:nvSpPr>
        <p:spPr>
          <a:xfrm>
            <a:off x="4019550" y="2066925"/>
            <a:ext cx="908685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Рыцари получали финансирование за счет земель, которые принадлежали им и крестьянам, работающим на этих землях. Это обеспечивало им средства для проживания и ведения военных действий.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D7E746D-F07B-4551-A280-3FF9C744EA87}"/>
              </a:ext>
            </a:extLst>
          </p:cNvPr>
          <p:cNvSpPr>
            <a:spLocks noGrp="1"/>
          </p:cNvSpPr>
          <p:nvPr/>
        </p:nvSpPr>
        <p:spPr>
          <a:xfrm>
            <a:off x="4019550" y="3648075"/>
            <a:ext cx="9086850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7" name="text_21_5">
            <a:extLst>
              <a:ext uri="{FF2B5EF4-FFF2-40B4-BE49-F238E27FC236}">
                <a16:creationId xmlns:a16="http://schemas.microsoft.com/office/drawing/2014/main" id="{B798BD4E-FF06-49DB-90C9-FA9A00FC7820}"/>
              </a:ext>
            </a:extLst>
          </p:cNvPr>
          <p:cNvSpPr>
            <a:spLocks noGrp="1"/>
          </p:cNvSpPr>
          <p:nvPr/>
        </p:nvSpPr>
        <p:spPr>
          <a:xfrm>
            <a:off x="4019550" y="3800475"/>
            <a:ext cx="90868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Зависимость от крестьян</a:t>
            </a:r>
          </a:p>
        </p:txBody>
      </p:sp>
      <p:sp>
        <p:nvSpPr>
          <p:cNvPr id="8" name="text_21_6">
            <a:extLst>
              <a:ext uri="{FF2B5EF4-FFF2-40B4-BE49-F238E27FC236}">
                <a16:creationId xmlns:a16="http://schemas.microsoft.com/office/drawing/2014/main" id="{FDB2EDD4-C579-47DB-AA22-4736FB89CD77}"/>
              </a:ext>
            </a:extLst>
          </p:cNvPr>
          <p:cNvSpPr>
            <a:spLocks noGrp="1"/>
          </p:cNvSpPr>
          <p:nvPr/>
        </p:nvSpPr>
        <p:spPr>
          <a:xfrm>
            <a:off x="4019550" y="4229100"/>
            <a:ext cx="9086850" cy="1152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Крестьяне были главными производителями пищи и материалов, необходимых рыцарям. Их труд на земле был основой богатства и силы рыцарского сословия.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125D0FB-22DF-4D2F-92C9-A7590C43886E}"/>
              </a:ext>
            </a:extLst>
          </p:cNvPr>
          <p:cNvSpPr>
            <a:spLocks noGrp="1"/>
          </p:cNvSpPr>
          <p:nvPr/>
        </p:nvSpPr>
        <p:spPr>
          <a:xfrm>
            <a:off x="4019550" y="5438775"/>
            <a:ext cx="9086850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10" name="text_21_8">
            <a:extLst>
              <a:ext uri="{FF2B5EF4-FFF2-40B4-BE49-F238E27FC236}">
                <a16:creationId xmlns:a16="http://schemas.microsoft.com/office/drawing/2014/main" id="{DED3A1BC-63AB-4446-8529-5B8BF6E02FC6}"/>
              </a:ext>
            </a:extLst>
          </p:cNvPr>
          <p:cNvSpPr>
            <a:spLocks noGrp="1"/>
          </p:cNvSpPr>
          <p:nvPr/>
        </p:nvSpPr>
        <p:spPr>
          <a:xfrm>
            <a:off x="4019550" y="5562600"/>
            <a:ext cx="90868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Взаимовыгодные отношения</a:t>
            </a:r>
          </a:p>
        </p:txBody>
      </p:sp>
      <p:sp>
        <p:nvSpPr>
          <p:cNvPr id="11" name="text_21_9">
            <a:extLst>
              <a:ext uri="{FF2B5EF4-FFF2-40B4-BE49-F238E27FC236}">
                <a16:creationId xmlns:a16="http://schemas.microsoft.com/office/drawing/2014/main" id="{1D7059FC-7858-48FC-94A7-2E55A809C840}"/>
              </a:ext>
            </a:extLst>
          </p:cNvPr>
          <p:cNvSpPr>
            <a:spLocks noGrp="1"/>
          </p:cNvSpPr>
          <p:nvPr/>
        </p:nvSpPr>
        <p:spPr>
          <a:xfrm>
            <a:off x="4019550" y="5991225"/>
            <a:ext cx="908685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Рыцари защищали крестьян от опасностей, а взамен крестьяне платили налоги и обеспечивали рыцарей продовольствием и ресурсами, поддерживая таким образом устойчивую экономику.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55F2B47-E772-426B-958E-CAB8263F2C26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3" name="100ballnik.com">
            <a:extLst>
              <a:ext uri="{FF2B5EF4-FFF2-40B4-BE49-F238E27FC236}">
                <a16:creationId xmlns:a16="http://schemas.microsoft.com/office/drawing/2014/main" id="{3DC18C7C-0FF4-4FC8-834D-3155A39EF3CD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00133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_22_0">
            <a:extLst>
              <a:ext uri="{FF2B5EF4-FFF2-40B4-BE49-F238E27FC236}">
                <a16:creationId xmlns:a16="http://schemas.microsoft.com/office/drawing/2014/main" id="{F49A7974-04C5-47A8-B8BC-76A8E03F9AF5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Средневековый замок и его функции (стр. 81)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D908BBA-BA25-4B64-8355-522FFAA127C4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96A225D-F4CA-4879-8F10-0CCC2E3EC083}"/>
              </a:ext>
            </a:extLst>
          </p:cNvPr>
          <p:cNvSpPr>
            <a:spLocks noGrp="1"/>
          </p:cNvSpPr>
          <p:nvPr/>
        </p:nvSpPr>
        <p:spPr>
          <a:xfrm>
            <a:off x="523875" y="1828800"/>
            <a:ext cx="6153150" cy="3895725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71597" y="1895475"/>
            <a:ext cx="5657707" cy="3762375"/>
          </a:xfrm>
          <a:prstGeom prst="rect">
            <a:avLst/>
          </a:prstGeom>
        </p:spPr>
      </p:pic>
      <p:sp>
        <p:nvSpPr>
          <p:cNvPr id="5" name="text_22_3">
            <a:extLst>
              <a:ext uri="{FF2B5EF4-FFF2-40B4-BE49-F238E27FC236}">
                <a16:creationId xmlns:a16="http://schemas.microsoft.com/office/drawing/2014/main" id="{1B40329E-6B05-43A3-9B0A-883C6F8A1EF5}"/>
              </a:ext>
            </a:extLst>
          </p:cNvPr>
          <p:cNvSpPr>
            <a:spLocks noGrp="1"/>
          </p:cNvSpPr>
          <p:nvPr/>
        </p:nvSpPr>
        <p:spPr>
          <a:xfrm>
            <a:off x="7115175" y="1714500"/>
            <a:ext cx="6000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Архитектура и защита</a:t>
            </a:r>
          </a:p>
        </p:txBody>
      </p:sp>
      <p:sp>
        <p:nvSpPr>
          <p:cNvPr id="6" name="text_22_4">
            <a:extLst>
              <a:ext uri="{FF2B5EF4-FFF2-40B4-BE49-F238E27FC236}">
                <a16:creationId xmlns:a16="http://schemas.microsoft.com/office/drawing/2014/main" id="{F2BEA9B6-41F6-43CC-A0D9-245F39AFA052}"/>
              </a:ext>
            </a:extLst>
          </p:cNvPr>
          <p:cNvSpPr>
            <a:spLocks noGrp="1"/>
          </p:cNvSpPr>
          <p:nvPr/>
        </p:nvSpPr>
        <p:spPr>
          <a:xfrm>
            <a:off x="7115175" y="2352675"/>
            <a:ext cx="6000750" cy="1981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Замок представлял собой мощную каменную крепость с донжоном, рвом и подъемным мостом, рассчитанную на длительную оборону и противостояние осаде.</a:t>
            </a:r>
          </a:p>
        </p:txBody>
      </p:sp>
      <p:sp>
        <p:nvSpPr>
          <p:cNvPr id="7" name="text_22_5">
            <a:extLst>
              <a:ext uri="{FF2B5EF4-FFF2-40B4-BE49-F238E27FC236}">
                <a16:creationId xmlns:a16="http://schemas.microsoft.com/office/drawing/2014/main" id="{F84E1776-CCF8-4F66-9276-B18328930108}"/>
              </a:ext>
            </a:extLst>
          </p:cNvPr>
          <p:cNvSpPr>
            <a:spLocks noGrp="1"/>
          </p:cNvSpPr>
          <p:nvPr/>
        </p:nvSpPr>
        <p:spPr>
          <a:xfrm>
            <a:off x="7115175" y="4657725"/>
            <a:ext cx="6000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Жизнь в замке</a:t>
            </a:r>
          </a:p>
        </p:txBody>
      </p:sp>
      <p:sp>
        <p:nvSpPr>
          <p:cNvPr id="8" name="text_22_6">
            <a:extLst>
              <a:ext uri="{FF2B5EF4-FFF2-40B4-BE49-F238E27FC236}">
                <a16:creationId xmlns:a16="http://schemas.microsoft.com/office/drawing/2014/main" id="{873371BC-744E-4210-A92A-3E4105131AC7}"/>
              </a:ext>
            </a:extLst>
          </p:cNvPr>
          <p:cNvSpPr>
            <a:spLocks noGrp="1"/>
          </p:cNvSpPr>
          <p:nvPr/>
        </p:nvSpPr>
        <p:spPr>
          <a:xfrm>
            <a:off x="7115175" y="5267325"/>
            <a:ext cx="6000750" cy="1771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325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Кроме роли оборонительного сооружения, замок был домом сеньора и центром жизни села: здесь жили семья хозяина, вассалы и воспитывались их дети.</a:t>
            </a:r>
          </a:p>
        </p:txBody>
      </p:sp>
      <p:sp>
        <p:nvSpPr>
          <p:cNvPr id="9" name="text_22_7">
            <a:extLst>
              <a:ext uri="{FF2B5EF4-FFF2-40B4-BE49-F238E27FC236}">
                <a16:creationId xmlns:a16="http://schemas.microsoft.com/office/drawing/2014/main" id="{05345598-4FA0-46CB-9967-C9E8DA8897E0}"/>
              </a:ext>
            </a:extLst>
          </p:cNvPr>
          <p:cNvSpPr>
            <a:spLocks noGrp="1"/>
          </p:cNvSpPr>
          <p:nvPr/>
        </p:nvSpPr>
        <p:spPr>
          <a:xfrm>
            <a:off x="590550" y="6229350"/>
            <a:ext cx="60102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75" b="0" i="1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175" b="0" i="1">
                <a:solidFill>
                  <a:srgbClr val="7B303E"/>
                </a:solidFill>
                <a:latin typeface="Arial"/>
                <a:ea typeface="Arial"/>
                <a:cs typeface="Arial"/>
              </a:rPr>
              <a:t>Рассмотрите иллюстрацию на стр. 81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C5076BC-461B-4188-83E8-27765C744F5A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1" name="100ballnik.com">
            <a:extLst>
              <a:ext uri="{FF2B5EF4-FFF2-40B4-BE49-F238E27FC236}">
                <a16:creationId xmlns:a16="http://schemas.microsoft.com/office/drawing/2014/main" id="{8875AAE5-032B-452A-AAD2-2DE9A7FAA6FB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99149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_23_0">
            <a:extLst>
              <a:ext uri="{FF2B5EF4-FFF2-40B4-BE49-F238E27FC236}">
                <a16:creationId xmlns:a16="http://schemas.microsoft.com/office/drawing/2014/main" id="{1D562974-CBC2-487F-9780-4AB5D4688F82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Понимание замков: их роль и значение (стр. 81)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AD03E18-0BAF-4673-92A2-2140808B73F5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sp>
        <p:nvSpPr>
          <p:cNvPr id="3" name="text_23_2">
            <a:extLst>
              <a:ext uri="{FF2B5EF4-FFF2-40B4-BE49-F238E27FC236}">
                <a16:creationId xmlns:a16="http://schemas.microsoft.com/office/drawing/2014/main" id="{A149EEDB-F4D4-49B8-983D-E560F4F665A5}"/>
              </a:ext>
            </a:extLst>
          </p:cNvPr>
          <p:cNvSpPr>
            <a:spLocks noGrp="1"/>
          </p:cNvSpPr>
          <p:nvPr/>
        </p:nvSpPr>
        <p:spPr>
          <a:xfrm>
            <a:off x="571500" y="1752600"/>
            <a:ext cx="6057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Защитная функция замков</a:t>
            </a:r>
          </a:p>
        </p:txBody>
      </p:sp>
      <p:sp>
        <p:nvSpPr>
          <p:cNvPr id="4" name="text_23_3">
            <a:extLst>
              <a:ext uri="{FF2B5EF4-FFF2-40B4-BE49-F238E27FC236}">
                <a16:creationId xmlns:a16="http://schemas.microsoft.com/office/drawing/2014/main" id="{A940C7B4-B328-4759-89CE-D1F764A8875E}"/>
              </a:ext>
            </a:extLst>
          </p:cNvPr>
          <p:cNvSpPr>
            <a:spLocks noGrp="1"/>
          </p:cNvSpPr>
          <p:nvPr/>
        </p:nvSpPr>
        <p:spPr>
          <a:xfrm>
            <a:off x="571500" y="2181225"/>
            <a:ext cx="6057900" cy="2019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Замки служили прочной защитой от врагов и помогали сохранять безопасность жителей в тяжелые времена. Они были как крепкие стены, защищающие людей.</a:t>
            </a:r>
          </a:p>
        </p:txBody>
      </p:sp>
      <p:sp>
        <p:nvSpPr>
          <p:cNvPr id="5" name="text_23_4">
            <a:extLst>
              <a:ext uri="{FF2B5EF4-FFF2-40B4-BE49-F238E27FC236}">
                <a16:creationId xmlns:a16="http://schemas.microsoft.com/office/drawing/2014/main" id="{663FC2CC-417C-4ABE-9738-D154E36C3A65}"/>
              </a:ext>
            </a:extLst>
          </p:cNvPr>
          <p:cNvSpPr>
            <a:spLocks noGrp="1"/>
          </p:cNvSpPr>
          <p:nvPr/>
        </p:nvSpPr>
        <p:spPr>
          <a:xfrm>
            <a:off x="7143750" y="1752600"/>
            <a:ext cx="60007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Культурное наследие</a:t>
            </a:r>
          </a:p>
        </p:txBody>
      </p:sp>
      <p:sp>
        <p:nvSpPr>
          <p:cNvPr id="6" name="text_23_5">
            <a:extLst>
              <a:ext uri="{FF2B5EF4-FFF2-40B4-BE49-F238E27FC236}">
                <a16:creationId xmlns:a16="http://schemas.microsoft.com/office/drawing/2014/main" id="{5A7FCA46-D2AC-47F4-B82F-A28AAE87A67D}"/>
              </a:ext>
            </a:extLst>
          </p:cNvPr>
          <p:cNvSpPr>
            <a:spLocks noGrp="1"/>
          </p:cNvSpPr>
          <p:nvPr/>
        </p:nvSpPr>
        <p:spPr>
          <a:xfrm>
            <a:off x="7143750" y="2181225"/>
            <a:ext cx="6000750" cy="2019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Замки отражают культуру и историю народов. Они рассказывают о жизни и традициях прошлых эпох, помогая нам лучше понимать наших предков.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85EF7CF-CB88-4132-A563-05B960038A46}"/>
              </a:ext>
            </a:extLst>
          </p:cNvPr>
          <p:cNvSpPr>
            <a:spLocks noGrp="1"/>
          </p:cNvSpPr>
          <p:nvPr/>
        </p:nvSpPr>
        <p:spPr>
          <a:xfrm>
            <a:off x="571500" y="4438650"/>
            <a:ext cx="12573000" cy="19050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8" name="text_23_7">
            <a:extLst>
              <a:ext uri="{FF2B5EF4-FFF2-40B4-BE49-F238E27FC236}">
                <a16:creationId xmlns:a16="http://schemas.microsoft.com/office/drawing/2014/main" id="{A6006082-34FA-4EE7-97A8-6F5EA78F7F7E}"/>
              </a:ext>
            </a:extLst>
          </p:cNvPr>
          <p:cNvSpPr>
            <a:spLocks noGrp="1"/>
          </p:cNvSpPr>
          <p:nvPr/>
        </p:nvSpPr>
        <p:spPr>
          <a:xfrm>
            <a:off x="571500" y="4772025"/>
            <a:ext cx="6057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1" i="0">
                <a:solidFill>
                  <a:srgbClr val="7B30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B303E"/>
                </a:solidFill>
                <a:latin typeface="Arial"/>
                <a:ea typeface="Arial"/>
                <a:cs typeface="Arial"/>
              </a:rPr>
              <a:t>Историческая ценность</a:t>
            </a:r>
          </a:p>
        </p:txBody>
      </p:sp>
      <p:sp>
        <p:nvSpPr>
          <p:cNvPr id="9" name="text_23_8">
            <a:extLst>
              <a:ext uri="{FF2B5EF4-FFF2-40B4-BE49-F238E27FC236}">
                <a16:creationId xmlns:a16="http://schemas.microsoft.com/office/drawing/2014/main" id="{3D73AFEC-0373-44BC-87C9-91FDB9112325}"/>
              </a:ext>
            </a:extLst>
          </p:cNvPr>
          <p:cNvSpPr>
            <a:spLocks noGrp="1"/>
          </p:cNvSpPr>
          <p:nvPr/>
        </p:nvSpPr>
        <p:spPr>
          <a:xfrm>
            <a:off x="571500" y="5200650"/>
            <a:ext cx="6057900" cy="1762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22303B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2303B"/>
                </a:solidFill>
                <a:latin typeface="Arial"/>
                <a:ea typeface="Arial"/>
                <a:cs typeface="Arial"/>
              </a:rPr>
              <a:t>Каждый замок хранит уникальные истории и события. Они напоминают о важных моментах, которые изменили ход истории и сформировали наш мир.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026747" y="4676775"/>
            <a:ext cx="4234756" cy="23622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CA99E87-1EA4-4849-BB7C-58FBACDBC991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12" name="100ballnik.com">
            <a:extLst>
              <a:ext uri="{FF2B5EF4-FFF2-40B4-BE49-F238E27FC236}">
                <a16:creationId xmlns:a16="http://schemas.microsoft.com/office/drawing/2014/main" id="{8EBAD815-CB74-4B77-8CED-07DDB4978353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60215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_24_0">
            <a:extLst>
              <a:ext uri="{FF2B5EF4-FFF2-40B4-BE49-F238E27FC236}">
                <a16:creationId xmlns:a16="http://schemas.microsoft.com/office/drawing/2014/main" id="{B3887AA8-8DF5-4C3B-89DD-C41AFF64ED15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Основные причины формирования феодальной системы (главный вопрос урока)</a:t>
            </a:r>
          </a:p>
        </p:txBody>
      </p:sp>
      <p:sp>
        <p:nvSpPr>
          <p:cNvPr id="2" name="text_24_1">
            <a:extLst>
              <a:ext uri="{FF2B5EF4-FFF2-40B4-BE49-F238E27FC236}">
                <a16:creationId xmlns:a16="http://schemas.microsoft.com/office/drawing/2014/main" id="{3350E1AD-0CBA-4002-A0DB-95AF036A2C8D}"/>
              </a:ext>
            </a:extLst>
          </p:cNvPr>
          <p:cNvSpPr>
            <a:spLocks noGrp="1"/>
          </p:cNvSpPr>
          <p:nvPr/>
        </p:nvSpPr>
        <p:spPr>
          <a:xfrm>
            <a:off x="12458700" y="914400"/>
            <a:ext cx="571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750" b="0" i="0">
                <a:solidFill>
                  <a:srgbClr val="7B303E"/>
                </a:solidFill>
                <a:latin typeface="Georgia"/>
                <a:ea typeface="Georgia"/>
                <a:cs typeface="Georgia"/>
              </a:defRPr>
            </a:pPr>
            <a:r>
              <a:rPr sz="3750" b="0" i="0">
                <a:solidFill>
                  <a:srgbClr val="7B303E"/>
                </a:solidFill>
                <a:latin typeface="Georgia"/>
                <a:ea typeface="Georgia"/>
                <a:cs typeface="Georgia"/>
              </a:rPr>
              <a:t>?</a:t>
            </a:r>
          </a:p>
        </p:txBody>
      </p:sp>
      <p:graphicFrame>
        <p:nvGraphicFramePr>
          <p:cNvPr id="8" name="Таблица 7"/>
          <p:cNvGraphicFramePr/>
          <p:nvPr/>
        </p:nvGraphicFramePr>
        <p:xfrm>
          <a:off x="571500" y="1695450"/>
          <a:ext cx="12573000" cy="5343525"/>
        </p:xfrm>
        <a:graphic>
          <a:graphicData uri="http://schemas.openxmlformats.org/drawingml/2006/table">
            <a:tbl>
              <a:tblPr/>
              <a:tblGrid>
                <a:gridCol w="3419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3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5F0E5"/>
                          </a:solidFill>
                          <a:latin typeface="Arial"/>
                          <a:ea typeface="Arial"/>
                          <a:cs typeface="Arial"/>
                        </a:rPr>
                        <a:t>Причина</a:t>
                      </a:r>
                    </a:p>
                  </a:txBody>
                  <a:tcPr anchor="ctr">
                    <a:solidFill>
                      <a:srgbClr val="162C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5F0E5"/>
                          </a:solidFill>
                          <a:latin typeface="Arial"/>
                          <a:ea typeface="Arial"/>
                          <a:cs typeface="Arial"/>
                        </a:rPr>
                        <a:t>Описание</a:t>
                      </a:r>
                    </a:p>
                  </a:txBody>
                  <a:tcPr anchor="ctr">
                    <a:solidFill>
                      <a:srgbClr val="162C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774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7B303E"/>
                          </a:solidFill>
                          <a:latin typeface="Arial"/>
                          <a:ea typeface="Arial"/>
                          <a:cs typeface="Arial"/>
                        </a:rPr>
                        <a:t>Нехватка населения</a:t>
                      </a:r>
                    </a:p>
                  </a:txBody>
                  <a:tcPr anchor="ctr">
                    <a:solidFill>
                      <a:srgbClr val="EAE0D0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74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7B303E"/>
                          </a:solidFill>
                          <a:latin typeface="Arial"/>
                          <a:ea typeface="Arial"/>
                          <a:cs typeface="Arial"/>
                        </a:rPr>
                        <a:t>Постоянная опасность</a:t>
                      </a:r>
                    </a:p>
                  </a:txBody>
                  <a:tcPr anchor="ctr">
                    <a:solidFill>
                      <a:srgbClr val="EAE0D0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5F0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774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7B303E"/>
                          </a:solidFill>
                          <a:latin typeface="Arial"/>
                          <a:ea typeface="Arial"/>
                          <a:cs typeface="Arial"/>
                        </a:rPr>
                        <a:t>Военное превосходство знати</a:t>
                      </a:r>
                    </a:p>
                  </a:txBody>
                  <a:tcPr anchor="ctr">
                    <a:solidFill>
                      <a:srgbClr val="EAE0D0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774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7B303E"/>
                          </a:solidFill>
                          <a:latin typeface="Arial"/>
                          <a:ea typeface="Arial"/>
                          <a:cs typeface="Arial"/>
                        </a:rPr>
                        <a:t>Необходимость конного войска</a:t>
                      </a:r>
                    </a:p>
                  </a:txBody>
                  <a:tcPr anchor="ctr">
                    <a:solidFill>
                      <a:srgbClr val="EAE0D0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5F0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774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7B303E"/>
                          </a:solidFill>
                          <a:latin typeface="Arial"/>
                          <a:ea typeface="Arial"/>
                          <a:cs typeface="Arial"/>
                        </a:rPr>
                        <a:t>Экономическая зависимость</a:t>
                      </a:r>
                    </a:p>
                  </a:txBody>
                  <a:tcPr anchor="ctr">
                    <a:solidFill>
                      <a:srgbClr val="EAE0D0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798D30D-FA31-4C43-8F6E-A40E9151488A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5" name="100ballnik.com">
            <a:extLst>
              <a:ext uri="{FF2B5EF4-FFF2-40B4-BE49-F238E27FC236}">
                <a16:creationId xmlns:a16="http://schemas.microsoft.com/office/drawing/2014/main" id="{97319A8A-3EF1-4B00-A6BF-054813D9C602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60060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_25_0">
            <a:extLst>
              <a:ext uri="{FF2B5EF4-FFF2-40B4-BE49-F238E27FC236}">
                <a16:creationId xmlns:a16="http://schemas.microsoft.com/office/drawing/2014/main" id="{385C77A7-4FAB-4604-A9C5-095A545FDC3B}"/>
              </a:ext>
            </a:extLst>
          </p:cNvPr>
          <p:cNvSpPr>
            <a:spLocks noGrp="1"/>
          </p:cNvSpPr>
          <p:nvPr/>
        </p:nvSpPr>
        <p:spPr>
          <a:xfrm>
            <a:off x="571500" y="419100"/>
            <a:ext cx="12573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62C43"/>
                </a:solidFill>
                <a:latin typeface="Georgia"/>
                <a:ea typeface="Georgia"/>
                <a:cs typeface="Georgia"/>
              </a:rPr>
              <a:t>Основные причины формирования феодальной системы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D92E81-8F39-4FC0-A33C-BE715EC0E726}"/>
              </a:ext>
            </a:extLst>
          </p:cNvPr>
          <p:cNvSpPr>
            <a:spLocks noGrp="1"/>
          </p:cNvSpPr>
          <p:nvPr/>
        </p:nvSpPr>
        <p:spPr>
          <a:xfrm>
            <a:off x="571500" y="1438275"/>
            <a:ext cx="1047750" cy="28575"/>
          </a:xfrm>
          <a:prstGeom prst="rect">
            <a:avLst/>
          </a:prstGeom>
          <a:solidFill>
            <a:srgbClr val="7B303E"/>
          </a:solidFill>
          <a:ln w="0">
            <a:noFill/>
          </a:ln>
        </p:spPr>
      </p:sp>
      <p:graphicFrame>
        <p:nvGraphicFramePr>
          <p:cNvPr id="8" name="Таблица 7"/>
          <p:cNvGraphicFramePr/>
          <p:nvPr/>
        </p:nvGraphicFramePr>
        <p:xfrm>
          <a:off x="571500" y="1695450"/>
          <a:ext cx="12573000" cy="5343525"/>
        </p:xfrm>
        <a:graphic>
          <a:graphicData uri="http://schemas.openxmlformats.org/drawingml/2006/table">
            <a:tbl>
              <a:tblPr/>
              <a:tblGrid>
                <a:gridCol w="3419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3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5F0E5"/>
                          </a:solidFill>
                          <a:latin typeface="Arial"/>
                          <a:ea typeface="Arial"/>
                          <a:cs typeface="Arial"/>
                        </a:rPr>
                        <a:t>Причина</a:t>
                      </a:r>
                    </a:p>
                  </a:txBody>
                  <a:tcPr anchor="ctr">
                    <a:solidFill>
                      <a:srgbClr val="162C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F5F0E5"/>
                          </a:solidFill>
                          <a:latin typeface="Arial"/>
                          <a:ea typeface="Arial"/>
                          <a:cs typeface="Arial"/>
                        </a:rPr>
                        <a:t>Описание</a:t>
                      </a:r>
                    </a:p>
                  </a:txBody>
                  <a:tcPr anchor="ctr">
                    <a:solidFill>
                      <a:srgbClr val="162C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7750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7B303E"/>
                          </a:solidFill>
                          <a:latin typeface="Arial"/>
                          <a:ea typeface="Arial"/>
                          <a:cs typeface="Arial"/>
                        </a:rPr>
                        <a:t>Нехватка населения</a:t>
                      </a:r>
                    </a:p>
                  </a:txBody>
                  <a:tcPr anchor="ctr">
                    <a:solidFill>
                      <a:srgbClr val="EAE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22303B"/>
                          </a:solidFill>
                          <a:latin typeface="Arial"/>
                          <a:ea typeface="Arial"/>
                          <a:cs typeface="Arial"/>
                        </a:rPr>
                        <a:t>В Европе было крайне мало жителей. Путешественник мог за целый день не встретить людей. Это создавало дефицит рабочей силы.</a:t>
                      </a:r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025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7B303E"/>
                          </a:solidFill>
                          <a:latin typeface="Arial"/>
                          <a:ea typeface="Arial"/>
                          <a:cs typeface="Arial"/>
                        </a:rPr>
                        <a:t>Постоянная опасность</a:t>
                      </a:r>
                    </a:p>
                  </a:txBody>
                  <a:tcPr anchor="ctr">
                    <a:solidFill>
                      <a:srgbClr val="EAE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22303B"/>
                          </a:solidFill>
                          <a:latin typeface="Arial"/>
                          <a:ea typeface="Arial"/>
                          <a:cs typeface="Arial"/>
                        </a:rPr>
                        <a:t>С VIII по XI век продолжались набеги норманнов, арабов и венгров. Люди искали защиты у сильных покровителей.</a:t>
                      </a:r>
                    </a:p>
                  </a:txBody>
                  <a:tcPr anchor="ctr">
                    <a:solidFill>
                      <a:srgbClr val="F5F0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2025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7B303E"/>
                          </a:solidFill>
                          <a:latin typeface="Arial"/>
                          <a:ea typeface="Arial"/>
                          <a:cs typeface="Arial"/>
                        </a:rPr>
                        <a:t>Военное превосходство знати</a:t>
                      </a:r>
                    </a:p>
                  </a:txBody>
                  <a:tcPr anchor="ctr">
                    <a:solidFill>
                      <a:srgbClr val="EAE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22303B"/>
                          </a:solidFill>
                          <a:latin typeface="Arial"/>
                          <a:ea typeface="Arial"/>
                          <a:cs typeface="Arial"/>
                        </a:rPr>
                        <a:t>Германские короли и дружинники после Великого переселения народов обладали оружием и военной силой.</a:t>
                      </a:r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2025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7B303E"/>
                          </a:solidFill>
                          <a:latin typeface="Arial"/>
                          <a:ea typeface="Arial"/>
                          <a:cs typeface="Arial"/>
                        </a:rPr>
                        <a:t>Необходимость конного войска</a:t>
                      </a:r>
                    </a:p>
                  </a:txBody>
                  <a:tcPr anchor="ctr">
                    <a:solidFill>
                      <a:srgbClr val="EAE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22303B"/>
                          </a:solidFill>
                          <a:latin typeface="Arial"/>
                          <a:ea typeface="Arial"/>
                          <a:cs typeface="Arial"/>
                        </a:rPr>
                        <a:t>Короли нуждались в хорошо вооружённом конном войске для защиты от набегов. Это требовало больших затрат</a:t>
                      </a:r>
                    </a:p>
                  </a:txBody>
                  <a:tcPr anchor="ctr">
                    <a:solidFill>
                      <a:srgbClr val="F5F0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7B303E"/>
                          </a:solidFill>
                          <a:latin typeface="Arial"/>
                          <a:ea typeface="Arial"/>
                          <a:cs typeface="Arial"/>
                        </a:rPr>
                        <a:t>Экономическая зависимость</a:t>
                      </a:r>
                    </a:p>
                  </a:txBody>
                  <a:tcPr anchor="ctr">
                    <a:solidFill>
                      <a:srgbClr val="EAE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22303B"/>
                          </a:solidFill>
                          <a:latin typeface="Arial"/>
                          <a:ea typeface="Arial"/>
                          <a:cs typeface="Arial"/>
                        </a:rPr>
                        <a:t>Крестьяне теряли свободу и права на землю, переходя под защиту сеньоров.</a:t>
                      </a:r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9B32A3-F6AC-4E18-B07C-E98DCF305069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D2C5B1"/>
          </a:solidFill>
          <a:ln w="0">
            <a:noFill/>
          </a:ln>
        </p:spPr>
      </p:sp>
      <p:sp>
        <p:nvSpPr>
          <p:cNvPr id="5" name="100ballnik.com">
            <a:extLst>
              <a:ext uri="{FF2B5EF4-FFF2-40B4-BE49-F238E27FC236}">
                <a16:creationId xmlns:a16="http://schemas.microsoft.com/office/drawing/2014/main" id="{2FE00D1B-B0C0-4C27-841F-C5705BBDE4CD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736C6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736C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68237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C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_26_0">
            <a:extLst>
              <a:ext uri="{FF2B5EF4-FFF2-40B4-BE49-F238E27FC236}">
                <a16:creationId xmlns:a16="http://schemas.microsoft.com/office/drawing/2014/main" id="{9F1C1341-B33C-4D10-AF8D-E749077B52F8}"/>
              </a:ext>
            </a:extLst>
          </p:cNvPr>
          <p:cNvSpPr>
            <a:spLocks noGrp="1"/>
          </p:cNvSpPr>
          <p:nvPr/>
        </p:nvSpPr>
        <p:spPr>
          <a:xfrm>
            <a:off x="619125" y="800100"/>
            <a:ext cx="8096250" cy="2085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975" b="0" i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975" b="0" i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Заключение о феодальном обществе и культуре рыцарства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3454530-9F17-44EA-8E0F-661BB4B3E645}"/>
              </a:ext>
            </a:extLst>
          </p:cNvPr>
          <p:cNvSpPr>
            <a:spLocks noGrp="1"/>
          </p:cNvSpPr>
          <p:nvPr/>
        </p:nvSpPr>
        <p:spPr>
          <a:xfrm>
            <a:off x="628650" y="3171825"/>
            <a:ext cx="1181100" cy="28575"/>
          </a:xfrm>
          <a:prstGeom prst="rect">
            <a:avLst/>
          </a:prstGeom>
          <a:solidFill>
            <a:srgbClr val="B29660"/>
          </a:solidFill>
          <a:ln w="0">
            <a:noFill/>
          </a:ln>
        </p:spPr>
      </p:sp>
      <p:sp>
        <p:nvSpPr>
          <p:cNvPr id="3" name="text_26_2">
            <a:extLst>
              <a:ext uri="{FF2B5EF4-FFF2-40B4-BE49-F238E27FC236}">
                <a16:creationId xmlns:a16="http://schemas.microsoft.com/office/drawing/2014/main" id="{719CCD20-8479-4622-9213-5A94E6CA7296}"/>
              </a:ext>
            </a:extLst>
          </p:cNvPr>
          <p:cNvSpPr>
            <a:spLocks noGrp="1"/>
          </p:cNvSpPr>
          <p:nvPr/>
        </p:nvSpPr>
        <p:spPr>
          <a:xfrm>
            <a:off x="619125" y="3686175"/>
            <a:ext cx="7781925" cy="3057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925" b="0" i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925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Феодальная система строилась на </a:t>
            </a:r>
            <a:r>
              <a:rPr sz="2925" b="1" i="0">
                <a:solidFill>
                  <a:srgbClr val="DEC69C"/>
                </a:solidFill>
                <a:latin typeface="Arial"/>
                <a:ea typeface="Arial"/>
                <a:cs typeface="Arial"/>
              </a:rPr>
              <a:t>взаимных обязанностях</a:t>
            </a:r>
            <a:r>
              <a:rPr sz="2925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, </a:t>
            </a:r>
            <a:r>
              <a:rPr sz="2925" b="1" i="0">
                <a:solidFill>
                  <a:srgbClr val="DEC69C"/>
                </a:solidFill>
                <a:latin typeface="Arial"/>
                <a:ea typeface="Arial"/>
                <a:cs typeface="Arial"/>
              </a:rPr>
              <a:t>зависимости крестьян</a:t>
            </a:r>
            <a:r>
              <a:rPr sz="2925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и уникальной </a:t>
            </a:r>
            <a:r>
              <a:rPr sz="2925" b="1" i="0">
                <a:solidFill>
                  <a:srgbClr val="DEC69C"/>
                </a:solidFill>
                <a:latin typeface="Arial"/>
                <a:ea typeface="Arial"/>
                <a:cs typeface="Arial"/>
              </a:rPr>
              <a:t>культуре рыцарства</a:t>
            </a:r>
            <a:r>
              <a:rPr sz="2925" b="0" i="0">
                <a:solidFill>
                  <a:srgbClr val="F5F0E5"/>
                </a:solidFill>
                <a:latin typeface="Arial"/>
                <a:ea typeface="Arial"/>
                <a:cs typeface="Arial"/>
              </a:rPr>
              <a:t>, формируя основу средневекового общества с его традициями и социальными связями.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F18F708-2EC7-43D8-84C5-F1F555EB2256}"/>
              </a:ext>
            </a:extLst>
          </p:cNvPr>
          <p:cNvSpPr>
            <a:spLocks noGrp="1"/>
          </p:cNvSpPr>
          <p:nvPr/>
        </p:nvSpPr>
        <p:spPr>
          <a:xfrm>
            <a:off x="9182100" y="619125"/>
            <a:ext cx="3905250" cy="6343650"/>
          </a:xfrm>
          <a:prstGeom prst="rect">
            <a:avLst/>
          </a:prstGeom>
          <a:solidFill>
            <a:srgbClr val="FFFCF5"/>
          </a:solidFill>
          <a:ln w="9525">
            <a:solidFill>
              <a:srgbClr val="B29660"/>
            </a:solidFill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248775" y="728246"/>
            <a:ext cx="3771900" cy="61254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165C3D0-BC90-45BA-A2D6-AE4C04DA739E}"/>
              </a:ext>
            </a:extLst>
          </p:cNvPr>
          <p:cNvSpPr>
            <a:spLocks noGrp="1"/>
          </p:cNvSpPr>
          <p:nvPr/>
        </p:nvSpPr>
        <p:spPr>
          <a:xfrm>
            <a:off x="571500" y="7219950"/>
            <a:ext cx="12573000" cy="9525"/>
          </a:xfrm>
          <a:prstGeom prst="rect">
            <a:avLst/>
          </a:prstGeom>
          <a:solidFill>
            <a:srgbClr val="455468"/>
          </a:solidFill>
          <a:ln w="0">
            <a:noFill/>
          </a:ln>
        </p:spPr>
      </p:sp>
      <p:sp>
        <p:nvSpPr>
          <p:cNvPr id="7" name="100ballnik.com">
            <a:extLst>
              <a:ext uri="{FF2B5EF4-FFF2-40B4-BE49-F238E27FC236}">
                <a16:creationId xmlns:a16="http://schemas.microsoft.com/office/drawing/2014/main" id="{628F860A-6FFD-4E76-BDC6-E51F84DFCE16}"/>
              </a:ext>
            </a:extLst>
          </p:cNvPr>
          <p:cNvSpPr>
            <a:spLocks noGrp="1"/>
          </p:cNvSpPr>
          <p:nvPr/>
        </p:nvSpPr>
        <p:spPr>
          <a:xfrm>
            <a:off x="11049000" y="73533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125" b="0" i="0">
                <a:solidFill>
                  <a:srgbClr val="D4CABA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4CA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5660080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1801</Words>
  <Application>Microsoft Office PowerPoint</Application>
  <DocSecurity>0</DocSecurity>
  <PresentationFormat>Произвольный</PresentationFormat>
  <Paragraphs>206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2026-09-16T17:19:59Z</dcterms:created>
  <dcterms:modified xsi:type="dcterms:W3CDTF">2026-09-17T10:29:30Z</dcterms:modified>
</cp:coreProperties>
</file>